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563" y="-1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696" y="611560"/>
              <a:ext cx="1116013" cy="1474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3896" y="1655502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576" y="472814"/>
              <a:ext cx="1938337" cy="1927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2252661" y="4249125"/>
              <a:ext cx="3429000" cy="7078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r">
                <a:defRPr/>
              </a:pPr>
              <a:r>
                <a:rPr lang="ru-RU" sz="2000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Декабрь 2019</a:t>
              </a:r>
            </a:p>
            <a:p>
              <a:pPr lvl="0" algn="r">
                <a:defRPr/>
              </a:pPr>
              <a:r>
                <a:rPr lang="ru-RU" sz="2000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Выпуск 1</a:t>
              </a:r>
              <a:endParaRPr lang="ru-RU" sz="2000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92696" y="4932040"/>
              <a:ext cx="5616624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dirty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u="sng" dirty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</a:t>
              </a: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Декабрь в поэзии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Предновогодняя акция «Письмо Деду Морозу»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Конкурс воспитателей «Игры мальчиков, игры девочек»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Родителям на заметку: «Новый год спешит к нам в дом»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62035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49480" y="3941058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dirty="0">
              <a:latin typeface="Georgia" panose="02040502050405020303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786058" y="1000100"/>
              <a:ext cx="37147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600" b="1" dirty="0">
                <a:latin typeface="Georgia" panose="02040502050405020303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412776" y="3203848"/>
              <a:ext cx="40324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600" b="1" dirty="0">
                <a:latin typeface="Georgia" panose="02040502050405020303" pitchFamily="18" charset="0"/>
              </a:endParaRPr>
            </a:p>
          </p:txBody>
        </p:sp>
        <p:pic>
          <p:nvPicPr>
            <p:cNvPr id="5122" name="Picture 2" descr="http://www.playcast.ru/uploads/2017/01/15/2127830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355" y="899592"/>
              <a:ext cx="2389259" cy="1872208"/>
            </a:xfrm>
            <a:prstGeom prst="rect">
              <a:avLst/>
            </a:prstGeom>
            <a:noFill/>
          </p:spPr>
        </p:pic>
        <p:pic>
          <p:nvPicPr>
            <p:cNvPr id="5124" name="Picture 4" descr="https://gruppa4-ds75sp.edumsko.ru/uploads/6000/22693/persona/folders/355036896.png?14606053987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0650" y="6396002"/>
              <a:ext cx="3672407" cy="2214578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3133043" y="335736"/>
              <a:ext cx="324828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2000" b="1" dirty="0">
                  <a:solidFill>
                    <a:srgbClr val="002060"/>
                  </a:solidFill>
                  <a:latin typeface="Monotype Corsiva" panose="03010101010201010101" pitchFamily="66" charset="0"/>
                </a:rPr>
                <a:t>Зимушка-зима</a:t>
              </a:r>
              <a:r>
                <a:rPr lang="ru-RU" b="1" dirty="0">
                  <a:latin typeface="Monotype Corsiva" panose="03010101010201010101" pitchFamily="66" charset="0"/>
                </a:rPr>
                <a:t/>
              </a:r>
              <a:br>
                <a:rPr lang="ru-RU" b="1" dirty="0">
                  <a:latin typeface="Monotype Corsiva" panose="03010101010201010101" pitchFamily="66" charset="0"/>
                </a:rPr>
              </a:br>
              <a:endParaRPr lang="ru-RU" b="1" dirty="0" smtClean="0">
                <a:latin typeface="Monotype Corsiva" panose="03010101010201010101" pitchFamily="66" charset="0"/>
              </a:endParaRPr>
            </a:p>
            <a:p>
              <a:pPr fontAlgn="base"/>
              <a:r>
                <a:rPr lang="ru-RU" b="1" dirty="0" smtClean="0">
                  <a:latin typeface="Monotype Corsiva" panose="03010101010201010101" pitchFamily="66" charset="0"/>
                </a:rPr>
                <a:t>В ледяной карете мчится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Зимушка-зима,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Ветер крыльями стучится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В сонные дома.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Расцветают скверы, парки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Снежной белизной.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И мороз возводит арки</a:t>
              </a:r>
              <a:br>
                <a:rPr lang="ru-RU" b="1" dirty="0" smtClean="0">
                  <a:latin typeface="Monotype Corsiva" panose="03010101010201010101" pitchFamily="66" charset="0"/>
                </a:rPr>
              </a:br>
              <a:r>
                <a:rPr lang="ru-RU" b="1" dirty="0" smtClean="0">
                  <a:latin typeface="Monotype Corsiva" panose="03010101010201010101" pitchFamily="66" charset="0"/>
                </a:rPr>
                <a:t>Над тропой лесной.</a:t>
              </a:r>
            </a:p>
            <a:p>
              <a:pPr algn="r" fontAlgn="base"/>
              <a:r>
                <a:rPr lang="ru-RU" b="1" dirty="0" smtClean="0">
                  <a:latin typeface="Monotype Corsiva" panose="03010101010201010101" pitchFamily="66" charset="0"/>
                </a:rPr>
                <a:t>Т</a:t>
              </a:r>
              <a:r>
                <a:rPr lang="ru-RU" b="1" dirty="0">
                  <a:latin typeface="Monotype Corsiva" panose="03010101010201010101" pitchFamily="66" charset="0"/>
                </a:rPr>
                <a:t>. Бокова</a:t>
              </a:r>
            </a:p>
            <a:p>
              <a:pPr fontAlgn="base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46705" y="3203848"/>
              <a:ext cx="307032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/>
              <a:r>
                <a:rPr lang="ru-RU" sz="2000" b="1" dirty="0">
                  <a:solidFill>
                    <a:srgbClr val="002060"/>
                  </a:solidFill>
                  <a:latin typeface="Monotype Corsiva" panose="03010101010201010101" pitchFamily="66" charset="0"/>
                </a:rPr>
                <a:t>Пришла зима</a:t>
              </a:r>
              <a:r>
                <a:rPr lang="ru-RU" b="1" dirty="0">
                  <a:latin typeface="Monotype Corsiva" panose="03010101010201010101" pitchFamily="66" charset="0"/>
                </a:rPr>
                <a:t/>
              </a:r>
              <a:br>
                <a:rPr lang="ru-RU" b="1" dirty="0">
                  <a:latin typeface="Monotype Corsiva" panose="03010101010201010101" pitchFamily="66" charset="0"/>
                </a:rPr>
              </a:br>
              <a:endParaRPr lang="ru-RU" b="1" dirty="0" smtClean="0">
                <a:latin typeface="Monotype Corsiva" panose="03010101010201010101" pitchFamily="66" charset="0"/>
              </a:endParaRPr>
            </a:p>
            <a:p>
              <a:pPr fontAlgn="base"/>
              <a:r>
                <a:rPr lang="ru-RU" b="1" dirty="0" smtClean="0">
                  <a:latin typeface="Monotype Corsiva" panose="03010101010201010101" pitchFamily="66" charset="0"/>
                </a:rPr>
                <a:t>Пришла </a:t>
              </a:r>
              <a:r>
                <a:rPr lang="ru-RU" b="1" dirty="0">
                  <a:latin typeface="Monotype Corsiva" panose="03010101010201010101" pitchFamily="66" charset="0"/>
                </a:rPr>
                <a:t>зима веселая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С коньками и салазками,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С лыжнею припорошенной,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С волшебной старой сказкою.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На елке разукрашенной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Фонарики качаются.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Пусть зимушка веселая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Подольше не кончается</a:t>
              </a:r>
              <a:r>
                <a:rPr lang="ru-RU" b="1" dirty="0" smtClean="0">
                  <a:latin typeface="Monotype Corsiva" panose="03010101010201010101" pitchFamily="66" charset="0"/>
                </a:rPr>
                <a:t>!</a:t>
              </a:r>
              <a:r>
                <a:rPr lang="ru-RU" b="1" dirty="0">
                  <a:latin typeface="Monotype Corsiva" panose="03010101010201010101" pitchFamily="66" charset="0"/>
                </a:rPr>
                <a:t> </a:t>
              </a:r>
              <a:endParaRPr lang="ru-RU" b="1" dirty="0" smtClean="0">
                <a:latin typeface="Monotype Corsiva" panose="03010101010201010101" pitchFamily="66" charset="0"/>
              </a:endParaRPr>
            </a:p>
            <a:p>
              <a:pPr algn="r" fontAlgn="base"/>
              <a:r>
                <a:rPr lang="ru-RU" b="1" dirty="0" smtClean="0">
                  <a:latin typeface="Monotype Corsiva" panose="03010101010201010101" pitchFamily="66" charset="0"/>
                </a:rPr>
                <a:t>Ирина </a:t>
              </a:r>
              <a:r>
                <a:rPr lang="ru-RU" b="1" dirty="0" err="1">
                  <a:latin typeface="Monotype Corsiva" panose="03010101010201010101" pitchFamily="66" charset="0"/>
                </a:rPr>
                <a:t>Черницкая</a:t>
              </a:r>
              <a:endParaRPr lang="ru-RU" b="1" dirty="0">
                <a:latin typeface="Monotype Corsiva" panose="03010101010201010101" pitchFamily="66" charset="0"/>
              </a:endParaRPr>
            </a:p>
            <a:p>
              <a:pPr fontAlgn="base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33057" y="4038562"/>
              <a:ext cx="2736303" cy="3724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>
                  <a:solidFill>
                    <a:srgbClr val="002060"/>
                  </a:solidFill>
                  <a:latin typeface="Monotype Corsiva" panose="03010101010201010101" pitchFamily="66" charset="0"/>
                </a:rPr>
                <a:t>Первый снег</a:t>
              </a:r>
            </a:p>
            <a:p>
              <a:endParaRPr lang="ru-RU" b="1" dirty="0" smtClean="0">
                <a:latin typeface="Monotype Corsiva" panose="03010101010201010101" pitchFamily="66" charset="0"/>
              </a:endParaRPr>
            </a:p>
            <a:p>
              <a:r>
                <a:rPr lang="ru-RU" b="1" dirty="0" smtClean="0">
                  <a:latin typeface="Monotype Corsiva" panose="03010101010201010101" pitchFamily="66" charset="0"/>
                </a:rPr>
                <a:t>На </a:t>
              </a:r>
              <a:r>
                <a:rPr lang="ru-RU" b="1" dirty="0">
                  <a:latin typeface="Monotype Corsiva" panose="03010101010201010101" pitchFamily="66" charset="0"/>
                </a:rPr>
                <a:t>деревья, на аллеи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Снег летит муки белее,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Легкий-легкий, чистый-чистый,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Мягкий, хрупкий и пушистый.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Снег в руке сжимаем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И снежки кидаем.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Первый снег – светлый снег,</a:t>
              </a:r>
              <a:br>
                <a:rPr lang="ru-RU" b="1" dirty="0">
                  <a:latin typeface="Monotype Corsiva" panose="03010101010201010101" pitchFamily="66" charset="0"/>
                </a:rPr>
              </a:br>
              <a:r>
                <a:rPr lang="ru-RU" b="1" dirty="0">
                  <a:latin typeface="Monotype Corsiva" panose="03010101010201010101" pitchFamily="66" charset="0"/>
                </a:rPr>
                <a:t>Как же радует он всех.</a:t>
              </a:r>
            </a:p>
            <a:p>
              <a:pPr algn="r"/>
              <a:r>
                <a:rPr lang="ru-RU" b="1" dirty="0" smtClean="0">
                  <a:latin typeface="Monotype Corsiva" panose="03010101010201010101" pitchFamily="66" charset="0"/>
                </a:rPr>
                <a:t>И</a:t>
              </a:r>
              <a:r>
                <a:rPr lang="ru-RU" b="1" dirty="0">
                  <a:latin typeface="Monotype Corsiva" panose="03010101010201010101" pitchFamily="66" charset="0"/>
                </a:rPr>
                <a:t>. </a:t>
              </a:r>
              <a:r>
                <a:rPr lang="ru-RU" b="1" dirty="0" smtClean="0">
                  <a:latin typeface="Monotype Corsiva" panose="03010101010201010101" pitchFamily="66" charset="0"/>
                </a:rPr>
                <a:t>Мельничук</a:t>
              </a:r>
              <a:endParaRPr lang="ru-RU" b="1" dirty="0">
                <a:latin typeface="Monotype Corsiva" panose="03010101010201010101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118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6847" y="1020356"/>
              <a:ext cx="2952328" cy="35516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2976" y="4932040"/>
              <a:ext cx="3645024" cy="330865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48680" y="755576"/>
              <a:ext cx="2808312" cy="7971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По традиции, все дети перед Новым годом пишут Деду Морозу письма с пожеланиями. Так и в нашем саду состоялась интересная акция «Письмо Деду Морозу», которую подготовили и провели воспитатели группы №10 </a:t>
              </a:r>
              <a:r>
                <a:rPr lang="ru-RU" sz="1600" dirty="0" err="1" smtClean="0"/>
                <a:t>Черепенькина</a:t>
              </a:r>
              <a:r>
                <a:rPr lang="ru-RU" sz="1600" dirty="0" smtClean="0"/>
                <a:t> Е.И. и </a:t>
              </a:r>
              <a:r>
                <a:rPr lang="ru-RU" sz="1600" dirty="0" err="1" smtClean="0"/>
                <a:t>Селантьева</a:t>
              </a:r>
              <a:r>
                <a:rPr lang="ru-RU" sz="1600" dirty="0" smtClean="0"/>
                <a:t> О.Д. Воспитанники практически всех групп приняли участие в этом мероприятии. Воспитатели заранее приготовили почтовый ящик Деда Мороза и ребята дома совместно с родителями написали свои заветные желания. И какой же восторг был у них, когда они отправляли письмо в почтовый ящик. </a:t>
              </a:r>
            </a:p>
            <a:p>
              <a:r>
                <a:rPr lang="ru-RU" sz="1600" dirty="0" smtClean="0"/>
                <a:t>Каждый ребёнок сохраняет в памяти радостное чувство ожидания подарков от Деда Мороза, которые он оставляет для них под новогодней ёлкой. Самый волшебный праздник уже на пороге. Нужно только в него по-настоящему верить!</a:t>
              </a:r>
              <a:endParaRPr lang="ru-RU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489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 descr="C:\Users\ДС8_1\Desktop\FullSizeRender-09-01-20-12-5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087" t="4251" b="5561"/>
            <a:stretch/>
          </p:blipFill>
          <p:spPr bwMode="auto">
            <a:xfrm>
              <a:off x="651274" y="6804248"/>
              <a:ext cx="2691488" cy="1959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8279" r="12636"/>
            <a:stretch/>
          </p:blipFill>
          <p:spPr bwMode="auto">
            <a:xfrm>
              <a:off x="3580206" y="6814803"/>
              <a:ext cx="2502171" cy="1970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>
              <a:lum bright="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048" y="4626430"/>
              <a:ext cx="2144510" cy="22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 descr="C:\Users\ДС8_1\Desktop\IMG_5822-09-01-20-12-55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 xmlns="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7812" r="4702"/>
            <a:stretch/>
          </p:blipFill>
          <p:spPr bwMode="auto">
            <a:xfrm>
              <a:off x="3337810" y="4662337"/>
              <a:ext cx="2916275" cy="2115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79175" y="341406"/>
              <a:ext cx="5802062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 декабре в нашем учреждении состоялся смотр-конкурса уголков сюжетно-ролевых игр «Игры мальчиков, игры девочек». В конкурсе приняли участие все воспитатели нашего сада. Членам жюри предстояло определить уровень организации работы  в группах по организации игровой деятельности с  учётом гендерных особенностей детей, а также оценить содержание развивающей предметно-пространственной среды в группах по гендерному воспитанию. Все педагоги показали очень хорошей уровень подготовленности к конкурсу. Однако победителями были признаны воспитатели группы №4 </a:t>
              </a:r>
              <a:r>
                <a:rPr lang="ru-RU" dirty="0" err="1" smtClean="0"/>
                <a:t>Чумикова</a:t>
              </a:r>
              <a:r>
                <a:rPr lang="ru-RU" dirty="0" smtClean="0"/>
                <a:t> Л.Ф. и </a:t>
              </a:r>
              <a:r>
                <a:rPr lang="ru-RU" dirty="0" err="1" smtClean="0"/>
                <a:t>Синатулина</a:t>
              </a:r>
              <a:r>
                <a:rPr lang="ru-RU" dirty="0" smtClean="0"/>
                <a:t> Ю.Г. (1 место), воспитатели группы №9 Феоктистова А.Г. </a:t>
              </a:r>
              <a:r>
                <a:rPr lang="ru-RU" dirty="0"/>
                <a:t> </a:t>
              </a:r>
              <a:r>
                <a:rPr lang="ru-RU" dirty="0" smtClean="0"/>
                <a:t>(2 место) и воспитатели групп №5  и №7 Алёхина М.В., </a:t>
              </a:r>
              <a:r>
                <a:rPr lang="ru-RU" dirty="0" err="1" smtClean="0"/>
                <a:t>Будникова</a:t>
              </a:r>
              <a:r>
                <a:rPr lang="ru-RU" dirty="0" smtClean="0"/>
                <a:t> Л.П., Долгова О.Б и Долженко А.К. (3 место).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1349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57999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23192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299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сад 8</cp:lastModifiedBy>
  <cp:revision>39</cp:revision>
  <cp:lastPrinted>2020-01-09T10:06:16Z</cp:lastPrinted>
  <dcterms:created xsi:type="dcterms:W3CDTF">2019-01-13T13:44:23Z</dcterms:created>
  <dcterms:modified xsi:type="dcterms:W3CDTF">2020-01-15T06:43:18Z</dcterms:modified>
</cp:coreProperties>
</file>