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7561263" cy="10440988"/>
  <p:notesSz cx="6888163" cy="10020300"/>
  <p:defaultTextStyle>
    <a:defPPr>
      <a:defRPr lang="ru-RU"/>
    </a:defPPr>
    <a:lvl1pPr marL="0" algn="l" defTabSz="104916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4581" algn="l" defTabSz="104916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9163" algn="l" defTabSz="104916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73744" algn="l" defTabSz="104916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98325" algn="l" defTabSz="104916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22906" algn="l" defTabSz="104916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47487" algn="l" defTabSz="104916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72068" algn="l" defTabSz="104916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96649" algn="l" defTabSz="104916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362" y="-72"/>
      </p:cViewPr>
      <p:guideLst>
        <p:guide orient="horz" pos="3289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8982" y="2088198"/>
            <a:ext cx="6805137" cy="2784264"/>
          </a:xfrm>
        </p:spPr>
        <p:txBody>
          <a:bodyPr vert="horz" lIns="52458" tIns="0" rIns="52458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55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134191" y="5072357"/>
            <a:ext cx="5292884" cy="26682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524581" indent="0" algn="ctr">
              <a:buNone/>
            </a:lvl2pPr>
            <a:lvl3pPr marL="1049163" indent="0" algn="ctr">
              <a:buNone/>
            </a:lvl3pPr>
            <a:lvl4pPr marL="1573744" indent="0" algn="ctr">
              <a:buNone/>
            </a:lvl4pPr>
            <a:lvl5pPr marL="2098325" indent="0" algn="ctr">
              <a:buNone/>
            </a:lvl5pPr>
            <a:lvl6pPr marL="2622906" indent="0" algn="ctr">
              <a:buNone/>
            </a:lvl6pPr>
            <a:lvl7pPr marL="3147487" indent="0" algn="ctr">
              <a:buNone/>
            </a:lvl7pPr>
            <a:lvl8pPr marL="3672068" indent="0" algn="ctr">
              <a:buNone/>
            </a:lvl8pPr>
            <a:lvl9pPr marL="4196649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481917" y="418125"/>
            <a:ext cx="1701284" cy="8908676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064" y="418125"/>
            <a:ext cx="4977831" cy="890867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3222" y="928088"/>
            <a:ext cx="5859979" cy="2784264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5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23222" y="3817989"/>
            <a:ext cx="5859979" cy="2298466"/>
          </a:xfrm>
        </p:spPr>
        <p:txBody>
          <a:bodyPr anchor="t"/>
          <a:lstStyle>
            <a:lvl1pPr marL="83933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096" y="9769093"/>
            <a:ext cx="630105" cy="55588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063" y="2436234"/>
            <a:ext cx="3339558" cy="6890569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43642" y="2436234"/>
            <a:ext cx="3339558" cy="6890569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15707"/>
            <a:ext cx="6805137" cy="1740164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5" y="2337140"/>
            <a:ext cx="3340871" cy="1143191"/>
          </a:xfrm>
        </p:spPr>
        <p:txBody>
          <a:bodyPr anchor="ctr"/>
          <a:lstStyle>
            <a:lvl1pPr marL="0" indent="0">
              <a:buNone/>
              <a:defRPr sz="2700" b="0" cap="all" baseline="0">
                <a:solidFill>
                  <a:schemeClr val="tx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841017" y="2337140"/>
            <a:ext cx="3342183" cy="1143191"/>
          </a:xfrm>
        </p:spPr>
        <p:txBody>
          <a:bodyPr anchor="ctr"/>
          <a:lstStyle>
            <a:lvl1pPr marL="0" indent="0">
              <a:buNone/>
              <a:defRPr sz="2700" b="0" cap="all" baseline="0">
                <a:solidFill>
                  <a:schemeClr val="tx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78065" y="3596342"/>
            <a:ext cx="3340871" cy="573046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1017" y="3596342"/>
            <a:ext cx="3342183" cy="573046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5" y="415707"/>
            <a:ext cx="2487604" cy="1769168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5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78065" y="2320222"/>
            <a:ext cx="2487604" cy="7006580"/>
          </a:xfrm>
        </p:spPr>
        <p:txBody>
          <a:bodyPr/>
          <a:lstStyle>
            <a:lvl1pPr marL="0" indent="0">
              <a:buNone/>
              <a:defRPr sz="1600"/>
            </a:lvl1pPr>
            <a:lvl2pPr>
              <a:buNone/>
              <a:defRPr sz="14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956245" y="415708"/>
            <a:ext cx="4226957" cy="8911095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500"/>
            </a:lvl3pPr>
            <a:lvl4pPr>
              <a:defRPr sz="2300"/>
            </a:lvl4pPr>
            <a:lvl5pPr>
              <a:defRPr sz="21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2254" y="928090"/>
            <a:ext cx="4536758" cy="795159"/>
          </a:xfrm>
        </p:spPr>
        <p:txBody>
          <a:bodyPr lIns="52458" rIns="52458" bIns="0" anchor="b">
            <a:sp3d prstMaterial="softEdge"/>
          </a:bodyPr>
          <a:lstStyle>
            <a:lvl1pPr algn="ctr">
              <a:buNone/>
              <a:defRPr sz="23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12254" y="2789098"/>
            <a:ext cx="4536758" cy="6032571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6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12254" y="1776379"/>
            <a:ext cx="4536758" cy="807436"/>
          </a:xfrm>
        </p:spPr>
        <p:txBody>
          <a:bodyPr lIns="52458" tIns="52458" rIns="52458" anchor="t"/>
          <a:lstStyle>
            <a:lvl1pPr marL="0" indent="0" algn="ctr">
              <a:buNone/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7000"/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78064" y="418124"/>
            <a:ext cx="6805137" cy="1740164"/>
          </a:xfrm>
          <a:prstGeom prst="rect">
            <a:avLst/>
          </a:prstGeom>
        </p:spPr>
        <p:txBody>
          <a:bodyPr vert="horz" lIns="104916" tIns="52458" rIns="104916" bIns="52458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8064" y="2436231"/>
            <a:ext cx="6805137" cy="7169478"/>
          </a:xfrm>
          <a:prstGeom prst="rect">
            <a:avLst/>
          </a:prstGeom>
        </p:spPr>
        <p:txBody>
          <a:bodyPr vert="horz" lIns="104916" tIns="52458" rIns="104916" bIns="52458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378064" y="9769093"/>
            <a:ext cx="1764295" cy="555886"/>
          </a:xfrm>
          <a:prstGeom prst="rect">
            <a:avLst/>
          </a:prstGeom>
        </p:spPr>
        <p:txBody>
          <a:bodyPr vert="horz" lIns="104916" tIns="52458" rIns="104916" bIns="52458" anchor="b"/>
          <a:lstStyle>
            <a:lvl1pPr algn="l" eaLnBrk="1" latinLnBrk="0" hangingPunct="1">
              <a:defRPr kumimoji="0" sz="14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583433" y="9769093"/>
            <a:ext cx="2394400" cy="555886"/>
          </a:xfrm>
          <a:prstGeom prst="rect">
            <a:avLst/>
          </a:prstGeom>
        </p:spPr>
        <p:txBody>
          <a:bodyPr vert="horz" lIns="104916" tIns="52458" rIns="104916" bIns="52458" anchor="b"/>
          <a:lstStyle>
            <a:lvl1pPr algn="ctr" eaLnBrk="1" latinLnBrk="0" hangingPunct="1">
              <a:defRPr kumimoji="0" sz="14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553096" y="9769093"/>
            <a:ext cx="630105" cy="555886"/>
          </a:xfrm>
          <a:prstGeom prst="rect">
            <a:avLst/>
          </a:prstGeom>
        </p:spPr>
        <p:txBody>
          <a:bodyPr vert="horz" lIns="0" tIns="52458" rIns="0" bIns="52458" anchor="b"/>
          <a:lstStyle>
            <a:lvl1pPr algn="r" eaLnBrk="1" latinLnBrk="0" hangingPunct="1">
              <a:defRPr kumimoji="0" sz="14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7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629498" indent="-472124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96704" indent="-325241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961" indent="-262291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52760" indent="-209833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1773084" indent="-209833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024884" indent="-209833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255699" indent="-209833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515" indent="-209833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17331" indent="-209833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458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91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737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983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229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474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72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96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2775" y="244676"/>
            <a:ext cx="4257632" cy="1089438"/>
          </a:xfrm>
          <a:prstGeom prst="rect">
            <a:avLst/>
          </a:prstGeom>
          <a:noFill/>
        </p:spPr>
        <p:txBody>
          <a:bodyPr wrap="none" lIns="104916" tIns="52458" rIns="104916" bIns="52458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</a:rPr>
              <a:t>Выходной день </a:t>
            </a:r>
          </a:p>
          <a:p>
            <a:pPr algn="ctr"/>
            <a:r>
              <a:rPr lang="ru-RU" sz="3200" b="1" i="1" dirty="0">
                <a:solidFill>
                  <a:srgbClr val="7030A0"/>
                </a:solidFill>
              </a:rPr>
              <a:t>с пользой для здоровья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0829" y="1386667"/>
            <a:ext cx="7332613" cy="1829489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В каждой семье по-своему принято проводить выходные дни. Но в большинстве случаев, это выглядит так: мама с папой заняты своими делами, дети смотрят мультики или сидят за компьютером. Это не только плохо отражается на здоровье дошкольников, но и оказывает отрицательное воздействие на детско-родительские отношения, между родителями и детьми теряется нить дружбы и доверия.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А ведь выходные можно проводить весело и с пользой для всей семьи. 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574" y="6804671"/>
            <a:ext cx="7561263" cy="890771"/>
          </a:xfrm>
          <a:prstGeom prst="rect">
            <a:avLst/>
          </a:prstGeom>
          <a:noFill/>
        </p:spPr>
        <p:txBody>
          <a:bodyPr wrap="square" lIns="104916" tIns="52458" rIns="104916" bIns="52458" rtlCol="0">
            <a:spAutoFit/>
          </a:bodyPr>
          <a:lstStyle/>
          <a:p>
            <a:r>
              <a:rPr lang="ru-RU" sz="1900" dirty="0">
                <a:solidFill>
                  <a:srgbClr val="7030A0"/>
                </a:solidFill>
              </a:rPr>
              <a:t>                                            </a:t>
            </a:r>
            <a:r>
              <a:rPr lang="ru-RU" sz="1600" dirty="0" smtClean="0">
                <a:solidFill>
                  <a:srgbClr val="7030A0"/>
                </a:solidFill>
              </a:rPr>
              <a:t>Начните </a:t>
            </a:r>
            <a:r>
              <a:rPr lang="ru-RU" sz="1600" dirty="0">
                <a:solidFill>
                  <a:srgbClr val="7030A0"/>
                </a:solidFill>
              </a:rPr>
              <a:t>день с утренней</a:t>
            </a:r>
          </a:p>
          <a:p>
            <a:r>
              <a:rPr lang="ru-RU" sz="1600" dirty="0">
                <a:solidFill>
                  <a:srgbClr val="7030A0"/>
                </a:solidFill>
              </a:rPr>
              <a:t>                                  </a:t>
            </a:r>
            <a:r>
              <a:rPr lang="ru-RU" sz="1600" dirty="0" smtClean="0">
                <a:solidFill>
                  <a:srgbClr val="7030A0"/>
                </a:solidFill>
              </a:rPr>
              <a:t>  гимнастики </a:t>
            </a:r>
            <a:r>
              <a:rPr lang="ru-RU" sz="1600" dirty="0">
                <a:solidFill>
                  <a:srgbClr val="7030A0"/>
                </a:solidFill>
              </a:rPr>
              <a:t>и полезного завтрака –  это</a:t>
            </a:r>
          </a:p>
          <a:p>
            <a:r>
              <a:rPr lang="ru-RU" sz="1600" dirty="0">
                <a:solidFill>
                  <a:srgbClr val="7030A0"/>
                </a:solidFill>
              </a:rPr>
              <a:t>                       заряд бодрости и хорошего настроения на весь день.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7170" name="Picture 2" descr="Утренняя зарядка для детей: упражнения для разного возраста - Женский журнал LadySpecial.ru : специально для женщ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377438">
            <a:off x="425960" y="3529140"/>
            <a:ext cx="3569086" cy="3517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4" name="Picture 2" descr="Уроки на кухне. Вступление &quot; Вундеркинд - это развитие ребенка, развивающие занятия, опыт родителей, мнения специалистов, психо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03265">
            <a:off x="3416824" y="3669705"/>
            <a:ext cx="3760233" cy="3245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Как приучать ребенка к порядк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2832" y="7672588"/>
            <a:ext cx="3948423" cy="285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90830" y="7886860"/>
            <a:ext cx="3588739" cy="2414265"/>
          </a:xfrm>
          <a:prstGeom prst="rect">
            <a:avLst/>
          </a:prstGeom>
          <a:noFill/>
        </p:spPr>
        <p:txBody>
          <a:bodyPr wrap="none" lIns="104916" tIns="52458" rIns="104916" bIns="52458" rtlCol="0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Ну а после – за работу!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Совместный труд сближает и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помогает воспитать трудолюбивого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ребенка. Содержать в чистоте дом - 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важный шаг на пути к здоровью.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Навели порядок? Самое время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отправится на прогулку!</a:t>
            </a:r>
          </a:p>
          <a:p>
            <a:endParaRPr lang="ru-RU" sz="1900" dirty="0">
              <a:solidFill>
                <a:srgbClr val="7030A0"/>
              </a:solidFill>
            </a:endParaRPr>
          </a:p>
          <a:p>
            <a:endParaRPr lang="ru-RU" sz="19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6484" y="163107"/>
            <a:ext cx="5700243" cy="459884"/>
          </a:xfrm>
          <a:prstGeom prst="rect">
            <a:avLst/>
          </a:prstGeom>
          <a:noFill/>
        </p:spPr>
        <p:txBody>
          <a:bodyPr wrap="none" lIns="104916" tIns="52458" rIns="104916" bIns="52458" rtlCol="0">
            <a:spAutoFit/>
          </a:bodyPr>
          <a:lstStyle/>
          <a:p>
            <a:r>
              <a:rPr lang="ru-RU" sz="2300" b="1" dirty="0">
                <a:solidFill>
                  <a:srgbClr val="7030A0"/>
                </a:solidFill>
              </a:rPr>
              <a:t>Знакомимся с достопримечательностями</a:t>
            </a:r>
            <a:endParaRPr lang="ru-RU" sz="23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7820" y="4567929"/>
            <a:ext cx="7285623" cy="2368098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r>
              <a:rPr lang="ru-RU" sz="1900" b="1" dirty="0">
                <a:solidFill>
                  <a:srgbClr val="7030A0"/>
                </a:solidFill>
              </a:rPr>
              <a:t>Музей камня</a:t>
            </a:r>
          </a:p>
          <a:p>
            <a:pPr algn="just"/>
            <a:r>
              <a:rPr lang="ru-RU" sz="1600" dirty="0" smtClean="0">
                <a:solidFill>
                  <a:srgbClr val="7030A0"/>
                </a:solidFill>
              </a:rPr>
              <a:t>В поселке </a:t>
            </a:r>
            <a:r>
              <a:rPr lang="ru-RU" sz="1600" dirty="0" err="1" smtClean="0">
                <a:solidFill>
                  <a:srgbClr val="7030A0"/>
                </a:solidFill>
              </a:rPr>
              <a:t>Гончарка</a:t>
            </a:r>
            <a:r>
              <a:rPr lang="ru-RU" sz="1600" dirty="0" smtClean="0">
                <a:solidFill>
                  <a:srgbClr val="7030A0"/>
                </a:solidFill>
              </a:rPr>
              <a:t> находится уникальный дендрологический парк имени </a:t>
            </a:r>
            <a:r>
              <a:rPr lang="ru-RU" sz="1600" dirty="0" err="1" smtClean="0">
                <a:solidFill>
                  <a:srgbClr val="7030A0"/>
                </a:solidFill>
              </a:rPr>
              <a:t>Букреева</a:t>
            </a:r>
            <a:r>
              <a:rPr lang="ru-RU" sz="1600" dirty="0" smtClean="0">
                <a:solidFill>
                  <a:srgbClr val="7030A0"/>
                </a:solidFill>
              </a:rPr>
              <a:t> П.В - единственный на территории Адыгеи, в котором произрастает около 350 видов растений: уникальные виды кустарников, деревьев и цветов с разных концов света. Превосходно вписываясь в разнообразную растительность парка, здесь же расположился не менее уникальный и удивительный музей камней, который является одним из наглядных примером чудесного и неповторимого творения </a:t>
            </a:r>
            <a:r>
              <a:rPr lang="ru-RU" sz="1600" dirty="0">
                <a:solidFill>
                  <a:srgbClr val="7030A0"/>
                </a:solidFill>
              </a:rPr>
              <a:t>природы. Прекрасную картину дополняет красивое озеро причудливой формы</a:t>
            </a:r>
            <a:r>
              <a:rPr lang="ru-RU" sz="1600" dirty="0" smtClean="0">
                <a:solidFill>
                  <a:srgbClr val="7030A0"/>
                </a:solidFill>
              </a:rPr>
              <a:t>.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6148" name="Picture 4" descr="Белореченское землячество = Фотогалерея = Гончар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" y="7020695"/>
            <a:ext cx="3859422" cy="3158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37820" y="734101"/>
            <a:ext cx="7285623" cy="1398602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r>
              <a:rPr lang="ru-RU" sz="1800" b="1" dirty="0" err="1">
                <a:solidFill>
                  <a:srgbClr val="7030A0"/>
                </a:solidFill>
              </a:rPr>
              <a:t>Белореченский</a:t>
            </a:r>
            <a:r>
              <a:rPr lang="ru-RU" sz="1800" b="1" dirty="0">
                <a:solidFill>
                  <a:srgbClr val="7030A0"/>
                </a:solidFill>
              </a:rPr>
              <a:t> историко-краеведческий музей </a:t>
            </a:r>
          </a:p>
          <a:p>
            <a:r>
              <a:rPr lang="ru-RU" sz="1800" b="1" dirty="0">
                <a:solidFill>
                  <a:srgbClr val="7030A0"/>
                </a:solidFill>
              </a:rPr>
              <a:t>(</a:t>
            </a:r>
            <a:r>
              <a:rPr lang="ru-RU" sz="1600" b="1" dirty="0">
                <a:solidFill>
                  <a:srgbClr val="7030A0"/>
                </a:solidFill>
              </a:rPr>
              <a:t>Белореченск</a:t>
            </a:r>
            <a:r>
              <a:rPr lang="ru-RU" sz="1600" dirty="0">
                <a:solidFill>
                  <a:srgbClr val="7030A0"/>
                </a:solidFill>
              </a:rPr>
              <a:t> г., ул. 40 лет Октября, 18, т. +7 (86155) 2-61-93)</a:t>
            </a:r>
            <a:endParaRPr lang="ru-RU" sz="1600" b="1" dirty="0">
              <a:solidFill>
                <a:srgbClr val="7030A0"/>
              </a:solidFill>
            </a:endParaRPr>
          </a:p>
          <a:p>
            <a:pPr algn="just"/>
            <a:r>
              <a:rPr lang="ru-RU" sz="1600" dirty="0">
                <a:solidFill>
                  <a:srgbClr val="7030A0"/>
                </a:solidFill>
              </a:rPr>
              <a:t>Побывав в  музее впервые, многие удивляются сразу нескольким фактам. А именно - богатству  и разнообразию экспозиции  музея и тому, как все это удалось разместить на столь небольшой площади.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6150" name="Picture 6" descr="wp9f439ac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793" y="2120805"/>
            <a:ext cx="3206697" cy="2488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wp198ed6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0632" y="2120805"/>
            <a:ext cx="3279397" cy="2549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Красивый дендропарк в поселке Гончарка &quot; Места отдыха в Краснодарском крае, отдых на Чёрном море, отдых на Азовском море, отдых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53974" y="7020695"/>
            <a:ext cx="3807289" cy="3158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9397" y="114100"/>
            <a:ext cx="3071895" cy="459884"/>
          </a:xfrm>
          <a:prstGeom prst="rect">
            <a:avLst/>
          </a:prstGeom>
          <a:noFill/>
        </p:spPr>
        <p:txBody>
          <a:bodyPr wrap="none" lIns="104916" tIns="52458" rIns="104916" bIns="52458" rtlCol="0">
            <a:spAutoFit/>
          </a:bodyPr>
          <a:lstStyle/>
          <a:p>
            <a:r>
              <a:rPr lang="ru-RU" sz="2300" b="1" dirty="0">
                <a:solidFill>
                  <a:srgbClr val="7030A0"/>
                </a:solidFill>
              </a:rPr>
              <a:t>Туристический поход</a:t>
            </a:r>
            <a:endParaRPr lang="ru-RU" sz="2300" b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&quot;МОИ 30 ДНЕЙ ДО НОВОГО Г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2398" y="6444056"/>
            <a:ext cx="3921794" cy="2283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Черное море 2011. Или покатушки на моря на Яве. Форум - Мото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5377" y="6199345"/>
            <a:ext cx="3775886" cy="2936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Как паковаться для кемпинга с детьм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5" y="176239"/>
            <a:ext cx="2945838" cy="4065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35467" y="652532"/>
            <a:ext cx="4587976" cy="4045481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Чтобы поход стал интересен всем членам семьи,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необходимо определить маршрут, который должен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быть увлекательным, необходимо предусмотреть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привалы и продумать их содержание.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Ребенок почувствует себя полноправным участником, если вы начнете </a:t>
            </a:r>
            <a:r>
              <a:rPr lang="ru-RU" sz="1600" u="sng" dirty="0">
                <a:solidFill>
                  <a:srgbClr val="7030A0"/>
                </a:solidFill>
              </a:rPr>
              <a:t>подготовку к походу вместе: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рассмотрите карту, нарисуйте схему маршрута,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договоритесь, какой спортивный инвентарь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взять с собой,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подготовьте список необходимых вещей, малыш может нарисовать свои вещи,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обговорите, какие продукты надо взять в поход,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какую роль в походе он возьмет на себя.</a:t>
            </a:r>
          </a:p>
          <a:p>
            <a:pPr algn="just"/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" y="-9697780"/>
            <a:ext cx="7561263" cy="351432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155" y="4323215"/>
            <a:ext cx="7345287" cy="2073448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pPr algn="just"/>
            <a:r>
              <a:rPr lang="ru-RU" sz="1600" dirty="0"/>
              <a:t>     </a:t>
            </a:r>
            <a:r>
              <a:rPr lang="ru-RU" sz="1600" dirty="0">
                <a:solidFill>
                  <a:srgbClr val="7030A0"/>
                </a:solidFill>
              </a:rPr>
              <a:t>Взрослым стоит задуматься </a:t>
            </a:r>
            <a:r>
              <a:rPr lang="ru-RU" sz="1600" u="sng" dirty="0">
                <a:solidFill>
                  <a:srgbClr val="7030A0"/>
                </a:solidFill>
              </a:rPr>
              <a:t>о содержательной  стороне  привалов</a:t>
            </a:r>
            <a:r>
              <a:rPr lang="ru-RU" sz="1600" dirty="0">
                <a:solidFill>
                  <a:srgbClr val="7030A0"/>
                </a:solidFill>
              </a:rPr>
              <a:t>: маленьких сюрпризах для ребенка (орешки  под кустом, оригинальный «клад») организации  подвижных и  спортивных игр. Например:</a:t>
            </a:r>
          </a:p>
          <a:p>
            <a:pPr algn="just"/>
            <a:r>
              <a:rPr lang="ru-RU" sz="1600" dirty="0">
                <a:solidFill>
                  <a:srgbClr val="7030A0"/>
                </a:solidFill>
              </a:rPr>
              <a:t>прыжки через препятствия (прыжки через природный барьер любым способом);</a:t>
            </a:r>
          </a:p>
          <a:p>
            <a:pPr algn="just"/>
            <a:r>
              <a:rPr lang="ru-RU" sz="1600" dirty="0">
                <a:solidFill>
                  <a:srgbClr val="7030A0"/>
                </a:solidFill>
              </a:rPr>
              <a:t>преодоление «бурелома» — </a:t>
            </a:r>
            <a:r>
              <a:rPr lang="ru-RU" sz="1600" dirty="0" err="1">
                <a:solidFill>
                  <a:srgbClr val="7030A0"/>
                </a:solidFill>
              </a:rPr>
              <a:t>перелезание</a:t>
            </a:r>
            <a:r>
              <a:rPr lang="ru-RU" sz="1600" dirty="0">
                <a:solidFill>
                  <a:srgbClr val="7030A0"/>
                </a:solidFill>
              </a:rPr>
              <a:t> через ствол дерева, лежащего на земле (предварительно надо проверить его устойчивость и безопасность);</a:t>
            </a:r>
          </a:p>
          <a:p>
            <a:pPr algn="just"/>
            <a:r>
              <a:rPr lang="ru-RU" sz="1600" dirty="0">
                <a:solidFill>
                  <a:srgbClr val="7030A0"/>
                </a:solidFill>
              </a:rPr>
              <a:t>переправа через «реку» по бревну (пройти по стволу дерева, лежащему на земле, взрослый обеспечивает страховку).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156" y="8891180"/>
            <a:ext cx="7483108" cy="1213936"/>
          </a:xfrm>
          <a:prstGeom prst="rect">
            <a:avLst/>
          </a:prstGeom>
          <a:noFill/>
        </p:spPr>
        <p:txBody>
          <a:bodyPr wrap="square" lIns="104916" tIns="52458" rIns="104916" bIns="52458" rtlCol="0">
            <a:spAutoFit/>
          </a:bodyPr>
          <a:lstStyle/>
          <a:p>
            <a:r>
              <a:rPr lang="ru-RU" sz="1800" u="sng" dirty="0">
                <a:solidFill>
                  <a:srgbClr val="7030A0"/>
                </a:solidFill>
              </a:rPr>
              <a:t>Река Белая </a:t>
            </a:r>
            <a:r>
              <a:rPr lang="ru-RU" sz="1800" dirty="0">
                <a:solidFill>
                  <a:srgbClr val="7030A0"/>
                </a:solidFill>
              </a:rPr>
              <a:t>– прекрасное место для </a:t>
            </a:r>
          </a:p>
          <a:p>
            <a:r>
              <a:rPr lang="ru-RU" sz="1800" dirty="0">
                <a:solidFill>
                  <a:srgbClr val="7030A0"/>
                </a:solidFill>
              </a:rPr>
              <a:t>совершения небольшого туристического похода. Она порадует необычным пейзажем и положительными эмоциями от проведенного совместного активного отдыха.</a:t>
            </a:r>
            <a:endParaRPr lang="ru-RU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4232" y="114100"/>
            <a:ext cx="2167225" cy="459884"/>
          </a:xfrm>
          <a:prstGeom prst="rect">
            <a:avLst/>
          </a:prstGeom>
          <a:noFill/>
        </p:spPr>
        <p:txBody>
          <a:bodyPr wrap="none" lIns="104916" tIns="52458" rIns="104916" bIns="52458" rtlCol="0">
            <a:spAutoFit/>
          </a:bodyPr>
          <a:lstStyle/>
          <a:p>
            <a:r>
              <a:rPr lang="ru-RU" sz="2300" b="1" dirty="0">
                <a:solidFill>
                  <a:srgbClr val="7030A0"/>
                </a:solidFill>
              </a:rPr>
              <a:t>Физкульт-ура!</a:t>
            </a:r>
            <a:endParaRPr lang="ru-RU" sz="23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5284" y="570961"/>
            <a:ext cx="6975151" cy="844604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pPr algn="just"/>
            <a:r>
              <a:rPr lang="ru-RU" sz="1600" dirty="0">
                <a:solidFill>
                  <a:srgbClr val="7030A0"/>
                </a:solidFill>
              </a:rPr>
              <a:t>Администрация нашего города активно пропагандирует спорт и здоровый образ жизни. В нашем городе построено несколько </a:t>
            </a:r>
            <a:r>
              <a:rPr lang="ru-RU" sz="1600" u="sng" dirty="0">
                <a:solidFill>
                  <a:srgbClr val="7030A0"/>
                </a:solidFill>
              </a:rPr>
              <a:t>стадионов и спортивных площадок</a:t>
            </a:r>
            <a:r>
              <a:rPr lang="ru-RU" sz="1600" dirty="0">
                <a:solidFill>
                  <a:srgbClr val="7030A0"/>
                </a:solidFill>
              </a:rPr>
              <a:t>, которые стоит посетить всей семьей в выходной день..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44340" y="5120703"/>
            <a:ext cx="3879103" cy="2321932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Можно также  устроить семейные </a:t>
            </a:r>
            <a:r>
              <a:rPr lang="ru-RU" sz="1600" u="sng" dirty="0">
                <a:solidFill>
                  <a:srgbClr val="7030A0"/>
                </a:solidFill>
              </a:rPr>
              <a:t>спортивные соревнования </a:t>
            </a:r>
            <a:r>
              <a:rPr lang="ru-RU" sz="1600" dirty="0">
                <a:solidFill>
                  <a:srgbClr val="7030A0"/>
                </a:solidFill>
              </a:rPr>
              <a:t>с другими семьями. Это будет не только способствовать укреплению здоровья ребенка, укреплению детско-родительских отношений, но так же благоприятно скажется на умении ребенка общаться со взрослыми и сверстниками.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Городская среда Невинномысска. Часть вторая. Риду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" y="1549809"/>
            <a:ext cx="3820878" cy="2631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Побеждает &quot;Город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6923" y="1468239"/>
            <a:ext cx="3544341" cy="2744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62753" y="4078504"/>
            <a:ext cx="7150320" cy="844604"/>
          </a:xfrm>
          <a:prstGeom prst="rect">
            <a:avLst/>
          </a:prstGeom>
          <a:noFill/>
        </p:spPr>
        <p:txBody>
          <a:bodyPr wrap="none" lIns="104916" tIns="52458" rIns="104916" bIns="52458" rtlCol="0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На территории города(в парках, школах) установлены </a:t>
            </a:r>
            <a:r>
              <a:rPr lang="ru-RU" sz="1600" u="sng" dirty="0">
                <a:solidFill>
                  <a:srgbClr val="7030A0"/>
                </a:solidFill>
              </a:rPr>
              <a:t>спортивные тренажеры</a:t>
            </a:r>
            <a:r>
              <a:rPr lang="ru-RU" sz="1600" dirty="0">
                <a:solidFill>
                  <a:srgbClr val="7030A0"/>
                </a:solidFill>
              </a:rPr>
              <a:t>.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  Совместная семейная тренировка на них обязательно пройдет весело и с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                                                                      пользой для здоровья.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4101" name="Picture 5" descr="C:\Users\1\Desktop\МОИ ФАЙЛЫ\DCIM\100CASIO\CIMG63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" y="4731071"/>
            <a:ext cx="3570595" cy="2854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79398" y="7749191"/>
            <a:ext cx="3530803" cy="2075711"/>
          </a:xfrm>
          <a:prstGeom prst="rect">
            <a:avLst/>
          </a:prstGeom>
          <a:noFill/>
        </p:spPr>
        <p:txBody>
          <a:bodyPr wrap="none" lIns="104916" tIns="52458" rIns="104916" bIns="52458" rtlCol="0">
            <a:spAutoFit/>
          </a:bodyPr>
          <a:lstStyle/>
          <a:p>
            <a:pPr algn="ctr"/>
            <a:r>
              <a:rPr lang="ru-RU" sz="1600" u="sng" dirty="0">
                <a:solidFill>
                  <a:srgbClr val="7030A0"/>
                </a:solidFill>
              </a:rPr>
              <a:t>Бассейны</a:t>
            </a:r>
            <a:r>
              <a:rPr lang="ru-RU" sz="1600" dirty="0">
                <a:solidFill>
                  <a:srgbClr val="7030A0"/>
                </a:solidFill>
              </a:rPr>
              <a:t> города и поселка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Родники  ждут любителей плавать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в любое время года. Игры на воде,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да и просто поплавать - одно из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любимых занятий для детей. Вся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семья получит массу положительных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эмоций и впечатлений, не дожидаясь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открытия летнего купального сезона.</a:t>
            </a:r>
          </a:p>
        </p:txBody>
      </p:sp>
      <p:pic>
        <p:nvPicPr>
          <p:cNvPr id="4103" name="Picture 7" descr="http://photokaravan.com/Photos/Previews/c6ee2259-b765-4553-bf03-459f22ac52f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23131" y="7504476"/>
            <a:ext cx="4016923" cy="2936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2556" y="326249"/>
            <a:ext cx="3188786" cy="459884"/>
          </a:xfrm>
          <a:prstGeom prst="rect">
            <a:avLst/>
          </a:prstGeom>
          <a:noFill/>
        </p:spPr>
        <p:txBody>
          <a:bodyPr wrap="none" lIns="104916" tIns="52458" rIns="104916" bIns="52458" rtlCol="0">
            <a:spAutoFit/>
          </a:bodyPr>
          <a:lstStyle/>
          <a:p>
            <a:r>
              <a:rPr lang="ru-RU" sz="2300" b="1" dirty="0">
                <a:solidFill>
                  <a:srgbClr val="7030A0"/>
                </a:solidFill>
              </a:rPr>
              <a:t>Совместная прогулка </a:t>
            </a:r>
            <a:endParaRPr lang="ru-RU" sz="23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8222" y="1794521"/>
            <a:ext cx="7344817" cy="2321932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r>
              <a:rPr lang="ru-RU" sz="1600" dirty="0">
                <a:solidFill>
                  <a:srgbClr val="7030A0"/>
                </a:solidFill>
              </a:rPr>
              <a:t>Наверняка вы уже изучили все </a:t>
            </a:r>
          </a:p>
          <a:p>
            <a:r>
              <a:rPr lang="ru-RU" sz="1600" dirty="0">
                <a:solidFill>
                  <a:srgbClr val="7030A0"/>
                </a:solidFill>
              </a:rPr>
              <a:t>ближайшие детские площадки – так</a:t>
            </a:r>
          </a:p>
          <a:p>
            <a:r>
              <a:rPr lang="ru-RU" sz="1600" dirty="0">
                <a:solidFill>
                  <a:srgbClr val="7030A0"/>
                </a:solidFill>
              </a:rPr>
              <a:t> попробуйте в выходные покорить </a:t>
            </a:r>
          </a:p>
          <a:p>
            <a:r>
              <a:rPr lang="ru-RU" sz="1600" dirty="0">
                <a:solidFill>
                  <a:srgbClr val="7030A0"/>
                </a:solidFill>
              </a:rPr>
              <a:t>новые горизонты. Выберите парк </a:t>
            </a:r>
          </a:p>
          <a:p>
            <a:r>
              <a:rPr lang="ru-RU" sz="1600" dirty="0">
                <a:solidFill>
                  <a:srgbClr val="7030A0"/>
                </a:solidFill>
              </a:rPr>
              <a:t>или живописный старый район в </a:t>
            </a:r>
          </a:p>
          <a:p>
            <a:r>
              <a:rPr lang="ru-RU" sz="1600" dirty="0">
                <a:solidFill>
                  <a:srgbClr val="7030A0"/>
                </a:solidFill>
              </a:rPr>
              <a:t>городе и нарисуйте красивую </a:t>
            </a:r>
            <a:r>
              <a:rPr lang="ru-RU" sz="1600" u="sng" dirty="0">
                <a:solidFill>
                  <a:srgbClr val="7030A0"/>
                </a:solidFill>
              </a:rPr>
              <a:t>карту своего маршрута </a:t>
            </a:r>
            <a:r>
              <a:rPr lang="ru-RU" sz="1600" dirty="0">
                <a:solidFill>
                  <a:srgbClr val="7030A0"/>
                </a:solidFill>
              </a:rPr>
              <a:t>(обозначьте на ней улицы и памятники, которые собираетесь показать малышу, а также улицы, которыми вы будете добираться до цели). Не забудьте запастись термосом с чаем и бутербродами.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8222" y="897244"/>
            <a:ext cx="3672410" cy="844604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r>
              <a:rPr lang="ru-RU" sz="1600" dirty="0">
                <a:solidFill>
                  <a:srgbClr val="7030A0"/>
                </a:solidFill>
              </a:rPr>
              <a:t>Прекрасный способ приятно и с пользой провести время со своим малышом – отправиться на прогулку. 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Минтруда: В большинстве белорусских семей всего один ребенок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758" y="35918"/>
            <a:ext cx="4033297" cy="3099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лен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4333">
            <a:off x="3699374" y="3950080"/>
            <a:ext cx="3832798" cy="2977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Белореченск, парк железнодорожников Белореченс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417465">
            <a:off x="-31677" y="3965542"/>
            <a:ext cx="3819257" cy="2970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Памятник героям войн - Белореченс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5793" y="7789596"/>
            <a:ext cx="3413002" cy="2651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" y="6933481"/>
            <a:ext cx="7561263" cy="598383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Во время прогулки поиграйте с малышом </a:t>
            </a:r>
            <a:r>
              <a:rPr lang="ru-RU" sz="1600" u="sng" dirty="0">
                <a:solidFill>
                  <a:srgbClr val="7030A0"/>
                </a:solidFill>
              </a:rPr>
              <a:t>в ориентирование на местности </a:t>
            </a:r>
            <a:r>
              <a:rPr lang="ru-RU" sz="1600" dirty="0">
                <a:solidFill>
                  <a:srgbClr val="7030A0"/>
                </a:solidFill>
              </a:rPr>
              <a:t>– объясняйте, в какой точке вы сейчас находитесь, и показывайте на карте,                                                 </a:t>
            </a:r>
            <a:endParaRPr lang="ru-RU" sz="1600" dirty="0" smtClean="0">
              <a:solidFill>
                <a:srgbClr val="7030A0"/>
              </a:solidFill>
            </a:endParaRPr>
          </a:p>
        </p:txBody>
      </p:sp>
      <p:pic>
        <p:nvPicPr>
          <p:cNvPr id="2058" name="Picture 10" descr="Фотобанк. Фотографии раздела &quot;Город Белореченск.&quot;. Фотографии Е.Киселева"/>
          <p:cNvPicPr>
            <a:picLocks noChangeAspect="1" noChangeArrowheads="1"/>
          </p:cNvPicPr>
          <p:nvPr/>
        </p:nvPicPr>
        <p:blipFill>
          <a:blip r:embed="rId6"/>
          <a:srcRect l="18580" t="3716" r="20107" b="5243"/>
          <a:stretch>
            <a:fillRect/>
          </a:stretch>
        </p:blipFill>
        <p:spPr bwMode="auto">
          <a:xfrm>
            <a:off x="5592197" y="7504476"/>
            <a:ext cx="1969066" cy="3027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325939" y="7452742"/>
            <a:ext cx="2747447" cy="352162"/>
          </a:xfrm>
          <a:prstGeom prst="rect">
            <a:avLst/>
          </a:prstGeom>
          <a:noFill/>
        </p:spPr>
        <p:txBody>
          <a:bodyPr wrap="none" lIns="104916" tIns="52458" rIns="104916" bIns="52458" rtlCol="0">
            <a:spAutoFit/>
          </a:bodyPr>
          <a:lstStyle/>
          <a:p>
            <a:r>
              <a:rPr lang="ru-RU" sz="1600" dirty="0">
                <a:solidFill>
                  <a:srgbClr val="7030A0"/>
                </a:solidFill>
              </a:rPr>
              <a:t>куда вы отправитесь дальше</a:t>
            </a:r>
            <a:r>
              <a:rPr lang="ru-RU" sz="1600" dirty="0"/>
              <a:t>.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260379" y="7912332"/>
            <a:ext cx="2435183" cy="1829489"/>
          </a:xfrm>
          <a:prstGeom prst="rect">
            <a:avLst/>
          </a:prstGeom>
          <a:noFill/>
        </p:spPr>
        <p:txBody>
          <a:bodyPr wrap="none" lIns="104916" tIns="52458" rIns="104916" bIns="52458" rtlCol="0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Познакомьте ребенка с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</a:t>
            </a:r>
            <a:r>
              <a:rPr lang="ru-RU" sz="1600" u="sng" dirty="0">
                <a:solidFill>
                  <a:srgbClr val="7030A0"/>
                </a:solidFill>
              </a:rPr>
              <a:t>памятниками</a:t>
            </a:r>
            <a:r>
              <a:rPr lang="ru-RU" sz="1600" dirty="0">
                <a:solidFill>
                  <a:srgbClr val="7030A0"/>
                </a:solidFill>
              </a:rPr>
              <a:t> города,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какому событию они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посвящены, или какому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герою. Факты из истории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родного города будут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интересны ребенку.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815673"/>
            <a:ext cx="7561263" cy="1029270"/>
          </a:xfrm>
          <a:prstGeom prst="rect">
            <a:avLst/>
          </a:prstGeom>
        </p:spPr>
        <p:txBody>
          <a:bodyPr wrap="square" lIns="104916" tIns="52458" rIns="104916" bIns="52458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Любое своё приключение, не забывайте фотографировать. Как-нибудь, вечером будет приятно посидеть в кругу семьи и вспомнить о весело проведенном времени.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94983" y="6933483"/>
            <a:ext cx="4778773" cy="1352436"/>
          </a:xfrm>
          <a:prstGeom prst="rect">
            <a:avLst/>
          </a:prstGeom>
          <a:noFill/>
        </p:spPr>
        <p:txBody>
          <a:bodyPr wrap="none" lIns="104916" tIns="52458" rIns="104916" bIns="52458" rtlCol="0">
            <a:spAutoFit/>
          </a:bodyPr>
          <a:lstStyle/>
          <a:p>
            <a:pPr algn="ctr"/>
            <a:r>
              <a:rPr lang="ru-RU" sz="2700" i="1" dirty="0">
                <a:solidFill>
                  <a:srgbClr val="7030A0"/>
                </a:solidFill>
              </a:rPr>
              <a:t>Следите за своим здоровьем и </a:t>
            </a:r>
          </a:p>
          <a:p>
            <a:pPr algn="ctr"/>
            <a:r>
              <a:rPr lang="ru-RU" sz="2700" i="1" dirty="0">
                <a:solidFill>
                  <a:srgbClr val="7030A0"/>
                </a:solidFill>
              </a:rPr>
              <a:t>здоровьем своих детей</a:t>
            </a:r>
          </a:p>
          <a:p>
            <a:pPr algn="ctr"/>
            <a:r>
              <a:rPr lang="ru-RU" sz="2700" i="1" dirty="0">
                <a:solidFill>
                  <a:srgbClr val="7030A0"/>
                </a:solidFill>
              </a:rPr>
              <a:t> и будьте счастливы!</a:t>
            </a:r>
            <a:endParaRPr lang="ru-RU" sz="2700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Счастливая семья на прогулке летним днем, бегут, держась за руки; фото 3055585, фотограф Monkey Business Images. Фотобанк Лори -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3902" y="2120804"/>
            <a:ext cx="5721670" cy="4241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442</TotalTime>
  <Words>665</Words>
  <Application>Microsoft Office PowerPoint</Application>
  <PresentationFormat>Произвольный</PresentationFormat>
  <Paragraphs>73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51</cp:revision>
  <cp:lastPrinted>2015-01-26T10:01:47Z</cp:lastPrinted>
  <dcterms:created xsi:type="dcterms:W3CDTF">2015-01-24T13:03:04Z</dcterms:created>
  <dcterms:modified xsi:type="dcterms:W3CDTF">2015-01-26T10:04:18Z</dcterms:modified>
</cp:coreProperties>
</file>