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2" r:id="rId7"/>
    <p:sldId id="27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4" r:id="rId16"/>
    <p:sldId id="275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3243" autoAdjust="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82D71-1B7A-4D4F-9BDE-A96445801BCD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0EEB4F-E6CC-46B3-84CA-136779A789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621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EEB4F-E6CC-46B3-84CA-136779A7892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379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EEB4F-E6CC-46B3-84CA-136779A7892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379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EEB4F-E6CC-46B3-84CA-136779A7892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3797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EEB4F-E6CC-46B3-84CA-136779A7892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379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EEB4F-E6CC-46B3-84CA-136779A78926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379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8D75-D61C-40A8-BB3C-04E2CF4FAD72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B7EB-0CDF-47EC-8C61-2A62B1BE7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260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8D75-D61C-40A8-BB3C-04E2CF4FAD72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B7EB-0CDF-47EC-8C61-2A62B1BE7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056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8D75-D61C-40A8-BB3C-04E2CF4FAD72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B7EB-0CDF-47EC-8C61-2A62B1BE7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259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8D75-D61C-40A8-BB3C-04E2CF4FAD72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B7EB-0CDF-47EC-8C61-2A62B1BE7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372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8D75-D61C-40A8-BB3C-04E2CF4FAD72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B7EB-0CDF-47EC-8C61-2A62B1BE7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708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8D75-D61C-40A8-BB3C-04E2CF4FAD72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B7EB-0CDF-47EC-8C61-2A62B1BE7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829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8D75-D61C-40A8-BB3C-04E2CF4FAD72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B7EB-0CDF-47EC-8C61-2A62B1BE7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715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8D75-D61C-40A8-BB3C-04E2CF4FAD72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B7EB-0CDF-47EC-8C61-2A62B1BE7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044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8D75-D61C-40A8-BB3C-04E2CF4FAD72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B7EB-0CDF-47EC-8C61-2A62B1BE7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448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8D75-D61C-40A8-BB3C-04E2CF4FAD72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B7EB-0CDF-47EC-8C61-2A62B1BE7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671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8D75-D61C-40A8-BB3C-04E2CF4FAD72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B7EB-0CDF-47EC-8C61-2A62B1BE7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465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D8D75-D61C-40A8-BB3C-04E2CF4FAD72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08B7EB-0CDF-47EC-8C61-2A62B1BE7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616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260648"/>
            <a:ext cx="7488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бюджетное дошкольное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 детский сад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 8 «Рябинка»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города Белореченска муниципального образования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2690336"/>
            <a:ext cx="68407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Консультация «Как правильно организовать летний отдых».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4941168"/>
            <a:ext cx="20281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Подготовила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Черепенькина Е.И.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18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3528" y="148570"/>
            <a:ext cx="9937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В летний период с детьми можно и нужно планировать </a:t>
            </a:r>
            <a:r>
              <a:rPr lang="ru-RU" sz="2000" dirty="0" smtClean="0">
                <a:solidFill>
                  <a:srgbClr val="002060"/>
                </a:solidFill>
              </a:rPr>
              <a:t>полезные экскурсии</a:t>
            </a:r>
            <a:r>
              <a:rPr lang="ru-RU" sz="2000" dirty="0">
                <a:solidFill>
                  <a:srgbClr val="002060"/>
                </a:solidFill>
              </a:rPr>
              <a:t>:</a:t>
            </a:r>
          </a:p>
        </p:txBody>
      </p:sp>
      <p:pic>
        <p:nvPicPr>
          <p:cNvPr id="2054" name="Picture 6" descr="ÐÐ°ÑÑÐ¸Ð½ÐºÐ¸ Ð¿Ð¾ Ð·Ð°Ð¿ÑÐ¾ÑÑ Ð¤Ð¾ÑÐ¾ ÑÐºÑÐºÑÑÑÐ¸Ð¹ Ñ Ð´Ð¾ÑÐºÐ¾Ð»ÑÐ½Ð¸ÐºÐ°Ð¼Ð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99359"/>
            <a:ext cx="3816423" cy="3621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248" y="3641477"/>
            <a:ext cx="4114208" cy="3171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99360"/>
            <a:ext cx="4446185" cy="3718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ÐÐ°ÑÑÐ¸Ð½ÐºÐ¸ Ð¿Ð¾ Ð·Ð°Ð¿ÑÐ¾ÑÑ Ð¤Ð¾ÑÐ¾ ÑÐºÑÐºÑÑÑÐ¸Ð¹ Ñ Ð´Ð¾ÑÐºÐ¾Ð»ÑÐ½Ð¸ÐºÐ°Ð¼Ð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20" y="3590944"/>
            <a:ext cx="3710932" cy="32554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63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7787" y="160338"/>
            <a:ext cx="89884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</a:rPr>
              <a:t>	Каждый </a:t>
            </a:r>
            <a:r>
              <a:rPr lang="ru-RU" sz="2000" i="1" dirty="0" smtClean="0">
                <a:solidFill>
                  <a:srgbClr val="002060"/>
                </a:solidFill>
              </a:rPr>
              <a:t>ребенок мечтает стать волшебником, а самый лучший способ превратиться  в волшебника-это экспериментирование,</a:t>
            </a:r>
          </a:p>
          <a:p>
            <a:r>
              <a:rPr lang="ru-RU" sz="2000" i="1" dirty="0" smtClean="0">
                <a:solidFill>
                  <a:srgbClr val="002060"/>
                </a:solidFill>
              </a:rPr>
              <a:t>настолько интересное занятие, где каждый ребенок будет заинтересован получить нужный результат:</a:t>
            </a:r>
          </a:p>
          <a:p>
            <a:endParaRPr lang="ru-RU" sz="2000" b="1" i="1" dirty="0"/>
          </a:p>
        </p:txBody>
      </p:sp>
      <p:pic>
        <p:nvPicPr>
          <p:cNvPr id="3074" name="Picture 2" descr="http://player.myshared.ru/45/1335726/slides/slide_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31"/>
          <a:stretch/>
        </p:blipFill>
        <p:spPr bwMode="auto">
          <a:xfrm>
            <a:off x="35496" y="1409425"/>
            <a:ext cx="3528392" cy="31717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player.myshared.ru/45/1335726/slides/slide_8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21"/>
          <a:stretch/>
        </p:blipFill>
        <p:spPr bwMode="auto">
          <a:xfrm>
            <a:off x="5076056" y="1245139"/>
            <a:ext cx="3888432" cy="3480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player.myshared.ru/45/1335726/slides/slide_7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53"/>
          <a:stretch/>
        </p:blipFill>
        <p:spPr bwMode="auto">
          <a:xfrm>
            <a:off x="2699792" y="3645024"/>
            <a:ext cx="3744416" cy="3039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24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716016" y="992922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002060"/>
                </a:solidFill>
              </a:rPr>
              <a:t>Эксперименты </a:t>
            </a:r>
            <a:endParaRPr lang="ru-RU" sz="2000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i="1" dirty="0" smtClean="0">
                <a:solidFill>
                  <a:srgbClr val="002060"/>
                </a:solidFill>
              </a:rPr>
              <a:t>с </a:t>
            </a:r>
            <a:r>
              <a:rPr lang="ru-RU" sz="2000" i="1" dirty="0" smtClean="0">
                <a:solidFill>
                  <a:srgbClr val="002060"/>
                </a:solidFill>
              </a:rPr>
              <a:t>воздухом:</a:t>
            </a:r>
            <a:endParaRPr lang="ru-RU" sz="2000" i="1" dirty="0">
              <a:solidFill>
                <a:srgbClr val="002060"/>
              </a:solidFill>
            </a:endParaRPr>
          </a:p>
        </p:txBody>
      </p:sp>
      <p:pic>
        <p:nvPicPr>
          <p:cNvPr id="4100" name="Picture 4" descr="ÐÐ°ÑÑÐ¸Ð½ÐºÐ¸ Ð¿Ð¾ Ð·Ð°Ð¿ÑÐ¾ÑÑ ÑÐºÑÐ¿ÐµÑÐ¸Ð¼ÐµÐ½ÑÑ Ñ Ð²Ð¾Ð·Ð´ÑÑÐ¾Ð¼ Ð² Ð´Ð¾Ñ ÐºÐ°ÑÑÐ¸Ð½ÐºÐ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0688"/>
            <a:ext cx="4473286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ÐÐ°ÑÑÐ¸Ð½ÐºÐ¸ Ð¿Ð¾ Ð·Ð°Ð¿ÑÐ¾ÑÑ ÑÐºÑÐ¿ÐµÑÐ¸Ð¼ÐµÐ½ÑÑ Ñ Ð²Ð¾Ð·Ð´ÑÑÐ¾Ð¼ Ð² Ð´Ð¾Ñ ÐºÐ°ÑÑÐ¸Ð½ÐºÐ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988840"/>
            <a:ext cx="4754960" cy="48728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49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7747" y="119128"/>
            <a:ext cx="91085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</a:rPr>
              <a:t>	В </a:t>
            </a:r>
            <a:r>
              <a:rPr lang="ru-RU" sz="2000" i="1" dirty="0" smtClean="0">
                <a:solidFill>
                  <a:srgbClr val="002060"/>
                </a:solidFill>
              </a:rPr>
              <a:t>летний период можно заняться с детьми изготовлением фигур из гипса, затем раскрашивая их , очень интересное и увлекательное</a:t>
            </a:r>
          </a:p>
          <a:p>
            <a:r>
              <a:rPr lang="ru-RU" sz="2000" i="1" dirty="0" smtClean="0">
                <a:solidFill>
                  <a:srgbClr val="002060"/>
                </a:solidFill>
              </a:rPr>
              <a:t>занятие, развивает мелкую моторику  и фантазию детей.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7" name="AutoShape 4" descr="ÐÐ°ÑÑÐ¸Ð½ÐºÐ¸ Ð¿Ð¾ Ð·Ð°Ð¿ÑÐ¾ÑÑ Ð¤Ð¾ÑÐ¾ Ð»ÐµÐ¿ÐºÐ° Ð¸Ð· Ð³Ð¸Ð¿ÑÐ° Ð´ÐµÑÑÐ¼Ð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ÐÐ°ÑÑÐ¸Ð½ÐºÐ¸ Ð¿Ð¾ Ð·Ð°Ð¿ÑÐ¾ÑÑ Ð¤Ð¾ÑÐ¾ Ð»ÐµÐ¿ÐºÐ° Ð¸Ð· Ð³Ð¸Ð¿ÑÐ° Ð´ÐµÑÑÐ¼Ð¸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8" name="Picture 8" descr="ÐÐ°ÑÑÐ¸Ð½ÐºÐ¸ Ð¿Ð¾ Ð·Ð°Ð¿ÑÐ¾ÑÑ Ð¤Ð¾ÑÐ¾ Ð»ÐµÐ¿ÐºÐ° Ð¸Ð· Ð³Ð¸Ð¿ÑÐ° Ð´ÐµÑÑÐ¼Ð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21" y="1157048"/>
            <a:ext cx="4327874" cy="4144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ÐÐ°ÑÑÐ¸Ð½ÐºÐ¸ Ð¿Ð¾ Ð·Ð°Ð¿ÑÐ¾ÑÑ Ð¤Ð¾ÑÐ¾ Ð»ÐµÐ¿ÐºÐ° Ð¸Ð· Ð³Ð¸Ð¿ÑÐ° Ð´ÐµÑÑÐ¼Ð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412926"/>
            <a:ext cx="4626258" cy="4179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32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ÐÐ°ÑÑÐ¸Ð½ÐºÐ¸ Ð¿Ð¾ Ð·Ð°Ð¿ÑÐ¾ÑÑ Ð¤Ð¾ÑÐ¾ Ð»ÐµÐ¿ÐºÐ° Ð¸Ð· Ð³Ð¸Ð¿ÑÐ° Ð´ÐµÑÑÐ¼Ð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ÐÐ°ÑÑÐ¸Ð½ÐºÐ¸ Ð¿Ð¾ Ð·Ð°Ð¿ÑÐ¾ÑÑ Ð¤Ð¾ÑÐ¾ Ð»ÐµÐ¿ÐºÐ° Ð¸Ð· Ð³Ð¸Ð¿ÑÐ° Ð´ÐµÑÑÐ¼Ð¸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01741" y="165706"/>
            <a:ext cx="873690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002060"/>
                </a:solidFill>
              </a:rPr>
              <a:t>	Каждому </a:t>
            </a:r>
            <a:r>
              <a:rPr lang="ru-RU" sz="2000" i="1" dirty="0">
                <a:solidFill>
                  <a:srgbClr val="002060"/>
                </a:solidFill>
              </a:rPr>
              <a:t>взрослому хорошо известно, что физическая нагрузка просто необходима ребенку для его правильного развития и здоровья. Именно поэтому организация коллективных игр имеет особое значение для педагогов, воспитателей и родителей, стремящихся обеспечить детям полноценный отдых и удовлетворить их потребность в движении.</a:t>
            </a:r>
          </a:p>
          <a:p>
            <a:pPr algn="ctr"/>
            <a:r>
              <a:rPr lang="ru-RU" sz="2000" i="1" dirty="0">
                <a:solidFill>
                  <a:srgbClr val="002060"/>
                </a:solidFill>
              </a:rPr>
              <a:t>Такие игры отличаются от игр других видов тем, что поступки участников регламентированы правилами, которые исключают применение опасных приемов и нетактичных действий по отношению друг к другу, и это способствует воспитанию взаимного уважения.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767" y="3017791"/>
            <a:ext cx="6748463" cy="3816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305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8" y="19996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7974" y="175456"/>
            <a:ext cx="86565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solidFill>
                  <a:srgbClr val="002060"/>
                </a:solidFill>
              </a:rPr>
              <a:t>Летний отдых в детском саду будет прекрасным, если все взрослые, и педагоги, и родители, ответственно подойдут к его организации, и работа детского сада и семьи будет строится совместно.</a:t>
            </a:r>
          </a:p>
        </p:txBody>
      </p:sp>
      <p:sp>
        <p:nvSpPr>
          <p:cNvPr id="5" name="AutoShape 4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4" name="Picture 6" descr="ÐÐ°ÑÑÐ¸Ð½ÐºÐ¸ Ð¿Ð¾ Ð·Ð°Ð¿ÑÐ¾ÑÑ Ð¡ÐÐ Ð Ð ÐÐÐÐ¢ÐÐÐ ÐÐÐÐ¡Ð¢Ð ÐÐÐ Ð¢ÐÐÐÐ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87" y="1340768"/>
            <a:ext cx="8033169" cy="53554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936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19" y="188640"/>
            <a:ext cx="889247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</a:rPr>
              <a:t>	В </a:t>
            </a:r>
            <a:r>
              <a:rPr lang="ru-RU" sz="2000" i="1" dirty="0">
                <a:solidFill>
                  <a:srgbClr val="002060"/>
                </a:solidFill>
              </a:rPr>
              <a:t>соответствии с требованиями ФГОС ДО родителя (законные представители)являются полноправными участниками образовательного процесса в ДОУ, поэтому наша с вами обязанность информировать родителей (законных представителей) о ходе образовательной деятельности в детском саду</a:t>
            </a:r>
            <a:r>
              <a:rPr lang="ru-RU" sz="2000" i="1" dirty="0" smtClean="0">
                <a:solidFill>
                  <a:srgbClr val="002060"/>
                </a:solidFill>
              </a:rPr>
              <a:t>.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i="1" dirty="0">
                <a:solidFill>
                  <a:srgbClr val="002060"/>
                </a:solidFill>
              </a:rPr>
              <a:t>Данная работа продолжается и в летний оздоровительный период</a:t>
            </a:r>
            <a:r>
              <a:rPr lang="ru-RU" sz="2000" i="1" dirty="0" smtClean="0">
                <a:solidFill>
                  <a:srgbClr val="002060"/>
                </a:solidFill>
              </a:rPr>
              <a:t>.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i="1" dirty="0">
                <a:solidFill>
                  <a:srgbClr val="002060"/>
                </a:solidFill>
              </a:rPr>
              <a:t>Информация о том, как развивается ребенок, в какие игры играют дети в ДОУ, какие маленькие открытия успели совершить, интересна каждой семье. Задача педагогов — предоставить такую информацию.</a:t>
            </a:r>
          </a:p>
          <a:p>
            <a:r>
              <a:rPr lang="ru-RU" sz="2000" i="1" dirty="0">
                <a:solidFill>
                  <a:srgbClr val="002060"/>
                </a:solidFill>
              </a:rPr>
              <a:t>Актуально размещение родительских уголков на участках, верандах, при входе в детский сад.</a:t>
            </a:r>
          </a:p>
          <a:p>
            <a:endParaRPr lang="ru-RU" sz="2000" b="1" i="1" dirty="0"/>
          </a:p>
        </p:txBody>
      </p:sp>
      <p:pic>
        <p:nvPicPr>
          <p:cNvPr id="5122" name="Picture 2" descr="ÐÐ°ÑÑÐ¸Ð½ÐºÐ¸ Ð¿Ð¾ Ð·Ð°Ð¿ÑÐ¾ÑÑ ÐÐÐ Ð¢ÐÐÐÐ Ð ÐÐÐÐ¢ÐÐÐÐ Ð ÐÐÐ¢ÐÐ ÐÐÐÐ¡Ð¢Ð ÐÐÐ¢ÐÐ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706" y="3501008"/>
            <a:ext cx="4426884" cy="27363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8" name="Picture 8" descr="ÐÐ°ÑÑÐ¸Ð½ÐºÐ¸ Ð¿Ð¾ Ð·Ð°Ð¿ÑÐ¾ÑÑ ÐÐÐ Ð¢ÐÐÐÐ Ð ÐÐÐÐ¢ÐÐÐÐ Ð ÐÐÐ¢ÐÐ ÐÐÐÐ¡Ð¢Ð ÐÐÐ¢ÐÐ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87" y="3717033"/>
            <a:ext cx="4335505" cy="27485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56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511659" y="1484784"/>
            <a:ext cx="6120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i="1" dirty="0" smtClean="0"/>
              <a:t>    </a:t>
            </a:r>
            <a:r>
              <a:rPr lang="ru-RU" sz="4400" i="1" dirty="0" smtClean="0">
                <a:solidFill>
                  <a:srgbClr val="002060"/>
                </a:solidFill>
              </a:rPr>
              <a:t>Спасибо за внимание.</a:t>
            </a:r>
            <a:endParaRPr lang="ru-RU" sz="4400" i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113" y="2348880"/>
            <a:ext cx="5909207" cy="35750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097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038653"/>
              </p:ext>
            </p:extLst>
          </p:nvPr>
        </p:nvGraphicFramePr>
        <p:xfrm>
          <a:off x="971600" y="692696"/>
          <a:ext cx="7200800" cy="4824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0"/>
              </a:tblGrid>
              <a:tr h="4824536">
                <a:tc>
                  <a:txBody>
                    <a:bodyPr/>
                    <a:lstStyle/>
                    <a:p>
                      <a:pPr algn="ctr"/>
                      <a:r>
                        <a:rPr lang="ru-RU" sz="2200" b="1" i="1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Основными задачами работы на летний-оздоровительный период </a:t>
                      </a:r>
                      <a:r>
                        <a:rPr lang="ru-RU" sz="2200" b="1" i="1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являются:</a:t>
                      </a:r>
                      <a:endParaRPr lang="ru-RU" sz="2200" b="0" i="0" kern="1200" baseline="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800" b="0" i="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000" b="0" i="1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 реализовать систему мероприятий, направленных на оздоровление и физическое развитие детей, их нравственное воспитание, развитие любознательности и познавательной активности, формирование культурно-гигиенических и трудовых навыков;</a:t>
                      </a:r>
                    </a:p>
                    <a:p>
                      <a:r>
                        <a:rPr lang="ru-RU" sz="2000" b="0" i="1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 создать условия, обеспечивающие охрану жизни и здоровья детей, для самостоятельной, творческой деятельности детей на участке;</a:t>
                      </a:r>
                    </a:p>
                    <a:p>
                      <a:r>
                        <a:rPr lang="ru-RU" sz="2000" b="0" i="1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 осуществлять педагогическое и социальное просвещение родителей по вопросам воспитания и оздоровления детей в летний период</a:t>
                      </a:r>
                      <a:r>
                        <a:rPr lang="ru-RU" sz="1800" b="0" i="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942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55576" y="279874"/>
            <a:ext cx="7704856" cy="58015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cs typeface="Arial" pitchFamily="34" charset="0"/>
              </a:rPr>
              <a:t>Приоритетные направлениями работы на летний период: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rebuchet MS" pitchFamily="34" charset="0"/>
                <a:cs typeface="Arial" pitchFamily="34" charset="0"/>
              </a:rPr>
              <a:t>  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cs typeface="Arial" pitchFamily="34" charset="0"/>
              </a:rPr>
              <a:t>— физкультурно- оздоровительная работа;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cs typeface="Arial" pitchFamily="34" charset="0"/>
              </a:rPr>
              <a:t>— культурно- досуговая деятельность.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cs typeface="Arial" pitchFamily="34" charset="0"/>
              </a:rPr>
              <a:t>Основную часть времени дети должны проводить на свежем воздухе. Прием детей, гимнастика, игровая деятельность и другие мероприятия необходимо организовывать на свежем воздухе.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cs typeface="Arial" pitchFamily="34" charset="0"/>
              </a:rPr>
              <a:t>Акцент нужно сделать на повышение двигательной активности детей через подвижные игры, спортивные развлечения, экскурсии, выносной материал. Детей необходимо мотивировать для охотной работы в цветнике, на огороде, участия в сюжетно-ролевых играх, играх с водой и песком, организации театрализованных представлений, розыгрыше игровых ситуации на площадке, экспериментирование.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cs typeface="Arial" pitchFamily="34" charset="0"/>
              </a:rPr>
              <a:t>Прием детей </a:t>
            </a:r>
            <a:r>
              <a:rPr lang="ru-RU" altLang="ru-RU" sz="2000" i="1" dirty="0" smtClean="0">
                <a:solidFill>
                  <a:srgbClr val="002060"/>
                </a:solidFill>
                <a:latin typeface="+mn-lt"/>
              </a:rPr>
              <a:t>необходимо проводить </a:t>
            </a:r>
            <a:r>
              <a:rPr kumimoji="0" lang="ru-RU" altLang="ru-RU" sz="2000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cs typeface="Arial" pitchFamily="34" charset="0"/>
              </a:rPr>
              <a:t>ранним утром на участке, делая оздоровительную гимнастику (</a:t>
            </a:r>
            <a:r>
              <a:rPr kumimoji="0" lang="ru-RU" altLang="ru-RU" sz="2000" i="1" u="none" strike="noStrike" cap="none" normalizeH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cs typeface="Arial" pitchFamily="34" charset="0"/>
              </a:rPr>
              <a:t>флешмоб</a:t>
            </a:r>
            <a:r>
              <a:rPr kumimoji="0" lang="ru-RU" altLang="ru-RU" sz="2000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cs typeface="Arial" pitchFamily="34" charset="0"/>
              </a:rPr>
              <a:t>).  Организовывая подвижные, дидактические, спортивные игры, создавать условия, обеспечивающие охрану жизни и укреплению здоровья детей.</a:t>
            </a:r>
          </a:p>
        </p:txBody>
      </p:sp>
    </p:spTree>
    <p:extLst>
      <p:ext uri="{BB962C8B-B14F-4D97-AF65-F5344CB8AC3E}">
        <p14:creationId xmlns:p14="http://schemas.microsoft.com/office/powerpoint/2010/main" val="89942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11560" y="306801"/>
            <a:ext cx="8064896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cs typeface="Arial" pitchFamily="34" charset="0"/>
              </a:rPr>
              <a:t>Оздоровительная работа основывается на закаливающих процедурах, таких как: воздушные ванны, хождение босиком, игры с водой и песком.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cs typeface="Arial" pitchFamily="34" charset="0"/>
              </a:rPr>
              <a:t>  </a:t>
            </a:r>
            <a:endParaRPr kumimoji="0" lang="ru-RU" altLang="ru-RU" sz="13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pic>
        <p:nvPicPr>
          <p:cNvPr id="2050" name="Picture 2" descr="Скачать презентацию летней практики в до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12" y="1268759"/>
            <a:ext cx="4046343" cy="2664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7" descr="SAM_104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93" y="1340145"/>
            <a:ext cx="3889363" cy="25929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6" descr="SAM_10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544" y="3933055"/>
            <a:ext cx="3888432" cy="28305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2" name="Picture 4" descr="ÐÑÑÐµÑ Ð¿Ð¾ Ð»ÐµÑÐ½ÐµÐ¾Ð·Ð´Ð¾ÑÐ¾Ð²Ð¸ÑÐµÐ»ÑÐ½Ð¾Ð¹ ÑÐ°Ð±Ð¾ÑÐµ Ð´Ð¾Ñ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7877" y="3947343"/>
            <a:ext cx="3831003" cy="28162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42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97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88640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</a:rPr>
              <a:t>В летний период </a:t>
            </a:r>
            <a:r>
              <a:rPr lang="ru-RU" sz="2000" b="1" i="1" dirty="0" smtClean="0">
                <a:solidFill>
                  <a:srgbClr val="002060"/>
                </a:solidFill>
              </a:rPr>
              <a:t>необходимо соблюдать </a:t>
            </a:r>
            <a:r>
              <a:rPr lang="ru-RU" sz="2000" b="1" i="1" dirty="0">
                <a:solidFill>
                  <a:srgbClr val="002060"/>
                </a:solidFill>
              </a:rPr>
              <a:t>питьевой режим. Кипяченой воды всегда </a:t>
            </a:r>
            <a:r>
              <a:rPr lang="ru-RU" sz="2000" b="1" i="1" dirty="0" smtClean="0">
                <a:solidFill>
                  <a:srgbClr val="002060"/>
                </a:solidFill>
              </a:rPr>
              <a:t>должно быть в достатке, кружек по количеству детей.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ÐÐ°ÑÑÐ¸Ð½ÐºÐ¸ Ð¿Ð¾ Ð·Ð°Ð¿ÑÐ¾ÑÑ ÐºÐ°ÑÑÐ¸Ð½ÐºÐ¸ Ð¿Ð¸ÑÑÐµÐ²Ð¾Ð¹ ÑÐµÐ¶Ð¸Ð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114" y="902518"/>
            <a:ext cx="4042764" cy="21955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3098027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Так как дети большую часть времени находятся на солнце, не нужно забывать про головные уборы.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pic>
        <p:nvPicPr>
          <p:cNvPr id="3076" name="Picture 4" descr="http://www.vplate.ru/images/article/orig/2016/12/bejsbolka--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3782950"/>
            <a:ext cx="4506208" cy="30304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42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620688"/>
            <a:ext cx="88209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Также хочется разнообразить работу с детьми в летний период и сделать интересней с помощью праздников, например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9 июня-День друзей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24 июня- День изобретателя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11 июля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-День </a:t>
            </a:r>
            <a:r>
              <a:rPr lang="ru-RU" sz="2000" b="1" i="1" dirty="0">
                <a:solidFill>
                  <a:srgbClr val="002060"/>
                </a:solidFill>
              </a:rPr>
              <a:t>шоколада </a:t>
            </a:r>
            <a:endParaRPr lang="ru-RU" sz="2000" b="1" i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16 июля-День книги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5 августа-День светофора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10 августа -День веселых ладошек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27 августа-День кино.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С такими летними праздниками жизнь детей очень разнообразится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Каждый  может проявить себя и привлечь познавательный подход в один из этих дней.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42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7" y="31172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1560" y="3438858"/>
            <a:ext cx="3528392" cy="2688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28369"/>
            <a:ext cx="3528392" cy="2600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2" descr="ÐÐ°ÑÑÐ¸Ð½ÐºÐ¸ Ð¿Ð¾ Ð·Ð°Ð¿ÑÐ¾ÑÑ Ð¨ÐÐÐÐÐÐÐÐ«Ð ÐÐÐ¢Ð¡ÐÐÐ Ð¤ÐÐÐ ÐÐÐ Ð¤ÐÐ¢Ð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ÐÐ°ÑÑÐ¸Ð½ÐºÐ¸ Ð¿Ð¾ Ð·Ð°Ð¿ÑÐ¾ÑÑ Ð¨ÐÐÐÐÐÐÐÐ«Ð ÐÐÐ¢Ð¡ÐÐÐ Ð¤ÐÐÐ ÐÐÐ Ð¤ÐÐ¢Ð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851306"/>
            <a:ext cx="3475046" cy="260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Ð°ÑÑÐ¸Ð½ÐºÐ¸ Ð¿Ð¾ Ð·Ð°Ð¿ÑÐ¾ÑÑ ÑÐ¾ÑÐ¾ Ð¼Ð°Ð»ÐµÐ½ÑÐºÐ¸Ñ Ð¸Ð·Ð¾Ð±ÑÐµÑÐ°ÑÐµÐ»ÐµÐ¹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50761"/>
            <a:ext cx="345638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04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07975" y="1196752"/>
            <a:ext cx="8152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Также в летний период можно устраивать различные </a:t>
            </a:r>
            <a:r>
              <a:rPr lang="ru-RU" sz="2000" b="1" i="1" dirty="0" err="1" smtClean="0"/>
              <a:t>квесты</a:t>
            </a:r>
            <a:r>
              <a:rPr lang="ru-RU" sz="2000" b="1" i="1" dirty="0" smtClean="0"/>
              <a:t> </a:t>
            </a:r>
          </a:p>
          <a:p>
            <a:r>
              <a:rPr lang="ru-RU" sz="2000" b="1" i="1" dirty="0" smtClean="0"/>
              <a:t>на территории детского сада, что тоже очень привлекает детей.</a:t>
            </a:r>
            <a:endParaRPr lang="ru-RU" sz="2000" b="1" i="1" dirty="0"/>
          </a:p>
        </p:txBody>
      </p:sp>
      <p:pic>
        <p:nvPicPr>
          <p:cNvPr id="7" name="Picture 2" descr="ÐÐ°ÑÑÐ¸Ð½ÐºÐ¸ Ð¿Ð¾ Ð·Ð°Ð¿ÑÐ¾ÑÑ ÑÐ¾ÑÐ¾ ÐºÐ²ÐµÑÑÐ¾Ð² Ð² Ð´Ð¾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04864"/>
            <a:ext cx="3312368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Ð°ÑÑÐ¸Ð½ÐºÐ¸ Ð¿Ð¾ Ð·Ð°Ð¿ÑÐ¾ÑÑ Ð¤Ð¾ÑÐ¾ ÑÐ»Ð¸ÑÐ½ÑÑ ÐºÐ²ÐµÑÑÐ¾Ð² Ð² Ð´Ð¾Ñ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204864"/>
            <a:ext cx="3600399" cy="288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823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36" y="7937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ÐÐ°ÑÑÐ¸Ð½ÐºÐ¸ Ð¿Ð¾ Ð·Ð°Ð¿ÑÐ¾ÑÑ ÐÐÐ Ð¢ÐÐÐÐ Ð ÐÐÐÐ¢ÐÐÐÐ Ð ÐÐÐ¢ÐÐ ÐÐÐÐ¡Ð¢Ð ÐÐÐ¢ÐÐ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80332" y="698793"/>
            <a:ext cx="8846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Дети очень любят узнавать много нового, поэтому 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летний период прекрасное время года, для различных наблюдений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0375" y="2204864"/>
            <a:ext cx="842948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</a:rPr>
              <a:t>*</a:t>
            </a:r>
            <a:r>
              <a:rPr lang="ru-RU" sz="2400" i="1" dirty="0" smtClean="0">
                <a:solidFill>
                  <a:srgbClr val="002060"/>
                </a:solidFill>
              </a:rPr>
              <a:t>Наблюдение за летним дождем и появления радуги на небе</a:t>
            </a:r>
            <a:r>
              <a:rPr lang="ru-RU" sz="2400" i="1" dirty="0" smtClean="0">
                <a:solidFill>
                  <a:srgbClr val="002060"/>
                </a:solidFill>
              </a:rPr>
              <a:t>.</a:t>
            </a:r>
            <a:endParaRPr lang="ru-RU" sz="2400" i="1" dirty="0">
              <a:solidFill>
                <a:srgbClr val="002060"/>
              </a:solidFill>
            </a:endParaRP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i="1" dirty="0" smtClean="0">
                <a:solidFill>
                  <a:srgbClr val="002060"/>
                </a:solidFill>
              </a:rPr>
              <a:t>*Наблюдение за своей тенью и не только за своей</a:t>
            </a:r>
            <a:r>
              <a:rPr lang="ru-RU" sz="2400" i="1" dirty="0" smtClean="0">
                <a:solidFill>
                  <a:srgbClr val="002060"/>
                </a:solidFill>
              </a:rPr>
              <a:t>.</a:t>
            </a:r>
            <a:endParaRPr lang="ru-RU" sz="2400" dirty="0">
              <a:solidFill>
                <a:srgbClr val="002060"/>
              </a:solidFill>
            </a:endParaRP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i="1" dirty="0" smtClean="0">
                <a:solidFill>
                  <a:srgbClr val="002060"/>
                </a:solidFill>
              </a:rPr>
              <a:t>*Наблюдение за насекомыми.</a:t>
            </a: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i="1" dirty="0" smtClean="0">
                <a:solidFill>
                  <a:srgbClr val="002060"/>
                </a:solidFill>
              </a:rPr>
              <a:t>*Наблюдение за ветром и молнией.</a:t>
            </a:r>
            <a:endParaRPr lang="ru-RU" sz="24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29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287</Words>
  <Application>Microsoft Office PowerPoint</Application>
  <PresentationFormat>Экран (4:3)</PresentationFormat>
  <Paragraphs>58</Paragraphs>
  <Slides>17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123</cp:lastModifiedBy>
  <cp:revision>35</cp:revision>
  <dcterms:created xsi:type="dcterms:W3CDTF">2018-05-08T00:26:04Z</dcterms:created>
  <dcterms:modified xsi:type="dcterms:W3CDTF">2018-07-11T05:39:15Z</dcterms:modified>
</cp:coreProperties>
</file>