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61" r:id="rId4"/>
    <p:sldId id="262" r:id="rId5"/>
    <p:sldId id="263" r:id="rId6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99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3474" y="-4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D81E0-706A-42BB-B8CE-72A3DED8EBA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52AC5-24C1-4F6D-B10E-9BB796D847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44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52AC5-24C1-4F6D-B10E-9BB796D8478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B691B-F3EB-47F9-8EB2-ECE6BEEC1A52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BD849-1A55-4B1E-84C9-85B43659C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338A5-DA7A-47A0-B309-CF171D0285E2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ECAF9-0EAD-4F86-815C-1180977D7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1B159-7BFC-4DD9-A77D-EF5849CEECEB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54E68-8437-44A1-80B2-31A0F3089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72731-1D58-4F0A-A3BE-6A1F4D8F470A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79EB6-F8E1-4F55-8BE9-593DCC93D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3800B-5BDA-4898-9A5B-4ABF372D7EF1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8BA88-1809-4C07-B8E1-2007AF771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D1FDF-F233-4CE0-BA9E-AEB11C2FA560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1BD68-EF01-4722-8702-0CBBFF523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8B728-F160-4947-94E3-B00492CEE29C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1B143-6A2C-407A-A69E-36C00E6B9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3CBEC-AC16-49D1-9E6A-90EC776025CA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9CF39-FF94-4D97-BA70-ADA3E076A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C8891-BAA6-4707-B2CF-26B22C9A9625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59806-10FE-4676-98FD-C7EAACDB9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B2198-3345-4266-B05C-170A1494994E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FF3E0-604C-4A13-AAD2-7D6916277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E4FF7-4BEE-400C-93CE-57EFE4C4C80F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C5A1D-EC04-47D9-B66B-F250419FA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7F0893-4603-4DFD-B987-2AEC184F44D0}" type="datetimeFigureOut">
              <a:rPr lang="ru-RU"/>
              <a:pPr>
                <a:defRPr/>
              </a:pPr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55CEB6-6D65-4374-AD3F-7C8511D65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6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microsoft.com/office/2007/relationships/hdphoto" Target="../media/hdphoto5.wdp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1113" y="0"/>
            <a:ext cx="6869113" cy="9144000"/>
            <a:chOff x="-11113" y="0"/>
            <a:chExt cx="6869113" cy="9144000"/>
          </a:xfrm>
        </p:grpSpPr>
        <p:pic>
          <p:nvPicPr>
            <p:cNvPr id="1331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4594" b="2309"/>
            <a:stretch>
              <a:fillRect/>
            </a:stretch>
          </p:blipFill>
          <p:spPr bwMode="auto">
            <a:xfrm>
              <a:off x="-11113" y="0"/>
              <a:ext cx="6869113" cy="914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79513" y="2471738"/>
              <a:ext cx="4498975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5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6672" y="720055"/>
              <a:ext cx="1115591" cy="1473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6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49725" y="539750"/>
              <a:ext cx="1938338" cy="1931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7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43075" y="1258888"/>
              <a:ext cx="1816100" cy="744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8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36613" y="1303338"/>
              <a:ext cx="4949825" cy="2365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Прямоугольник 2"/>
            <p:cNvSpPr/>
            <p:nvPr/>
          </p:nvSpPr>
          <p:spPr>
            <a:xfrm>
              <a:off x="2435225" y="3863975"/>
              <a:ext cx="3429000" cy="70802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Октябрь </a:t>
              </a:r>
              <a:r>
                <a:rPr lang="ru-RU" sz="2000" b="1" i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2020</a:t>
              </a:r>
              <a:endPara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Выпуск 2</a:t>
              </a:r>
              <a:r>
                <a:rPr lang="ru-RU" i="1" dirty="0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69676" y="4572000"/>
              <a:ext cx="6264275" cy="38164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                            </a:t>
              </a:r>
              <a:r>
                <a:rPr lang="ru-RU" sz="2400" b="1" i="1" dirty="0">
                  <a:solidFill>
                    <a:schemeClr val="accent4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нашем номере</a:t>
              </a:r>
              <a:r>
                <a:rPr lang="ru-RU" sz="2400" b="1" i="1" dirty="0" smtClean="0">
                  <a:solidFill>
                    <a:schemeClr val="accent4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Акция в нашем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саду  «Цветущий детский сад»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 Осенние праздники </a:t>
              </a:r>
              <a:endParaRPr 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 Конкурс среди воспитателей нашего учреждения на лучшую организацию и содержание художественно-эстетического уголка.</a:t>
              </a:r>
            </a:p>
            <a:p>
              <a:pPr marL="285750" indent="-28575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Родителям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на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заметку «Как </a:t>
              </a:r>
            </a:p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научить ребёнка учить стихи» 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latin typeface="+mn-lt"/>
                </a:rPr>
                <a:t> </a:t>
              </a:r>
            </a:p>
          </p:txBody>
        </p:sp>
        <p:pic>
          <p:nvPicPr>
            <p:cNvPr id="13321" name="Picture 2" descr="https://banner2.kisspng.com/20180503/fhq/kisspng-pumpkin-winter-squash-quotation-gourd-m-dish-5aeb9718b3d411.2291246015253890807366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05064" y="6721131"/>
              <a:ext cx="2728384" cy="2243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9525" y="0"/>
            <a:ext cx="6848475" cy="9144000"/>
            <a:chOff x="9525" y="0"/>
            <a:chExt cx="6848475" cy="9144000"/>
          </a:xfrm>
        </p:grpSpPr>
        <p:pic>
          <p:nvPicPr>
            <p:cNvPr id="1433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3328" b="3004"/>
            <a:stretch>
              <a:fillRect/>
            </a:stretch>
          </p:blipFill>
          <p:spPr bwMode="auto">
            <a:xfrm>
              <a:off x="9525" y="0"/>
              <a:ext cx="6848475" cy="914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9977" y="2267744"/>
              <a:ext cx="1887789" cy="2517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48" y="6525526"/>
              <a:ext cx="3827682" cy="24959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404664" y="107504"/>
              <a:ext cx="626469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i="1" dirty="0">
                  <a:solidFill>
                    <a:schemeClr val="bg2">
                      <a:lumMod val="10000"/>
                    </a:schemeClr>
                  </a:solidFill>
                </a:rPr>
                <a:t>Любовь к природе и заботливое отношение к ней закладывается у детей только тогда, когда они видят примеры ежедневного, внимательного и заботливого отношения со стороны взрослых – воспитателей и родителей</a:t>
              </a:r>
              <a:r>
                <a:rPr lang="ru-RU" sz="1400" b="1" i="1" dirty="0" smtClean="0">
                  <a:solidFill>
                    <a:schemeClr val="bg2">
                      <a:lumMod val="10000"/>
                    </a:schemeClr>
                  </a:solidFill>
                </a:rPr>
                <a:t>.</a:t>
              </a: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1" t="24664" b="9773"/>
            <a:stretch/>
          </p:blipFill>
          <p:spPr bwMode="auto">
            <a:xfrm>
              <a:off x="2384245" y="4350434"/>
              <a:ext cx="2305534" cy="2081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38" t="16913" b="8323"/>
            <a:stretch/>
          </p:blipFill>
          <p:spPr bwMode="auto">
            <a:xfrm>
              <a:off x="4276380" y="4770059"/>
              <a:ext cx="2581620" cy="17554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2" t="19450" b="4962"/>
            <a:stretch/>
          </p:blipFill>
          <p:spPr bwMode="auto">
            <a:xfrm>
              <a:off x="4156638" y="6431698"/>
              <a:ext cx="2349326" cy="2559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858" r="5229" b="8333"/>
            <a:stretch/>
          </p:blipFill>
          <p:spPr bwMode="auto">
            <a:xfrm>
              <a:off x="116632" y="4711224"/>
              <a:ext cx="2470378" cy="2287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80337" y="1061611"/>
              <a:ext cx="4813345" cy="360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i="1" dirty="0" smtClean="0">
                  <a:solidFill>
                    <a:schemeClr val="bg2">
                      <a:lumMod val="10000"/>
                    </a:schemeClr>
                  </a:solidFill>
                </a:rPr>
                <a:t>С </a:t>
              </a:r>
              <a:r>
                <a:rPr lang="ru-RU" sz="1400" b="1" i="1" dirty="0">
                  <a:solidFill>
                    <a:schemeClr val="bg2">
                      <a:lumMod val="10000"/>
                    </a:schemeClr>
                  </a:solidFill>
                </a:rPr>
                <a:t>целью создания экологически благоприятной среды на территории детского сада для формирования у детей экологической культуры и осознанного отношения к природе в нашем учреждении с 5 по 16 октября прошла акция «Цветущий детский сад». Ребята совместно с педагогами высаживали на территории нашего сада рассады цветов, облагораживали цветники </a:t>
              </a:r>
              <a:r>
                <a:rPr lang="ru-RU" sz="1400" b="1" i="1" dirty="0" smtClean="0">
                  <a:solidFill>
                    <a:schemeClr val="bg2">
                      <a:lumMod val="10000"/>
                    </a:schemeClr>
                  </a:solidFill>
                </a:rPr>
                <a:t>и клумбы на </a:t>
              </a:r>
              <a:r>
                <a:rPr lang="ru-RU" sz="1400" b="1" i="1" dirty="0">
                  <a:solidFill>
                    <a:schemeClr val="bg2">
                      <a:lumMod val="10000"/>
                    </a:schemeClr>
                  </a:solidFill>
                </a:rPr>
                <a:t>своих площадках. А 15 октября с старших группах состоялось музыкально-спортивное мероприятие «Путешествие в страну </a:t>
              </a:r>
              <a:r>
                <a:rPr lang="ru-RU" sz="1400" b="1" i="1" dirty="0" smtClean="0">
                  <a:solidFill>
                    <a:schemeClr val="bg2">
                      <a:lumMod val="10000"/>
                    </a:schemeClr>
                  </a:solidFill>
                </a:rPr>
                <a:t>цветов», в котором ребята познакомились с Феей Цветов и узнали много нового, интересного и познавательного о растениях и о способах ухаживать за ними. </a:t>
              </a:r>
              <a:endParaRPr lang="ru-RU" sz="1400" b="1" i="1" dirty="0">
                <a:solidFill>
                  <a:schemeClr val="bg2">
                    <a:lumMod val="10000"/>
                  </a:schemeClr>
                </a:solidFill>
              </a:endParaRPr>
            </a:p>
            <a:p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9525" y="0"/>
            <a:ext cx="6848475" cy="9144000"/>
            <a:chOff x="9525" y="0"/>
            <a:chExt cx="6848475" cy="9144000"/>
          </a:xfrm>
        </p:grpSpPr>
        <p:pic>
          <p:nvPicPr>
            <p:cNvPr id="1536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3328" b="3004"/>
            <a:stretch>
              <a:fillRect/>
            </a:stretch>
          </p:blipFill>
          <p:spPr bwMode="auto">
            <a:xfrm>
              <a:off x="9525" y="0"/>
              <a:ext cx="6848475" cy="914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Прямоугольник 1"/>
            <p:cNvSpPr/>
            <p:nvPr/>
          </p:nvSpPr>
          <p:spPr>
            <a:xfrm>
              <a:off x="455344" y="467544"/>
              <a:ext cx="633867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Georgia"/>
                </a:rPr>
                <a:t>Заглянул сегодня праздник в каждый дом,</a:t>
              </a:r>
            </a:p>
            <a:p>
              <a:pPr algn="ctr"/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Georgia"/>
                </a:rPr>
                <a:t>Потому что бродит осень за окном.</a:t>
              </a:r>
            </a:p>
            <a:p>
              <a:pPr algn="ctr"/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Georgia"/>
                </a:rPr>
                <a:t>Заглянул осенний праздник в детский сад,</a:t>
              </a:r>
            </a:p>
            <a:p>
              <a:pPr algn="ctr"/>
              <a:r>
                <a:rPr lang="ru-RU" b="1" i="1" dirty="0">
                  <a:solidFill>
                    <a:schemeClr val="accent6">
                      <a:lumMod val="50000"/>
                    </a:schemeClr>
                  </a:solidFill>
                  <a:latin typeface="Georgia"/>
                </a:rPr>
                <a:t>Чтоб порадовать и взрослых, и ребят!</a:t>
              </a:r>
              <a:endParaRPr lang="ru-RU" b="1" i="1" dirty="0">
                <a:solidFill>
                  <a:schemeClr val="accent6">
                    <a:lumMod val="50000"/>
                  </a:schemeClr>
                </a:solidFill>
                <a:effectLst/>
                <a:latin typeface="Georgia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260648" y="1686742"/>
              <a:ext cx="3327560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>
                  <a:solidFill>
                    <a:srgbClr val="2E2E2E"/>
                  </a:solidFill>
                  <a:latin typeface="Georgia"/>
                </a:rPr>
                <a:t>С </a:t>
              </a:r>
              <a:r>
                <a:rPr lang="ru-RU" b="1" dirty="0" smtClean="0">
                  <a:solidFill>
                    <a:srgbClr val="2E2E2E"/>
                  </a:solidFill>
                  <a:latin typeface="Georgia"/>
                </a:rPr>
                <a:t>15  </a:t>
              </a:r>
              <a:r>
                <a:rPr lang="ru-RU" b="1" dirty="0">
                  <a:solidFill>
                    <a:srgbClr val="2E2E2E"/>
                  </a:solidFill>
                  <a:latin typeface="Georgia"/>
                </a:rPr>
                <a:t>по </a:t>
              </a:r>
              <a:r>
                <a:rPr lang="ru-RU" b="1" dirty="0" smtClean="0">
                  <a:solidFill>
                    <a:srgbClr val="2E2E2E"/>
                  </a:solidFill>
                  <a:latin typeface="Georgia"/>
                </a:rPr>
                <a:t>31 октября </a:t>
              </a:r>
              <a:r>
                <a:rPr lang="ru-RU" b="1" dirty="0">
                  <a:solidFill>
                    <a:srgbClr val="2E2E2E"/>
                  </a:solidFill>
                  <a:latin typeface="Georgia"/>
                </a:rPr>
                <a:t>в нашем детском саду прошли осенние праздники для всех возрастных групп. Красавица Осень заглянула в каждую группу и к большим и к маленьким, никого не оставила без внимания, а дети встречали её как дорогую гостью — с песнями, танцами, сказками, играми, шутками да прибаутками!</a:t>
              </a:r>
              <a:endParaRPr lang="ru-RU" b="1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05" r="7598" b="4732"/>
            <a:stretch/>
          </p:blipFill>
          <p:spPr bwMode="auto">
            <a:xfrm>
              <a:off x="260648" y="6228184"/>
              <a:ext cx="3503444" cy="2693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3" t="16040" r="11610" b="7306"/>
            <a:stretch/>
          </p:blipFill>
          <p:spPr bwMode="auto">
            <a:xfrm>
              <a:off x="3070549" y="5372739"/>
              <a:ext cx="3723467" cy="22023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55" r="10845" b="17989"/>
            <a:stretch/>
          </p:blipFill>
          <p:spPr bwMode="auto">
            <a:xfrm>
              <a:off x="3433763" y="2339751"/>
              <a:ext cx="3395038" cy="2880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9525" y="0"/>
            <a:ext cx="6848475" cy="9144000"/>
            <a:chOff x="9525" y="0"/>
            <a:chExt cx="6848475" cy="9144000"/>
          </a:xfrm>
        </p:grpSpPr>
        <p:pic>
          <p:nvPicPr>
            <p:cNvPr id="1638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3328" b="3004"/>
            <a:stretch>
              <a:fillRect/>
            </a:stretch>
          </p:blipFill>
          <p:spPr bwMode="auto">
            <a:xfrm>
              <a:off x="9525" y="0"/>
              <a:ext cx="6848475" cy="914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8" t="6068" b="8345"/>
            <a:stretch/>
          </p:blipFill>
          <p:spPr bwMode="auto">
            <a:xfrm rot="16200000">
              <a:off x="634337" y="6157466"/>
              <a:ext cx="2569753" cy="302909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491"/>
            <a:stretch/>
          </p:blipFill>
          <p:spPr bwMode="auto">
            <a:xfrm>
              <a:off x="4190704" y="6387138"/>
              <a:ext cx="2472558" cy="268712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09" r="3529" b="2648"/>
            <a:stretch/>
          </p:blipFill>
          <p:spPr bwMode="auto">
            <a:xfrm>
              <a:off x="4365104" y="4891977"/>
              <a:ext cx="1584176" cy="223608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050" r="5256" b="26420"/>
            <a:stretch/>
          </p:blipFill>
          <p:spPr bwMode="auto">
            <a:xfrm>
              <a:off x="124422" y="5148064"/>
              <a:ext cx="4066282" cy="15451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24422" y="179512"/>
              <a:ext cx="6539430" cy="470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i="1" dirty="0"/>
                <a:t>Тематические зоны в группе — обязательное условие для гармоничного всестороннего развития дошкольников. Богатство их содержания вместе с подходящим оформлением позволят малышам получать большой опыт во время пребывания в детском саду. Одним из любимых занятий и младших, и старших дошкольников является рисование. Яркий же и насыщенный материалами уголок ИЗО ещё больше заинтересует ребят творческой деятельностью</a:t>
              </a:r>
              <a:r>
                <a:rPr lang="ru-RU" sz="1200" b="1" i="1" dirty="0" smtClean="0"/>
                <a:t>.</a:t>
              </a:r>
              <a:r>
                <a:rPr lang="ru-RU" sz="1200" b="1" i="1" dirty="0"/>
                <a:t> </a:t>
              </a:r>
              <a:endParaRPr lang="ru-RU" sz="1200" b="1" i="1" dirty="0" smtClean="0"/>
            </a:p>
            <a:p>
              <a:r>
                <a:rPr lang="ru-RU" sz="1200" b="1" i="1" dirty="0" smtClean="0"/>
                <a:t>Смотр-конкурс </a:t>
              </a:r>
              <a:r>
                <a:rPr lang="ru-RU" sz="1200" b="1" i="1" dirty="0"/>
                <a:t>проходил с целью решения следующих задач:</a:t>
              </a:r>
            </a:p>
            <a:p>
              <a:r>
                <a:rPr lang="ru-RU" sz="1200" b="1" i="1" dirty="0"/>
                <a:t>1.    Приведение в соответствие с требованиями программы материала по изобразительной деятельности.</a:t>
              </a:r>
            </a:p>
            <a:p>
              <a:r>
                <a:rPr lang="ru-RU" sz="1200" b="1" i="1" dirty="0"/>
                <a:t>2.    Развитие творческих способностей педагогов, проявления инициативы в оформлении группы и повышения качества работы педагогов с воспитанниками.</a:t>
              </a:r>
            </a:p>
            <a:p>
              <a:r>
                <a:rPr lang="ru-RU" sz="1200" b="1" i="1" dirty="0"/>
                <a:t>3.    Создание в группе обстановки для творческой активности детей, содействие возникновению и развитию самостоятельной художественной деятельности у детей дошкольного возраста.</a:t>
              </a:r>
            </a:p>
            <a:p>
              <a:r>
                <a:rPr lang="ru-RU" sz="1200" b="1" i="1" dirty="0"/>
                <a:t>4.    Распространение педагогического опыта, развитие творческого потенциала педагогов и взаимного сотрудничества с родителями (законными представителями</a:t>
              </a:r>
              <a:r>
                <a:rPr lang="ru-RU" sz="1200" b="1" i="1" dirty="0" smtClean="0"/>
                <a:t>).</a:t>
              </a:r>
              <a:endParaRPr lang="ru-RU" sz="1200" b="1" i="1" dirty="0"/>
            </a:p>
            <a:p>
              <a:r>
                <a:rPr lang="ru-RU" sz="1200" b="1" i="1" dirty="0" smtClean="0"/>
                <a:t>30 октября были  </a:t>
              </a:r>
              <a:r>
                <a:rPr lang="ru-RU" sz="1200" b="1" i="1" dirty="0"/>
                <a:t>подведены итоги смотра-конкурса на лучшее оформление уголка по изобразительной деятельности в </a:t>
              </a:r>
              <a:r>
                <a:rPr lang="ru-RU" sz="1200" b="1" i="1" dirty="0" smtClean="0"/>
                <a:t>группах:</a:t>
              </a:r>
            </a:p>
            <a:p>
              <a:r>
                <a:rPr lang="ru-RU" sz="1200" b="1" i="1" dirty="0"/>
                <a:t> </a:t>
              </a:r>
              <a:r>
                <a:rPr lang="en-US" sz="1200" b="1" i="1" dirty="0" smtClean="0"/>
                <a:t>I </a:t>
              </a:r>
              <a:r>
                <a:rPr lang="ru-RU" sz="1200" b="1" i="1" dirty="0" smtClean="0"/>
                <a:t>место – старшая группа №9 (</a:t>
              </a:r>
              <a:r>
                <a:rPr lang="ru-RU" sz="1200" b="1" i="1" dirty="0" err="1" smtClean="0"/>
                <a:t>Цинцадзе</a:t>
              </a:r>
              <a:r>
                <a:rPr lang="ru-RU" sz="1200" b="1" i="1" dirty="0" smtClean="0"/>
                <a:t> Е.Б.)</a:t>
              </a:r>
            </a:p>
            <a:p>
              <a:r>
                <a:rPr lang="en-US" sz="1200" b="1" i="1" dirty="0" smtClean="0"/>
                <a:t>II </a:t>
              </a:r>
              <a:r>
                <a:rPr lang="ru-RU" sz="1200" b="1" i="1" dirty="0" smtClean="0"/>
                <a:t>место – подготовительная к школе группа №2  (Лыфарь М.А.) и подготовительная к школе группа № 5 (Будникова Л.П. и Алёхина М.В.)</a:t>
              </a:r>
            </a:p>
            <a:p>
              <a:r>
                <a:rPr lang="en-US" sz="1200" b="1" i="1" dirty="0" smtClean="0"/>
                <a:t>III </a:t>
              </a:r>
              <a:r>
                <a:rPr lang="ru-RU" sz="1200" b="1" i="1" dirty="0" smtClean="0"/>
                <a:t>место – старшая группа №3 (</a:t>
              </a:r>
              <a:r>
                <a:rPr lang="ru-RU" sz="1200" b="1" i="1" dirty="0" err="1" smtClean="0"/>
                <a:t>Кулий</a:t>
              </a:r>
              <a:r>
                <a:rPr lang="ru-RU" sz="1200" b="1" i="1" dirty="0" smtClean="0"/>
                <a:t> Е.О. и Панюкова Н.В.)</a:t>
              </a:r>
              <a:endParaRPr lang="ru-RU" sz="1200" b="1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9525" y="0"/>
            <a:ext cx="6848475" cy="9144000"/>
            <a:chOff x="9525" y="0"/>
            <a:chExt cx="6848475" cy="9144000"/>
          </a:xfrm>
        </p:grpSpPr>
        <p:pic>
          <p:nvPicPr>
            <p:cNvPr id="1740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3328" b="3004"/>
            <a:stretch>
              <a:fillRect/>
            </a:stretch>
          </p:blipFill>
          <p:spPr bwMode="auto">
            <a:xfrm>
              <a:off x="9525" y="0"/>
              <a:ext cx="6848475" cy="914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407040" y="611560"/>
              <a:ext cx="5902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dirty="0" smtClean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" y="0"/>
            <a:ext cx="6848476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474</Words>
  <Application>Microsoft Office PowerPoint</Application>
  <PresentationFormat>Экран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59</cp:revision>
  <dcterms:created xsi:type="dcterms:W3CDTF">2018-11-01T06:57:09Z</dcterms:created>
  <dcterms:modified xsi:type="dcterms:W3CDTF">2020-11-02T12:02:14Z</dcterms:modified>
</cp:coreProperties>
</file>