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D3248-AC19-4EE4-83B4-9E2425763EE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35F75-7CD8-4B5F-93C0-7B6FFAC13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34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35F75-7CD8-4B5F-93C0-7B6FFAC130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797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24"/>
            <a:ext cx="9144000" cy="688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9"/>
            <a:ext cx="842493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latin typeface="Times New Roman" panose="02020603050405020304" pitchFamily="18" charset="0"/>
              </a:rPr>
            </a:br>
            <a:r>
              <a:rPr lang="ru-RU" sz="1600" b="1" kern="0" dirty="0" err="1"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latin typeface="Times New Roman" panose="02020603050405020304" pitchFamily="18" charset="0"/>
              </a:rPr>
              <a:t> район</a:t>
            </a:r>
            <a:br>
              <a:rPr lang="ru-RU" sz="1600" b="1" kern="0" dirty="0">
                <a:latin typeface="Times New Roman" panose="02020603050405020304" pitchFamily="18" charset="0"/>
              </a:rPr>
            </a:br>
            <a:endParaRPr lang="ru-RU" kern="0" dirty="0">
              <a:latin typeface="Corbe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234888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Картотека </a:t>
            </a:r>
          </a:p>
          <a:p>
            <a:pPr algn="ctr"/>
            <a:r>
              <a:rPr lang="ru-RU" sz="3200" b="1" dirty="0"/>
              <a:t>о</a:t>
            </a:r>
            <a:r>
              <a:rPr lang="ru-RU" sz="3200" b="1" dirty="0" smtClean="0"/>
              <a:t>пытов </a:t>
            </a:r>
            <a:r>
              <a:rPr lang="ru-RU" sz="3200" b="1" dirty="0" smtClean="0"/>
              <a:t>и экспериментов</a:t>
            </a:r>
          </a:p>
          <a:p>
            <a:pPr algn="ctr"/>
            <a:r>
              <a:rPr lang="ru-RU" sz="3200" b="1" dirty="0" smtClean="0"/>
              <a:t>в  детском саду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6770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C00000"/>
                </a:solidFill>
              </a:rPr>
              <a:t>ОПЫТЫ </a:t>
            </a:r>
            <a:r>
              <a:rPr lang="ru-RU" b="1" dirty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ВОДОЙ.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4"/>
            <a:ext cx="87849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1</a:t>
            </a:r>
            <a:r>
              <a:rPr lang="ru-RU" dirty="0">
                <a:solidFill>
                  <a:srgbClr val="C00000"/>
                </a:solidFill>
              </a:rPr>
              <a:t>. «Окрашивание воды». </a:t>
            </a:r>
            <a:r>
              <a:rPr lang="ru-RU" dirty="0"/>
              <a:t>Цель: Выявить свойства воды: вода может быть </a:t>
            </a:r>
            <a:r>
              <a:rPr lang="ru-RU" dirty="0" smtClean="0"/>
              <a:t>тёплой </a:t>
            </a:r>
            <a:r>
              <a:rPr lang="ru-RU" dirty="0"/>
              <a:t>и холодной, некоторые вещества растворяются в воде. Чем больше этого вещества, тем интенсивнее цвет; чем теплее вода, тем быстрее растворяется вещество. Материал: Ёмкости с водой (холодной и </a:t>
            </a:r>
            <a:r>
              <a:rPr lang="ru-RU" dirty="0" smtClean="0"/>
              <a:t>тёплой), </a:t>
            </a:r>
            <a:r>
              <a:rPr lang="ru-RU" dirty="0"/>
              <a:t>краска, палочки для размешивания, мерные стаканчики. Взрослый и дети рассматривают в воде 2-3 предмета, выясняют, почему они хорошо видны (вода прозрачная). Далее выясняют, как можно окрасить воду (добавить краску). Взрослый предлагает окрасить воду самим (в стаканчиках с </a:t>
            </a:r>
            <a:r>
              <a:rPr lang="ru-RU" dirty="0" smtClean="0"/>
              <a:t>тёплой </a:t>
            </a:r>
            <a:r>
              <a:rPr lang="ru-RU" dirty="0"/>
              <a:t>и холодной водой). В каком стаканчике краска быстрее растворится? (В стакане с </a:t>
            </a:r>
            <a:r>
              <a:rPr lang="ru-RU" dirty="0" smtClean="0"/>
              <a:t>тёплой </a:t>
            </a:r>
            <a:r>
              <a:rPr lang="ru-RU" dirty="0"/>
              <a:t>водой). Как окрасится вода, если красителя будет больше? (Вода станет более окрашенной). </a:t>
            </a:r>
            <a:endParaRPr lang="ru-RU" dirty="0" smtClean="0"/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2. </a:t>
            </a:r>
            <a:r>
              <a:rPr lang="ru-RU" dirty="0">
                <a:solidFill>
                  <a:srgbClr val="C00000"/>
                </a:solidFill>
              </a:rPr>
              <a:t>«Вода не имеет цвета, но </a:t>
            </a:r>
            <a:r>
              <a:rPr lang="ru-RU" dirty="0" smtClean="0">
                <a:solidFill>
                  <a:srgbClr val="C00000"/>
                </a:solidFill>
              </a:rPr>
              <a:t>её </a:t>
            </a:r>
            <a:r>
              <a:rPr lang="ru-RU" dirty="0">
                <a:solidFill>
                  <a:srgbClr val="C00000"/>
                </a:solidFill>
              </a:rPr>
              <a:t>можно покрасить</a:t>
            </a:r>
            <a:r>
              <a:rPr lang="ru-RU" dirty="0"/>
              <a:t>». Открыть кран, предложить понаблюдать за льющейся водой. Налить в несколько стаканов воду. Какого цвета вода? (У воды нет цвета, она прозрачная). Воду можно подкрасить, добавив в </a:t>
            </a:r>
            <a:r>
              <a:rPr lang="ru-RU" dirty="0" smtClean="0"/>
              <a:t>неё </a:t>
            </a:r>
            <a:r>
              <a:rPr lang="ru-RU" dirty="0"/>
              <a:t>краску. (Дети наблюдают за окрашиванием воды). Какого цвета стала вода? (Красная, синяя, </a:t>
            </a:r>
            <a:r>
              <a:rPr lang="ru-RU" dirty="0" smtClean="0"/>
              <a:t>жёлтая</a:t>
            </a:r>
            <a:r>
              <a:rPr lang="ru-RU" dirty="0"/>
              <a:t>, красная). Цвет воды зависит от того, какого цвета краску добавили в воду. Вывод: О </a:t>
            </a:r>
            <a:r>
              <a:rPr lang="ru-RU" dirty="0" smtClean="0"/>
              <a:t>чём </a:t>
            </a:r>
            <a:r>
              <a:rPr lang="ru-RU" dirty="0"/>
              <a:t>мы сегодня узнали? Что может произойти с водой, если в </a:t>
            </a:r>
            <a:r>
              <a:rPr lang="ru-RU" dirty="0" smtClean="0"/>
              <a:t>неё </a:t>
            </a:r>
            <a:r>
              <a:rPr lang="ru-RU" dirty="0"/>
              <a:t>добавить краску? (Вода легко окрашивается в любой цвет). </a:t>
            </a:r>
          </a:p>
        </p:txBody>
      </p:sp>
    </p:spTree>
    <p:extLst>
      <p:ext uri="{BB962C8B-B14F-4D97-AF65-F5344CB8AC3E}">
        <p14:creationId xmlns:p14="http://schemas.microsoft.com/office/powerpoint/2010/main" val="4269016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3. </a:t>
            </a:r>
            <a:r>
              <a:rPr lang="ru-RU" dirty="0">
                <a:solidFill>
                  <a:srgbClr val="C00000"/>
                </a:solidFill>
              </a:rPr>
              <a:t>«Играем с красками»</a:t>
            </a:r>
            <a:r>
              <a:rPr lang="ru-RU" dirty="0"/>
              <a:t>. Цель: Познакомить с процессом растворения краски в воде (произвольно и при помешивании); развивать наблюдательность, сообразительность. Материал: Две банки с чистой водой, краски, лопаточка, салфетка из ткани. Ход: Краски, словно радуга, Красотой своей детей радуют Оранжевые, </a:t>
            </a:r>
            <a:r>
              <a:rPr lang="ru-RU" dirty="0" smtClean="0"/>
              <a:t>жёлтые</a:t>
            </a:r>
            <a:r>
              <a:rPr lang="ru-RU" dirty="0"/>
              <a:t>, красные, Синие, </a:t>
            </a:r>
            <a:r>
              <a:rPr lang="ru-RU" dirty="0" smtClean="0"/>
              <a:t>зелёные </a:t>
            </a:r>
            <a:r>
              <a:rPr lang="ru-RU" dirty="0"/>
              <a:t>– разные! В баночку с водой добавить немного красной краски, что происходит? (краска медленно, неравномерно растворится). В другую баночку с водой добавить немного синей краски, размешать. Что происходит? (краска растворится равномерно). Дети смешивают воду из двух баночек. Что происходит? (при соединении синей и красной краски вода в банке стала коричневой). Вывод: Капля краски, если </a:t>
            </a:r>
            <a:r>
              <a:rPr lang="ru-RU" dirty="0" smtClean="0"/>
              <a:t>её </a:t>
            </a:r>
            <a:r>
              <a:rPr lang="ru-RU" dirty="0"/>
              <a:t>не мешать, растворяется в воде медленно, неравномерно, а при размешивании – равномерно.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005064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4</a:t>
            </a:r>
            <a:r>
              <a:rPr lang="ru-RU" dirty="0">
                <a:solidFill>
                  <a:srgbClr val="C00000"/>
                </a:solidFill>
              </a:rPr>
              <a:t>. «Вода нужна всем»</a:t>
            </a:r>
            <a:r>
              <a:rPr lang="ru-RU" dirty="0"/>
              <a:t>. Цель: Дать детям представление о роли воды в жизни растений. Ход: Воспитатель спрашивает детей, что будет с растением, если его не поливать (засохнет). Вода необходима растениям. Посмотрите. </a:t>
            </a:r>
            <a:r>
              <a:rPr lang="ru-RU" dirty="0" smtClean="0"/>
              <a:t>Возьмём </a:t>
            </a:r>
            <a:r>
              <a:rPr lang="ru-RU" dirty="0"/>
              <a:t>2 горошины. Одну поместим на блюдце в намоченную ватку, а вторую – на другое блюдце – в сухую ватку. Оставим горошины на несколько дней. У одной горошины, которая была в ватке с водой появился росточек, а у другой – нет. Дети наглядно убеждаются о роли воды в развитии, произрастания растений. </a:t>
            </a:r>
          </a:p>
        </p:txBody>
      </p:sp>
    </p:spTree>
    <p:extLst>
      <p:ext uri="{BB962C8B-B14F-4D97-AF65-F5344CB8AC3E}">
        <p14:creationId xmlns:p14="http://schemas.microsoft.com/office/powerpoint/2010/main" val="91612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4. </a:t>
            </a:r>
            <a:r>
              <a:rPr lang="ru-RU" dirty="0">
                <a:solidFill>
                  <a:srgbClr val="C00000"/>
                </a:solidFill>
              </a:rPr>
              <a:t>«Вода нужна всем». </a:t>
            </a:r>
            <a:r>
              <a:rPr lang="ru-RU" dirty="0"/>
              <a:t>Цель: Дать детям представление о роли воды в жизни растений. Ход: Воспитатель спрашивает детей, что будет с растением, если его не поливать (засохнет). Вода необходима растениям. Посмотрите. </a:t>
            </a:r>
            <a:r>
              <a:rPr lang="ru-RU" dirty="0" smtClean="0"/>
              <a:t>Возьмём </a:t>
            </a:r>
            <a:r>
              <a:rPr lang="ru-RU" dirty="0"/>
              <a:t>2 горошины. Одну поместим на блюдце в намоченную ватку, а вторую – на другое блюдце – в сухую ватку. Оставим горошины на несколько дней. У одной горошины, которая была в ватке с водой появился росточек, а у другой – нет. Дети наглядно убеждаются о роли воды в развитии, произрастания растений.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736503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6. </a:t>
            </a:r>
            <a:r>
              <a:rPr lang="ru-RU" dirty="0">
                <a:solidFill>
                  <a:srgbClr val="C00000"/>
                </a:solidFill>
              </a:rPr>
              <a:t>«</a:t>
            </a:r>
            <a:r>
              <a:rPr lang="ru-RU" dirty="0" err="1">
                <a:solidFill>
                  <a:srgbClr val="C00000"/>
                </a:solidFill>
              </a:rPr>
              <a:t>Тѐплая</a:t>
            </a:r>
            <a:r>
              <a:rPr lang="ru-RU" dirty="0">
                <a:solidFill>
                  <a:srgbClr val="C00000"/>
                </a:solidFill>
              </a:rPr>
              <a:t> и холодная вода». </a:t>
            </a:r>
            <a:r>
              <a:rPr lang="ru-RU" dirty="0"/>
              <a:t>Цель: Уточнить представления детей о том, что вода бывает разной температуры – холодной и горячей; это можно узнать, если потрогать воду руками, в любой воде мыло мылится: вода и мыло смывают грязь. Материал: Мыло, вода: холодная, горячая в тазах, тряпка. Ход: Воспитатель предлагает детям намылить руки сухим мылом и без воды. Затем предлагает намочить руки и мыло в тазу с холодной водой. Уточняет: вода холодная, прозрачная, в ней мылится мыло, после мытья рук вода становится непрозрачной, грязной. Затем предлагает сполоснуть руки в тазу с горячей водой. Вывод: Вода – добрый помощник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3592455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5689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7</a:t>
            </a:r>
            <a:r>
              <a:rPr lang="ru-RU" dirty="0">
                <a:solidFill>
                  <a:srgbClr val="C00000"/>
                </a:solidFill>
              </a:rPr>
              <a:t>. «Когда </a:t>
            </a:r>
            <a:r>
              <a:rPr lang="ru-RU" dirty="0" smtClean="0">
                <a:solidFill>
                  <a:srgbClr val="C00000"/>
                </a:solidFill>
              </a:rPr>
              <a:t>льётся</a:t>
            </a:r>
            <a:r>
              <a:rPr lang="ru-RU" dirty="0">
                <a:solidFill>
                  <a:srgbClr val="C00000"/>
                </a:solidFill>
              </a:rPr>
              <a:t>, когда капает?». </a:t>
            </a:r>
            <a:r>
              <a:rPr lang="ru-RU" dirty="0"/>
              <a:t>Цель: Продолжать знакомить со свойствами воды; развивать наблюдательность; закреплять знание правил безопасности при обращении с предметами из стекла. Материал: Пипетка, две мензурки, полиэтиленовый пакет, губка, розетка. Ход: Воспитатель предлагает ребятам поиграть с водой и делает отверстие в пакетике с водой. Дети поднимают его над розеткой. Что происходит? (вода капает, ударяясь о поверхность воды, капельки издают звуки). Накапать несколько капель из пипетки. Когда вода быстрее капает: из пипетки или пакета? Почему? Дети из одной мензурки переливают воду в другую. Наблюдают, когда быстрее вода наливается – когда капает или когда </a:t>
            </a:r>
            <a:r>
              <a:rPr lang="ru-RU" dirty="0" smtClean="0"/>
              <a:t>льётся</a:t>
            </a:r>
            <a:r>
              <a:rPr lang="ru-RU" dirty="0"/>
              <a:t>? Дети погружают губку в мензурку с водой, вынимают </a:t>
            </a:r>
            <a:r>
              <a:rPr lang="ru-RU" dirty="0" smtClean="0"/>
              <a:t>её. </a:t>
            </a:r>
            <a:r>
              <a:rPr lang="ru-RU" dirty="0"/>
              <a:t>Что происходит? (вода сначала вытекает, затем капает). </a:t>
            </a:r>
            <a:endParaRPr lang="ru-RU" dirty="0" smtClean="0"/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8. </a:t>
            </a:r>
            <a:r>
              <a:rPr lang="ru-RU" dirty="0">
                <a:solidFill>
                  <a:srgbClr val="C00000"/>
                </a:solidFill>
              </a:rPr>
              <a:t>«В какую бутылку </a:t>
            </a:r>
            <a:r>
              <a:rPr lang="ru-RU" dirty="0" err="1">
                <a:solidFill>
                  <a:srgbClr val="C00000"/>
                </a:solidFill>
              </a:rPr>
              <a:t>нальѐтся</a:t>
            </a:r>
            <a:r>
              <a:rPr lang="ru-RU" dirty="0">
                <a:solidFill>
                  <a:srgbClr val="C00000"/>
                </a:solidFill>
              </a:rPr>
              <a:t> вода быстрее?»</a:t>
            </a:r>
            <a:r>
              <a:rPr lang="ru-RU" dirty="0"/>
              <a:t>. Цель: Продолжать знакомить со свойствами воды, предметами разной величины, развивать смекалку, </a:t>
            </a:r>
            <a:r>
              <a:rPr lang="ru-RU" dirty="0" smtClean="0"/>
              <a:t>умение соблюдать </a:t>
            </a:r>
            <a:r>
              <a:rPr lang="ru-RU" dirty="0"/>
              <a:t>правила безопасности при обращении со стеклянными предметами. Материал: Ванночка с водой, две бутылки разного размера – с узким и широким горлышком, салфетка из ткани. Ход: Какую песенку </a:t>
            </a:r>
            <a:r>
              <a:rPr lang="ru-RU" dirty="0" err="1"/>
              <a:t>поѐт</a:t>
            </a:r>
            <a:r>
              <a:rPr lang="ru-RU" dirty="0"/>
              <a:t> вода? (Буль, </a:t>
            </a:r>
            <a:r>
              <a:rPr lang="ru-RU" dirty="0" err="1"/>
              <a:t>буль</a:t>
            </a:r>
            <a:r>
              <a:rPr lang="ru-RU" dirty="0"/>
              <a:t>, </a:t>
            </a:r>
            <a:r>
              <a:rPr lang="ru-RU" dirty="0" err="1"/>
              <a:t>буль</a:t>
            </a:r>
            <a:r>
              <a:rPr lang="ru-RU" dirty="0"/>
              <a:t>). Послушаем сразу две песенки: какая из них лучше? Дети сравнивают бутылки по величине: рассматривают форму горлышка у каждой из них; погружают в воду бутылку с широким горлышком, глядя на часы отмечают, за какое время она наполнится водой; погружают в воду бутылку с узким горлышком, отмечают, за сколько минут она наполнится. Выяснить, из какой бутылки быстрее выльется вода: из большой или маленькой? Почему? Дети погружают в воду сразу две бутылки. </a:t>
            </a:r>
          </a:p>
        </p:txBody>
      </p:sp>
    </p:spTree>
    <p:extLst>
      <p:ext uri="{BB962C8B-B14F-4D97-AF65-F5344CB8AC3E}">
        <p14:creationId xmlns:p14="http://schemas.microsoft.com/office/powerpoint/2010/main" val="362680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9</a:t>
            </a:r>
            <a:r>
              <a:rPr lang="ru-RU" dirty="0">
                <a:solidFill>
                  <a:srgbClr val="C00000"/>
                </a:solidFill>
              </a:rPr>
              <a:t>. «Что бывает с паром при охлаждении?».</a:t>
            </a:r>
            <a:r>
              <a:rPr lang="ru-RU" dirty="0"/>
              <a:t> Цель: Показать детям, что в помещении пар, охлаждаясь, превращается в капельки воды; на улице (на морозе) он становится инеем на ветках деревьев и кустов. Ход: Воспитатель предлагает потрогать оконное стекло – убедиться, что оно холодное, затем </a:t>
            </a:r>
            <a:r>
              <a:rPr lang="ru-RU" dirty="0" smtClean="0"/>
              <a:t>трём </a:t>
            </a:r>
            <a:r>
              <a:rPr lang="ru-RU" dirty="0"/>
              <a:t>ребятам предлагает подышать на стекло в одну точку. Наблюдают, как стекло запотевает, а затем образуется капелька воды. Вывод: Пар от дыхания на холодном стекле превращается в воду. Во время прогулки воспитатель выносит только что вскипевший чайник, ставит его под ветки дерева или кустарника, открывает крышку и все наблюдают, как ветки «обрастают» инеем. </a:t>
            </a:r>
            <a:endParaRPr lang="ru-RU" dirty="0" smtClean="0"/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10. </a:t>
            </a:r>
            <a:r>
              <a:rPr lang="ru-RU" dirty="0">
                <a:solidFill>
                  <a:srgbClr val="C00000"/>
                </a:solidFill>
              </a:rPr>
              <a:t>«Друзья»</a:t>
            </a:r>
            <a:r>
              <a:rPr lang="ru-RU" dirty="0"/>
              <a:t>. Цель: Познакомить с составом воды (кислород); развивать смекалку, любознательность. Материал: Стакан и бутылка с водой, закрытые пробкой, салфетка из ткани. Ход: Стакан с водой на несколько минут поставить на солнце. Что происходит? (на стенках стакана образуются пузырьки – это кислород). Бутылку с водой изо всех сил потрясти. Что происходит? (образовалось большое количество пузырьков) Вывод: В состав воды входит кислород; он «появляется» в виде маленьких пузырьков; при движении воды пузырьков появляется больше; кислород нужен тем, кто </a:t>
            </a:r>
            <a:r>
              <a:rPr lang="ru-RU" dirty="0" smtClean="0"/>
              <a:t>живёт </a:t>
            </a:r>
            <a:r>
              <a:rPr lang="ru-RU" dirty="0"/>
              <a:t>в воде. </a:t>
            </a:r>
          </a:p>
        </p:txBody>
      </p:sp>
    </p:spTree>
    <p:extLst>
      <p:ext uri="{BB962C8B-B14F-4D97-AF65-F5344CB8AC3E}">
        <p14:creationId xmlns:p14="http://schemas.microsoft.com/office/powerpoint/2010/main" val="54277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7346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11</a:t>
            </a:r>
            <a:r>
              <a:rPr lang="ru-RU" dirty="0">
                <a:solidFill>
                  <a:srgbClr val="C00000"/>
                </a:solidFill>
              </a:rPr>
              <a:t>. «Куда делась вода?». </a:t>
            </a:r>
            <a:r>
              <a:rPr lang="ru-RU" dirty="0"/>
              <a:t>Цель: Выявить процесс испарения воды, зависимость скорости испарения от условий (открытая и закрытая поверхность воды). Материал: Две мерные одинаковые </a:t>
            </a:r>
            <a:r>
              <a:rPr lang="ru-RU" dirty="0"/>
              <a:t>ё</a:t>
            </a:r>
            <a:r>
              <a:rPr lang="ru-RU" dirty="0" smtClean="0"/>
              <a:t>мкости</a:t>
            </a:r>
            <a:r>
              <a:rPr lang="ru-RU" dirty="0"/>
              <a:t>. Дети наливают равное количество воды в </a:t>
            </a:r>
            <a:r>
              <a:rPr lang="ru-RU" dirty="0"/>
              <a:t>ё</a:t>
            </a:r>
            <a:r>
              <a:rPr lang="ru-RU" dirty="0" smtClean="0"/>
              <a:t>мкости</a:t>
            </a:r>
            <a:r>
              <a:rPr lang="ru-RU" dirty="0"/>
              <a:t>; вместе с воспитателем делают отметку уровня; одну банку закрывают плотно крышкой, другую - оставляют открытой; обе банки ставят на подоконник. В течение недели наблюдают процесс испарения, делая отметки на стенках </a:t>
            </a:r>
            <a:r>
              <a:rPr lang="ru-RU" dirty="0"/>
              <a:t>ё</a:t>
            </a:r>
            <a:r>
              <a:rPr lang="ru-RU" dirty="0" smtClean="0"/>
              <a:t>мкостей </a:t>
            </a:r>
            <a:r>
              <a:rPr lang="ru-RU" dirty="0"/>
              <a:t>и фиксируя результаты в дневнике наблюдений. Обсуждают, изменилось ли количество воды (уровень воды стал ниже отметки), куда исчезла вода с открытой банки (частицы воды поднялись с поверхности в воздух). Когда </a:t>
            </a:r>
            <a:r>
              <a:rPr lang="ru-RU" dirty="0"/>
              <a:t>ё</a:t>
            </a:r>
            <a:r>
              <a:rPr lang="ru-RU" dirty="0" smtClean="0"/>
              <a:t>мкость </a:t>
            </a:r>
            <a:r>
              <a:rPr lang="ru-RU" dirty="0"/>
              <a:t>закрыты, испарение слабое (частицы воды не могут испариться с закрытого сосуда). </a:t>
            </a:r>
            <a:endParaRPr lang="ru-RU" dirty="0" smtClean="0"/>
          </a:p>
          <a:p>
            <a:endParaRPr lang="ru-RU" dirty="0"/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12</a:t>
            </a:r>
            <a:r>
              <a:rPr lang="ru-RU" dirty="0">
                <a:solidFill>
                  <a:srgbClr val="C00000"/>
                </a:solidFill>
              </a:rPr>
              <a:t>. «Откуда </a:t>
            </a:r>
            <a:r>
              <a:rPr lang="ru-RU" dirty="0" smtClean="0">
                <a:solidFill>
                  <a:srgbClr val="C00000"/>
                </a:solidFill>
              </a:rPr>
              <a:t>берётся </a:t>
            </a:r>
            <a:r>
              <a:rPr lang="ru-RU" dirty="0">
                <a:solidFill>
                  <a:srgbClr val="C00000"/>
                </a:solidFill>
              </a:rPr>
              <a:t>вода?</a:t>
            </a:r>
            <a:r>
              <a:rPr lang="ru-RU" dirty="0"/>
              <a:t>». Цель: Познакомить с процессом конденсации. Материал: Ёмкость с горячей водой, </a:t>
            </a:r>
            <a:r>
              <a:rPr lang="ru-RU" dirty="0" smtClean="0"/>
              <a:t>охлаждённая </a:t>
            </a:r>
            <a:r>
              <a:rPr lang="ru-RU" dirty="0"/>
              <a:t>металлическая крышка. Взрослый накрывает </a:t>
            </a:r>
            <a:r>
              <a:rPr lang="ru-RU" dirty="0"/>
              <a:t>ё</a:t>
            </a:r>
            <a:r>
              <a:rPr lang="ru-RU" dirty="0" smtClean="0"/>
              <a:t>мкость </a:t>
            </a:r>
            <a:r>
              <a:rPr lang="ru-RU" dirty="0"/>
              <a:t>с водой холодной крышкой. Через некоторое время детям предлагается рассмотреть внутреннюю сторону крышки, потрогать </a:t>
            </a:r>
            <a:r>
              <a:rPr lang="ru-RU" dirty="0" smtClean="0"/>
              <a:t>её </a:t>
            </a:r>
            <a:r>
              <a:rPr lang="ru-RU" dirty="0"/>
              <a:t>рукой. Выясняют, откуда </a:t>
            </a:r>
            <a:r>
              <a:rPr lang="ru-RU" dirty="0" smtClean="0"/>
              <a:t>берётся </a:t>
            </a:r>
            <a:r>
              <a:rPr lang="ru-RU" dirty="0"/>
              <a:t>вода (это частицы воды поднялись с поверхности, они не смогли испариться из банки и осели на крышке). Взрослый предлагает повторить опыт, но с </a:t>
            </a:r>
            <a:r>
              <a:rPr lang="ru-RU" dirty="0" smtClean="0"/>
              <a:t>тёплой </a:t>
            </a:r>
            <a:r>
              <a:rPr lang="ru-RU" dirty="0"/>
              <a:t>крышкой. Дети наблюдают, что на </a:t>
            </a:r>
            <a:r>
              <a:rPr lang="ru-RU" dirty="0" smtClean="0"/>
              <a:t>тёплой </a:t>
            </a:r>
            <a:r>
              <a:rPr lang="ru-RU" dirty="0"/>
              <a:t>крышке воды нет, и с помощью воспитателя делают вывод: процесс превращения пара в воду происходит при охлаждении пара. </a:t>
            </a:r>
          </a:p>
        </p:txBody>
      </p:sp>
    </p:spTree>
    <p:extLst>
      <p:ext uri="{BB962C8B-B14F-4D97-AF65-F5344CB8AC3E}">
        <p14:creationId xmlns:p14="http://schemas.microsoft.com/office/powerpoint/2010/main" val="4131049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13. </a:t>
            </a:r>
            <a:r>
              <a:rPr lang="ru-RU" dirty="0">
                <a:solidFill>
                  <a:srgbClr val="C00000"/>
                </a:solidFill>
              </a:rPr>
              <a:t>«Какая лужа высохнет быстрее?</a:t>
            </a:r>
            <a:r>
              <a:rPr lang="ru-RU" dirty="0"/>
              <a:t>». Ребята, вы помните, что </a:t>
            </a:r>
            <a:r>
              <a:rPr lang="ru-RU" dirty="0" smtClean="0"/>
              <a:t>остаётся </a:t>
            </a:r>
            <a:r>
              <a:rPr lang="ru-RU" dirty="0"/>
              <a:t>после дождя? (Лужи). Дождь иногда бывает очень сильным, и после него остаются большие лужи, а после маленького дождя лужи бывают: (маленькими). Предлагает посмотреть, какая лужа высохнет быстрее - большая или маленькая. (Воспитатель разливает воду на асфальте, оформляя разные по размеру лужи). Почему маленькая лужа высохла быстрее? (Там воды меньше). А большие лужи иногда высыхают целый день. Вывод: О </a:t>
            </a:r>
            <a:r>
              <a:rPr lang="ru-RU" dirty="0" err="1"/>
              <a:t>чѐм</a:t>
            </a:r>
            <a:r>
              <a:rPr lang="ru-RU" dirty="0"/>
              <a:t> мы сегодня узнали? Какая лужа высыхает быстрее - большая или маленькая. (Маленькая лужа высыхает быстрее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14. </a:t>
            </a:r>
            <a:r>
              <a:rPr lang="ru-RU" dirty="0">
                <a:solidFill>
                  <a:srgbClr val="C00000"/>
                </a:solidFill>
              </a:rPr>
              <a:t>«Как вытолкнуть воду</a:t>
            </a:r>
            <a:r>
              <a:rPr lang="ru-RU" dirty="0"/>
              <a:t>?». Цель: Формировать представления о том, что уровень воды повышается, если в воду класть предметы. Материал: Мерная </a:t>
            </a:r>
            <a:r>
              <a:rPr lang="ru-RU" dirty="0"/>
              <a:t>ё</a:t>
            </a:r>
            <a:r>
              <a:rPr lang="ru-RU" dirty="0" smtClean="0"/>
              <a:t>мкость </a:t>
            </a:r>
            <a:r>
              <a:rPr lang="ru-RU" dirty="0"/>
              <a:t>с водой, камешки, предмет в </a:t>
            </a:r>
            <a:r>
              <a:rPr lang="ru-RU" dirty="0"/>
              <a:t>ё</a:t>
            </a:r>
            <a:r>
              <a:rPr lang="ru-RU" dirty="0" smtClean="0"/>
              <a:t>мкости</a:t>
            </a:r>
            <a:r>
              <a:rPr lang="ru-RU" dirty="0"/>
              <a:t>. Перед детьми ставится задача: достать предмет из </a:t>
            </a:r>
            <a:r>
              <a:rPr lang="ru-RU" dirty="0"/>
              <a:t>ё</a:t>
            </a:r>
            <a:r>
              <a:rPr lang="ru-RU" dirty="0" smtClean="0"/>
              <a:t>мкости</a:t>
            </a:r>
            <a:r>
              <a:rPr lang="ru-RU" dirty="0"/>
              <a:t>, не опуская руки в воду и не используя разные </a:t>
            </a:r>
            <a:r>
              <a:rPr lang="ru-RU" dirty="0" smtClean="0"/>
              <a:t>предметы помощники </a:t>
            </a:r>
            <a:r>
              <a:rPr lang="ru-RU" dirty="0"/>
              <a:t>(например, сачок). Если дети затруднятся с решением, то воспитатель предлагает класть камешки в сосуд до тех пор, пока уровень воды не </a:t>
            </a:r>
            <a:r>
              <a:rPr lang="ru-RU" dirty="0" smtClean="0"/>
              <a:t>дойдёт </a:t>
            </a:r>
            <a:r>
              <a:rPr lang="ru-RU" dirty="0"/>
              <a:t>до </a:t>
            </a:r>
            <a:r>
              <a:rPr lang="ru-RU" dirty="0" smtClean="0"/>
              <a:t>краёв</a:t>
            </a:r>
            <a:r>
              <a:rPr lang="ru-RU" dirty="0"/>
              <a:t>. Вывод: Камешки, заполняя </a:t>
            </a:r>
            <a:r>
              <a:rPr lang="ru-RU" dirty="0"/>
              <a:t>ё</a:t>
            </a:r>
            <a:r>
              <a:rPr lang="ru-RU" dirty="0" smtClean="0"/>
              <a:t>мкость</a:t>
            </a:r>
            <a:r>
              <a:rPr lang="ru-RU" dirty="0"/>
              <a:t>, выталкивают воду. </a:t>
            </a:r>
          </a:p>
        </p:txBody>
      </p:sp>
    </p:spTree>
    <p:extLst>
      <p:ext uri="{BB962C8B-B14F-4D97-AF65-F5344CB8AC3E}">
        <p14:creationId xmlns:p14="http://schemas.microsoft.com/office/powerpoint/2010/main" val="4014567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15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«Откуда </a:t>
            </a:r>
            <a:r>
              <a:rPr lang="ru-RU" dirty="0" smtClean="0">
                <a:solidFill>
                  <a:srgbClr val="C00000"/>
                </a:solidFill>
              </a:rPr>
              <a:t>берётся </a:t>
            </a:r>
            <a:r>
              <a:rPr lang="ru-RU" dirty="0">
                <a:solidFill>
                  <a:srgbClr val="C00000"/>
                </a:solidFill>
              </a:rPr>
              <a:t>иней?». </a:t>
            </a:r>
            <a:r>
              <a:rPr lang="ru-RU" dirty="0"/>
              <a:t>Оборудование: Термос с горячей водой, тарелка. На прогулку выносится термос с горячей водой. Открыв его, дети увидят пар. Над паром необходимо подержать холодную тарелку. Дети видят, как пар превращается в капельки воды. Затем эту запотевшую тарелку оставляют до конца прогулки. В конце прогулке дети легко увидят на ней образование инея. Опыт следует дополнить рассказом о том, как образуются осадки на земле. Вывод: При нагревании вода превращается в пар, пар - при охлаждении превращается в воду, вода в иней.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24944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16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«Тающий </a:t>
            </a:r>
            <a:r>
              <a:rPr lang="ru-RU" dirty="0" err="1">
                <a:solidFill>
                  <a:srgbClr val="C00000"/>
                </a:solidFill>
              </a:rPr>
              <a:t>лѐд</a:t>
            </a:r>
            <a:r>
              <a:rPr lang="ru-RU" dirty="0"/>
              <a:t>». Оборудование: Тарелка, миски с горячей водой и холодной водой, кубики льда, ложка, акварельные краски, </a:t>
            </a:r>
            <a:r>
              <a:rPr lang="ru-RU" dirty="0" smtClean="0"/>
              <a:t>верёвочки, </a:t>
            </a:r>
            <a:r>
              <a:rPr lang="ru-RU" dirty="0"/>
              <a:t>разнообразные формочки. Воспитатель предлагает отгадать, где быстрее растает </a:t>
            </a:r>
            <a:r>
              <a:rPr lang="ru-RU" dirty="0" smtClean="0"/>
              <a:t>лёд </a:t>
            </a:r>
            <a:r>
              <a:rPr lang="ru-RU" dirty="0"/>
              <a:t>- в миске с холодной водой или в миске с горячей водой. Раскладывает </a:t>
            </a:r>
            <a:r>
              <a:rPr lang="ru-RU" dirty="0" smtClean="0"/>
              <a:t>лёд, </a:t>
            </a:r>
            <a:r>
              <a:rPr lang="ru-RU" dirty="0"/>
              <a:t>и дети наблюдают за происходящими изменениями. Время фиксируется с помощью цифр, которые раскладываются возле мисок, дети делают выводы. Детям предлагается рассмотреть цветную льдинку. Какой </a:t>
            </a:r>
            <a:r>
              <a:rPr lang="ru-RU" dirty="0" smtClean="0"/>
              <a:t>лёд</a:t>
            </a:r>
            <a:r>
              <a:rPr lang="ru-RU" dirty="0"/>
              <a:t>? Как сделана такая льдинка? Почему держится </a:t>
            </a:r>
            <a:r>
              <a:rPr lang="ru-RU" dirty="0" smtClean="0"/>
              <a:t>верёвочка? (Примёрзла </a:t>
            </a:r>
            <a:r>
              <a:rPr lang="ru-RU" dirty="0"/>
              <a:t>к льдинке.) • Как можно получить разноцветную воду? Дети добавляют в воду цветные краски по выбору, заливают в формочки (у всех разные формочки) и на подносах ставят на холод.</a:t>
            </a:r>
          </a:p>
        </p:txBody>
      </p:sp>
    </p:spTree>
    <p:extLst>
      <p:ext uri="{BB962C8B-B14F-4D97-AF65-F5344CB8AC3E}">
        <p14:creationId xmlns:p14="http://schemas.microsoft.com/office/powerpoint/2010/main" val="2337537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17</a:t>
            </a:r>
            <a:r>
              <a:rPr lang="ru-RU" dirty="0">
                <a:solidFill>
                  <a:srgbClr val="C00000"/>
                </a:solidFill>
              </a:rPr>
              <a:t>. «Тающий </a:t>
            </a:r>
            <a:r>
              <a:rPr lang="ru-RU" dirty="0" smtClean="0">
                <a:solidFill>
                  <a:srgbClr val="C00000"/>
                </a:solidFill>
              </a:rPr>
              <a:t>лёд</a:t>
            </a:r>
            <a:r>
              <a:rPr lang="ru-RU" dirty="0"/>
              <a:t>». Оборудование: Тарелка, миски с горячей водой и холодной водой, кубики льда, ложка, акварельные краски, </a:t>
            </a:r>
            <a:r>
              <a:rPr lang="ru-RU" dirty="0" smtClean="0"/>
              <a:t>верёвочки</a:t>
            </a:r>
            <a:r>
              <a:rPr lang="ru-RU" dirty="0"/>
              <a:t>, разнообразные формочки. Воспитатель предлагает отгадать, где быстрее растает </a:t>
            </a:r>
            <a:r>
              <a:rPr lang="ru-RU" dirty="0" smtClean="0"/>
              <a:t>лёд </a:t>
            </a:r>
            <a:r>
              <a:rPr lang="ru-RU" dirty="0"/>
              <a:t>- в миске с холодной водой или в миске с горячей водой. Раскладывает </a:t>
            </a:r>
            <a:r>
              <a:rPr lang="ru-RU" dirty="0" smtClean="0"/>
              <a:t>лёд</a:t>
            </a:r>
            <a:r>
              <a:rPr lang="ru-RU" dirty="0"/>
              <a:t>, и дети наблюдают за происходящими изменениями. Время фиксируется с помощью цифр, которые раскладываются возле мисок, дети делают выводы. Детям предлагается рассмотреть цветную льдинку. Какой </a:t>
            </a:r>
            <a:r>
              <a:rPr lang="ru-RU" dirty="0" smtClean="0"/>
              <a:t>лёд</a:t>
            </a:r>
            <a:r>
              <a:rPr lang="ru-RU" dirty="0"/>
              <a:t>? Как сделана такая льдинка? Почему держится </a:t>
            </a:r>
            <a:r>
              <a:rPr lang="ru-RU" dirty="0" smtClean="0"/>
              <a:t>верёвочка</a:t>
            </a:r>
            <a:r>
              <a:rPr lang="ru-RU" dirty="0"/>
              <a:t>? (</a:t>
            </a:r>
            <a:r>
              <a:rPr lang="ru-RU" dirty="0" err="1" smtClean="0"/>
              <a:t>Примѐёрзла</a:t>
            </a:r>
            <a:r>
              <a:rPr lang="ru-RU" dirty="0" smtClean="0"/>
              <a:t> </a:t>
            </a:r>
            <a:r>
              <a:rPr lang="ru-RU" dirty="0"/>
              <a:t>к льдинке.) • Как можно получить разноцветную воду? Дети добавляют в воду цветные краски по выбору, заливают в формочки (у всех разные формочки) и на подносах ставят на холод.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17032"/>
            <a:ext cx="4117826" cy="292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194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310"/>
            <a:ext cx="9252521" cy="6843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068960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Цели и задачи</a:t>
            </a:r>
            <a:r>
              <a:rPr lang="ru-RU" b="1" dirty="0" smtClean="0">
                <a:solidFill>
                  <a:srgbClr val="000000"/>
                </a:solidFill>
              </a:rPr>
              <a:t>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лучше узнать окружающий его мир неживой природы.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благоприятные условия для сенсорного восприятия, совершенствование таких жизненно важных психических процессов, как ощущения, являющихся первыми ступенями в познании окружающего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 мелкую моторику и тактильно-чувствительность ,учить прислушиваться к своим ощущениям и проговаривать их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нравственные и духовные качества ребёнка во время его общения с природой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9"/>
            <a:ext cx="8964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Актуальность:</a:t>
            </a:r>
            <a:r>
              <a:rPr lang="ru-RU" dirty="0" smtClean="0">
                <a:solidFill>
                  <a:srgbClr val="212529"/>
                </a:solidFill>
              </a:rPr>
              <a:t> 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претендует на роль ведущей деятельности в период дошкольного развития ребёнка. Главное достоинство экспериментирования заключается в том, что оно даёт детям реальные представления о различных сторонах изучаемого объекта. В ходе эксперимента идёт обогащение памяти ребёнка, активизируются его мыслительные процессы. В моей картотеке собраны и описаны примеры 120 опытов и экспериментов для дошкольников: опыты с водой, воздухом, песком, глиной, занимательные опыты и эксперименты.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49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</a:t>
            </a:r>
            <a:r>
              <a:rPr lang="ru-RU" b="1" dirty="0" smtClean="0"/>
              <a:t>ОПЫТЫ </a:t>
            </a:r>
            <a:r>
              <a:rPr lang="ru-RU" b="1" dirty="0"/>
              <a:t>С ВОЗДУХОМ.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1</a:t>
            </a:r>
            <a:r>
              <a:rPr lang="ru-RU" dirty="0"/>
              <a:t>. </a:t>
            </a:r>
            <a:r>
              <a:rPr lang="ru-RU" dirty="0">
                <a:solidFill>
                  <a:srgbClr val="C00000"/>
                </a:solidFill>
              </a:rPr>
              <a:t>«Воздух в стакане». </a:t>
            </a:r>
            <a:r>
              <a:rPr lang="ru-RU" dirty="0"/>
              <a:t>Перевернуть стакан вверх дном и медленно опустить его в банку. Обратить внимание детей на то, что стакан нужно держать очень ровно. Что получается? Попадает ли вода в стакан? Почему нет? Вывод: В стакане есть воздух, он не пускает туда воду</a:t>
            </a:r>
            <a:r>
              <a:rPr lang="ru-RU" dirty="0" smtClean="0"/>
              <a:t>.</a:t>
            </a: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2. </a:t>
            </a:r>
            <a:r>
              <a:rPr lang="ru-RU" dirty="0"/>
              <a:t>«</a:t>
            </a:r>
            <a:r>
              <a:rPr lang="ru-RU" dirty="0">
                <a:solidFill>
                  <a:srgbClr val="C00000"/>
                </a:solidFill>
              </a:rPr>
              <a:t>Воздух не видим и прозрачен</a:t>
            </a:r>
            <a:r>
              <a:rPr lang="ru-RU" dirty="0"/>
              <a:t>». Детям предлагается снова опустить стакан в банку с водой, но теперь предлагается держать стакан не прямо, а немного наклонив его. Что появляется в воде? (Видны пузырьки воздуха). Откуда они взялись? Воздух выходит из стакана, и его место занимает вода. Вывод: Воздух прозрачный, невидимый. </a:t>
            </a:r>
            <a:endParaRPr lang="ru-RU" dirty="0" smtClean="0"/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3. </a:t>
            </a:r>
            <a:r>
              <a:rPr lang="ru-RU" dirty="0">
                <a:solidFill>
                  <a:srgbClr val="C00000"/>
                </a:solidFill>
              </a:rPr>
              <a:t>«Буря в стакане».</a:t>
            </a:r>
            <a:r>
              <a:rPr lang="ru-RU" dirty="0"/>
              <a:t> Детям предлагается опустить в стакан с водой соломинку и дуть в </a:t>
            </a:r>
            <a:r>
              <a:rPr lang="ru-RU" dirty="0" err="1"/>
              <a:t>неѐ</a:t>
            </a:r>
            <a:r>
              <a:rPr lang="ru-RU" dirty="0"/>
              <a:t>. Что получается? (Получается буря в стакане воды).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676968"/>
            <a:ext cx="8892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</a:t>
            </a:r>
            <a:r>
              <a:rPr lang="ru-RU" b="1" dirty="0" smtClean="0">
                <a:solidFill>
                  <a:srgbClr val="C00000"/>
                </a:solidFill>
              </a:rPr>
              <a:t>4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«Танец горошин».</a:t>
            </a:r>
            <a:r>
              <a:rPr lang="ru-RU" dirty="0"/>
              <a:t> Цель: Познакомить с понятием «сила движения», </a:t>
            </a:r>
            <a:r>
              <a:rPr lang="ru-RU" dirty="0" smtClean="0"/>
              <a:t>развитие смекалки наблюдательности ,любознательности. </a:t>
            </a:r>
            <a:r>
              <a:rPr lang="ru-RU" dirty="0"/>
              <a:t>Материал: Баночка с водой, горошины, трубочка, салфетка, лист бумаги. Ход: Воспитатель: Давайте научим горох плавать и танцевать. Дети в баночку с водой опускают 4 горошины и трубочку, дуют в </a:t>
            </a:r>
            <a:r>
              <a:rPr lang="ru-RU" dirty="0" err="1"/>
              <a:t>неѐ</a:t>
            </a:r>
            <a:r>
              <a:rPr lang="ru-RU" dirty="0"/>
              <a:t>. Сначала слабо, потом с большей силой. Вывод: Когда воздух через трубочку </a:t>
            </a:r>
            <a:r>
              <a:rPr lang="ru-RU" dirty="0" err="1"/>
              <a:t>шѐл</a:t>
            </a:r>
            <a:r>
              <a:rPr lang="ru-RU" dirty="0"/>
              <a:t> медленно, горошины двигались медленно; сила воздуха увеличилась, и скорость движения горошин возросла. Значит, сила движения предметов зависит от силы воздействия на них. </a:t>
            </a:r>
          </a:p>
        </p:txBody>
      </p:sp>
    </p:spTree>
    <p:extLst>
      <p:ext uri="{BB962C8B-B14F-4D97-AF65-F5344CB8AC3E}">
        <p14:creationId xmlns:p14="http://schemas.microsoft.com/office/powerpoint/2010/main" val="422239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9644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dirty="0">
                <a:solidFill>
                  <a:srgbClr val="C00000"/>
                </a:solidFill>
              </a:rPr>
              <a:t>«</a:t>
            </a:r>
            <a:r>
              <a:rPr lang="ru-RU" dirty="0" err="1">
                <a:solidFill>
                  <a:srgbClr val="C00000"/>
                </a:solidFill>
              </a:rPr>
              <a:t>Весѐлая</a:t>
            </a:r>
            <a:r>
              <a:rPr lang="ru-RU" dirty="0">
                <a:solidFill>
                  <a:srgbClr val="C00000"/>
                </a:solidFill>
              </a:rPr>
              <a:t> полоска»</a:t>
            </a:r>
            <a:r>
              <a:rPr lang="ru-RU" dirty="0"/>
              <a:t>. Цель: Познакомить со свойствами бумаги и действием на </a:t>
            </a:r>
            <a:r>
              <a:rPr lang="ru-RU" dirty="0" err="1"/>
              <a:t>неѐ</a:t>
            </a:r>
            <a:r>
              <a:rPr lang="ru-RU" dirty="0"/>
              <a:t> воздуха; </a:t>
            </a:r>
            <a:r>
              <a:rPr lang="ru-RU" dirty="0" smtClean="0"/>
              <a:t>развитие любознательности. </a:t>
            </a:r>
          </a:p>
          <a:p>
            <a:pPr algn="just"/>
            <a:r>
              <a:rPr lang="ru-RU" dirty="0" smtClean="0"/>
              <a:t>Материал</a:t>
            </a:r>
            <a:r>
              <a:rPr lang="ru-RU" dirty="0"/>
              <a:t>: Полоска бумаги. Ход: Будем мы сейчас играть И полоску оживлять Раз, два, три – посмотри! Полоску бумаги надо держать вертикально за один конец и дуть на </a:t>
            </a:r>
            <a:r>
              <a:rPr lang="ru-RU" dirty="0" err="1"/>
              <a:t>неѐ</a:t>
            </a:r>
            <a:r>
              <a:rPr lang="ru-RU" dirty="0"/>
              <a:t>. Почему она движется? (она </a:t>
            </a:r>
            <a:r>
              <a:rPr lang="ru-RU" dirty="0" err="1"/>
              <a:t>лѐгкая</a:t>
            </a:r>
            <a:r>
              <a:rPr lang="ru-RU" dirty="0"/>
              <a:t>) Полоску бумаги держать горизонтально за оба конца, поднести к губам и втянуть воздух. Что </a:t>
            </a:r>
            <a:r>
              <a:rPr lang="ru-RU" dirty="0" err="1"/>
              <a:t>произойдѐт</a:t>
            </a:r>
            <a:r>
              <a:rPr lang="ru-RU" dirty="0"/>
              <a:t>? Почему? (полоска прилипнет к губам – на </a:t>
            </a:r>
            <a:r>
              <a:rPr lang="ru-RU" dirty="0" err="1"/>
              <a:t>неѐ</a:t>
            </a:r>
            <a:r>
              <a:rPr lang="ru-RU" dirty="0"/>
              <a:t> действует сила воздуха). Полоску бумаги прижать к стене и сильно подуть на </a:t>
            </a:r>
            <a:r>
              <a:rPr lang="ru-RU" dirty="0" err="1"/>
              <a:t>неѐ</a:t>
            </a:r>
            <a:r>
              <a:rPr lang="ru-RU" dirty="0"/>
              <a:t>, руки в этот момент убрать. Почему полоска не упала? (на </a:t>
            </a:r>
            <a:r>
              <a:rPr lang="ru-RU" dirty="0" err="1"/>
              <a:t>неѐ</a:t>
            </a:r>
            <a:r>
              <a:rPr lang="ru-RU" dirty="0"/>
              <a:t> действует сила воздуха). Положить полоску бумаги на стол, подуть на </a:t>
            </a:r>
            <a:r>
              <a:rPr lang="ru-RU" dirty="0" err="1"/>
              <a:t>неѐ</a:t>
            </a:r>
            <a:r>
              <a:rPr lang="ru-RU" dirty="0"/>
              <a:t>. Что </a:t>
            </a:r>
            <a:r>
              <a:rPr lang="ru-RU" dirty="0" err="1"/>
              <a:t>произойдѐт</a:t>
            </a:r>
            <a:r>
              <a:rPr lang="ru-RU" dirty="0"/>
              <a:t>? (полоска «запрыгает», как лягушка). Вывод: Полоска бумаги </a:t>
            </a:r>
            <a:r>
              <a:rPr lang="ru-RU" dirty="0" err="1"/>
              <a:t>лѐгкая</a:t>
            </a:r>
            <a:r>
              <a:rPr lang="ru-RU" dirty="0"/>
              <a:t>, поэтому она реагирует на движение воздуха</a:t>
            </a:r>
            <a:r>
              <a:rPr lang="ru-RU" dirty="0" smtClean="0"/>
              <a:t>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6. </a:t>
            </a:r>
            <a:r>
              <a:rPr lang="ru-RU" dirty="0">
                <a:solidFill>
                  <a:srgbClr val="C00000"/>
                </a:solidFill>
              </a:rPr>
              <a:t>«Послушный ветерок»</a:t>
            </a:r>
            <a:r>
              <a:rPr lang="ru-RU" dirty="0"/>
              <a:t>. Цель: Продолжать знакомить с разной силой потока воздуха, развивать дыхание, смекалку. Материал: Ванночка с водой, кораблик из пенопласта, салфетка из ткани. Ход: Ветер, ветер! Ты могуч, Ты гоняешь стаи туч, Ты волнуешь сине море, Всюду веешь на просторе. Дети дуют на кораблик тихонько. Что происходит? (кораблик </a:t>
            </a:r>
            <a:r>
              <a:rPr lang="ru-RU" dirty="0" err="1"/>
              <a:t>плывѐт</a:t>
            </a:r>
            <a:r>
              <a:rPr lang="ru-RU" dirty="0"/>
              <a:t> медленно). Дети дуют с силой (кораблик </a:t>
            </a:r>
            <a:r>
              <a:rPr lang="ru-RU" dirty="0" err="1"/>
              <a:t>плывѐт</a:t>
            </a:r>
            <a:r>
              <a:rPr lang="ru-RU" dirty="0"/>
              <a:t> быстрее и может перевернуться). Вывод: При слабом ветре кораблик движется медленно; при сильном потоке воздуха увеличивает </a:t>
            </a:r>
            <a:r>
              <a:rPr lang="ru-RU" dirty="0" smtClean="0"/>
              <a:t>скорость.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851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7. </a:t>
            </a:r>
            <a:r>
              <a:rPr lang="ru-RU" dirty="0">
                <a:solidFill>
                  <a:srgbClr val="C00000"/>
                </a:solidFill>
              </a:rPr>
              <a:t>«Мой </a:t>
            </a:r>
            <a:r>
              <a:rPr lang="ru-RU" dirty="0" smtClean="0">
                <a:solidFill>
                  <a:srgbClr val="C00000"/>
                </a:solidFill>
              </a:rPr>
              <a:t>весёлый, </a:t>
            </a:r>
            <a:r>
              <a:rPr lang="ru-RU" dirty="0">
                <a:solidFill>
                  <a:srgbClr val="C00000"/>
                </a:solidFill>
              </a:rPr>
              <a:t>звонкий мяч»</a:t>
            </a:r>
            <a:r>
              <a:rPr lang="ru-RU" dirty="0"/>
              <a:t>. Цель: Дать понятие, что </a:t>
            </a:r>
            <a:r>
              <a:rPr lang="ru-RU" dirty="0" err="1"/>
              <a:t>лѐгкие</a:t>
            </a:r>
            <a:r>
              <a:rPr lang="ru-RU" dirty="0"/>
              <a:t> предметы не только плавают, но и могут «выпрыгивать» из воды; развивать смекалку, внимание, наблюдательность. Материал: Ванночка с водой, маленький резиновый мячик, салфетка. Ход: Поиграем с мячиком в прятки? Помять мячик в ладонях (упругий, мягкий), опустить в ванночку с водой. Что происходит с мячиком? Почему он не тонет? (мяч плавает; он </a:t>
            </a:r>
            <a:r>
              <a:rPr lang="ru-RU" dirty="0" err="1"/>
              <a:t>лѐгкий</a:t>
            </a:r>
            <a:r>
              <a:rPr lang="ru-RU" dirty="0"/>
              <a:t>). Погружают мяч на дно ванночки, немного придерживают его рукой и резко отпускают. Что произошло с ним? (мячик выскакивает на поверхность воды) Вывод: Мяч заполнен воздухом, он </a:t>
            </a:r>
            <a:r>
              <a:rPr lang="ru-RU" dirty="0" smtClean="0"/>
              <a:t>лёгкий </a:t>
            </a:r>
            <a:r>
              <a:rPr lang="ru-RU" dirty="0"/>
              <a:t>– </a:t>
            </a:r>
            <a:r>
              <a:rPr lang="ru-RU" dirty="0" smtClean="0"/>
              <a:t>лёгкие </a:t>
            </a:r>
            <a:r>
              <a:rPr lang="ru-RU" dirty="0"/>
              <a:t>предметы не тонут, вода выталкивает </a:t>
            </a:r>
            <a:r>
              <a:rPr lang="ru-RU" dirty="0" err="1"/>
              <a:t>лѐгкие</a:t>
            </a:r>
            <a:r>
              <a:rPr lang="ru-RU" dirty="0"/>
              <a:t> предметы на поверхность.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050963"/>
            <a:ext cx="8892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Опыт № 8. </a:t>
            </a:r>
            <a:r>
              <a:rPr lang="ru-RU" dirty="0">
                <a:solidFill>
                  <a:srgbClr val="C00000"/>
                </a:solidFill>
              </a:rPr>
              <a:t>«Ворчливый шарик»</a:t>
            </a:r>
            <a:r>
              <a:rPr lang="ru-RU" dirty="0"/>
              <a:t>. Цель: Познакомить с движением воздуха, его свойствами; развивать наблюдательность, любознательность. Материал: Ванночка с водой, воздушный шарик, салфетка из ткани. Ход: В праздники на улице В руках у детворы Горят, переливаются Воздушные шары. Разные, разные: голубые, красные, </a:t>
            </a:r>
            <a:r>
              <a:rPr lang="ru-RU" dirty="0" err="1"/>
              <a:t>Жѐлтые</a:t>
            </a:r>
            <a:r>
              <a:rPr lang="ru-RU" dirty="0"/>
              <a:t>, </a:t>
            </a:r>
            <a:r>
              <a:rPr lang="ru-RU" dirty="0" err="1"/>
              <a:t>зелѐные</a:t>
            </a:r>
            <a:r>
              <a:rPr lang="ru-RU" dirty="0"/>
              <a:t> воздушные шары. Хотите поиграть с воздушными шариками? Дети надувают шарик небольшого размера, не завязывают его. Какой получился шарик? (</a:t>
            </a:r>
            <a:r>
              <a:rPr lang="ru-RU" dirty="0" err="1"/>
              <a:t>лѐгкий</a:t>
            </a:r>
            <a:r>
              <a:rPr lang="ru-RU" dirty="0"/>
              <a:t> и красивый). Разжимают пальцы. Что происходит с шариком? (шарик начал метаться – из него выходит воздух). Надуть шарик, не завязывать его. «Горлышком» погрузить в воду, постепенно разжать пальцы. Что </a:t>
            </a:r>
            <a:r>
              <a:rPr lang="ru-RU" dirty="0" err="1"/>
              <a:t>произойдѐт</a:t>
            </a:r>
            <a:r>
              <a:rPr lang="ru-RU" dirty="0"/>
              <a:t>? (воздух из шарика выходит, и на поверхности воды появляются пузыри). Вывод: Пузырьки воздуха, выходя из шарика, поднимаются на поверхность воды: они </a:t>
            </a:r>
            <a:r>
              <a:rPr lang="ru-RU" dirty="0" err="1"/>
              <a:t>лѐгкие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3082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9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«Чем больше воздуха в мяче, тем выше он скачет</a:t>
            </a:r>
            <a:r>
              <a:rPr lang="ru-RU" dirty="0"/>
              <a:t>». Воспитатель интересуется у детей, в какой хорошо знакомой им игрушке много воздуха. Эта игрушка круглая, может прыгать, катиться, </a:t>
            </a:r>
            <a:r>
              <a:rPr lang="ru-RU" dirty="0" smtClean="0"/>
              <a:t>её </a:t>
            </a:r>
            <a:r>
              <a:rPr lang="ru-RU" dirty="0"/>
              <a:t>можно бросать. А вот если в ней появится дырочка, даже очень маленькая, то воздух выйдет из </a:t>
            </a:r>
            <a:r>
              <a:rPr lang="ru-RU" dirty="0" smtClean="0"/>
              <a:t>неё </a:t>
            </a:r>
            <a:r>
              <a:rPr lang="ru-RU" dirty="0"/>
              <a:t>и, она не сможет прыгать. (Выслушиваются ответы детей, раздаются мячи). Детям предлагается постучать об пол сначала спущенным мячом, потом - обычным. Есть ли разница? В </a:t>
            </a:r>
            <a:r>
              <a:rPr lang="ru-RU" dirty="0" smtClean="0"/>
              <a:t>чём </a:t>
            </a:r>
            <a:r>
              <a:rPr lang="ru-RU" dirty="0"/>
              <a:t>причина того, что один мячик легко отскакивает от пола, а другой почти не скачет? Вывод: Чем больше воздуха в мяче, тем лучше он скачет. </a:t>
            </a:r>
            <a:endParaRPr lang="ru-RU" dirty="0" smtClean="0"/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Опыт </a:t>
            </a:r>
            <a:r>
              <a:rPr lang="ru-RU" b="1" dirty="0">
                <a:solidFill>
                  <a:srgbClr val="C00000"/>
                </a:solidFill>
              </a:rPr>
              <a:t>№ </a:t>
            </a:r>
            <a:r>
              <a:rPr lang="ru-RU" b="1" dirty="0" smtClean="0">
                <a:solidFill>
                  <a:srgbClr val="C00000"/>
                </a:solidFill>
              </a:rPr>
              <a:t>10. </a:t>
            </a:r>
            <a:r>
              <a:rPr lang="ru-RU" dirty="0">
                <a:solidFill>
                  <a:srgbClr val="C00000"/>
                </a:solidFill>
              </a:rPr>
              <a:t>«Воздух имеет вес». </a:t>
            </a:r>
            <a:r>
              <a:rPr lang="ru-RU" dirty="0"/>
              <a:t>Попробуем взвесить воздух. Возьмите палку длинной около 60-ти см. На </a:t>
            </a:r>
            <a:r>
              <a:rPr lang="ru-RU" dirty="0" smtClean="0"/>
              <a:t>её </a:t>
            </a:r>
            <a:r>
              <a:rPr lang="ru-RU" dirty="0"/>
              <a:t>середине закрепите </a:t>
            </a:r>
            <a:r>
              <a:rPr lang="ru-RU" dirty="0" smtClean="0"/>
              <a:t>верёвочку, </a:t>
            </a:r>
            <a:r>
              <a:rPr lang="ru-RU" dirty="0"/>
              <a:t>к обоим концам которой привяжите два одинаковых воздушных шарика. Подвесьте палку за </a:t>
            </a:r>
            <a:r>
              <a:rPr lang="ru-RU" dirty="0" smtClean="0"/>
              <a:t>верёвочку. </a:t>
            </a:r>
            <a:r>
              <a:rPr lang="ru-RU" dirty="0"/>
              <a:t>Палка висит в горизонтальном положении. Предложите детям подумать, что </a:t>
            </a:r>
            <a:r>
              <a:rPr lang="ru-RU" dirty="0" smtClean="0"/>
              <a:t>произойдут, </a:t>
            </a:r>
            <a:r>
              <a:rPr lang="ru-RU" dirty="0"/>
              <a:t>если вы </a:t>
            </a:r>
            <a:r>
              <a:rPr lang="ru-RU" dirty="0" smtClean="0"/>
              <a:t>проткнете </a:t>
            </a:r>
            <a:r>
              <a:rPr lang="ru-RU" dirty="0"/>
              <a:t>один из шаров острым предметом. Проткните иголкой один из надутых шаров. Из шарика выйдет воздух, а конец палки, к которому он привязан, поднимется вверх. Почему? Шарик без воздуха стал легче. Что </a:t>
            </a:r>
            <a:r>
              <a:rPr lang="ru-RU" dirty="0" smtClean="0"/>
              <a:t>произойдёт, </a:t>
            </a:r>
            <a:r>
              <a:rPr lang="ru-RU" dirty="0"/>
              <a:t>когда мы </a:t>
            </a:r>
            <a:r>
              <a:rPr lang="ru-RU" dirty="0" smtClean="0"/>
              <a:t>проткнём </a:t>
            </a:r>
            <a:r>
              <a:rPr lang="ru-RU" dirty="0"/>
              <a:t>и второй шарик? Проверьте это на практике. У вас опять восстановится равновесие. Шарики без воздуха весят одинаково, так же, как и надутые. </a:t>
            </a:r>
          </a:p>
        </p:txBody>
      </p:sp>
    </p:spTree>
    <p:extLst>
      <p:ext uri="{BB962C8B-B14F-4D97-AF65-F5344CB8AC3E}">
        <p14:creationId xmlns:p14="http://schemas.microsoft.com/office/powerpoint/2010/main" val="1408570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11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«Волны». </a:t>
            </a:r>
            <a:r>
              <a:rPr lang="ru-RU" dirty="0"/>
              <a:t>Для этого опыта используйте веера, сделанные заранее самими ребятами. Дети машут веером над водой. Почему появились волны? Веер движется и как бы подгоняет воздух. Воздух тоже начинает двигаться. А ребята уже знают, ветер - это движение воздуха (старайтесь, чтобы дети делали как можно больше самостоятельных выводов, ведь уже обсуждался вопрос, откуда </a:t>
            </a:r>
            <a:r>
              <a:rPr lang="ru-RU" dirty="0" smtClean="0"/>
              <a:t>берётся </a:t>
            </a:r>
            <a:r>
              <a:rPr lang="ru-RU" dirty="0"/>
              <a:t>ветер). </a:t>
            </a:r>
            <a:endParaRPr lang="ru-RU" dirty="0" smtClean="0"/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12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«Как образуются барханы». </a:t>
            </a:r>
            <a:r>
              <a:rPr lang="ru-RU" dirty="0"/>
              <a:t>Для проведения этого опыта подберите иллюстрацию песчаной пустыни, на которой изображены барханы. Рассмотрите </a:t>
            </a:r>
            <a:r>
              <a:rPr lang="ru-RU" dirty="0" smtClean="0"/>
              <a:t>её </a:t>
            </a:r>
            <a:r>
              <a:rPr lang="ru-RU" dirty="0"/>
              <a:t>перед началом работы. Как вы думаете, откуда в пустыне появляются такие песчаные горки? (Ответы выслушайте, но не комментируйте, дети сами ответят на этот вопрос </a:t>
            </a:r>
            <a:r>
              <a:rPr lang="ru-RU" dirty="0" smtClean="0"/>
              <a:t>ещё </a:t>
            </a:r>
            <a:r>
              <a:rPr lang="ru-RU" dirty="0"/>
              <a:t>раз после окончания опыта). Поставьте перед каждым </a:t>
            </a:r>
            <a:r>
              <a:rPr lang="ru-RU" dirty="0" smtClean="0"/>
              <a:t>ребёнком </a:t>
            </a:r>
            <a:r>
              <a:rPr lang="ru-RU" dirty="0"/>
              <a:t>стеклянную банку с сухим песком и резиновым шлангом. Песок в банке - это личная пустыня каждого </a:t>
            </a:r>
            <a:r>
              <a:rPr lang="ru-RU" dirty="0" smtClean="0"/>
              <a:t>ребёнка</a:t>
            </a:r>
            <a:r>
              <a:rPr lang="ru-RU" dirty="0"/>
              <a:t>. Опять превращаемся в ветры: несильно, но довольно долго дуем ан песок. Что с ним происходит? Сначала появляются волны, похожие на волны в мисочке с водой. Если дуть подольше, то песок из одного места переместится в другое. У самого «добросовестного» ветра появится песчаный холмик. </a:t>
            </a:r>
            <a:r>
              <a:rPr lang="ru-RU" dirty="0" smtClean="0"/>
              <a:t>делать </a:t>
            </a:r>
            <a:r>
              <a:rPr lang="ru-RU" dirty="0"/>
              <a:t>со временем песок почти засыплет </a:t>
            </a:r>
            <a:r>
              <a:rPr lang="ru-RU" dirty="0" smtClean="0"/>
              <a:t>всё </a:t>
            </a:r>
            <a:r>
              <a:rPr lang="ru-RU" dirty="0"/>
              <a:t>ваше растение. Откопайте его так, чтобы видна была верхняя половина. Теперь ветер дует прямо на растение (дети тихонько выдувают песок из-под </a:t>
            </a:r>
            <a:r>
              <a:rPr lang="ru-RU" dirty="0" smtClean="0"/>
              <a:t>палочки. </a:t>
            </a:r>
            <a:r>
              <a:rPr lang="ru-RU" dirty="0"/>
              <a:t>Вывод: Ветер то засыпает их песком, то выдувает его, и корешкам не за что держаться. К тому же песок в пустыне бывает очень горячим! В таких условиях могут выжить только самые выносливые растения, но их очень мало.</a:t>
            </a:r>
          </a:p>
        </p:txBody>
      </p:sp>
    </p:spTree>
    <p:extLst>
      <p:ext uri="{BB962C8B-B14F-4D97-AF65-F5344CB8AC3E}">
        <p14:creationId xmlns:p14="http://schemas.microsoft.com/office/powerpoint/2010/main" val="12455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964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13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«Ветер - это движение воздуха».</a:t>
            </a:r>
            <a:r>
              <a:rPr lang="ru-RU" dirty="0"/>
              <a:t> Воспитатель предлагает посмотреть в окно, - есть ли ветер? Можно ли прямо сейчас пригласить ветер в гости? (Если на улице сильный ветер, достаточно открыть форточку, и дети увидят, как колышется занавеска. Если погода безветренная, воспитатель устраивает сквозняк, - и тогда ветер «приходит в гости»). Можно поздороваться с ним. Затем воспитатель предлагает подумать, откуда </a:t>
            </a:r>
            <a:r>
              <a:rPr lang="ru-RU" dirty="0" err="1"/>
              <a:t>берѐтся</a:t>
            </a:r>
            <a:r>
              <a:rPr lang="ru-RU" dirty="0"/>
              <a:t> ветер? (Как правило, дети говорят, что ветер дует потому, что деревья качаются). Ветер рождается из-за движения воздуха. Воспитатель </a:t>
            </a:r>
            <a:r>
              <a:rPr lang="ru-RU" dirty="0" err="1"/>
              <a:t>раздаѐт</a:t>
            </a:r>
            <a:r>
              <a:rPr lang="ru-RU" dirty="0"/>
              <a:t> ниточки, на концах которых прикреплены бабочки, божьи коровки, вырезанные из бумаги. Воспитатель предлагает сделать глубокий вздох, набрать в рот воздух и подуть на ниточки. Что происходит? (Бабочки и божьи коровки улетают). Да, бабочки и божьи коровки улетают, благодаря струйке ветра, идущего изо рта. Мы заставили воздух, находящийся во рту двигаться, а он в свою очередь двигает ниточки с фигурками. Вывод: О </a:t>
            </a:r>
            <a:r>
              <a:rPr lang="ru-RU" dirty="0" err="1"/>
              <a:t>чѐм</a:t>
            </a:r>
            <a:r>
              <a:rPr lang="ru-RU" dirty="0"/>
              <a:t> мы сегодня узнали? Ветер - это движение воздуха. Как можно изобразить ветер? Сделать глубокий вздох и подуть. </a:t>
            </a:r>
          </a:p>
        </p:txBody>
      </p:sp>
    </p:spTree>
    <p:extLst>
      <p:ext uri="{BB962C8B-B14F-4D97-AF65-F5344CB8AC3E}">
        <p14:creationId xmlns:p14="http://schemas.microsoft.com/office/powerpoint/2010/main" val="718134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Опыт № </a:t>
            </a:r>
            <a:r>
              <a:rPr lang="ru-RU" b="1" dirty="0" smtClean="0">
                <a:solidFill>
                  <a:srgbClr val="C00000"/>
                </a:solidFill>
              </a:rPr>
              <a:t>14. </a:t>
            </a:r>
            <a:r>
              <a:rPr lang="ru-RU" dirty="0">
                <a:solidFill>
                  <a:srgbClr val="C00000"/>
                </a:solidFill>
              </a:rPr>
              <a:t>«Воздух не виден в комнате.</a:t>
            </a:r>
            <a:r>
              <a:rPr lang="ru-RU" dirty="0"/>
              <a:t> Чтобы его увидеть, его надо поймать». Детям предлагается посмотреть на групповую комнату. Что вы видите? (Игрушки, столы и т. д.) А </a:t>
            </a:r>
            <a:r>
              <a:rPr lang="ru-RU" dirty="0" smtClean="0"/>
              <a:t>ещё </a:t>
            </a:r>
            <a:r>
              <a:rPr lang="ru-RU" dirty="0"/>
              <a:t>в комнате много воздуха, но его не видно, потому что он прозрачный, бесцветный. Чтобы увидеть воздух, его нужно поймать. Воспитатель предлагает посмотреть в полиэтиленовый пакет. Что там? (Он пуст). Его можно сложить в несколько раз. Смотрите, какой он тоненький. Теперь мы набираем в пакет воздух, завязываем его. Наш пакет полон воздуха и похож на подушку. Теперь развяжем пакет, выпустим из него воздух. Пакет стал опять тоненьким. Почему? (В </a:t>
            </a:r>
            <a:r>
              <a:rPr lang="ru-RU" dirty="0" smtClean="0"/>
              <a:t>нём </a:t>
            </a:r>
            <a:r>
              <a:rPr lang="ru-RU" dirty="0"/>
              <a:t>нет воздуха). Опять </a:t>
            </a:r>
            <a:r>
              <a:rPr lang="ru-RU" dirty="0" smtClean="0"/>
              <a:t>наберём </a:t>
            </a:r>
            <a:r>
              <a:rPr lang="ru-RU" dirty="0"/>
              <a:t>в пакет воздух и снова его выпустим (2-3 раза). Вывод: О </a:t>
            </a:r>
            <a:r>
              <a:rPr lang="ru-RU" dirty="0" smtClean="0"/>
              <a:t>чём </a:t>
            </a:r>
            <a:r>
              <a:rPr lang="ru-RU" dirty="0"/>
              <a:t>мы сегодня узнали? Воздух прозрачен. Чтобы его увидеть, его надо поймать.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18" b="98830" l="1078" r="98276">
                        <a14:foregroundMark x1="81466" y1="8480" x2="82974" y2="91228"/>
                        <a14:foregroundMark x1="76078" y1="52339" x2="72629" y2="91228"/>
                        <a14:foregroundMark x1="78017" y1="53216" x2="78448" y2="67544"/>
                        <a14:foregroundMark x1="62931" y1="52632" x2="76293" y2="54094"/>
                        <a14:foregroundMark x1="64009" y1="47368" x2="64440" y2="61696"/>
                        <a14:foregroundMark x1="64440" y1="39474" x2="64440" y2="39474"/>
                        <a14:foregroundMark x1="62716" y1="46491" x2="62716" y2="46491"/>
                        <a14:foregroundMark x1="62716" y1="34503" x2="62716" y2="34503"/>
                        <a14:foregroundMark x1="54310" y1="41813" x2="51078" y2="56433"/>
                        <a14:foregroundMark x1="37284" y1="33333" x2="36638" y2="63158"/>
                        <a14:foregroundMark x1="40733" y1="56433" x2="41379" y2="83041"/>
                        <a14:foregroundMark x1="4526" y1="51754" x2="26078" y2="59064"/>
                        <a14:foregroundMark x1="29741" y1="53216" x2="25000" y2="51462"/>
                        <a14:foregroundMark x1="18534" y1="59649" x2="19397" y2="91228"/>
                        <a14:foregroundMark x1="22198" y1="60819" x2="28233" y2="73977"/>
                        <a14:foregroundMark x1="26078" y1="59942" x2="28017" y2="70468"/>
                        <a14:foregroundMark x1="4526" y1="11111" x2="8190" y2="16082"/>
                        <a14:foregroundMark x1="5388" y1="57602" x2="5603" y2="66667"/>
                        <a14:foregroundMark x1="24353" y1="92690" x2="29310" y2="92982"/>
                        <a14:foregroundMark x1="34267" y1="80409" x2="62284" y2="78655"/>
                        <a14:foregroundMark x1="47414" y1="60819" x2="52371" y2="66667"/>
                        <a14:foregroundMark x1="45259" y1="61404" x2="47414" y2="64620"/>
                        <a14:foregroundMark x1="46983" y1="63743" x2="46983" y2="63743"/>
                        <a14:backgroundMark x1="43319" y1="61696" x2="44612" y2="6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056"/>
          <a:stretch/>
        </p:blipFill>
        <p:spPr bwMode="auto">
          <a:xfrm>
            <a:off x="2555776" y="3629000"/>
            <a:ext cx="4419600" cy="306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1955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3928</Words>
  <Application>Microsoft Office PowerPoint</Application>
  <PresentationFormat>Экран (4:3)</PresentationFormat>
  <Paragraphs>55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8</cp:revision>
  <dcterms:created xsi:type="dcterms:W3CDTF">2020-11-29T19:30:39Z</dcterms:created>
  <dcterms:modified xsi:type="dcterms:W3CDTF">2020-11-30T14:13:04Z</dcterms:modified>
</cp:coreProperties>
</file>