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58" r:id="rId7"/>
    <p:sldId id="259" r:id="rId8"/>
    <p:sldId id="260" r:id="rId9"/>
    <p:sldId id="261" r:id="rId10"/>
    <p:sldId id="270" r:id="rId11"/>
    <p:sldId id="271" r:id="rId12"/>
    <p:sldId id="272" r:id="rId13"/>
    <p:sldId id="273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-5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096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992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209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561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710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508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962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7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932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435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807AD-8414-433D-B189-D5FEB9546CBD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A4DDE-39CF-4E0E-899E-3DE3F2298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69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&amp;Kcy;&amp;acy;&amp;rcy;&amp;tcy;&amp;icy;&amp;ncy;&amp;kcy;&amp;icy; &amp;pcy;&amp;ocy; &amp;zcy;&amp;acy;&amp;pcy;&amp;rcy;&amp;ocy;&amp;scy;&amp;ucy; &amp;pcy;&amp;ocy;&amp;lcy;&amp;iecy; &amp;chcy;&amp;ucy;&amp;dcy;&amp;iecy;&amp;scy; &amp;kcy;&amp;acy;&amp;rcy;&amp;tcy;&amp;icy;&amp;ncy;&amp;kcy;&amp;i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0"/>
          <a:stretch/>
        </p:blipFill>
        <p:spPr bwMode="auto">
          <a:xfrm>
            <a:off x="982639" y="84098"/>
            <a:ext cx="9758149" cy="677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15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986" y="109183"/>
            <a:ext cx="5666014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409" y="0"/>
            <a:ext cx="4797709" cy="3428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267" y="3504062"/>
            <a:ext cx="4694851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979" y="3432928"/>
            <a:ext cx="4901231" cy="342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0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19" y="0"/>
            <a:ext cx="5672066" cy="34398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675" y="2770"/>
            <a:ext cx="5677468" cy="34262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119" y="3535036"/>
            <a:ext cx="5672066" cy="33229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5894" y="3329458"/>
            <a:ext cx="4184456" cy="352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4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60" y="-31901"/>
            <a:ext cx="5670744" cy="3362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543" y="44242"/>
            <a:ext cx="4131099" cy="34076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056" y="3429001"/>
            <a:ext cx="5731933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660" y="3433621"/>
            <a:ext cx="5672919" cy="342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0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4189" y="22233"/>
            <a:ext cx="5383303" cy="42402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532" y="9496"/>
            <a:ext cx="5832143" cy="68485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6525" y="2841675"/>
            <a:ext cx="5045475" cy="4016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41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5459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140818"/>
              </p:ext>
            </p:extLst>
          </p:nvPr>
        </p:nvGraphicFramePr>
        <p:xfrm>
          <a:off x="1" y="842270"/>
          <a:ext cx="12191998" cy="6281861"/>
        </p:xfrm>
        <a:graphic>
          <a:graphicData uri="http://schemas.openxmlformats.org/drawingml/2006/table">
            <a:tbl>
              <a:tblPr/>
              <a:tblGrid>
                <a:gridCol w="1602978"/>
                <a:gridCol w="1603785"/>
                <a:gridCol w="2878733"/>
                <a:gridCol w="2274385"/>
                <a:gridCol w="2061894"/>
                <a:gridCol w="1770223"/>
              </a:tblGrid>
              <a:tr h="545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Показатели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Имя р-ка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Фонематическ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процессы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Первоначальные показатели (сент.2016)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Звуки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поставлены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Автоматизация,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звуков в речи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8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Никита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С,С',З,З’Ш,Ж,Щ,Ч, Л,Р,Р’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С,С’,З,З’Ш, Ж, Щ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Л,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Ш, Р, Ч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знач.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Семен  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С.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недостаточно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нарушены все звуки, </a:t>
                      </a:r>
                      <a:r>
                        <a:rPr lang="ru-RU" sz="16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Б, Д, И-Ы, Г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Аня      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слабо развиты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С,С'З,З’Ц,Ш,Ж,Ч,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Р,Р’Л,Г </a:t>
                      </a:r>
                      <a:r>
                        <a:rPr lang="ru-RU" sz="1600" u="sng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С,С'З,З’Ц,Ш,Ж,Р,Р’Л,Г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Злата    Х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З,З’, Ц, Ш, Ж, Р,Р’,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 З, Ц, Л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Ш, Ж, Р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Л, Ш,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5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Миша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С.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С,С',З,З’,Ц, Ш,Ж,Ч,Щ, Р,Р’,Л</a:t>
                      </a: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смягчение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З, Ц,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r>
                        <a:rPr lang="fr-F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езнач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Богдан   М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недостаточно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’,Ц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Ш, Ж, Щ, Р,Р’,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З, Ц, Ш, Ж, Л,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Валерия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</a:t>
                      </a: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недостаточно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З,З’, Ц, Ш, Ж, Ч, Р,Р’, Л</a:t>
                      </a: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 З, Ц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Л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Ш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Ж, 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Милана  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</a:t>
                      </a: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З,З’, Ц, Ш, Ж, Р,Р’, Л</a:t>
                      </a: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 З, Ц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Л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Ш, Ж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незнач.улучш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Кристина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Ш, Ж, Р’,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Р, Ш, Ж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дифференциация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речь хорошая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Арина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недостаточно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Ш, Ж, Щ, Р, Р’,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Р, Ш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Ж, Щ,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речь хорошая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11.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Никита Е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З,З’, Ц, Ш,Ж, Р,Р’,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Ш, Л,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автоматизирует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0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12.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Славик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недостаточно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З,З’, Ц, Ш, Ж, Р,Р’, 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З, Ц,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Ж, Л,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автоматиз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зв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улучшения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Аркаша Р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С,С', З,З’, Ц, Ш, Ж, Ч, Р,Р’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З, Ц,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Ж, 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автоматиз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зв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нач.улучшения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5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 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Даша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К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5960" algn="l"/>
                        </a:tabLst>
                      </a:pP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Л, Р, Р’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св.-шип. </a:t>
                      </a:r>
                      <a:r>
                        <a:rPr lang="ru-RU" sz="1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нестойко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С,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Ш, Л,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речь хорошая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WordArt 1"/>
          <p:cNvSpPr>
            <a:spLocks noChangeArrowheads="1" noChangeShapeType="1" noTextEdit="1"/>
          </p:cNvSpPr>
          <p:nvPr/>
        </p:nvSpPr>
        <p:spPr bwMode="auto">
          <a:xfrm flipV="1">
            <a:off x="-1" y="300250"/>
            <a:ext cx="10003809" cy="7369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1200" kern="10" spc="0" dirty="0">
              <a:ln w="19080" cap="sq">
                <a:solidFill>
                  <a:srgbClr val="99CCFF"/>
                </a:solidFill>
                <a:miter lim="800000"/>
                <a:headEnd/>
                <a:tailEnd/>
              </a:ln>
              <a:solidFill>
                <a:srgbClr val="0066CC"/>
              </a:solidFill>
              <a:effectLst>
                <a:outerShdw dist="31565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31489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-1" y="95534"/>
            <a:ext cx="12192000" cy="540358"/>
          </a:xfrm>
          <a:prstGeom prst="rect">
            <a:avLst/>
          </a:prstGeom>
          <a:solidFill>
            <a:schemeClr val="bg2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1200" kern="10" spc="0" dirty="0" smtClean="0">
                <a:ln w="19080" cap="sq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1565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 ЭКРАН  ЗВУКОПРОИЗНОШЕНИЯ </a:t>
            </a:r>
            <a:endParaRPr lang="ru-RU" sz="1200" kern="10" spc="0" dirty="0">
              <a:ln w="19080" cap="sq">
                <a:solidFill>
                  <a:srgbClr val="99CCFF"/>
                </a:solidFill>
                <a:miter lim="800000"/>
                <a:headEnd/>
                <a:tailEnd/>
              </a:ln>
              <a:solidFill>
                <a:srgbClr val="0066CC"/>
              </a:solidFill>
              <a:effectLst>
                <a:outerShdw dist="31565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5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1761" r="3106"/>
          <a:stretch/>
        </p:blipFill>
        <p:spPr>
          <a:xfrm>
            <a:off x="409434" y="3429000"/>
            <a:ext cx="5486400" cy="3429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34" y="19801"/>
            <a:ext cx="5486400" cy="34897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1995" y="-8784"/>
            <a:ext cx="4839788" cy="35182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t="3044" b="9801"/>
          <a:stretch/>
        </p:blipFill>
        <p:spPr>
          <a:xfrm>
            <a:off x="6635920" y="3429001"/>
            <a:ext cx="524582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0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575"/>
          <a:stretch/>
        </p:blipFill>
        <p:spPr>
          <a:xfrm>
            <a:off x="1419366" y="-88500"/>
            <a:ext cx="8980227" cy="69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12"/>
            <a:ext cx="12192000" cy="6892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691" t="20674" r="49353" b="13483"/>
          <a:stretch/>
        </p:blipFill>
        <p:spPr>
          <a:xfrm>
            <a:off x="4640238" y="1105051"/>
            <a:ext cx="4640240" cy="468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3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46160"/>
          </a:xfrm>
          <a:solidFill>
            <a:schemeClr val="accent5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ВЕСЕЛАЯ МАТЕМАТИКА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5597"/>
            <a:ext cx="12192000" cy="6171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418" t="5330" r="5336" b="4975"/>
          <a:stretch/>
        </p:blipFill>
        <p:spPr>
          <a:xfrm>
            <a:off x="9535351" y="3648858"/>
            <a:ext cx="2656649" cy="324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8" y="37645"/>
            <a:ext cx="5773003" cy="32065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64" y="92729"/>
            <a:ext cx="5691116" cy="32381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14" y="3517230"/>
            <a:ext cx="5820557" cy="32630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6208" y="3517230"/>
            <a:ext cx="5748835" cy="334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62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Kcy;&amp;acy;&amp;rcy;&amp;tcy;&amp;icy;&amp;ncy;&amp;kcy;&amp;icy; &amp;pcy;&amp;ocy; &amp;zcy;&amp;acy;&amp;pcy;&amp;rcy;&amp;ocy;&amp;scy;&amp;ucy; &amp;tcy;&amp;ocy;&amp;rcy;&amp;shcy;&amp;iecy;&amp;r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65" y="112232"/>
            <a:ext cx="4408227" cy="331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418" y="3916907"/>
            <a:ext cx="4960836" cy="26749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3675" y="200037"/>
            <a:ext cx="4217158" cy="32873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5594" y="3487428"/>
            <a:ext cx="3782034" cy="330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5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928" y="0"/>
            <a:ext cx="3983266" cy="34645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52924" t="24149" r="4628" b="14520"/>
          <a:stretch/>
        </p:blipFill>
        <p:spPr>
          <a:xfrm>
            <a:off x="7383439" y="3429000"/>
            <a:ext cx="3835021" cy="3429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220" y="20159"/>
            <a:ext cx="4954137" cy="34041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364" y="3515732"/>
            <a:ext cx="5751689" cy="321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8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856"/>
          <a:stretch/>
        </p:blipFill>
        <p:spPr>
          <a:xfrm>
            <a:off x="217488" y="0"/>
            <a:ext cx="5653533" cy="3428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4740"/>
          <a:stretch/>
        </p:blipFill>
        <p:spPr>
          <a:xfrm>
            <a:off x="603354" y="3429001"/>
            <a:ext cx="5085141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b="7872"/>
          <a:stretch/>
        </p:blipFill>
        <p:spPr>
          <a:xfrm>
            <a:off x="6782937" y="6538"/>
            <a:ext cx="5036023" cy="34224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2937" y="3429000"/>
            <a:ext cx="502053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0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408</TotalTime>
  <Words>449</Words>
  <Application>Microsoft Office PowerPoint</Application>
  <PresentationFormat>Широкоэкранный</PresentationFormat>
  <Paragraphs>96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ВЕСЕЛАЯ МАТЕМАТИКА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Абакумова</dc:creator>
  <cp:lastModifiedBy>Ольга Абакумова</cp:lastModifiedBy>
  <cp:revision>42</cp:revision>
  <dcterms:created xsi:type="dcterms:W3CDTF">2017-04-05T14:59:13Z</dcterms:created>
  <dcterms:modified xsi:type="dcterms:W3CDTF">2017-05-03T12:43:21Z</dcterms:modified>
</cp:coreProperties>
</file>