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64" r:id="rId3"/>
    <p:sldId id="274" r:id="rId4"/>
    <p:sldId id="273" r:id="rId5"/>
    <p:sldId id="275" r:id="rId6"/>
    <p:sldId id="267" r:id="rId7"/>
    <p:sldId id="269" r:id="rId8"/>
    <p:sldId id="271" r:id="rId9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66FF"/>
    <a:srgbClr val="FF3300"/>
    <a:srgbClr val="000066"/>
    <a:srgbClr val="0080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384" y="-32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713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285750" y="6471216"/>
            <a:ext cx="6343650" cy="1629833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85750" y="5181600"/>
            <a:ext cx="6343650" cy="12192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143500" y="732369"/>
            <a:ext cx="1371600" cy="780203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732369"/>
            <a:ext cx="4686300" cy="780203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2686050" y="101601"/>
            <a:ext cx="2171700" cy="385233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459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85750" y="2235200"/>
            <a:ext cx="6343650" cy="16256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35356" y="3929447"/>
            <a:ext cx="6515100" cy="1579767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28600" y="2133600"/>
            <a:ext cx="31432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3486150" y="2133600"/>
            <a:ext cx="32575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228600" y="7213600"/>
            <a:ext cx="6457950" cy="1176867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11083" y="889000"/>
            <a:ext cx="3217917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3483769" y="889000"/>
            <a:ext cx="3219181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11083" y="1754717"/>
            <a:ext cx="3217917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3486548" y="1754717"/>
            <a:ext cx="3216402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172200" y="8636000"/>
            <a:ext cx="571500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385762" y="8026401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385762" y="779882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342900" y="7315200"/>
            <a:ext cx="6343650" cy="694267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342900" y="812800"/>
            <a:ext cx="2256235" cy="64008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681287" y="812800"/>
            <a:ext cx="4005263" cy="6400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2628900" y="822179"/>
            <a:ext cx="3771900" cy="48768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285750" y="6658347"/>
            <a:ext cx="4400550" cy="696384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285750" y="7377624"/>
            <a:ext cx="4400550" cy="1024467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28600" y="2072217"/>
            <a:ext cx="6515100" cy="603461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4857750" y="101601"/>
            <a:ext cx="1885950" cy="38523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2343150" y="101601"/>
            <a:ext cx="2514600" cy="385233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6172200" y="8636001"/>
            <a:ext cx="571500" cy="325967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1117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385762" y="1410649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3.jpe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4.jpe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6.jpeg"/><Relationship Id="rId7" Type="http://schemas.microsoft.com/office/2007/relationships/hdphoto" Target="../media/hdphoto7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microsoft.com/office/2007/relationships/hdphoto" Target="../media/hdphoto6.wdp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microsoft.com/office/2007/relationships/hdphoto" Target="../media/hdphoto8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4F6F4"/>
              </a:clrFrom>
              <a:clrTo>
                <a:srgbClr val="F4F6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09" t="3619" r="20915" b="7209"/>
          <a:stretch/>
        </p:blipFill>
        <p:spPr bwMode="auto">
          <a:xfrm>
            <a:off x="21332" y="0"/>
            <a:ext cx="6836668" cy="9143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8" name="AutoShape 4" descr="https://fs00.infourok.ru/images/doc/308/307148/hello_html_mdb8c43a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983530" y="625511"/>
            <a:ext cx="5325789" cy="7166920"/>
            <a:chOff x="983530" y="625511"/>
            <a:chExt cx="5325789" cy="7166920"/>
          </a:xfrm>
        </p:grpSpPr>
        <p:pic>
          <p:nvPicPr>
            <p:cNvPr id="5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15529" y="1558916"/>
              <a:ext cx="4952515" cy="2365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60848" y="1372369"/>
              <a:ext cx="1815922" cy="744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5" descr="http://million-otkrytok.ru/upload/iblock/170/1701e3f7541029dcaa2153050f3716e4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22123" y="625511"/>
              <a:ext cx="1866810" cy="18668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190399" y="2824139"/>
              <a:ext cx="4498534" cy="1225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83531" y="869148"/>
              <a:ext cx="1042369" cy="1379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Прямоугольник 9"/>
            <p:cNvSpPr/>
            <p:nvPr/>
          </p:nvSpPr>
          <p:spPr>
            <a:xfrm>
              <a:off x="4214818" y="4049689"/>
              <a:ext cx="136806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i="1" dirty="0" smtClean="0">
                  <a:solidFill>
                    <a:srgbClr val="19194D"/>
                  </a:solidFill>
                </a:rPr>
                <a:t>МАЙ 2019г.</a:t>
              </a:r>
            </a:p>
            <a:p>
              <a:r>
                <a:rPr lang="ru-RU" b="1" i="1" dirty="0" smtClean="0">
                  <a:solidFill>
                    <a:srgbClr val="19194D"/>
                  </a:solidFill>
                </a:rPr>
                <a:t>Выпуск 2</a:t>
              </a:r>
              <a:endParaRPr lang="ru-RU" b="1" i="1" dirty="0">
                <a:solidFill>
                  <a:srgbClr val="19194D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983530" y="4745443"/>
              <a:ext cx="5325789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altLang="ru-RU" sz="2800" b="1" i="1" u="sng" dirty="0" smtClean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В нашем номере:</a:t>
              </a:r>
            </a:p>
            <a:p>
              <a:pPr>
                <a:lnSpc>
                  <a:spcPct val="150000"/>
                </a:lnSpc>
                <a:buFontTx/>
                <a:buChar char="-"/>
              </a:pPr>
              <a:r>
                <a:rPr lang="ru-RU" altLang="ru-RU" sz="2000" b="1" dirty="0" smtClean="0">
                  <a:latin typeface="Times New Roman" pitchFamily="18" charset="0"/>
                  <a:cs typeface="Times New Roman" pitchFamily="18" charset="0"/>
                </a:rPr>
                <a:t> Плановая учебная эвакуация</a:t>
              </a:r>
            </a:p>
            <a:p>
              <a:pPr>
                <a:lnSpc>
                  <a:spcPct val="150000"/>
                </a:lnSpc>
              </a:pPr>
              <a:r>
                <a:rPr lang="ru-RU" altLang="ru-RU" sz="2000" b="1" dirty="0" smtClean="0">
                  <a:latin typeface="Times New Roman" pitchFamily="18" charset="0"/>
                  <a:cs typeface="Times New Roman" pitchFamily="18" charset="0"/>
                </a:rPr>
                <a:t>- Посвящение в юные </a:t>
              </a:r>
              <a:r>
                <a:rPr lang="ru-RU" altLang="ru-RU" sz="2000" b="1" dirty="0" err="1" smtClean="0">
                  <a:latin typeface="Times New Roman" pitchFamily="18" charset="0"/>
                  <a:cs typeface="Times New Roman" pitchFamily="18" charset="0"/>
                </a:rPr>
                <a:t>эколята</a:t>
              </a:r>
              <a:endParaRPr lang="ru-RU" altLang="ru-RU" sz="20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ru-RU" altLang="ru-RU" sz="2000" b="1" dirty="0" smtClean="0">
                  <a:latin typeface="Times New Roman" pitchFamily="18" charset="0"/>
                  <a:cs typeface="Times New Roman" pitchFamily="18" charset="0"/>
                </a:rPr>
                <a:t>- Экологическая акция «Не </a:t>
              </a:r>
              <a:r>
                <a:rPr lang="ru-RU" altLang="ru-RU" sz="2000" b="1" dirty="0" smtClean="0">
                  <a:latin typeface="Times New Roman" pitchFamily="18" charset="0"/>
                  <a:cs typeface="Times New Roman" pitchFamily="18" charset="0"/>
                </a:rPr>
                <a:t>отпускай меня!»</a:t>
              </a:r>
              <a:endParaRPr lang="ru-RU" altLang="ru-RU" sz="20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ru-RU" altLang="ru-RU" sz="2000" b="1" dirty="0" smtClean="0"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ru-RU" altLang="ru-RU" sz="2000" b="1" dirty="0" smtClean="0">
                  <a:latin typeface="Times New Roman" pitchFamily="18" charset="0"/>
                  <a:cs typeface="Times New Roman" pitchFamily="18" charset="0"/>
                </a:rPr>
                <a:t>Итоговый педагогический </a:t>
              </a:r>
              <a:r>
                <a:rPr lang="ru-RU" altLang="ru-RU" sz="2000" b="1" dirty="0" smtClean="0">
                  <a:latin typeface="Times New Roman" pitchFamily="18" charset="0"/>
                  <a:cs typeface="Times New Roman" pitchFamily="18" charset="0"/>
                </a:rPr>
                <a:t>совет </a:t>
              </a:r>
            </a:p>
            <a:p>
              <a:pPr>
                <a:lnSpc>
                  <a:spcPct val="150000"/>
                </a:lnSpc>
              </a:pPr>
              <a:r>
                <a:rPr lang="ru-RU" altLang="ru-RU" sz="2000" b="1" dirty="0" smtClean="0">
                  <a:latin typeface="Times New Roman" pitchFamily="18" charset="0"/>
                  <a:cs typeface="Times New Roman" pitchFamily="18" charset="0"/>
                </a:rPr>
                <a:t>- Выпускные праздники в нашем саду</a:t>
              </a:r>
            </a:p>
          </p:txBody>
        </p:sp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66249">
              <a:off x="4696995" y="4489490"/>
              <a:ext cx="1398265" cy="1924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7938" y="0"/>
            <a:ext cx="7161622" cy="9144000"/>
            <a:chOff x="7938" y="0"/>
            <a:chExt cx="7161622" cy="914400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3740560" y="1350796"/>
              <a:ext cx="34290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ru-RU" sz="1400" b="1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</a:br>
              <a:endParaRPr lang="ru-RU" sz="14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015313" y="3599231"/>
              <a:ext cx="29969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136604" y="4199395"/>
              <a:ext cx="2636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8" y="0"/>
              <a:ext cx="6840537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46" t="19608" r="18908" b="20448"/>
            <a:stretch/>
          </p:blipFill>
          <p:spPr bwMode="auto">
            <a:xfrm>
              <a:off x="3372803" y="6372200"/>
              <a:ext cx="3282947" cy="23226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631" y="6488238"/>
              <a:ext cx="3168353" cy="23762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836712" y="565965"/>
              <a:ext cx="5256584" cy="2616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/>
                <a:t>Очень важно научить детей действовать в чрезвычайной ситуации спокойно, осторожно, грамотно. Именно поэтому одной из главных задач образовательного учреждения является регулярная подготовка детей и работающего с ними персонала к действиям в экстремальных условиях. Но этого можно достигнуть только частыми тренировками воспитанников и взрослых, отработкой планов эвакуации из здания при пожаре и других </a:t>
              </a:r>
              <a:r>
                <a:rPr lang="ru-RU" dirty="0"/>
                <a:t>событиях</a:t>
              </a:r>
              <a:r>
                <a:rPr lang="ru-RU" dirty="0" smtClean="0"/>
                <a:t>.</a:t>
              </a:r>
            </a:p>
            <a:p>
              <a:endParaRPr lang="ru-RU" dirty="0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871922" y="2843807"/>
              <a:ext cx="5293382" cy="38164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/>
                <a:t>В </a:t>
              </a:r>
              <a:r>
                <a:rPr lang="ru-RU" sz="1600" dirty="0" smtClean="0"/>
                <a:t>нашем саду 17 мая была проведена </a:t>
              </a:r>
              <a:r>
                <a:rPr lang="ru-RU" sz="1600" dirty="0"/>
                <a:t>тренировочная эвакуация из здания. После получения сообщения о пожаре с помощью воспитателей и младших воспитателей все воспитанники эвакуировались через запасные выходы, согласно плану эвакуации на заранее определенное место сбора</a:t>
              </a:r>
              <a:r>
                <a:rPr lang="ru-RU" sz="1600" dirty="0" smtClean="0"/>
                <a:t>.</a:t>
              </a:r>
              <a:r>
                <a:rPr lang="ru-RU" sz="1600" dirty="0"/>
                <a:t> В результате организованных действий сотрудников, учебная эвакуация прошла </a:t>
              </a:r>
              <a:r>
                <a:rPr lang="ru-RU" sz="1600" dirty="0" smtClean="0"/>
                <a:t>успешно, что отметил старший инспектор ОНД и ПР Белореченского района УНД и ПР Главного управления МЧС России по Краснодарскому краю старший лейтенант внутренней службы Дмитрий Николаевич Бескоровайный, который был приглашён для подведения итогов </a:t>
              </a:r>
              <a:r>
                <a:rPr lang="ru-RU" sz="1600" dirty="0"/>
                <a:t>эвакуации </a:t>
              </a:r>
              <a:r>
                <a:rPr lang="ru-RU" sz="1600" dirty="0" smtClean="0"/>
                <a:t>и проведения анализа </a:t>
              </a:r>
              <a:r>
                <a:rPr lang="ru-RU" sz="1600" dirty="0"/>
                <a:t>действии </a:t>
              </a:r>
              <a:r>
                <a:rPr lang="ru-RU" sz="1600" dirty="0" smtClean="0"/>
                <a:t>сотрудников.</a:t>
              </a:r>
            </a:p>
            <a:p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7938" y="0"/>
            <a:ext cx="7161622" cy="9144000"/>
            <a:chOff x="7938" y="0"/>
            <a:chExt cx="7161622" cy="914400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3740560" y="1350796"/>
              <a:ext cx="34290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ru-RU" sz="1400" b="1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</a:br>
              <a:endParaRPr lang="ru-RU" sz="14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015313" y="3599231"/>
              <a:ext cx="29969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136604" y="4199395"/>
              <a:ext cx="2636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8" y="0"/>
              <a:ext cx="6840537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4" name="Picture 2" descr="C:\Users\123\AppData\Local\Temp\Rar$DI00.668\FullSizeRender-21-06-19-10-04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0904" y="6149480"/>
              <a:ext cx="2448272" cy="28774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5" name="Picture 3" descr="C:\Users\123\AppData\Local\Temp\Rar$DI07.297\IMG_3134-21-06-19-10-04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0967" y="6372200"/>
              <a:ext cx="3447817" cy="2585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Picture 4" descr="C:\Users\123\AppData\Local\Temp\Rar$DI14.615\IMG_3148-21-06-19-10-05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89" t="16667" r="4324"/>
            <a:stretch/>
          </p:blipFill>
          <p:spPr bwMode="auto">
            <a:xfrm>
              <a:off x="1345378" y="12687"/>
              <a:ext cx="4165656" cy="2836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692696" y="2866263"/>
              <a:ext cx="6080820" cy="3293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 smtClean="0"/>
                <a:t>29 мая в </a:t>
              </a:r>
              <a:r>
                <a:rPr lang="ru-RU" sz="1600" dirty="0"/>
                <a:t>нашем детском саду  прошло торжественное экологическое мероприятие для ребят  </a:t>
              </a:r>
              <a:r>
                <a:rPr lang="ru-RU" sz="1600" dirty="0" smtClean="0"/>
                <a:t>подготовительной к школе группы №4 </a:t>
              </a:r>
              <a:r>
                <a:rPr lang="ru-RU" sz="1600" dirty="0"/>
                <a:t>«Посвящение в </a:t>
              </a:r>
              <a:r>
                <a:rPr lang="ru-RU" sz="1600" dirty="0" smtClean="0"/>
                <a:t>юные </a:t>
              </a:r>
              <a:r>
                <a:rPr lang="ru-RU" sz="1600" dirty="0" err="1" smtClean="0"/>
                <a:t>эколята</a:t>
              </a:r>
              <a:r>
                <a:rPr lang="ru-RU" sz="1600" dirty="0" smtClean="0"/>
                <a:t>».Ребята отправились в гости в лес, где встретили Эко-чудо. </a:t>
              </a:r>
              <a:r>
                <a:rPr lang="ru-RU" sz="1600" dirty="0"/>
                <a:t> Дети отгадывали загадки, отвечали на хитрые вопросы, танцевали, выполняли различные задания, благодаря которым подтвердили, что достойны звания защитников природы. </a:t>
              </a:r>
              <a:endParaRPr lang="ru-RU" sz="1600" dirty="0" smtClean="0"/>
            </a:p>
            <a:p>
              <a:r>
                <a:rPr lang="ru-RU" sz="1600" dirty="0" smtClean="0"/>
                <a:t>Логическим </a:t>
              </a:r>
              <a:r>
                <a:rPr lang="ru-RU" sz="1600" dirty="0"/>
                <a:t>завершением праздника стало посвящение дошкольников в ряды «</a:t>
              </a:r>
              <a:r>
                <a:rPr lang="ru-RU" sz="1600" dirty="0" err="1"/>
                <a:t>Эколят</a:t>
              </a:r>
              <a:r>
                <a:rPr lang="ru-RU" sz="1600" dirty="0"/>
                <a:t> – защитников Природы». Ключевым моментом стала торжественная клятва, данная будущими «</a:t>
              </a:r>
              <a:r>
                <a:rPr lang="ru-RU" sz="1600" dirty="0" err="1"/>
                <a:t>Эколятами</a:t>
              </a:r>
              <a:r>
                <a:rPr lang="ru-RU" sz="1600" dirty="0"/>
                <a:t>», в которой они обязались беречь и сохранять природу а так же,  вручение </a:t>
              </a:r>
              <a:r>
                <a:rPr lang="ru-RU" sz="1600" dirty="0" smtClean="0"/>
                <a:t>пилоток и медалей </a:t>
              </a:r>
              <a:r>
                <a:rPr lang="ru-RU" sz="1600" dirty="0"/>
                <a:t>«</a:t>
              </a:r>
              <a:r>
                <a:rPr lang="ru-RU" sz="1600" dirty="0" err="1" smtClean="0"/>
                <a:t>Эколята</a:t>
              </a:r>
              <a:r>
                <a:rPr lang="ru-RU" sz="1600" dirty="0" smtClean="0"/>
                <a:t>». Праздник </a:t>
              </a:r>
              <a:r>
                <a:rPr lang="ru-RU" sz="1600" dirty="0"/>
                <a:t>получился ярким и запоминающимся.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9764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7938" y="0"/>
            <a:ext cx="7161622" cy="9144000"/>
            <a:chOff x="7938" y="0"/>
            <a:chExt cx="7161622" cy="914400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3740560" y="1350796"/>
              <a:ext cx="34290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ru-RU" sz="1400" b="1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</a:br>
              <a:endParaRPr lang="ru-RU" sz="14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015313" y="3599231"/>
              <a:ext cx="29969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136604" y="4199395"/>
              <a:ext cx="2636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8" y="0"/>
              <a:ext cx="6840537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2" name="Picture 2" descr="F:\Nargul` style\фото выпуск 2019\IMG_7336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4" b="2580"/>
            <a:stretch/>
          </p:blipFill>
          <p:spPr bwMode="auto">
            <a:xfrm>
              <a:off x="644048" y="6809511"/>
              <a:ext cx="2844923" cy="21639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3" name="Picture 3" descr="F:\Nargul` style\фото выпуск 2019\IMG_7320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36" t="13492"/>
            <a:stretch/>
          </p:blipFill>
          <p:spPr bwMode="auto">
            <a:xfrm>
              <a:off x="476672" y="153738"/>
              <a:ext cx="3292872" cy="2245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4" name="Picture 4" descr="F:\Nargul` style\фото выпуск 2019\IMG_7318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7395" y="216744"/>
              <a:ext cx="2856344" cy="2142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F:\Nargul` style\фото выпуск 2019\IMG_7370.JP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1" t="3363" r="5729"/>
            <a:stretch/>
          </p:blipFill>
          <p:spPr bwMode="auto">
            <a:xfrm>
              <a:off x="3856244" y="6809511"/>
              <a:ext cx="2773595" cy="22115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665413" y="2438361"/>
              <a:ext cx="6039691" cy="44012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>
                  <a:latin typeface="Times New Roman" pitchFamily="18" charset="0"/>
                  <a:cs typeface="Times New Roman" pitchFamily="18" charset="0"/>
                </a:rPr>
                <a:t>Задумывались вы когда-нибудь, что происходит с воздушным шариком, после того, как вы отпускаете его в небо? Сколько длится его путешествие, как и где заканчивается его "жизнь"?</a:t>
              </a:r>
              <a:r>
                <a:rPr lang="ru-RU" sz="1400" dirty="0"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ru-RU" sz="1400" dirty="0">
                  <a:latin typeface="Times New Roman" pitchFamily="18" charset="0"/>
                  <a:cs typeface="Times New Roman" pitchFamily="18" charset="0"/>
                </a:rPr>
              </a:br>
              <a:r>
                <a:rPr lang="ru-RU" sz="1400" dirty="0">
                  <a:latin typeface="Times New Roman" pitchFamily="18" charset="0"/>
                  <a:cs typeface="Times New Roman" pitchFamily="18" charset="0"/>
                </a:rPr>
                <a:t>Гелиевые шары, выпущенные в небо, являются крайне опасным для природы «маленьким» развлечением человека. Они несут существенный вред окружающей среде. И это не только замусоренные улицы села, спутанные ветки деревьев. Это смертельная опасность для зверей и птиц. Животные принимают лохмотья лопнувших шариков за пищу, тесемки, привязанные к воздушным шарикам, становятся опаснейшими капканами для пернатых, а сам материал — латекс — не разлагается в естественной природе долгие десятилетия. Не слишком ли высока цена за полуминутную радость?..</a:t>
              </a:r>
              <a:r>
                <a:rPr lang="ru-RU" sz="1400" dirty="0"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ru-RU" sz="1400" dirty="0">
                  <a:latin typeface="Times New Roman" pitchFamily="18" charset="0"/>
                  <a:cs typeface="Times New Roman" pitchFamily="18" charset="0"/>
                </a:rPr>
              </a:br>
              <a:r>
                <a:rPr lang="ru-RU" sz="1400" dirty="0">
                  <a:latin typeface="Times New Roman" pitchFamily="18" charset="0"/>
                  <a:cs typeface="Times New Roman" pitchFamily="18" charset="0"/>
                </a:rPr>
                <a:t>Учитывая экологическую значимость проблемы, в поддержку инициативы подрастающего поколения, с целью формирования экологической культуры населения и сохранения благоприятной среды </a:t>
              </a:r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ребята нашего </a:t>
              </a:r>
              <a:r>
                <a:rPr lang="ru-RU" sz="1400" dirty="0">
                  <a:latin typeface="Times New Roman" pitchFamily="18" charset="0"/>
                  <a:cs typeface="Times New Roman" pitchFamily="18" charset="0"/>
                </a:rPr>
                <a:t>детского сада приняли участие в просветительской акции </a:t>
              </a:r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«Не </a:t>
              </a:r>
              <a:r>
                <a:rPr lang="ru-RU" sz="1400" dirty="0">
                  <a:latin typeface="Times New Roman" pitchFamily="18" charset="0"/>
                  <a:cs typeface="Times New Roman" pitchFamily="18" charset="0"/>
                </a:rPr>
                <a:t>отпускай меня</a:t>
              </a:r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!». Наши воспитанники совместно с воспитателями изготовили листовки и плакаты по данной теме и выйдя на площадь постарались донести прохожим о пагубных </a:t>
              </a:r>
              <a:r>
                <a:rPr lang="ru-RU" sz="1400" dirty="0">
                  <a:latin typeface="Times New Roman" pitchFamily="18" charset="0"/>
                  <a:cs typeface="Times New Roman" pitchFamily="18" charset="0"/>
                </a:rPr>
                <a:t>последствия запуска воздушных шаров во время проведения праздничных </a:t>
              </a:r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мероприятий</a:t>
              </a:r>
              <a:r>
                <a:rPr lang="ru-RU" sz="1400" dirty="0">
                  <a:latin typeface="Times New Roman" pitchFamily="18" charset="0"/>
                  <a:cs typeface="Times New Roman" pitchFamily="18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326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7938" y="0"/>
            <a:ext cx="7161622" cy="9144000"/>
            <a:chOff x="7938" y="0"/>
            <a:chExt cx="7161622" cy="914400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3740560" y="1350796"/>
              <a:ext cx="34290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ru-RU" sz="1400" b="1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</a:br>
              <a:endParaRPr lang="ru-RU" sz="14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015313" y="3599231"/>
              <a:ext cx="29969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136604" y="4199395"/>
              <a:ext cx="2636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8" y="0"/>
              <a:ext cx="6840537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98" name="Picture 2" descr="C:\Users\123\AppData\Local\Temp\Rar$DI00.534\IMG_3131-21-06-19-10-04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519" r="5000" b="6297"/>
            <a:stretch/>
          </p:blipFill>
          <p:spPr bwMode="auto">
            <a:xfrm>
              <a:off x="3252215" y="6516216"/>
              <a:ext cx="3560540" cy="2113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2" descr="F:\Nargul` style\фото выпуск 2019\IMG_7727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22" t="27778" r="17303" b="9722"/>
            <a:stretch/>
          </p:blipFill>
          <p:spPr bwMode="auto">
            <a:xfrm>
              <a:off x="4012265" y="2611876"/>
              <a:ext cx="2800490" cy="17721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1" name="Picture 3" descr="F:\Nargul` style\фото выпуск 2019\IMG_7738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81" t="6327" r="13599"/>
            <a:stretch/>
          </p:blipFill>
          <p:spPr bwMode="auto">
            <a:xfrm>
              <a:off x="582453" y="6770667"/>
              <a:ext cx="2516560" cy="22431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F:\Nargul` style\фото выпуск 2019\IMG_7733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636" r="3878" b="6790"/>
            <a:stretch/>
          </p:blipFill>
          <p:spPr bwMode="auto">
            <a:xfrm>
              <a:off x="3921287" y="4568727"/>
              <a:ext cx="2761583" cy="1865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836713" y="542028"/>
              <a:ext cx="5400598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/>
                <a:t>С целью проанализировать работу </a:t>
              </a:r>
              <a:r>
                <a:rPr lang="ru-RU" dirty="0" smtClean="0"/>
                <a:t>МБДОУ Д/С 8 </a:t>
              </a:r>
              <a:r>
                <a:rPr lang="ru-RU" dirty="0"/>
                <a:t>за 2018 - 2019 учебный год, выполнение задач годового </a:t>
              </a:r>
              <a:r>
                <a:rPr lang="ru-RU" dirty="0" smtClean="0"/>
                <a:t>плана и </a:t>
              </a:r>
              <a:r>
                <a:rPr lang="ru-RU" dirty="0"/>
                <a:t>разработки стратегии работы на следующий учебный </a:t>
              </a:r>
              <a:r>
                <a:rPr lang="ru-RU" dirty="0" smtClean="0"/>
                <a:t>год в </a:t>
              </a:r>
              <a:r>
                <a:rPr lang="ru-RU" dirty="0"/>
                <a:t>соответствии с ФГОС </a:t>
              </a:r>
              <a:r>
                <a:rPr lang="ru-RU" dirty="0" smtClean="0"/>
                <a:t>ДО, педагоги нашего учреждения в конце мая провели итоговый </a:t>
              </a:r>
              <a:r>
                <a:rPr lang="ru-RU" dirty="0"/>
                <a:t>педагогический совет.</a:t>
              </a:r>
              <a:endParaRPr lang="ru-RU" dirty="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83264" y="2296354"/>
              <a:ext cx="3553339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/>
                <a:t> </a:t>
              </a:r>
              <a:r>
                <a:rPr lang="ru-RU" dirty="0" smtClean="0"/>
                <a:t>Виноградова С.А заведующий и Лисецкая Т.Н. </a:t>
              </a:r>
              <a:r>
                <a:rPr lang="ru-RU" dirty="0" err="1" smtClean="0"/>
                <a:t>зав.зам</a:t>
              </a:r>
              <a:r>
                <a:rPr lang="ru-RU" dirty="0" smtClean="0"/>
                <a:t>. по ВМР подвели </a:t>
              </a:r>
              <a:r>
                <a:rPr lang="ru-RU" dirty="0"/>
                <a:t>итоги и </a:t>
              </a:r>
              <a:r>
                <a:rPr lang="ru-RU" dirty="0" smtClean="0"/>
                <a:t>проанализировали</a:t>
              </a:r>
              <a:r>
                <a:rPr lang="ru-RU" dirty="0"/>
                <a:t>  работу всего педагогического </a:t>
              </a:r>
              <a:r>
                <a:rPr lang="ru-RU" dirty="0" smtClean="0"/>
                <a:t>коллектива, </a:t>
              </a:r>
              <a:r>
                <a:rPr lang="ru-RU" dirty="0"/>
                <a:t>а также </a:t>
              </a:r>
              <a:r>
                <a:rPr lang="ru-RU" dirty="0" smtClean="0"/>
                <a:t>утвердили  </a:t>
              </a:r>
              <a:r>
                <a:rPr lang="ru-RU" dirty="0"/>
                <a:t>программу на летне - оздоровительный период.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82453" y="4327679"/>
              <a:ext cx="3429000" cy="23083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ru-RU" dirty="0"/>
                <a:t> Все воспитатели, </a:t>
              </a:r>
              <a:r>
                <a:rPr lang="ru-RU" dirty="0" smtClean="0"/>
                <a:t>музыкальные руководители, инструктор по физической культуре и педагог-психолог отчитались </a:t>
              </a:r>
              <a:r>
                <a:rPr lang="ru-RU" dirty="0"/>
                <a:t>по реализации планов самообразования и наметили перспективы работы на следующий учебный год.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318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6858000" cy="9144000"/>
            <a:chOff x="0" y="0"/>
            <a:chExt cx="6858000" cy="9144000"/>
          </a:xfrm>
        </p:grpSpPr>
        <p:pic>
          <p:nvPicPr>
            <p:cNvPr id="25602" name="Picture 2" descr="http://xn----8sbyahcudaxrfs.xn--p1ai/images/detskiy-sad/40.jpg"/>
            <p:cNvPicPr>
              <a:picLocks noChangeAspect="1" noChangeArrowheads="1"/>
            </p:cNvPicPr>
            <p:nvPr/>
          </p:nvPicPr>
          <p:blipFill>
            <a:blip r:embed="rId2" cstate="print"/>
            <a:srcRect l="9740" r="9993" b="361"/>
            <a:stretch>
              <a:fillRect/>
            </a:stretch>
          </p:blipFill>
          <p:spPr bwMode="auto">
            <a:xfrm>
              <a:off x="0" y="0"/>
              <a:ext cx="6858000" cy="9144000"/>
            </a:xfrm>
            <a:prstGeom prst="rect">
              <a:avLst/>
            </a:prstGeom>
            <a:noFill/>
          </p:spPr>
        </p:pic>
        <p:pic>
          <p:nvPicPr>
            <p:cNvPr id="4098" name="Picture 2" descr="F:\Nargul` style\фото выпуск 2019\IMG_7438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500" b="11111"/>
            <a:stretch/>
          </p:blipFill>
          <p:spPr bwMode="auto">
            <a:xfrm>
              <a:off x="966532" y="145735"/>
              <a:ext cx="4924935" cy="2821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2" name="Picture 6" descr="F:\Nargul` style\фото выпуск 2019\IMG_7655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0" t="3125" r="14454" b="18923"/>
            <a:stretch/>
          </p:blipFill>
          <p:spPr bwMode="auto">
            <a:xfrm>
              <a:off x="3640893" y="6668477"/>
              <a:ext cx="2949039" cy="21742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3" name="Picture 7" descr="F:\Nargul` style\фото выпуск 2019\IMG_7477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14"/>
            <a:stretch/>
          </p:blipFill>
          <p:spPr bwMode="auto">
            <a:xfrm>
              <a:off x="518888" y="6722187"/>
              <a:ext cx="2910112" cy="24014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756442" y="2967313"/>
              <a:ext cx="5768902" cy="3754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/>
                <a:t>Выпускной бал в детском саду — это самый трогательный, самый незабываемый из всех праздников.</a:t>
              </a:r>
            </a:p>
            <a:p>
              <a:r>
                <a:rPr lang="ru-RU" sz="1400" dirty="0" smtClean="0"/>
                <a:t>Слово </a:t>
              </a:r>
              <a:r>
                <a:rPr lang="ru-RU" sz="1400" dirty="0"/>
                <a:t>«выпускной бал» у всех без исключения вызывает определенные ассоциации. Это расставание, грусть, добрые напутствия. Выпускной бал — символ окончания прекрасной </a:t>
              </a:r>
              <a:r>
                <a:rPr lang="ru-RU" sz="1400" dirty="0" err="1"/>
                <a:t>садиковской</a:t>
              </a:r>
              <a:r>
                <a:rPr lang="ru-RU" sz="1400" dirty="0"/>
                <a:t> поры. И этот праздник должен остаться в памяти выпускников навсегда</a:t>
              </a:r>
              <a:r>
                <a:rPr lang="ru-RU" sz="1400" dirty="0" smtClean="0"/>
                <a:t>.</a:t>
              </a:r>
            </a:p>
            <a:p>
              <a:r>
                <a:rPr lang="ru-RU" sz="1400" dirty="0"/>
                <a:t>С </a:t>
              </a:r>
              <a:r>
                <a:rPr lang="ru-RU" sz="1400" dirty="0" smtClean="0"/>
                <a:t>28 </a:t>
              </a:r>
              <a:r>
                <a:rPr lang="ru-RU" sz="1400" dirty="0"/>
                <a:t>мая по </a:t>
              </a:r>
              <a:r>
                <a:rPr lang="ru-RU" sz="1400" dirty="0" smtClean="0"/>
                <a:t>30 </a:t>
              </a:r>
              <a:r>
                <a:rPr lang="ru-RU" sz="1400" dirty="0"/>
                <a:t>мая в нашем детском саду прошли выпускные </a:t>
              </a:r>
              <a:r>
                <a:rPr lang="ru-RU" sz="1400" dirty="0" smtClean="0"/>
                <a:t>утренники для ребят групп №6, №7, №10.</a:t>
              </a:r>
            </a:p>
            <a:p>
              <a:r>
                <a:rPr lang="ru-RU" sz="1400" dirty="0" smtClean="0"/>
                <a:t>Подготовка </a:t>
              </a:r>
              <a:r>
                <a:rPr lang="ru-RU" sz="1400" dirty="0"/>
                <a:t>к выпускному утреннику была очень волнительной и ответственной. Были на празднике и песни, и танцы, игры и </a:t>
              </a:r>
              <a:r>
                <a:rPr lang="ru-RU" sz="1400" dirty="0" smtClean="0"/>
                <a:t>подарки, и сказочные гости.  </a:t>
              </a:r>
            </a:p>
            <a:p>
              <a:r>
                <a:rPr lang="ru-RU" sz="1400" dirty="0"/>
                <a:t>Сюрпризом </a:t>
              </a:r>
              <a:r>
                <a:rPr lang="ru-RU" sz="1400" dirty="0" smtClean="0"/>
                <a:t>стал зажигательный танец, который подготовили родители ребят группы №7, тем самым очень порадовав ребят.</a:t>
              </a:r>
            </a:p>
            <a:p>
              <a:r>
                <a:rPr lang="ru-RU" sz="1400" dirty="0" smtClean="0"/>
                <a:t>Наши </a:t>
              </a:r>
              <a:r>
                <a:rPr lang="ru-RU" sz="1400" dirty="0"/>
                <a:t>дети попрощались с детским садом и готовятся к новому жизненному этапу – поступлению в школу. Позади остались дни наполненные увлекательными путешествиями в мир непознанных, неразгаданных, удивительных открытий.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0"/>
            <a:ext cx="6858000" cy="9144000"/>
            <a:chOff x="0" y="0"/>
            <a:chExt cx="6858000" cy="9144000"/>
          </a:xfrm>
        </p:grpSpPr>
        <p:pic>
          <p:nvPicPr>
            <p:cNvPr id="25602" name="Picture 2" descr="http://xn----8sbyahcudaxrfs.xn--p1ai/images/detskiy-sad/40.jpg"/>
            <p:cNvPicPr>
              <a:picLocks noChangeAspect="1" noChangeArrowheads="1"/>
            </p:cNvPicPr>
            <p:nvPr/>
          </p:nvPicPr>
          <p:blipFill>
            <a:blip r:embed="rId2" cstate="print"/>
            <a:srcRect l="9740" r="9993" b="361"/>
            <a:stretch>
              <a:fillRect/>
            </a:stretch>
          </p:blipFill>
          <p:spPr bwMode="auto">
            <a:xfrm>
              <a:off x="0" y="0"/>
              <a:ext cx="6858000" cy="9144000"/>
            </a:xfrm>
            <a:prstGeom prst="rect">
              <a:avLst/>
            </a:prstGeom>
            <a:noFill/>
          </p:spPr>
        </p:pic>
        <p:sp>
          <p:nvSpPr>
            <p:cNvPr id="11" name="Прямоугольник 10"/>
            <p:cNvSpPr/>
            <p:nvPr/>
          </p:nvSpPr>
          <p:spPr>
            <a:xfrm>
              <a:off x="928670" y="857224"/>
              <a:ext cx="521497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ru-RU" sz="1600" dirty="0" smtClean="0">
                  <a:latin typeface="Times New Roman" pitchFamily="18" charset="0"/>
                  <a:cs typeface="Times New Roman" pitchFamily="18" charset="0"/>
                </a:rPr>
              </a:br>
              <a:endParaRPr lang="ru-RU" sz="1600" dirty="0" smtClean="0">
                <a:latin typeface="Times New Roman" pitchFamily="18" charset="0"/>
                <a:cs typeface="Times New Roman" pitchFamily="18" charset="0"/>
              </a:endParaRPr>
            </a:p>
            <a:p>
              <a:endParaRPr lang="ru-RU" sz="1600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1600" dirty="0" smtClean="0"/>
                <a:t/>
              </a:r>
              <a:br>
                <a:rPr lang="ru-RU" sz="1600" dirty="0" smtClean="0"/>
              </a:br>
              <a:endParaRPr lang="ru-RU" sz="16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  </a:t>
              </a:r>
              <a:endParaRPr lang="ru-RU" dirty="0" smtClean="0"/>
            </a:p>
          </p:txBody>
        </p:sp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8670" y="395536"/>
              <a:ext cx="5218113" cy="3114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321" y="3626699"/>
              <a:ext cx="3130446" cy="20169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5" name="Picture 5" descr="F:\Nargul` style\фото выпуск 2019\IMG_7603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85" t="11285" b="7986"/>
            <a:stretch/>
          </p:blipFill>
          <p:spPr bwMode="auto">
            <a:xfrm>
              <a:off x="970333" y="5724128"/>
              <a:ext cx="5018900" cy="3338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6" name="Picture 6" descr="F:\Nargul` style\фото выпуск 2019\IMG_7619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87" t="3125"/>
            <a:stretch/>
          </p:blipFill>
          <p:spPr bwMode="auto">
            <a:xfrm>
              <a:off x="3933057" y="3626698"/>
              <a:ext cx="2645898" cy="20169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0"/>
            <a:ext cx="6858000" cy="9144000"/>
            <a:chOff x="0" y="0"/>
            <a:chExt cx="6858000" cy="9144000"/>
          </a:xfrm>
        </p:grpSpPr>
        <p:pic>
          <p:nvPicPr>
            <p:cNvPr id="25602" name="Picture 2" descr="http://xn----8sbyahcudaxrfs.xn--p1ai/images/detskiy-sad/40.jpg"/>
            <p:cNvPicPr>
              <a:picLocks noChangeAspect="1" noChangeArrowheads="1"/>
            </p:cNvPicPr>
            <p:nvPr/>
          </p:nvPicPr>
          <p:blipFill>
            <a:blip r:embed="rId2" cstate="print"/>
            <a:srcRect l="9740" r="9993" b="361"/>
            <a:stretch>
              <a:fillRect/>
            </a:stretch>
          </p:blipFill>
          <p:spPr bwMode="auto">
            <a:xfrm>
              <a:off x="0" y="0"/>
              <a:ext cx="6858000" cy="9144000"/>
            </a:xfrm>
            <a:prstGeom prst="rect">
              <a:avLst/>
            </a:prstGeom>
            <a:noFill/>
          </p:spPr>
        </p:pic>
        <p:sp>
          <p:nvSpPr>
            <p:cNvPr id="7" name="Прямоугольник 6"/>
            <p:cNvSpPr/>
            <p:nvPr/>
          </p:nvSpPr>
          <p:spPr>
            <a:xfrm>
              <a:off x="642918" y="357158"/>
              <a:ext cx="58579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</a:br>
              <a:endParaRPr lang="ru-RU" sz="16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928670" y="857224"/>
              <a:ext cx="5214974" cy="48013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Дорогие родители!  </a:t>
              </a:r>
            </a:p>
            <a:p>
              <a:endPara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Хочется пожелать вам терпения и сил. Знания даются детям  не так уж просто. Будьте рядом с детьми. Помогите им  сделать первые  шаги  по новому, длинному, школьному пути, не оставляйте их один на один со своими чувствами и проблемами.  Конечно, школа-это не только ответственность, но и новые друзья, веселые праздники, интересные уроки, задорные перемены и добрые наставники-учителя, которые всегда вам помогут.</a:t>
              </a:r>
            </a:p>
            <a:p>
              <a:r>
                <a:rPr lang="ru-RU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Пусть годы   школьной   жизни станут для ваших детей счастливыми!</a:t>
              </a:r>
            </a:p>
            <a:p>
              <a:r>
                <a:rPr lang="ru-RU" dirty="0" smtClean="0"/>
                <a:t/>
              </a:r>
              <a:br>
                <a:rPr lang="ru-RU" dirty="0" smtClean="0"/>
              </a:br>
              <a:endParaRPr lang="ru-RU" b="1" dirty="0" smtClean="0">
                <a:latin typeface="Times New Roman" pitchFamily="18" charset="0"/>
                <a:cs typeface="Times New Roman" pitchFamily="18" charset="0"/>
              </a:endParaRPr>
            </a:p>
            <a:p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080" y="5089872"/>
              <a:ext cx="5625839" cy="3321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1056</TotalTime>
  <Words>456</Words>
  <Application>Microsoft Office PowerPoint</Application>
  <PresentationFormat>Экран (4:3)</PresentationFormat>
  <Paragraphs>36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сад 8</dc:creator>
  <cp:lastModifiedBy>123</cp:lastModifiedBy>
  <cp:revision>112</cp:revision>
  <dcterms:created xsi:type="dcterms:W3CDTF">2018-04-02T05:48:48Z</dcterms:created>
  <dcterms:modified xsi:type="dcterms:W3CDTF">2019-06-24T06:12:26Z</dcterms:modified>
</cp:coreProperties>
</file>