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1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58C47-9743-472F-8D9E-9CFE096C7CB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8B0BA-1451-4A4D-8A08-53FD36235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444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60649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8 «Рябинка»</a:t>
            </a:r>
          </a:p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города Белореченска муниципального образования </a:t>
            </a:r>
            <a: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/>
            </a:r>
            <a:b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ru-RU" sz="1600" b="1" kern="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Белореченский</a:t>
            </a: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 район</a:t>
            </a:r>
            <a:b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endParaRPr lang="ru-RU" kern="0" dirty="0">
              <a:solidFill>
                <a:srgbClr val="C00000"/>
              </a:solidFill>
              <a:latin typeface="Corbe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132856"/>
            <a:ext cx="6840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/>
            <a:r>
              <a:rPr lang="ru-RU" sz="3200" b="1" u="sng" dirty="0">
                <a:solidFill>
                  <a:srgbClr val="C00000"/>
                </a:solidFill>
                <a:latin typeface="Times New Roman"/>
              </a:rPr>
              <a:t>Консультация для 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/>
              </a:rPr>
              <a:t>воспитателей на тему:</a:t>
            </a:r>
            <a:endParaRPr lang="ru-RU" sz="3200" dirty="0">
              <a:solidFill>
                <a:srgbClr val="C00000"/>
              </a:solidFill>
            </a:endParaRPr>
          </a:p>
          <a:p>
            <a:pPr algn="ctr"/>
            <a:r>
              <a:rPr lang="ru-RU" sz="3200" b="1" u="sng" dirty="0">
                <a:solidFill>
                  <a:srgbClr val="C00000"/>
                </a:solidFill>
                <a:latin typeface="Times New Roman"/>
              </a:rPr>
              <a:t>«Развитие творческих способностей 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/>
              </a:rPr>
              <a:t>через</a:t>
            </a:r>
            <a:r>
              <a:rPr lang="ru-RU" sz="3200" b="1" u="sng" dirty="0">
                <a:solidFill>
                  <a:srgbClr val="C00000"/>
                </a:solidFill>
                <a:latin typeface="Times New Roman"/>
              </a:rPr>
              <a:t> </a:t>
            </a:r>
            <a:r>
              <a:rPr lang="ru-RU" sz="3200" b="1" u="sng" dirty="0" smtClean="0">
                <a:solidFill>
                  <a:srgbClr val="C00000"/>
                </a:solidFill>
                <a:latin typeface="Times New Roman"/>
              </a:rPr>
              <a:t>изобразительную деятельность»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42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64"/>
            <a:ext cx="9144000" cy="6885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849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/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   </a:t>
            </a:r>
            <a:r>
              <a:rPr lang="ru-RU" sz="2000" dirty="0" smtClean="0">
                <a:solidFill>
                  <a:srgbClr val="000000"/>
                </a:solidFill>
              </a:rPr>
              <a:t>Предлагаю </a:t>
            </a:r>
            <a:r>
              <a:rPr lang="ru-RU" sz="2000" dirty="0">
                <a:solidFill>
                  <a:srgbClr val="000000"/>
                </a:solidFill>
              </a:rPr>
              <a:t>вашему вниманию материал для педагогов по теме: </a:t>
            </a:r>
            <a:endParaRPr lang="ru-RU" sz="2000" dirty="0" smtClean="0">
              <a:solidFill>
                <a:srgbClr val="000000"/>
              </a:solidFill>
            </a:endParaRPr>
          </a:p>
          <a:p>
            <a:pPr indent="450850" algn="ctr"/>
            <a:r>
              <a:rPr lang="ru-RU" sz="2000" dirty="0" smtClean="0">
                <a:solidFill>
                  <a:srgbClr val="000000"/>
                </a:solidFill>
              </a:rPr>
              <a:t>«</a:t>
            </a:r>
            <a:r>
              <a:rPr lang="ru-RU" sz="2000" dirty="0">
                <a:solidFill>
                  <a:srgbClr val="000000"/>
                </a:solidFill>
              </a:rPr>
              <a:t>Развитие творческих способностей детей через изобразительную </a:t>
            </a:r>
            <a:r>
              <a:rPr lang="ru-RU" sz="2000" dirty="0" smtClean="0">
                <a:solidFill>
                  <a:srgbClr val="000000"/>
                </a:solidFill>
              </a:rPr>
              <a:t>деятельность» Влияние </a:t>
            </a:r>
            <a:r>
              <a:rPr lang="ru-RU" sz="2000" dirty="0">
                <a:solidFill>
                  <a:srgbClr val="000000"/>
                </a:solidFill>
              </a:rPr>
              <a:t>изобразительной деятельности на развитие творческих способностей детей очень велико. Средствами изобразительного искусства и изобразительной деятельности у детей формируется эстетическое отношение к окружающей действительности, сопереживание при восприятии художественных образов. В процессе изобразительной деятельности происходит становление художественного творчества, развитие которого невозможно без обучения детей способам художественно-образного воплощения замыслов, передачи предметов, явлений. </a:t>
            </a:r>
            <a:r>
              <a:rPr lang="ru-RU" sz="2000" dirty="0" smtClean="0">
                <a:solidFill>
                  <a:srgbClr val="000000"/>
                </a:solidFill>
              </a:rPr>
              <a:t>Благодаря </a:t>
            </a:r>
            <a:r>
              <a:rPr lang="ru-RU" sz="2000" dirty="0">
                <a:solidFill>
                  <a:srgbClr val="000000"/>
                </a:solidFill>
              </a:rPr>
              <a:t>восприятию художественных образов в изобразительном искусстве ребенок имеет возможность полнее и ярче воспринять окружающую действительность, и это способствует созданию детьми эмоционально окрашенных образов в изобразительном творчестве</a:t>
            </a:r>
            <a:r>
              <a:rPr lang="ru-RU" sz="2000" dirty="0" smtClean="0">
                <a:solidFill>
                  <a:srgbClr val="000000"/>
                </a:solidFill>
              </a:rPr>
              <a:t>. </a:t>
            </a:r>
            <a:r>
              <a:rPr lang="ru-RU" sz="2000" dirty="0">
                <a:solidFill>
                  <a:srgbClr val="000000"/>
                </a:solidFill>
              </a:rPr>
              <a:t>Совместная деятельность взрослого и ребенка принимает характер сотворчества, которое на каждом возрастном этапе несет свою </a:t>
            </a:r>
            <a:r>
              <a:rPr lang="ru-RU" sz="2000" dirty="0" smtClean="0">
                <a:solidFill>
                  <a:srgbClr val="000000"/>
                </a:solidFill>
              </a:rPr>
              <a:t>функцию.</a:t>
            </a:r>
            <a:endParaRPr lang="ru-RU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61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</a:rPr>
              <a:t>Для развития творческого воображения в совместной деятельности с детьми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можно использовать разные техники рисования . Например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: «Рисуем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геометрическими фигурами», «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</a:rPr>
              <a:t>Кляксографии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«Рисуем ватными палочками», «Рисуем листьями».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1628800"/>
            <a:ext cx="4633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</a:t>
            </a:r>
            <a:r>
              <a:rPr lang="ru-RU" sz="3600" b="1" i="1" dirty="0" smtClean="0">
                <a:solidFill>
                  <a:srgbClr val="C00000"/>
                </a:solidFill>
              </a:rPr>
              <a:t>«Как  рисуем мы»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275131"/>
            <a:ext cx="3291830" cy="4389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5536" y="3429000"/>
            <a:ext cx="3528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исунок </a:t>
            </a:r>
            <a:r>
              <a:rPr lang="ru-RU" dirty="0" smtClean="0"/>
              <a:t>ватными палочками «Осень»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31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39" y="418356"/>
            <a:ext cx="3219822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139953" y="418356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исунок </a:t>
            </a:r>
            <a:r>
              <a:rPr lang="ru-RU" dirty="0" smtClean="0"/>
              <a:t>печатями «Необитаемый остров</a:t>
            </a:r>
            <a:r>
              <a:rPr lang="ru-RU" dirty="0" smtClean="0"/>
              <a:t>», </a:t>
            </a:r>
            <a:r>
              <a:rPr lang="ru-RU" dirty="0" smtClean="0"/>
              <a:t>развитие творческого мышления, фантазии.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285492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0339" y="5157192"/>
            <a:ext cx="3219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исуем </a:t>
            </a:r>
            <a:r>
              <a:rPr lang="ru-RU" dirty="0" smtClean="0"/>
              <a:t>пальчиками </a:t>
            </a:r>
            <a:endParaRPr lang="ru-RU" dirty="0" smtClean="0"/>
          </a:p>
          <a:p>
            <a:pPr algn="ctr"/>
            <a:r>
              <a:rPr lang="ru-RU" dirty="0" smtClean="0"/>
              <a:t>«</a:t>
            </a:r>
            <a:r>
              <a:rPr lang="ru-RU" dirty="0" smtClean="0"/>
              <a:t>Чудная птица»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310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169406"/>
            <a:ext cx="4884031" cy="3663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504" y="332655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/>
              </a:rPr>
              <a:t>Я считаю, что дошкольный возраст имеет богатейшие возможности для развития творческих способностей.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Само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понятие "творческое" предполагает акцентирование новизны, оригинальности создаваемых воображением образов, самостоятельное создание новых образов, которые реализуются в оригинальных и ценных продуктах деятельности. В своей педагогической деятельности я поняла, что творческое воображение нуждается в дошкольном возрасте в особом внимании в плане развития. И если не заниматься развитием воображения, в последующем эти возможности с течением времени постепенно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утрачиваются.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Следовательно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необходимо как можно эффективнее использовать их в дошкольном возрасте, когда дети чрезвычайно любознательны, имеют огромное желание познавать окружающий мир.</a:t>
            </a:r>
            <a:endParaRPr lang="ru-RU" b="0" i="0" dirty="0">
              <a:solidFill>
                <a:srgbClr val="000000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9147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320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МБДОУ_8</cp:lastModifiedBy>
  <cp:revision>9</cp:revision>
  <dcterms:created xsi:type="dcterms:W3CDTF">2020-11-29T17:17:25Z</dcterms:created>
  <dcterms:modified xsi:type="dcterms:W3CDTF">2020-11-30T14:17:44Z</dcterms:modified>
</cp:coreProperties>
</file>