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58" r:id="rId5"/>
    <p:sldId id="259" r:id="rId6"/>
    <p:sldId id="270" r:id="rId7"/>
    <p:sldId id="271" r:id="rId8"/>
    <p:sldId id="260" r:id="rId9"/>
    <p:sldId id="261" r:id="rId10"/>
    <p:sldId id="290" r:id="rId11"/>
    <p:sldId id="262" r:id="rId12"/>
    <p:sldId id="287" r:id="rId13"/>
    <p:sldId id="269" r:id="rId14"/>
    <p:sldId id="264" r:id="rId15"/>
    <p:sldId id="265" r:id="rId16"/>
    <p:sldId id="272" r:id="rId17"/>
    <p:sldId id="267" r:id="rId18"/>
    <p:sldId id="291" r:id="rId19"/>
    <p:sldId id="275" r:id="rId20"/>
    <p:sldId id="276" r:id="rId21"/>
    <p:sldId id="278" r:id="rId22"/>
    <p:sldId id="279" r:id="rId23"/>
    <p:sldId id="282" r:id="rId24"/>
    <p:sldId id="284" r:id="rId25"/>
    <p:sldId id="285" r:id="rId26"/>
    <p:sldId id="26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0" autoAdjust="0"/>
    <p:restoredTop sz="94595" autoAdjust="0"/>
  </p:normalViewPr>
  <p:slideViewPr>
    <p:cSldViewPr>
      <p:cViewPr varScale="1">
        <p:scale>
          <a:sx n="74" d="100"/>
          <a:sy n="74" d="100"/>
        </p:scale>
        <p:origin x="-9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102;&#1088;&#1072;\Downloads\&#1057;&#1057;&#1057;&#1056;%20-%20&#1042;&#1089;&#1090;&#1072;&#1074;&#1072;&#1081;%20&#1089;&#1090;&#1088;&#1072;&#1085;&#1072;%20&#1086;&#1075;&#1088;&#1086;&#1084;&#1085;&#1072;&#1103;%20%20(audiopoisk.com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kollazh_ko_dnyu_pobedi_1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357166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chemeClr val="bg1"/>
                </a:solidFill>
              </a:rPr>
              <a:t>В ПАМЯТЬ ВЕТЕРАНУ ВЕЛИКОЙ ОТЕЧЕСТВЕННОЙ ВОЙНЫ</a:t>
            </a:r>
            <a:endParaRPr lang="ru-RU" sz="24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4857760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chemeClr val="bg1"/>
                </a:solidFill>
              </a:rPr>
              <a:t>ТОПЧИЙ ДМИТРИЙ  </a:t>
            </a:r>
          </a:p>
          <a:p>
            <a:pPr algn="ctr">
              <a:defRPr/>
            </a:pPr>
            <a:r>
              <a:rPr lang="ru-RU" sz="54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chemeClr val="bg1"/>
                </a:solidFill>
              </a:rPr>
              <a:t>  ИВАНОВИЧ</a:t>
            </a:r>
            <a:endParaRPr lang="ru-RU" sz="54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27539" t="30000" r="14453" b="10000"/>
          <a:stretch>
            <a:fillRect/>
          </a:stretch>
        </p:blipFill>
        <p:spPr bwMode="auto">
          <a:xfrm>
            <a:off x="0" y="0"/>
            <a:ext cx="4786314" cy="309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857488" y="3187367"/>
            <a:ext cx="628651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Штурм Берлина осуществляли многие войска, в том числе и   1-го Украинского — Маршала Советского Союза И.С.Конева. Наступление началось в 5 час. утра 16 апреля 1945 г. После мощной артиллерийской и авиационной подготовки в атаку пошли советские танки и пехота при ослепляющем противника свете и под рев сирен.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Несмотря на ожесточенное сопротивление гитлеровцев, 25 апреля советские войска сомкнули кольцо окружения берлинского гарнизона в районе Потсдама. На р.Эльбе, около г.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Торгау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встретились подразделения советской и американской армий. Войска 1-го УКРАИНСКОГО фронта вели уличные бои в юго-западной части БЕРЛИНА и заняли южную часть городского района ВИЛЬМЕРСДОРФ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Берлинер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Штраусе, железнодорожные станции на окружной железной дороге — ГОГЕНЦОЛЛЕРНДАММ, ХАЛЕНЗЕЕ.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Знамя над рейхстагом было установлено 30 апреля 1945 г. в 22 часа 40 мин.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р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юра\Desktop\ДЕДУШКА\894718_html_m3f6047af.png"/>
          <p:cNvPicPr>
            <a:picLocks noChangeAspect="1" noChangeArrowheads="1"/>
          </p:cNvPicPr>
          <p:nvPr/>
        </p:nvPicPr>
        <p:blipFill>
          <a:blip r:embed="rId3" cstate="print"/>
          <a:srcRect r="1153"/>
          <a:stretch>
            <a:fillRect/>
          </a:stretch>
        </p:blipFill>
        <p:spPr bwMode="auto">
          <a:xfrm>
            <a:off x="1643042" y="0"/>
            <a:ext cx="7343885" cy="46434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Победой кончилась война,</a:t>
            </a:r>
          </a:p>
          <a:p>
            <a:pPr fontAlgn="base"/>
            <a:r>
              <a:rPr lang="ru-RU" dirty="0" smtClean="0"/>
              <a:t>Те годы позади,</a:t>
            </a:r>
          </a:p>
          <a:p>
            <a:pPr fontAlgn="base"/>
            <a:r>
              <a:rPr lang="ru-RU" dirty="0" smtClean="0"/>
              <a:t>Горят медали, ордена</a:t>
            </a:r>
          </a:p>
          <a:p>
            <a:pPr fontAlgn="base"/>
            <a:r>
              <a:rPr lang="ru-RU" dirty="0" smtClean="0"/>
              <a:t>У многих на груди.</a:t>
            </a:r>
          </a:p>
          <a:p>
            <a:pPr fontAlgn="base"/>
            <a:r>
              <a:rPr lang="ru-RU" dirty="0" smtClean="0"/>
              <a:t>Кто носит орден боевой</a:t>
            </a:r>
          </a:p>
          <a:p>
            <a:pPr fontAlgn="base"/>
            <a:r>
              <a:rPr lang="ru-RU" dirty="0" smtClean="0"/>
              <a:t>За подвиги в бою.</a:t>
            </a:r>
          </a:p>
          <a:p>
            <a:pPr fontAlgn="base"/>
            <a:r>
              <a:rPr lang="ru-RU" dirty="0" smtClean="0"/>
              <a:t>А кто за подвиг трудовой</a:t>
            </a:r>
          </a:p>
          <a:p>
            <a:pPr fontAlgn="base"/>
            <a:r>
              <a:rPr lang="ru-RU" dirty="0" smtClean="0"/>
              <a:t>В своем родном краю.</a:t>
            </a:r>
            <a:endParaRPr lang="ru-RU" dirty="0"/>
          </a:p>
        </p:txBody>
      </p:sp>
      <p:pic>
        <p:nvPicPr>
          <p:cNvPr id="6" name="Picture 2" descr="I:\ДЕДУШКА\дедушка\орденские планки\DSCN2125.JPG"/>
          <p:cNvPicPr>
            <a:picLocks noChangeAspect="1" noChangeArrowheads="1"/>
          </p:cNvPicPr>
          <p:nvPr/>
        </p:nvPicPr>
        <p:blipFill>
          <a:blip r:embed="rId3" cstate="print"/>
          <a:srcRect l="4545" t="7792" r="3896" b="15584"/>
          <a:stretch>
            <a:fillRect/>
          </a:stretch>
        </p:blipFill>
        <p:spPr bwMode="auto">
          <a:xfrm>
            <a:off x="2428828" y="2143116"/>
            <a:ext cx="6715172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786182" y="6000769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6350"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ОРДЕНСКАЯ ПЛАНКА</a:t>
            </a:r>
            <a:endParaRPr lang="ru-RU" sz="2400" dirty="0">
              <a:ln w="6350"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ра\Pictures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 l="12890" t="11250" r="13281" b="46483"/>
          <a:stretch>
            <a:fillRect/>
          </a:stretch>
        </p:blipFill>
        <p:spPr bwMode="auto">
          <a:xfrm>
            <a:off x="4352430" y="0"/>
            <a:ext cx="479157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 l="12500" t="20937" r="12500" b="5655"/>
          <a:stretch>
            <a:fillRect/>
          </a:stretch>
        </p:blipFill>
        <p:spPr bwMode="auto">
          <a:xfrm>
            <a:off x="4357686" y="1714490"/>
            <a:ext cx="4788000" cy="292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 cstate="print"/>
          <a:srcRect l="13672" t="50000" r="13672"/>
          <a:stretch>
            <a:fillRect/>
          </a:stretch>
        </p:blipFill>
        <p:spPr bwMode="auto">
          <a:xfrm>
            <a:off x="4320000" y="4572008"/>
            <a:ext cx="4824000" cy="20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43108" y="285728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МЕДАЛЬ «ЗА ОТВАГУ»</a:t>
            </a:r>
            <a:endParaRPr lang="ru-RU" sz="2000" dirty="0"/>
          </a:p>
        </p:txBody>
      </p:sp>
      <p:pic>
        <p:nvPicPr>
          <p:cNvPr id="24581" name="Picture 5" descr="http://podvignaroda.mil.ru/img/awards/award14-s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1357298"/>
            <a:ext cx="1301039" cy="2736000"/>
          </a:xfrm>
          <a:prstGeom prst="rect">
            <a:avLst/>
          </a:prstGeom>
          <a:noFill/>
        </p:spPr>
      </p:pic>
      <p:pic>
        <p:nvPicPr>
          <p:cNvPr id="10" name="СССР - Вставай страна огромная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р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3286124"/>
            <a:ext cx="1594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МЕДАЛЬ </a:t>
            </a:r>
          </a:p>
          <a:p>
            <a:pPr algn="ctr"/>
            <a:r>
              <a:rPr lang="ru-RU" sz="2000" dirty="0" smtClean="0"/>
              <a:t>«ЗА ОТВАГУ»</a:t>
            </a:r>
            <a:endParaRPr lang="ru-RU" sz="2000" dirty="0"/>
          </a:p>
        </p:txBody>
      </p:sp>
      <p:pic>
        <p:nvPicPr>
          <p:cNvPr id="23554" name="Picture 2" descr="http://podvignaroda.mil.ru/img/awards/award14-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0"/>
            <a:ext cx="1500198" cy="3154828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 l="11719" t="11250" r="12695" b="39439"/>
          <a:stretch>
            <a:fillRect/>
          </a:stretch>
        </p:blipFill>
        <p:spPr bwMode="auto">
          <a:xfrm>
            <a:off x="4238347" y="0"/>
            <a:ext cx="4905653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 l="11328" t="51379" r="13672" b="15084"/>
          <a:stretch>
            <a:fillRect/>
          </a:stretch>
        </p:blipFill>
        <p:spPr bwMode="auto">
          <a:xfrm>
            <a:off x="4214810" y="2000240"/>
            <a:ext cx="49291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 l="12500" t="27500" r="13672" b="30312"/>
          <a:stretch>
            <a:fillRect/>
          </a:stretch>
        </p:blipFill>
        <p:spPr bwMode="auto">
          <a:xfrm>
            <a:off x="4214810" y="4214818"/>
            <a:ext cx="4929190" cy="245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р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 l="11719" t="13125" r="12695" b="4380"/>
          <a:stretch>
            <a:fillRect/>
          </a:stretch>
        </p:blipFill>
        <p:spPr bwMode="auto">
          <a:xfrm>
            <a:off x="0" y="785794"/>
            <a:ext cx="4063791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 l="12500" t="10625" r="12727"/>
          <a:stretch>
            <a:fillRect/>
          </a:stretch>
        </p:blipFill>
        <p:spPr bwMode="auto">
          <a:xfrm>
            <a:off x="0" y="3500438"/>
            <a:ext cx="4096056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 l="12500" t="10625" r="12500" b="20207"/>
          <a:stretch>
            <a:fillRect/>
          </a:stretch>
        </p:blipFill>
        <p:spPr bwMode="auto">
          <a:xfrm>
            <a:off x="4310450" y="785794"/>
            <a:ext cx="483355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print"/>
          <a:srcRect l="11328" t="28264" r="12500"/>
          <a:stretch>
            <a:fillRect/>
          </a:stretch>
        </p:blipFill>
        <p:spPr bwMode="auto">
          <a:xfrm>
            <a:off x="4320000" y="3571876"/>
            <a:ext cx="4824000" cy="312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 descr="http://podvignaroda.mil.ru/img/awards/award11_3-s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0"/>
            <a:ext cx="1069471" cy="2196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14942" y="214290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ОРДЕН СЛАВЫ</a:t>
            </a:r>
            <a:r>
              <a:rPr lang="en-US" sz="2000" dirty="0" smtClean="0"/>
              <a:t> III </a:t>
            </a:r>
            <a:r>
              <a:rPr lang="ru-RU" sz="2000" dirty="0" smtClean="0"/>
              <a:t>СТЕПЕНИ  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86380" y="3357562"/>
            <a:ext cx="382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500042"/>
            <a:ext cx="2359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МЕДАЛЬ «ЗА ОТВАГУ»</a:t>
            </a: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 l="11719" t="11250" r="13281" b="53125"/>
          <a:stretch>
            <a:fillRect/>
          </a:stretch>
        </p:blipFill>
        <p:spPr bwMode="auto">
          <a:xfrm>
            <a:off x="5000628" y="1285860"/>
            <a:ext cx="4143372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 l="12500" t="10625" r="13942" b="66875"/>
          <a:stretch>
            <a:fillRect/>
          </a:stretch>
        </p:blipFill>
        <p:spPr bwMode="auto">
          <a:xfrm>
            <a:off x="5000628" y="2857496"/>
            <a:ext cx="4143372" cy="1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 l="11328" t="18125" r="13672"/>
          <a:stretch>
            <a:fillRect/>
          </a:stretch>
        </p:blipFill>
        <p:spPr bwMode="auto">
          <a:xfrm>
            <a:off x="4873911" y="3883482"/>
            <a:ext cx="4270089" cy="297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 l="11719" t="12188" r="12695" b="-313"/>
          <a:stretch>
            <a:fillRect/>
          </a:stretch>
        </p:blipFill>
        <p:spPr bwMode="auto">
          <a:xfrm>
            <a:off x="0" y="0"/>
            <a:ext cx="5040000" cy="367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 cstate="print"/>
          <a:srcRect l="11328" t="17187" r="12500" b="10625"/>
          <a:stretch>
            <a:fillRect/>
          </a:stretch>
        </p:blipFill>
        <p:spPr bwMode="auto">
          <a:xfrm>
            <a:off x="0" y="3595542"/>
            <a:ext cx="5072066" cy="326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http://podvignaroda.mil.ru/img/awards/award14-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-142900"/>
            <a:ext cx="1224000" cy="25740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р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http://vojna.at.ua/orden/oov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86116" cy="3565435"/>
          </a:xfrm>
          <a:prstGeom prst="rect">
            <a:avLst/>
          </a:prstGeom>
          <a:noFill/>
        </p:spPr>
      </p:pic>
      <p:pic>
        <p:nvPicPr>
          <p:cNvPr id="6145" name="Picture 1" descr="I:\ДЕДУШКА\дедушка\орден отечественной войны\DSCN2107.JPG"/>
          <p:cNvPicPr>
            <a:picLocks noChangeAspect="1" noChangeArrowheads="1"/>
          </p:cNvPicPr>
          <p:nvPr/>
        </p:nvPicPr>
        <p:blipFill>
          <a:blip r:embed="rId4" cstate="print"/>
          <a:srcRect t="9434" b="5031"/>
          <a:stretch>
            <a:fillRect/>
          </a:stretch>
        </p:blipFill>
        <p:spPr bwMode="auto">
          <a:xfrm>
            <a:off x="5214942" y="4143380"/>
            <a:ext cx="3786182" cy="242889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357554" y="142852"/>
            <a:ext cx="550072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1400" dirty="0" smtClean="0"/>
              <a:t>Орденом Отечественной войны награждаются лица рядового и начальствующего состава Красной Армии, проявившие в боях за Советскую Родину храбрость, стойкость и мужество, а также военнослужащие, которые своими действиями способствовали успеху боевых операций наших войск. </a:t>
            </a:r>
            <a:br>
              <a:rPr lang="ru-RU" sz="1400" dirty="0" smtClean="0"/>
            </a:br>
            <a:r>
              <a:rPr lang="ru-RU" sz="1400" dirty="0" smtClean="0"/>
              <a:t>Награждение орденом Отечественной войны производится Указом Президиума Верховного Совета СССР. Орден Отечественной войны состоит из двух степеней: I и II степени.</a:t>
            </a:r>
          </a:p>
          <a:p>
            <a:pPr indent="360363" algn="just"/>
            <a:r>
              <a:rPr lang="ru-RU" sz="1400" dirty="0" smtClean="0"/>
              <a:t>Знак ордена Отечественной войны II степени, в отличие от ордена I степени, изготовляется из серебра. Нижняя лучистая звезда полирована. Изображение винтовки и шашки оксидировано. Остальные части ордена, не покрытые эмалью, позолочены. </a:t>
            </a:r>
          </a:p>
          <a:p>
            <a:pPr indent="360363" algn="just"/>
            <a:r>
              <a:rPr lang="ru-RU" sz="1400" dirty="0" smtClean="0"/>
              <a:t>Накладные серп и молот в центре ордена выполнены из золота на обеих степенях ордена. </a:t>
            </a:r>
            <a:br>
              <a:rPr lang="ru-RU" sz="1400" dirty="0" smtClean="0"/>
            </a:br>
            <a:r>
              <a:rPr lang="ru-RU" sz="1400" dirty="0" smtClean="0"/>
              <a:t>На оборотной стороне знак имеет нарезной штифт с гайкой для прикрепления ордена к одежде. </a:t>
            </a:r>
            <a:br>
              <a:rPr lang="ru-RU" sz="1400" dirty="0" smtClean="0"/>
            </a:br>
            <a:r>
              <a:rPr lang="ru-RU" sz="1400" dirty="0" smtClean="0"/>
              <a:t>Лента к ордену шелковая, муаровая цвета бордо с  двумя красными продольными полосками по краям, шириной 3 мм каждая. </a:t>
            </a:r>
          </a:p>
          <a:p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43042" y="142852"/>
            <a:ext cx="31432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бой за Родину солдаты </a:t>
            </a:r>
            <a:br>
              <a:rPr lang="ru-RU" dirty="0" smtClean="0"/>
            </a:br>
            <a:r>
              <a:rPr lang="ru-RU" dirty="0" smtClean="0"/>
              <a:t>Шли за шагом шаг. </a:t>
            </a:r>
            <a:br>
              <a:rPr lang="ru-RU" dirty="0" smtClean="0"/>
            </a:br>
            <a:r>
              <a:rPr lang="ru-RU" dirty="0" smtClean="0"/>
              <a:t>Верили в Победу свято – </a:t>
            </a:r>
            <a:br>
              <a:rPr lang="ru-RU" dirty="0" smtClean="0"/>
            </a:br>
            <a:r>
              <a:rPr lang="ru-RU" dirty="0" smtClean="0"/>
              <a:t>Не сломил их враг. </a:t>
            </a:r>
            <a:br>
              <a:rPr lang="ru-RU" dirty="0" smtClean="0"/>
            </a:br>
            <a:r>
              <a:rPr lang="ru-RU" dirty="0" smtClean="0"/>
              <a:t>Стон стоял по всей России: </a:t>
            </a:r>
            <a:br>
              <a:rPr lang="ru-RU" dirty="0" smtClean="0"/>
            </a:br>
            <a:r>
              <a:rPr lang="ru-RU" dirty="0" smtClean="0"/>
              <a:t>Голод, пытки, страх. </a:t>
            </a:r>
            <a:br>
              <a:rPr lang="ru-RU" dirty="0" smtClean="0"/>
            </a:br>
            <a:r>
              <a:rPr lang="ru-RU" dirty="0" smtClean="0"/>
              <a:t>Смерть косой людей косила </a:t>
            </a:r>
            <a:br>
              <a:rPr lang="ru-RU" dirty="0" smtClean="0"/>
            </a:br>
            <a:r>
              <a:rPr lang="ru-RU" dirty="0" smtClean="0"/>
              <a:t>В сёлах, городах. </a:t>
            </a:r>
            <a:br>
              <a:rPr lang="ru-RU" dirty="0" smtClean="0"/>
            </a:br>
            <a:r>
              <a:rPr lang="ru-RU" dirty="0" smtClean="0"/>
              <a:t>Отступали в сорок первом </a:t>
            </a:r>
            <a:br>
              <a:rPr lang="ru-RU" dirty="0" smtClean="0"/>
            </a:br>
            <a:r>
              <a:rPr lang="ru-RU" dirty="0" smtClean="0"/>
              <a:t>С ужасом в груди: </a:t>
            </a:r>
            <a:br>
              <a:rPr lang="ru-RU" dirty="0" smtClean="0"/>
            </a:br>
            <a:r>
              <a:rPr lang="ru-RU" dirty="0" smtClean="0"/>
              <a:t>– Автоматы, танки, где вы? </a:t>
            </a:r>
            <a:br>
              <a:rPr lang="ru-RU" dirty="0" smtClean="0"/>
            </a:br>
            <a:r>
              <a:rPr lang="ru-RU" dirty="0" smtClean="0"/>
              <a:t>С чем же в бой идти?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5" descr="C:\Documents and Settings\МОУ Гимназия 147\Рабочий стол\111ю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16" y="2678876"/>
            <a:ext cx="8429684" cy="417912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5786446" y="428604"/>
            <a:ext cx="3071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Погибали в мясорубке: </a:t>
            </a:r>
            <a:br>
              <a:rPr lang="ru-RU" dirty="0" smtClean="0"/>
            </a:br>
            <a:r>
              <a:rPr lang="ru-RU" dirty="0" smtClean="0"/>
              <a:t>Фрицы шли стеной… </a:t>
            </a:r>
            <a:br>
              <a:rPr lang="ru-RU" dirty="0" smtClean="0"/>
            </a:br>
            <a:r>
              <a:rPr lang="ru-RU" dirty="0" smtClean="0"/>
              <a:t>Но не знали немцы русских, </a:t>
            </a:r>
            <a:br>
              <a:rPr lang="ru-RU" dirty="0" smtClean="0"/>
            </a:br>
            <a:r>
              <a:rPr lang="ru-RU" dirty="0" smtClean="0"/>
              <a:t>Ждал их страшный бой. </a:t>
            </a:r>
            <a:br>
              <a:rPr lang="ru-RU" dirty="0" smtClean="0"/>
            </a:br>
            <a:r>
              <a:rPr lang="ru-RU" dirty="0" smtClean="0"/>
              <a:t>За берёзы и пригорки, </a:t>
            </a:r>
            <a:br>
              <a:rPr lang="ru-RU" dirty="0" smtClean="0"/>
            </a:br>
            <a:r>
              <a:rPr lang="ru-RU" dirty="0" smtClean="0"/>
              <a:t>За родимый дом. </a:t>
            </a:r>
            <a:br>
              <a:rPr lang="ru-RU" dirty="0" smtClean="0"/>
            </a:br>
            <a:r>
              <a:rPr lang="ru-RU" dirty="0" smtClean="0"/>
              <a:t>За Кавказ, Кубань и Волгу, </a:t>
            </a:r>
            <a:br>
              <a:rPr lang="ru-RU" dirty="0" smtClean="0"/>
            </a:br>
            <a:r>
              <a:rPr lang="ru-RU" dirty="0" smtClean="0"/>
              <a:t>За великий Дон. </a:t>
            </a:r>
            <a:br>
              <a:rPr lang="ru-RU" dirty="0" smtClean="0"/>
            </a:br>
            <a:r>
              <a:rPr lang="ru-RU" dirty="0" smtClean="0"/>
              <a:t>Всем солдатам воевавшим </a:t>
            </a:r>
            <a:br>
              <a:rPr lang="ru-RU" dirty="0" smtClean="0"/>
            </a:br>
            <a:r>
              <a:rPr lang="ru-RU" dirty="0" smtClean="0"/>
              <a:t>Низкий наш поклон... 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р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500042"/>
            <a:ext cx="30718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Мы понимаем, что за все, что мы имеем, мы обязаны всем тем, кто воевал, погибал, выживал в тех адских условиях, когда казалось, что невозможно было выжить. </a:t>
            </a:r>
          </a:p>
          <a:p>
            <a:pPr algn="ctr"/>
            <a:r>
              <a:rPr lang="ru-RU" dirty="0" smtClean="0"/>
              <a:t>И с чувством глубокой благодарности были вручены юбилейные </a:t>
            </a:r>
            <a:r>
              <a:rPr lang="ru-RU" dirty="0" smtClean="0"/>
              <a:t>награды </a:t>
            </a:r>
            <a:r>
              <a:rPr lang="ru-RU" dirty="0" err="1" smtClean="0"/>
              <a:t>Топчий</a:t>
            </a:r>
            <a:r>
              <a:rPr lang="ru-RU" dirty="0" smtClean="0"/>
              <a:t> </a:t>
            </a:r>
            <a:r>
              <a:rPr lang="ru-RU" dirty="0" smtClean="0"/>
              <a:t>Дмитрию Ивановичу.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7620" y="414338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8" descr="http://helpset.ru/wp-content/uploads/2012/11/krem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14356"/>
            <a:ext cx="3643313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р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" descr="C:\Users\юра\Desktop\ДЕДУШКА\дедушка\дедушка_фото\DSCN2098.JPG"/>
          <p:cNvPicPr>
            <a:picLocks noChangeAspect="1" noChangeArrowheads="1"/>
          </p:cNvPicPr>
          <p:nvPr/>
        </p:nvPicPr>
        <p:blipFill>
          <a:blip r:embed="rId3" cstate="print"/>
          <a:srcRect l="9747" t="10165" r="8871" b="5025"/>
          <a:stretch>
            <a:fillRect/>
          </a:stretch>
        </p:blipFill>
        <p:spPr bwMode="auto">
          <a:xfrm>
            <a:off x="4286248" y="0"/>
            <a:ext cx="4857752" cy="6535428"/>
          </a:xfrm>
          <a:prstGeom prst="round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642918"/>
            <a:ext cx="2500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/>
              <a:t>Топчий</a:t>
            </a:r>
            <a:r>
              <a:rPr lang="ru-RU" sz="4000" dirty="0" smtClean="0"/>
              <a:t> Дмитрий Иванович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278605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20.01.1923 – 22.03.2000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р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7" name="Picture 3" descr="I:\ДЕДУШКА\дедушка\часы\DSCN2132.JPG"/>
          <p:cNvPicPr>
            <a:picLocks noChangeAspect="1" noChangeArrowheads="1"/>
          </p:cNvPicPr>
          <p:nvPr/>
        </p:nvPicPr>
        <p:blipFill>
          <a:blip r:embed="rId3" cstate="print"/>
          <a:srcRect l="27586" t="8620" r="14224" b="6897"/>
          <a:stretch>
            <a:fillRect/>
          </a:stretch>
        </p:blipFill>
        <p:spPr bwMode="auto">
          <a:xfrm>
            <a:off x="1643042" y="0"/>
            <a:ext cx="3214710" cy="350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I:\ДЕДУШКА\дедушка\часы\DSCN2129.JPG"/>
          <p:cNvPicPr>
            <a:picLocks noChangeAspect="1" noChangeArrowheads="1"/>
          </p:cNvPicPr>
          <p:nvPr/>
        </p:nvPicPr>
        <p:blipFill>
          <a:blip r:embed="rId4" cstate="print"/>
          <a:srcRect l="28570" t="5714" r="14287" b="12857"/>
          <a:stretch>
            <a:fillRect/>
          </a:stretch>
        </p:blipFill>
        <p:spPr bwMode="auto">
          <a:xfrm>
            <a:off x="4286248" y="1214422"/>
            <a:ext cx="2357454" cy="4479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I:\ДЕДУШКА\дедушка\часы\DSCN2136.JPG"/>
          <p:cNvPicPr>
            <a:picLocks noChangeAspect="1" noChangeArrowheads="1"/>
          </p:cNvPicPr>
          <p:nvPr/>
        </p:nvPicPr>
        <p:blipFill>
          <a:blip r:embed="rId5" cstate="print"/>
          <a:srcRect l="22581" t="24194" r="9677" b="21371"/>
          <a:stretch>
            <a:fillRect/>
          </a:stretch>
        </p:blipFill>
        <p:spPr bwMode="auto">
          <a:xfrm>
            <a:off x="6000760" y="3357562"/>
            <a:ext cx="3000396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р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I:\ДЕДУШКА\дедушка\Медаль Ветеран труда\DSCN2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0"/>
            <a:ext cx="5059359" cy="3794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 descr="I:\ДЕДУШКА\дедушка\Медаль Ветеран труда\DSCN2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901544"/>
            <a:ext cx="4857752" cy="3643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715140" y="71435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МЕДАЛЬ ВЕТЕРАН ТРУДА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р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I:\ДЕДУШКА\дедушка\медаль жукова\DSCN2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0"/>
            <a:ext cx="4929221" cy="3696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 descr="I:\ДЕДУШКА\дедушка\медаль жукова\DSCN2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8084" y="3429000"/>
            <a:ext cx="4225915" cy="3169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000892" y="114298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МЕДАЛЬ ЖУКОВА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р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9" name="Picture 3" descr="I:\ДЕДУШКА\дедушка\юбилейные медали в честь Победы\DSCN2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00174"/>
            <a:ext cx="3786182" cy="50482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3108" y="214290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ЮБИЛЕЙНЫЕ МЕДАЛИ В ЧЕСТЬ ПОБЕДЫ</a:t>
            </a:r>
            <a:endParaRPr lang="ru-RU" sz="2800" dirty="0"/>
          </a:p>
        </p:txBody>
      </p:sp>
      <p:pic>
        <p:nvPicPr>
          <p:cNvPr id="34818" name="Picture 2" descr="I:\ДЕДУШКА\дедушка\юбилейные медали в честь Победы\DSCN2111.JPG"/>
          <p:cNvPicPr>
            <a:picLocks noChangeAspect="1" noChangeArrowheads="1"/>
          </p:cNvPicPr>
          <p:nvPr/>
        </p:nvPicPr>
        <p:blipFill>
          <a:blip r:embed="rId4" cstate="print"/>
          <a:srcRect l="3225" t="3226" r="1614" b="3629"/>
          <a:stretch>
            <a:fillRect/>
          </a:stretch>
        </p:blipFill>
        <p:spPr bwMode="auto">
          <a:xfrm>
            <a:off x="1643042" y="1285860"/>
            <a:ext cx="4000560" cy="52210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3714744" y="4500570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ЮБИЛЕЙНЫЕ МЕДАЛИ ВС  СССР</a:t>
            </a:r>
            <a:endParaRPr lang="ru-RU" sz="2800" dirty="0"/>
          </a:p>
        </p:txBody>
      </p:sp>
      <p:pic>
        <p:nvPicPr>
          <p:cNvPr id="36867" name="Picture 3" descr="I:\ДЕДУШКА\дедушка\юбилейные медали ВС СССР\DSCN2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53003" cy="3714752"/>
          </a:xfrm>
          <a:prstGeom prst="rect">
            <a:avLst/>
          </a:prstGeom>
          <a:noFill/>
        </p:spPr>
      </p:pic>
      <p:pic>
        <p:nvPicPr>
          <p:cNvPr id="36869" name="Picture 5" descr="I:\ДЕДУШКА\дедушка\юбилейные медали ВС СССР\DSCN2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3203" y="0"/>
            <a:ext cx="5130797" cy="37147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14480" y="3571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/>
              <a:t>Война закончилась,</a:t>
            </a:r>
          </a:p>
          <a:p>
            <a:pPr fontAlgn="base"/>
            <a:r>
              <a:rPr lang="ru-RU" dirty="0" smtClean="0"/>
              <a:t>Но песней опаленной</a:t>
            </a:r>
          </a:p>
          <a:p>
            <a:pPr fontAlgn="base"/>
            <a:r>
              <a:rPr lang="ru-RU" dirty="0" smtClean="0"/>
              <a:t>Над каждым домом</a:t>
            </a:r>
          </a:p>
          <a:p>
            <a:pPr fontAlgn="base"/>
            <a:r>
              <a:rPr lang="ru-RU" dirty="0" smtClean="0"/>
              <a:t>До сих пор она кружит,</a:t>
            </a:r>
          </a:p>
          <a:p>
            <a:pPr fontAlgn="base"/>
            <a:r>
              <a:rPr lang="ru-RU" dirty="0" smtClean="0"/>
              <a:t>И не забудем мы,</a:t>
            </a:r>
          </a:p>
          <a:p>
            <a:pPr fontAlgn="base"/>
            <a:r>
              <a:rPr lang="ru-RU" dirty="0" smtClean="0"/>
              <a:t>Что миллионы</a:t>
            </a:r>
          </a:p>
          <a:p>
            <a:pPr fontAlgn="base"/>
            <a:r>
              <a:rPr lang="ru-RU" dirty="0" smtClean="0"/>
              <a:t>Ушли в бессмертие,</a:t>
            </a:r>
          </a:p>
          <a:p>
            <a:pPr fontAlgn="base"/>
            <a:r>
              <a:rPr lang="ru-RU" dirty="0" smtClean="0"/>
              <a:t>Чтоб нам с тобою жить!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86116" y="3143248"/>
            <a:ext cx="5429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 fontAlgn="base"/>
            <a:r>
              <a:rPr lang="ru-RU" dirty="0" smtClean="0"/>
              <a:t>Мы, молодое поколение, всегда будем помнить героические подвиги нашего народа в годы Великой Отечественной войны. Навечно останутся в наших сердцах имена героев, отдавших свою жизнь за наше будущее.</a:t>
            </a:r>
          </a:p>
          <a:p>
            <a:pPr indent="360363" algn="just" fontAlgn="base"/>
            <a:r>
              <a:rPr lang="ru-RU" dirty="0" smtClean="0"/>
              <a:t>Никогда не забудем мы тех, кто, не жалея своей жизни, завоевал свободу и счастье для грядущих поколений. Обещаем упорно учиться, чтобы быть достойными нашей великой Родины, нашего героического народа.</a:t>
            </a:r>
            <a:endParaRPr lang="ru-RU" dirty="0"/>
          </a:p>
        </p:txBody>
      </p:sp>
      <p:pic>
        <p:nvPicPr>
          <p:cNvPr id="3078" name="Picture 6" descr="http://waralbum.ru/wp-content/uploads/2009/06/20090623-tankis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4143405" cy="274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Спасибо Вам, что нам не довелось</a:t>
            </a:r>
            <a:endParaRPr lang="ru-RU" dirty="0" smtClean="0">
              <a:solidFill>
                <a:schemeClr val="bg1"/>
              </a:solidFill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Представить и узнать такие муки</a:t>
            </a:r>
            <a:endParaRPr lang="ru-RU" dirty="0" smtClean="0">
              <a:solidFill>
                <a:schemeClr val="bg1"/>
              </a:solidFill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На Вашу долю все это пришлось –</a:t>
            </a:r>
            <a:endParaRPr lang="ru-RU" dirty="0" smtClean="0">
              <a:solidFill>
                <a:schemeClr val="bg1"/>
              </a:solidFill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Тревоги, голод, холод и разлуки</a:t>
            </a:r>
            <a:endParaRPr lang="ru-RU" dirty="0" smtClean="0">
              <a:solidFill>
                <a:schemeClr val="bg1"/>
              </a:solidFill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Спасибо Вам за солнца яркий свет,</a:t>
            </a:r>
            <a:endParaRPr lang="ru-RU" dirty="0" smtClean="0">
              <a:solidFill>
                <a:schemeClr val="bg1"/>
              </a:solidFill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За радость жизни в каждом миге нашем,</a:t>
            </a:r>
            <a:endParaRPr lang="ru-RU" dirty="0" smtClean="0">
              <a:solidFill>
                <a:schemeClr val="bg1"/>
              </a:solidFill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За трели соловья, и за рассвет</a:t>
            </a:r>
            <a:endParaRPr lang="ru-RU" dirty="0" smtClean="0">
              <a:solidFill>
                <a:schemeClr val="bg1"/>
              </a:solidFill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И за поля цветущие ромашек.</a:t>
            </a:r>
            <a:endParaRPr lang="ru-RU" dirty="0" smtClean="0">
              <a:solidFill>
                <a:schemeClr val="bg1"/>
              </a:solidFill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Да! Позади остался страшный час.</a:t>
            </a:r>
            <a:endParaRPr lang="ru-RU" dirty="0" smtClean="0">
              <a:solidFill>
                <a:schemeClr val="bg1"/>
              </a:solidFill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Мы о войне узнали лишь из книжек.</a:t>
            </a:r>
            <a:endParaRPr lang="ru-RU" dirty="0" smtClean="0">
              <a:solidFill>
                <a:schemeClr val="bg1"/>
              </a:solidFill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Спасибо Вам. Мы очень любим Вас.</a:t>
            </a:r>
            <a:endParaRPr lang="ru-RU" dirty="0" smtClean="0">
              <a:solidFill>
                <a:schemeClr val="bg1"/>
              </a:solidFill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Поклон Вам от девчонок и мальчишек!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6858000" y="1582341"/>
            <a:ext cx="285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,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rcRect r="5468" b="13541"/>
          <a:stretch>
            <a:fillRect/>
          </a:stretch>
        </p:blipFill>
        <p:spPr>
          <a:xfrm>
            <a:off x="-20689" y="0"/>
            <a:ext cx="916468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45005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Июнь… Клонился к вечеру закат.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 белой ночи разливалось море,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 раздавался звонкий смех ребят,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Не знающих, не ведающих горе.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Июнь… Тогда ещё не знали мы.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Со школьных вечеров шагая,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Что завтра будет первый день войны,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А кончится она лишь в 45-м, в мае.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р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357166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Дмитрий Иванович служил в 273 стрелковой дивизии в 969 полку Украинского фронта.</a:t>
            </a: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rcRect l="29487" t="3419" r="2564" b="9401"/>
          <a:stretch>
            <a:fillRect/>
          </a:stretch>
        </p:blipFill>
        <p:spPr>
          <a:xfrm>
            <a:off x="1785919" y="0"/>
            <a:ext cx="7070823" cy="6804000"/>
          </a:xfrm>
          <a:prstGeom prst="star5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2198" y="142852"/>
            <a:ext cx="2928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dirty="0" smtClean="0"/>
              <a:t>Сформирована в июле-августе 1941 года на основании Постановления ГКО-207 </a:t>
            </a:r>
            <a:r>
              <a:rPr lang="ru-RU" dirty="0" err="1" smtClean="0"/>
              <a:t>сс</a:t>
            </a:r>
            <a:r>
              <a:rPr lang="ru-RU" dirty="0" smtClean="0"/>
              <a:t> от 19.07.1941 г. В составе дивизии: 967-й, 969-й, 971-й стрелковые и 812-й артиллерийский полки.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768" y="4143380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сожалению, боевой путь 273-й дивизии мало изучен.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р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285728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 августа 1941 года, полностью не закончив формирование и боевое сколачивание подразделений, передовые батальоны дивизии спешно выдвигаются в район Александрии, где вступают в бои с моточастями противника.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12305" t="22500" r="40234" b="5312"/>
          <a:stretch>
            <a:fillRect/>
          </a:stretch>
        </p:blipFill>
        <p:spPr bwMode="auto">
          <a:xfrm>
            <a:off x="3286116" y="1571612"/>
            <a:ext cx="4929222" cy="468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43042" y="214290"/>
            <a:ext cx="72152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1600" dirty="0" smtClean="0">
                <a:solidFill>
                  <a:srgbClr val="4D4D4F"/>
                </a:solidFill>
                <a:ea typeface="Times New Roman" pitchFamily="18" charset="0"/>
                <a:cs typeface="Arial" charset="0"/>
              </a:rPr>
              <a:t>13 августа</a:t>
            </a:r>
            <a:r>
              <a:rPr lang="ru-RU" sz="1600" dirty="0" smtClean="0"/>
              <a:t> дивизия ведет бои на рубеже Орехово, Желтое. </a:t>
            </a:r>
            <a:r>
              <a:rPr lang="ru-RU" sz="1600" dirty="0" smtClean="0">
                <a:solidFill>
                  <a:srgbClr val="4D4D4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endParaRPr lang="ru-RU" sz="1600" dirty="0" smtClean="0">
              <a:solidFill>
                <a:srgbClr val="4D4D4F"/>
              </a:solidFill>
              <a:ea typeface="Times New Roman" pitchFamily="18" charset="0"/>
              <a:cs typeface="Arial" charset="0"/>
            </a:endParaRPr>
          </a:p>
          <a:p>
            <a:pPr indent="360363" algn="just"/>
            <a:r>
              <a:rPr lang="ru-RU" sz="1600" dirty="0" smtClean="0"/>
              <a:t>14 августа в  13.00 под давлением частей противника дивизия начала отход на рубеж </a:t>
            </a:r>
            <a:r>
              <a:rPr lang="ru-RU" sz="1600" dirty="0" err="1" smtClean="0"/>
              <a:t>Лиховка</a:t>
            </a:r>
            <a:r>
              <a:rPr lang="ru-RU" sz="1600" dirty="0" smtClean="0"/>
              <a:t>, Андреевка.</a:t>
            </a:r>
          </a:p>
          <a:p>
            <a:pPr indent="360363" algn="just"/>
            <a:r>
              <a:rPr lang="ru-RU" sz="1600" dirty="0" smtClean="0"/>
              <a:t>16 августа дивизия отошла в район Верхнеднепровска, Семеновка и вскоре теряет связь со штабом фронта. </a:t>
            </a:r>
          </a:p>
          <a:p>
            <a:pPr indent="360363" algn="just"/>
            <a:r>
              <a:rPr lang="ru-RU" sz="1600" dirty="0" smtClean="0"/>
              <a:t>17 августа части дивизии переправляются на восточный берег Днепра у г. Верхнеднепровск с задачей оборонять </a:t>
            </a:r>
            <a:r>
              <a:rPr lang="ru-RU" sz="1600" dirty="0" err="1" smtClean="0"/>
              <a:t>Шульговка</a:t>
            </a:r>
            <a:r>
              <a:rPr lang="ru-RU" sz="1600" dirty="0" smtClean="0"/>
              <a:t>, </a:t>
            </a:r>
            <a:r>
              <a:rPr lang="ru-RU" sz="1600" dirty="0" err="1" smtClean="0"/>
              <a:t>Алферовка</a:t>
            </a:r>
            <a:r>
              <a:rPr lang="ru-RU" sz="1600" dirty="0" smtClean="0"/>
              <a:t>.</a:t>
            </a:r>
          </a:p>
          <a:p>
            <a:pPr indent="360363" algn="just"/>
            <a:r>
              <a:rPr lang="ru-RU" sz="1600" dirty="0" smtClean="0"/>
              <a:t>Пополнившись личным составом, вооружением и техникой, дивизия 21- 22 августа занимает рубеж обороны на участке Орлик, </a:t>
            </a:r>
            <a:r>
              <a:rPr lang="ru-RU" sz="1600" dirty="0" err="1" smtClean="0"/>
              <a:t>Шульговка</a:t>
            </a:r>
            <a:r>
              <a:rPr lang="ru-RU" sz="1600" dirty="0" smtClean="0"/>
              <a:t>, Пески. </a:t>
            </a:r>
          </a:p>
          <a:p>
            <a:pPr indent="360363" algn="just"/>
            <a:r>
              <a:rPr lang="ru-RU" sz="1600" dirty="0" smtClean="0"/>
              <a:t>23-31 августа обороняется на левом берегу Днепра, исключая </a:t>
            </a:r>
            <a:r>
              <a:rPr lang="ru-RU" sz="1600" dirty="0" err="1" smtClean="0"/>
              <a:t>Переволочная</a:t>
            </a:r>
            <a:r>
              <a:rPr lang="ru-RU" sz="1600" dirty="0" smtClean="0"/>
              <a:t>, </a:t>
            </a:r>
            <a:r>
              <a:rPr lang="ru-RU" sz="1600" dirty="0" err="1" smtClean="0"/>
              <a:t>Шульговка</a:t>
            </a:r>
            <a:r>
              <a:rPr lang="ru-RU" sz="1600" dirty="0" smtClean="0"/>
              <a:t>, Каменка.</a:t>
            </a:r>
            <a:endParaRPr lang="ru-RU" sz="1600" dirty="0" smtClean="0">
              <a:solidFill>
                <a:srgbClr val="4D4D4F"/>
              </a:solidFill>
              <a:cs typeface="Arial" charset="0"/>
            </a:endParaRPr>
          </a:p>
          <a:p>
            <a:pPr indent="360363" algn="just"/>
            <a:r>
              <a:rPr lang="ru-RU" sz="1600" dirty="0" smtClean="0"/>
              <a:t>Так, </a:t>
            </a:r>
            <a:r>
              <a:rPr lang="ru-RU" sz="1600" i="1" dirty="0" smtClean="0"/>
              <a:t>969-й </a:t>
            </a:r>
            <a:r>
              <a:rPr lang="ru-RU" sz="1600" i="1" dirty="0" err="1" smtClean="0"/>
              <a:t>сп</a:t>
            </a:r>
            <a:r>
              <a:rPr lang="ru-RU" sz="1600" dirty="0" smtClean="0"/>
              <a:t> оборонял восточный берег </a:t>
            </a:r>
            <a:r>
              <a:rPr lang="ru-RU" sz="1600" dirty="0" err="1" smtClean="0"/>
              <a:t>Орели</a:t>
            </a:r>
            <a:r>
              <a:rPr lang="ru-RU" sz="1600" dirty="0" smtClean="0"/>
              <a:t>, занимая участок от Могилева до иск. </a:t>
            </a:r>
            <a:r>
              <a:rPr lang="ru-RU" sz="1600" dirty="0" err="1" smtClean="0"/>
              <a:t>Шульговка</a:t>
            </a:r>
            <a:r>
              <a:rPr lang="ru-RU" sz="1600" dirty="0" smtClean="0"/>
              <a:t>.</a:t>
            </a:r>
          </a:p>
        </p:txBody>
      </p:sp>
      <p:pic>
        <p:nvPicPr>
          <p:cNvPr id="6" name="Picture 2" descr="oborona_m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43314"/>
            <a:ext cx="4192186" cy="27860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57356" y="285728"/>
            <a:ext cx="685804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26 сентября 1941 года</a:t>
            </a:r>
            <a:r>
              <a:rPr lang="ru-RU" sz="1600" b="1" dirty="0" smtClean="0"/>
              <a:t> </a:t>
            </a:r>
            <a:r>
              <a:rPr lang="ru-RU" sz="1600" dirty="0" smtClean="0"/>
              <a:t>противник начал наступление, создалась реальная угроза окружения всех частей армии.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Ночью была утеряна связь со штабом армии.</a:t>
            </a: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28 сентября к 15 часам штаб и полки дивизии сосредотачиваются  в районе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Ворошиловка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с задачей с наступлением темноты начать отход через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Подгороднее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на восточный берег реки. </a:t>
            </a:r>
          </a:p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Дивизия оказалась в окружении. Из Петриковки немногочисленные группы пробуют прорываться на северо-восток.</a:t>
            </a:r>
          </a:p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Тем не менее, в течение 3 дней  было взято в плен 10 тысяч человек, среди которых было значительное число командиров и красноармейцев 273-й </a:t>
            </a:r>
            <a:r>
              <a:rPr lang="ru-RU" sz="1600" dirty="0" err="1" smtClean="0"/>
              <a:t>сд</a:t>
            </a:r>
            <a:r>
              <a:rPr lang="ru-RU" sz="1600" dirty="0" smtClean="0"/>
              <a:t>.</a:t>
            </a:r>
          </a:p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1 октября из окружения в направлении Губинихи, Вольное и далее на Павлоград  вышло около 400 человек личного состава дивизии .</a:t>
            </a:r>
          </a:p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3643314"/>
            <a:ext cx="5500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3 октября принято Постановление Военного Совета Южного фронта по причинам окружения 15-й, 261-й и 273-й дивизий 12-й армии - 14 ноября 1941 года дивизию расформировать.</a:t>
            </a:r>
          </a:p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Сформирована вторично в составе </a:t>
            </a:r>
            <a:r>
              <a:rPr lang="ru-RU" sz="1600" i="1" dirty="0" smtClean="0"/>
              <a:t>967-го, 969-го, 971-го </a:t>
            </a:r>
            <a:r>
              <a:rPr lang="ru-RU" sz="1600" i="1" dirty="0" err="1" smtClean="0"/>
              <a:t>сп</a:t>
            </a:r>
            <a:r>
              <a:rPr lang="ru-RU" sz="1600" i="1" dirty="0" smtClean="0"/>
              <a:t>, 812-го </a:t>
            </a:r>
            <a:r>
              <a:rPr lang="ru-RU" sz="1600" i="1" dirty="0" err="1" smtClean="0"/>
              <a:t>ап</a:t>
            </a:r>
            <a:r>
              <a:rPr lang="ru-RU" sz="1600" i="1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Расформирована летом 1945 года.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р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3071810"/>
            <a:ext cx="6000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dirty="0" smtClean="0">
                <a:ea typeface="Calibri" pitchFamily="34" charset="0"/>
                <a:cs typeface="Times New Roman" pitchFamily="18" charset="0"/>
              </a:rPr>
              <a:t>Штурм города начался 18 февраля. К этому времени город был полностью окружён. Перед фронтом дивизии располагалась широкая насыпь, по которой шло многоколенное железнодорожное полотно. Стенки вала были настолько круты, что танкам и самоходным орудиям было просто невозможно самостоятельно преодолеть вал. Саперы атаковали немцев на той стороне и заняли маленький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плацдармчик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. К утру через образовавшийся расчищенный проход вперед в город пошли танки и пехота. Активные действия вёл 969-й полк под командованием подполковника Стёпина И. В., который и погиб на поле боя. 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1857364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273-я стрелковая дивизия участвовала в Сталинградской битве, освобождала </a:t>
            </a:r>
            <a:r>
              <a:rPr lang="ru-RU" dirty="0" err="1" smtClean="0"/>
              <a:t>Брянщину</a:t>
            </a:r>
            <a:r>
              <a:rPr lang="ru-RU" dirty="0" smtClean="0"/>
              <a:t>. Победу встретила в немецком городе </a:t>
            </a:r>
            <a:r>
              <a:rPr lang="ru-RU" dirty="0" err="1" smtClean="0"/>
              <a:t>Бреслау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285728"/>
            <a:ext cx="4572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Офицеры 273 </a:t>
            </a:r>
            <a:r>
              <a:rPr lang="ru-RU" sz="1400" dirty="0" err="1" smtClean="0">
                <a:ea typeface="Calibri" pitchFamily="34" charset="0"/>
                <a:cs typeface="Times New Roman" pitchFamily="18" charset="0"/>
              </a:rPr>
              <a:t>сд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. В центре командир 969 </a:t>
            </a:r>
            <a:r>
              <a:rPr lang="ru-RU" sz="1400" dirty="0" err="1" smtClean="0">
                <a:ea typeface="Calibri" pitchFamily="34" charset="0"/>
                <a:cs typeface="Times New Roman" pitchFamily="18" charset="0"/>
              </a:rPr>
              <a:t>сп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 подполковник И.В. Стёпин, погибший при выполнении боевого задания в г.Бреслау. 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Рисунок 7" descr="http://mognovse.ru/mogno/895/894718/894718_html_49fffb7d.jpg"/>
          <p:cNvPicPr/>
          <p:nvPr/>
        </p:nvPicPr>
        <p:blipFill>
          <a:blip r:embed="rId3" cstate="print"/>
          <a:srcRect l="4113" r="2651"/>
          <a:stretch>
            <a:fillRect/>
          </a:stretch>
        </p:blipFill>
        <p:spPr bwMode="auto">
          <a:xfrm>
            <a:off x="0" y="0"/>
            <a:ext cx="4143372" cy="235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р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0"/>
            <a:ext cx="41434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Противник предпринял попытку превосходящими силами пехоты и 15 танками окружить полк, но потерпел поражение и был отброшен от города. В наступательных операциях 22.02.1945 года полк действовал на главном направлении удара в крайне тяжёлых условиях, первым ворвался в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Бреслау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(969-й полк 17 сентября 1943 года со стороны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п.Чайковичи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одним из первых ворвался в г.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Бежицу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завязав уличные бои, занимая квартал за кварталом.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 Встретив сильное огневое сопротивление, на этом рубеже дивизия понесла большие потери от пулемётно-артиллеристского огня противника, временно перейдя к активной обороне. В дальнейшем дивизия действовала мелкими штурмовыми группами по захвату кварталов и объектов в южной части г. </a:t>
            </a:r>
            <a:r>
              <a:rPr lang="ru-RU" sz="1400" dirty="0" err="1" smtClean="0">
                <a:ea typeface="Calibri" pitchFamily="34" charset="0"/>
                <a:cs typeface="Times New Roman" pitchFamily="18" charset="0"/>
              </a:rPr>
              <a:t>Бреслау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 descr="http://mognovse.ru/mogno/895/894718/894718_html_mca62930.jpg"/>
          <p:cNvPicPr/>
          <p:nvPr/>
        </p:nvPicPr>
        <p:blipFill>
          <a:blip r:embed="rId3" cstate="print"/>
          <a:srcRect l="2154" b="1822"/>
          <a:stretch>
            <a:fillRect/>
          </a:stretch>
        </p:blipFill>
        <p:spPr bwMode="auto">
          <a:xfrm>
            <a:off x="5929322" y="214290"/>
            <a:ext cx="3071802" cy="3786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00430" y="4214818"/>
            <a:ext cx="47149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Солдаты дивизии, зная, что война близится к концу, продолжали рисковать своей жизнью. </a:t>
            </a:r>
          </a:p>
          <a:p>
            <a:pPr algn="ctr"/>
            <a:r>
              <a:rPr lang="ru-RU" sz="1600" dirty="0" smtClean="0"/>
              <a:t>Штурм </a:t>
            </a:r>
            <a:r>
              <a:rPr lang="ru-RU" sz="1600" dirty="0" err="1" smtClean="0"/>
              <a:t>Бреслау</a:t>
            </a:r>
            <a:r>
              <a:rPr lang="ru-RU" sz="1600" dirty="0" smtClean="0"/>
              <a:t> стал большим и тяжким испытанием для 273-й </a:t>
            </a:r>
            <a:r>
              <a:rPr lang="ru-RU" sz="1600" dirty="0" err="1" smtClean="0"/>
              <a:t>Бежицкой</a:t>
            </a:r>
            <a:r>
              <a:rPr lang="ru-RU" sz="1600" dirty="0" smtClean="0"/>
              <a:t> Краснознамённой ордена Богдана Хмельницкого стрелковой дивизии. Оставшиеся в живых солдаты стали ветеранами 273-й дивизии. Домой они все возвратились ПОБЕДИТЕЛЯМИ. 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918</Words>
  <Application>Microsoft Office PowerPoint</Application>
  <PresentationFormat>Экран (4:3)</PresentationFormat>
  <Paragraphs>83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юра</cp:lastModifiedBy>
  <cp:revision>79</cp:revision>
  <dcterms:created xsi:type="dcterms:W3CDTF">2015-03-01T13:08:07Z</dcterms:created>
  <dcterms:modified xsi:type="dcterms:W3CDTF">2015-04-16T16:36:38Z</dcterms:modified>
</cp:coreProperties>
</file>