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7" r:id="rId1"/>
  </p:sldMasterIdLst>
  <p:notesMasterIdLst>
    <p:notesMasterId r:id="rId19"/>
  </p:notesMasterIdLst>
  <p:sldIdLst>
    <p:sldId id="256" r:id="rId2"/>
    <p:sldId id="260" r:id="rId3"/>
    <p:sldId id="257" r:id="rId4"/>
    <p:sldId id="258" r:id="rId5"/>
    <p:sldId id="259" r:id="rId6"/>
    <p:sldId id="261" r:id="rId7"/>
    <p:sldId id="271" r:id="rId8"/>
    <p:sldId id="272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00"/>
    <a:srgbClr val="FF0505"/>
    <a:srgbClr val="00FFFF"/>
    <a:srgbClr val="4A5F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26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/>
              <a:t>Средний</a:t>
            </a:r>
            <a:r>
              <a:rPr lang="ru-RU" baseline="0" dirty="0" smtClean="0"/>
              <a:t> тестовый балл по ЕГЭ по МБОУ СОШ № 27 в сравнении со средним тестовым баллом по району, краю по всем предметам.</a:t>
            </a:r>
            <a:endParaRPr lang="ru-RU" dirty="0"/>
          </a:p>
        </c:rich>
      </c:tx>
      <c:layout>
        <c:manualLayout>
          <c:xMode val="edge"/>
          <c:yMode val="edge"/>
          <c:x val="0.10411318897637795"/>
          <c:y val="1.640624899075732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Школа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65000"/>
                    <a:tint val="94000"/>
                    <a:satMod val="100000"/>
                    <a:lumMod val="108000"/>
                  </a:schemeClr>
                </a:gs>
                <a:gs pos="50000">
                  <a:schemeClr val="accent1">
                    <a:tint val="65000"/>
                    <a:tint val="98000"/>
                    <a:shade val="100000"/>
                    <a:satMod val="100000"/>
                    <a:lumMod val="100000"/>
                  </a:schemeClr>
                </a:gs>
                <a:gs pos="100000">
                  <a:schemeClr val="accent1">
                    <a:tint val="65000"/>
                    <a:shade val="72000"/>
                    <a:satMod val="120000"/>
                    <a:lumMod val="100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63500" dist="25400" dir="5400000" algn="ctr" rotWithShape="0">
                <a:srgbClr val="000000">
                  <a:alpha val="69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1200000"/>
              </a:lightRig>
            </a:scene3d>
            <a:sp3d prstMaterial="plastic">
              <a:bevelT w="25400" h="25400"/>
            </a:sp3d>
          </c:spPr>
          <c:invertIfNegative val="0"/>
          <c:cat>
            <c:strRef>
              <c:f>Лист1!$A$2:$A$7</c:f>
              <c:strCache>
                <c:ptCount val="6"/>
                <c:pt idx="0">
                  <c:v>Русский язык</c:v>
                </c:pt>
                <c:pt idx="1">
                  <c:v>Математика</c:v>
                </c:pt>
                <c:pt idx="2">
                  <c:v>Обществознание </c:v>
                </c:pt>
                <c:pt idx="3">
                  <c:v>Биология</c:v>
                </c:pt>
                <c:pt idx="4">
                  <c:v>Химия</c:v>
                </c:pt>
                <c:pt idx="5">
                  <c:v>История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73.599999999999994</c:v>
                </c:pt>
                <c:pt idx="1">
                  <c:v>67.2</c:v>
                </c:pt>
                <c:pt idx="2">
                  <c:v>68</c:v>
                </c:pt>
                <c:pt idx="3">
                  <c:v>59</c:v>
                </c:pt>
                <c:pt idx="4">
                  <c:v>34</c:v>
                </c:pt>
                <c:pt idx="5">
                  <c:v>72.3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Район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94000"/>
                    <a:satMod val="100000"/>
                    <a:lumMod val="108000"/>
                  </a:schemeClr>
                </a:gs>
                <a:gs pos="50000">
                  <a:schemeClr val="accent1">
                    <a:tint val="98000"/>
                    <a:shade val="100000"/>
                    <a:satMod val="100000"/>
                    <a:lumMod val="100000"/>
                  </a:schemeClr>
                </a:gs>
                <a:gs pos="100000">
                  <a:schemeClr val="accent1">
                    <a:shade val="72000"/>
                    <a:satMod val="120000"/>
                    <a:lumMod val="100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63500" dist="25400" dir="5400000" algn="ctr" rotWithShape="0">
                <a:srgbClr val="000000">
                  <a:alpha val="69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1200000"/>
              </a:lightRig>
            </a:scene3d>
            <a:sp3d prstMaterial="plastic">
              <a:bevelT w="25400" h="25400"/>
            </a:sp3d>
          </c:spPr>
          <c:invertIfNegative val="0"/>
          <c:cat>
            <c:strRef>
              <c:f>Лист1!$A$2:$A$7</c:f>
              <c:strCache>
                <c:ptCount val="6"/>
                <c:pt idx="0">
                  <c:v>Русский язык</c:v>
                </c:pt>
                <c:pt idx="1">
                  <c:v>Математика</c:v>
                </c:pt>
                <c:pt idx="2">
                  <c:v>Обществознание </c:v>
                </c:pt>
                <c:pt idx="3">
                  <c:v>Биология</c:v>
                </c:pt>
                <c:pt idx="4">
                  <c:v>Химия</c:v>
                </c:pt>
                <c:pt idx="5">
                  <c:v>История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72.2</c:v>
                </c:pt>
                <c:pt idx="1">
                  <c:v>56.7</c:v>
                </c:pt>
                <c:pt idx="2">
                  <c:v>57.4</c:v>
                </c:pt>
                <c:pt idx="3">
                  <c:v>50</c:v>
                </c:pt>
                <c:pt idx="4">
                  <c:v>57.8</c:v>
                </c:pt>
                <c:pt idx="5">
                  <c:v>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Край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65000"/>
                    <a:tint val="94000"/>
                    <a:satMod val="100000"/>
                    <a:lumMod val="108000"/>
                  </a:schemeClr>
                </a:gs>
                <a:gs pos="50000">
                  <a:schemeClr val="accent1">
                    <a:shade val="65000"/>
                    <a:tint val="98000"/>
                    <a:shade val="100000"/>
                    <a:satMod val="100000"/>
                    <a:lumMod val="100000"/>
                  </a:schemeClr>
                </a:gs>
                <a:gs pos="100000">
                  <a:schemeClr val="accent1">
                    <a:shade val="65000"/>
                    <a:shade val="72000"/>
                    <a:satMod val="120000"/>
                    <a:lumMod val="100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63500" dist="25400" dir="5400000" algn="ctr" rotWithShape="0">
                <a:srgbClr val="000000">
                  <a:alpha val="69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1200000"/>
              </a:lightRig>
            </a:scene3d>
            <a:sp3d prstMaterial="plastic">
              <a:bevelT w="25400" h="25400"/>
            </a:sp3d>
          </c:spPr>
          <c:invertIfNegative val="0"/>
          <c:cat>
            <c:strRef>
              <c:f>Лист1!$A$2:$A$7</c:f>
              <c:strCache>
                <c:ptCount val="6"/>
                <c:pt idx="0">
                  <c:v>Русский язык</c:v>
                </c:pt>
                <c:pt idx="1">
                  <c:v>Математика</c:v>
                </c:pt>
                <c:pt idx="2">
                  <c:v>Обществознание </c:v>
                </c:pt>
                <c:pt idx="3">
                  <c:v>Биология</c:v>
                </c:pt>
                <c:pt idx="4">
                  <c:v>Химия</c:v>
                </c:pt>
                <c:pt idx="5">
                  <c:v>История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  <c:pt idx="0">
                  <c:v>74.3</c:v>
                </c:pt>
                <c:pt idx="1">
                  <c:v>57.7</c:v>
                </c:pt>
                <c:pt idx="2">
                  <c:v>60.9</c:v>
                </c:pt>
                <c:pt idx="3">
                  <c:v>52.2</c:v>
                </c:pt>
                <c:pt idx="4">
                  <c:v>60.3</c:v>
                </c:pt>
                <c:pt idx="5">
                  <c:v>57.4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5"/>
        <c:overlap val="-20"/>
        <c:axId val="309107992"/>
        <c:axId val="309107608"/>
      </c:barChart>
      <c:valAx>
        <c:axId val="30910760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09107992"/>
        <c:crosses val="autoZero"/>
        <c:crossBetween val="between"/>
      </c:valAx>
      <c:catAx>
        <c:axId val="3091079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0910760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Педагогические работники</c:v>
                </c:pt>
              </c:strCache>
            </c:strRef>
          </c:tx>
          <c:dPt>
            <c:idx val="0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1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2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3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Lbls>
            <c:dLbl>
              <c:idx val="1"/>
              <c:layout>
                <c:manualLayout>
                  <c:x val="-0.13954616389549493"/>
                  <c:y val="-0.21796069447392594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Лист1!$A$2:$A$5</c:f>
              <c:strCache>
                <c:ptCount val="4"/>
                <c:pt idx="0">
                  <c:v>Высшая категория</c:v>
                </c:pt>
                <c:pt idx="1">
                  <c:v>Первая категория</c:v>
                </c:pt>
                <c:pt idx="2">
                  <c:v>Соответствие</c:v>
                </c:pt>
                <c:pt idx="3">
                  <c:v>Вновь принятые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0.4</c:v>
                </c:pt>
                <c:pt idx="1">
                  <c:v>0.1</c:v>
                </c:pt>
                <c:pt idx="2">
                  <c:v>0.3</c:v>
                </c:pt>
                <c:pt idx="3">
                  <c:v>0.2</c:v>
                </c:pt>
              </c:numCache>
            </c:numRef>
          </c:val>
        </c:ser>
        <c:dLbls>
          <c:dLblPos val="ctr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C74C9D-F956-4D37-A3E2-F6C6491444B8}" type="datetimeFigureOut">
              <a:rPr lang="ru-RU" smtClean="0"/>
              <a:t>29.06.2022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A094C0-EDC7-48B5-8143-47804CF144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14316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A094C0-EDC7-48B5-8143-47804CF14486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1492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A703F-2027-4D51-92AD-365F629014AC}" type="datetimeFigureOut">
              <a:rPr lang="ru-RU" smtClean="0"/>
              <a:t>29.06.2022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3CC2C-627F-4A41-8CB3-48761D9ED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2897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A703F-2027-4D51-92AD-365F629014AC}" type="datetimeFigureOut">
              <a:rPr lang="ru-RU" smtClean="0"/>
              <a:t>29.06.2022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3CC2C-627F-4A41-8CB3-48761D9ED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3796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A703F-2027-4D51-92AD-365F629014AC}" type="datetimeFigureOut">
              <a:rPr lang="ru-RU" smtClean="0"/>
              <a:t>29.06.2022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3CC2C-627F-4A41-8CB3-48761D9ED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3858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A703F-2027-4D51-92AD-365F629014AC}" type="datetimeFigureOut">
              <a:rPr lang="ru-RU" smtClean="0"/>
              <a:t>29.06.2022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3CC2C-627F-4A41-8CB3-48761D9ED95C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36693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A703F-2027-4D51-92AD-365F629014AC}" type="datetimeFigureOut">
              <a:rPr lang="ru-RU" smtClean="0"/>
              <a:t>29.06.2022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3CC2C-627F-4A41-8CB3-48761D9ED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7466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A703F-2027-4D51-92AD-365F629014AC}" type="datetimeFigureOut">
              <a:rPr lang="ru-RU" smtClean="0"/>
              <a:t>29.06.2022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3CC2C-627F-4A41-8CB3-48761D9ED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1879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A703F-2027-4D51-92AD-365F629014AC}" type="datetimeFigureOut">
              <a:rPr lang="ru-RU" smtClean="0"/>
              <a:t>29.06.2022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3CC2C-627F-4A41-8CB3-48761D9ED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6278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A703F-2027-4D51-92AD-365F629014AC}" type="datetimeFigureOut">
              <a:rPr lang="ru-RU" smtClean="0"/>
              <a:t>29.06.2022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3CC2C-627F-4A41-8CB3-48761D9ED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6633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A703F-2027-4D51-92AD-365F629014AC}" type="datetimeFigureOut">
              <a:rPr lang="ru-RU" smtClean="0"/>
              <a:t>29.06.2022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3CC2C-627F-4A41-8CB3-48761D9ED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7255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A703F-2027-4D51-92AD-365F629014AC}" type="datetimeFigureOut">
              <a:rPr lang="ru-RU" smtClean="0"/>
              <a:t>29.06.2022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3CC2C-627F-4A41-8CB3-48761D9ED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7792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A703F-2027-4D51-92AD-365F629014AC}" type="datetimeFigureOut">
              <a:rPr lang="ru-RU" smtClean="0"/>
              <a:t>29.06.2022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3CC2C-627F-4A41-8CB3-48761D9ED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9616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A703F-2027-4D51-92AD-365F629014AC}" type="datetimeFigureOut">
              <a:rPr lang="ru-RU" smtClean="0"/>
              <a:t>29.06.2022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3CC2C-627F-4A41-8CB3-48761D9ED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0552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A703F-2027-4D51-92AD-365F629014AC}" type="datetimeFigureOut">
              <a:rPr lang="ru-RU" smtClean="0"/>
              <a:t>29.06.2022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3CC2C-627F-4A41-8CB3-48761D9ED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2834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A703F-2027-4D51-92AD-365F629014AC}" type="datetimeFigureOut">
              <a:rPr lang="ru-RU" smtClean="0"/>
              <a:t>29.06.2022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3CC2C-627F-4A41-8CB3-48761D9ED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9123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A703F-2027-4D51-92AD-365F629014AC}" type="datetimeFigureOut">
              <a:rPr lang="ru-RU" smtClean="0"/>
              <a:t>29.06.2022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3CC2C-627F-4A41-8CB3-48761D9ED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3578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A703F-2027-4D51-92AD-365F629014AC}" type="datetimeFigureOut">
              <a:rPr lang="ru-RU" smtClean="0"/>
              <a:t>29.06.2022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3CC2C-627F-4A41-8CB3-48761D9ED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3032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A703F-2027-4D51-92AD-365F629014AC}" type="datetimeFigureOut">
              <a:rPr lang="ru-RU" smtClean="0"/>
              <a:t>29.06.2022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3CC2C-627F-4A41-8CB3-48761D9ED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6159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99EA703F-2027-4D51-92AD-365F629014AC}" type="datetimeFigureOut">
              <a:rPr lang="ru-RU" smtClean="0"/>
              <a:t>29.06.2022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FE3CC2C-627F-4A41-8CB3-48761D9ED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0468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07" r:id="rId10"/>
    <p:sldLayoutId id="2147483808" r:id="rId11"/>
    <p:sldLayoutId id="2147483809" r:id="rId12"/>
    <p:sldLayoutId id="2147483810" r:id="rId13"/>
    <p:sldLayoutId id="2147483811" r:id="rId14"/>
    <p:sldLayoutId id="2147483812" r:id="rId15"/>
    <p:sldLayoutId id="2147483813" r:id="rId16"/>
    <p:sldLayoutId id="2147483814" r:id="rId1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fgosobr.ru/" TargetMode="External"/><Relationship Id="rId3" Type="http://schemas.openxmlformats.org/officeDocument/2006/relationships/hyperlink" Target="http://festival.1september.ru/" TargetMode="External"/><Relationship Id="rId7" Type="http://schemas.openxmlformats.org/officeDocument/2006/relationships/hyperlink" Target="https://nsportal.ru/?ysclid=l4z5mibp1l777616809" TargetMode="External"/><Relationship Id="rId2" Type="http://schemas.openxmlformats.org/officeDocument/2006/relationships/hyperlink" Target="https://nsportal.ru/manger-alla-nikolaevna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fgosonline.ru/?utm_source=yandex&amp;utm_medium=cpc&amp;utm_campaign=59392236&amp;utm_content=TEXT1_10296499172&amp;utm_term=%D0%BF%D0%BE%D1%80%D1%82%D0%B0%D0%BB%20%D1%82%D0%B2%D0%BE%D1%80%D1%87%D0%B5%D1%81%D0%BA%D0%B8%D1%85%20%D1%83%D1%87%D0%B8%D1%82%D0%B5%D0%BB%D0%B5%D0%B9&amp;position=1&amp;position_type=premium&amp;etext=2202.ZbE1OpjR0sK0KBcLt3TeMmmbQ62-Q67_uovWhwiQlFimWWNOGgMQqJmenezguHb2mOnDM_9ltoZNrUNTONiJlGq0ejqomuSTaT8ZIjeesxgkOw3oVTEfpcdlND1gI8rEsaBDiuH7FEcdzULVUOgCAY9NXslsiJ-U3KwFY64sxTIbo9fFIiuWM8uqsoN6dmd0bmFxd2R0b21jeGlwaHVvdQ.b25363e130a3b06ffde55096de186824f8822334&amp;yclid=3629931488077472260" TargetMode="External"/><Relationship Id="rId5" Type="http://schemas.openxmlformats.org/officeDocument/2006/relationships/hyperlink" Target="https://pedportal.net/?ysclid=l4z5is84uo422077099" TargetMode="External"/><Relationship Id="rId4" Type="http://schemas.openxmlformats.org/officeDocument/2006/relationships/hyperlink" Target="http://eor.openclass.ru/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3469519"/>
          </a:xfrm>
        </p:spPr>
        <p:txBody>
          <a:bodyPr/>
          <a:lstStyle/>
          <a:p>
            <a:r>
              <a:rPr lang="ru-RU" dirty="0" smtClean="0"/>
              <a:t>Отчет о проделанной работе руководителя </a:t>
            </a:r>
            <a:br>
              <a:rPr lang="ru-RU" dirty="0" smtClean="0"/>
            </a:br>
            <a:r>
              <a:rPr lang="ru-RU" dirty="0" smtClean="0"/>
              <a:t>МБОУ СОШ № 27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Е.А. </a:t>
            </a:r>
            <a:r>
              <a:rPr lang="ru-RU" dirty="0" err="1" smtClean="0"/>
              <a:t>ПЕтрий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9622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Количество педагогических работников –              10 человек.</a:t>
            </a:r>
            <a:endParaRPr lang="ru-RU" dirty="0"/>
          </a:p>
        </p:txBody>
      </p:sp>
      <p:graphicFrame>
        <p:nvGraphicFramePr>
          <p:cNvPr id="20" name="Диаграмма 19"/>
          <p:cNvGraphicFramePr/>
          <p:nvPr>
            <p:extLst>
              <p:ext uri="{D42A27DB-BD31-4B8C-83A1-F6EECF244321}">
                <p14:modId xmlns:p14="http://schemas.microsoft.com/office/powerpoint/2010/main" val="375285769"/>
              </p:ext>
            </p:extLst>
          </p:nvPr>
        </p:nvGraphicFramePr>
        <p:xfrm>
          <a:off x="2280492" y="2049137"/>
          <a:ext cx="7436385" cy="40891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0089969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1738977"/>
          </a:xfrm>
        </p:spPr>
        <p:txBody>
          <a:bodyPr/>
          <a:lstStyle/>
          <a:p>
            <a:r>
              <a:rPr lang="ru-RU" dirty="0" smtClean="0">
                <a:solidFill>
                  <a:srgbClr val="0000FF"/>
                </a:solidFill>
              </a:rPr>
              <a:t>Подтвержденные жалобы на МБОУ СОШ № 27</a:t>
            </a:r>
            <a:endParaRPr lang="ru-RU" dirty="0">
              <a:solidFill>
                <a:srgbClr val="0000FF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sz="4000" b="1" dirty="0" smtClean="0">
                <a:solidFill>
                  <a:srgbClr val="FF0000"/>
                </a:solidFill>
              </a:rPr>
              <a:t>Подтвержденных жалоб нет.</a:t>
            </a:r>
            <a:endParaRPr lang="ru-RU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609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51012" y="1300786"/>
            <a:ext cx="8689976" cy="1059356"/>
          </a:xfrm>
        </p:spPr>
        <p:txBody>
          <a:bodyPr/>
          <a:lstStyle/>
          <a:p>
            <a:r>
              <a:rPr lang="ru-RU" dirty="0" smtClean="0">
                <a:solidFill>
                  <a:srgbClr val="0070C0"/>
                </a:solidFill>
              </a:rPr>
              <a:t>3. Социальная работа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51012" y="2879124"/>
            <a:ext cx="8689976" cy="1804087"/>
          </a:xfrm>
        </p:spPr>
        <p:txBody>
          <a:bodyPr>
            <a:normAutofit fontScale="92500"/>
          </a:bodyPr>
          <a:lstStyle/>
          <a:p>
            <a:pPr algn="just"/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3.1 Динамика количества учащихся ОО, стоящих на учете в КДН в текущем учебном году – 0.</a:t>
            </a:r>
          </a:p>
          <a:p>
            <a:pPr algn="just"/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3.2 травматизм учащихся в ОО – 0.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613773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4" y="828564"/>
            <a:ext cx="10351752" cy="1531578"/>
          </a:xfrm>
        </p:spPr>
        <p:txBody>
          <a:bodyPr/>
          <a:lstStyle/>
          <a:p>
            <a:r>
              <a:rPr lang="ru-RU" altLang="en-US" b="1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</a:rPr>
              <a:t>4. Стратегические вопросы деятельности учреждения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3774" y="2570205"/>
            <a:ext cx="10351752" cy="3422822"/>
          </a:xfrm>
        </p:spPr>
        <p:txBody>
          <a:bodyPr>
            <a:normAutofit fontScale="92500" lnSpcReduction="10000"/>
          </a:bodyPr>
          <a:lstStyle/>
          <a:p>
            <a:pPr lvl="0" fontAlgn="base">
              <a:spcAft>
                <a:spcPct val="0"/>
              </a:spcAft>
            </a:pPr>
            <a:r>
              <a:rPr lang="ru-RU" altLang="en-US" dirty="0">
                <a:solidFill>
                  <a:srgbClr val="FF0000"/>
                </a:solidFill>
                <a:latin typeface="Times New Roman" panose="02020603050405020304" pitchFamily="18" charset="0"/>
                <a:ea typeface="黑体" pitchFamily="49" charset="-122"/>
                <a:cs typeface="Times New Roman" panose="02020603050405020304" pitchFamily="18" charset="0"/>
              </a:rPr>
              <a:t>4.1. Программа развития МБОУ СОШ № </a:t>
            </a:r>
            <a:r>
              <a:rPr lang="ru-RU" altLang="en-US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itchFamily="49" charset="-122"/>
                <a:cs typeface="Times New Roman" panose="02020603050405020304" pitchFamily="18" charset="0"/>
              </a:rPr>
              <a:t>27 </a:t>
            </a:r>
            <a:r>
              <a:rPr lang="ru-RU" altLang="en-US" dirty="0">
                <a:solidFill>
                  <a:srgbClr val="FF0000"/>
                </a:solidFill>
                <a:latin typeface="Times New Roman" panose="02020603050405020304" pitchFamily="18" charset="0"/>
                <a:ea typeface="黑体" pitchFamily="49" charset="-122"/>
                <a:cs typeface="Times New Roman" panose="02020603050405020304" pitchFamily="18" charset="0"/>
              </a:rPr>
              <a:t>с формулировками  целей, задач и мероприятий</a:t>
            </a:r>
          </a:p>
          <a:p>
            <a:pPr algn="just"/>
            <a:r>
              <a:rPr lang="ru-RU" dirty="0">
                <a:solidFill>
                  <a:srgbClr val="FF05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Целью программы является повышение конкурентных преимуществ МБОУ СОШ № </a:t>
            </a:r>
            <a:r>
              <a:rPr lang="ru-RU" dirty="0" smtClean="0">
                <a:solidFill>
                  <a:srgbClr val="FF05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 </a:t>
            </a:r>
            <a:r>
              <a:rPr lang="ru-RU" dirty="0">
                <a:solidFill>
                  <a:srgbClr val="FF050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образовательной организации, ориентированной на создание условий для успеха каждого через доступную и эффективную систему непрерывного образования, направленную на самореализацию и раскрытие потенциала обучающихся школы, развитие профессиональной ориентации и института наставничества, предоставляющую возможность детям качественного современного обучения и оздоровления.</a:t>
            </a:r>
            <a:endParaRPr lang="ru-RU" dirty="0">
              <a:solidFill>
                <a:srgbClr val="FF050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221752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4" y="321277"/>
            <a:ext cx="10351752" cy="60548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4.1 Задачи программы развития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3774" y="926758"/>
            <a:ext cx="10351752" cy="5276334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/>
              <a:t>1. Модернизация инфраструктуры МБОУ СОШ № </a:t>
            </a:r>
            <a:r>
              <a:rPr lang="ru-RU" dirty="0" smtClean="0"/>
              <a:t>27, </a:t>
            </a:r>
            <a:r>
              <a:rPr lang="ru-RU" dirty="0"/>
              <a:t>в том числе спортивной, а также благоустройство школьной территории.</a:t>
            </a:r>
          </a:p>
          <a:p>
            <a:pPr algn="just"/>
            <a:r>
              <a:rPr lang="ru-RU" dirty="0"/>
              <a:t> 2. Внедрение современных методов и технологий обучения и воспитания, в том числе создание условий для освоения обучающимися отдельных предметов и образовательных модулей, основанных на принципах выбора ребенка.</a:t>
            </a:r>
          </a:p>
          <a:p>
            <a:pPr algn="just"/>
            <a:r>
              <a:rPr lang="ru-RU" dirty="0"/>
              <a:t> 3. Формирование эффективной системы выявления, поддержки и развития способностей и талантов детей и молодежи, включая детей-инвалидов и детей с ограниченными возможностями здоровья (далее – ОВЗ). </a:t>
            </a:r>
          </a:p>
          <a:p>
            <a:pPr algn="just"/>
            <a:r>
              <a:rPr lang="ru-RU" dirty="0"/>
              <a:t>4. Повышение социальной активности детей и молодежи через развитие детских общественных объединений (сообществ).</a:t>
            </a:r>
          </a:p>
          <a:p>
            <a:pPr algn="just"/>
            <a:r>
              <a:rPr lang="ru-RU" dirty="0"/>
              <a:t>5. Повышение профессионального уровня педагогических работников, в том числе дополнительного образования.</a:t>
            </a:r>
          </a:p>
          <a:p>
            <a:pPr algn="just"/>
            <a:r>
              <a:rPr lang="ru-RU" dirty="0"/>
              <a:t>6. Расширение форм </a:t>
            </a:r>
            <a:r>
              <a:rPr lang="ru-RU" dirty="0" err="1"/>
              <a:t>профориентационной</a:t>
            </a:r>
            <a:r>
              <a:rPr lang="ru-RU" dirty="0"/>
              <a:t> работы, включая раннюю профориентацию, в том числе функционирующую систему устойчивого взаимодействия образовательных организаций общего и профессионального образования с предприятиями района, систему коллективных творческих дел, участие в региональных и федеральных конкурсах и проектах. </a:t>
            </a:r>
          </a:p>
          <a:p>
            <a:pPr algn="just"/>
            <a:r>
              <a:rPr lang="ru-RU" dirty="0"/>
              <a:t>7. Внедрение целевой модели цифровой образовательной среды.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23759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51012" y="1300786"/>
            <a:ext cx="9456566" cy="738080"/>
          </a:xfrm>
        </p:spPr>
        <p:txBody>
          <a:bodyPr>
            <a:normAutofit/>
          </a:bodyPr>
          <a:lstStyle/>
          <a:p>
            <a:r>
              <a:rPr lang="ru-RU" sz="3600" dirty="0" smtClean="0"/>
              <a:t>4.2 Управление качеством образования. 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51012" y="2347784"/>
            <a:ext cx="9345356" cy="3305431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</a:rPr>
              <a:t>Проблема повышения качества образования</a:t>
            </a:r>
            <a:r>
              <a:rPr lang="ru-RU" dirty="0">
                <a:solidFill>
                  <a:srgbClr val="000000"/>
                </a:solidFill>
                <a:latin typeface="Calibri" panose="020F0502020204030204" pitchFamily="34" charset="0"/>
              </a:rPr>
              <a:t> для школы является одной из важнейших. Это определяется необходимостью успешного освоения всеми учащимися образовательной программы, формирования навыков исследовательской деятельности учащихся, подготовки их к дальнейшему обучению и осознанному профессиональному выбору.  Данная проблема приобретает особую актуальность в условиях развития компетентного подхода и оценки качества образования в школе на основе единого государственного экзамена, а также в условиях реализации обновленных  Федеральных государственных образовательных  стандартов   общего   образования. 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377262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51011" y="1300785"/>
            <a:ext cx="10000265" cy="1281777"/>
          </a:xfrm>
        </p:spPr>
        <p:txBody>
          <a:bodyPr>
            <a:normAutofit/>
          </a:bodyPr>
          <a:lstStyle/>
          <a:p>
            <a:r>
              <a:rPr lang="ru-RU" sz="3800" dirty="0" smtClean="0">
                <a:solidFill>
                  <a:srgbClr val="0000FF"/>
                </a:solidFill>
              </a:rPr>
              <a:t>4.3 Финансово-хозяйственная самостоятельность ОО</a:t>
            </a:r>
            <a:endParaRPr lang="ru-RU" sz="3800" dirty="0">
              <a:solidFill>
                <a:srgbClr val="0000FF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51011" y="2879124"/>
            <a:ext cx="9394783" cy="2378675"/>
          </a:xfrm>
        </p:spPr>
        <p:txBody>
          <a:bodyPr>
            <a:normAutofit fontScale="92500"/>
          </a:bodyPr>
          <a:lstStyle/>
          <a:p>
            <a:pPr algn="just"/>
            <a:r>
              <a:rPr lang="ru-RU" altLang="en-US" sz="3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itchFamily="49" charset="-122"/>
                <a:cs typeface="Calibri Light" panose="020F0302020204030204" pitchFamily="34" charset="0"/>
              </a:rPr>
              <a:t>МБОУ </a:t>
            </a:r>
            <a:r>
              <a:rPr lang="ru-RU" altLang="en-US" sz="3000" dirty="0">
                <a:solidFill>
                  <a:srgbClr val="FF0000"/>
                </a:solidFill>
                <a:latin typeface="Times New Roman" panose="02020603050405020304" pitchFamily="18" charset="0"/>
                <a:ea typeface="黑体" pitchFamily="49" charset="-122"/>
                <a:cs typeface="Calibri Light" panose="020F0302020204030204" pitchFamily="34" charset="0"/>
              </a:rPr>
              <a:t>СОШ № </a:t>
            </a:r>
            <a:r>
              <a:rPr lang="ru-RU" altLang="en-US" sz="3000" dirty="0" smtClean="0">
                <a:solidFill>
                  <a:srgbClr val="FF0000"/>
                </a:solidFill>
                <a:latin typeface="Times New Roman" panose="02020603050405020304" pitchFamily="18" charset="0"/>
                <a:ea typeface="黑体" pitchFamily="49" charset="-122"/>
                <a:cs typeface="Calibri Light" panose="020F0302020204030204" pitchFamily="34" charset="0"/>
              </a:rPr>
              <a:t>27 </a:t>
            </a:r>
            <a:r>
              <a:rPr lang="ru-RU" altLang="en-US" sz="3000" dirty="0">
                <a:solidFill>
                  <a:srgbClr val="FF0000"/>
                </a:solidFill>
                <a:latin typeface="Times New Roman" panose="02020603050405020304" pitchFamily="18" charset="0"/>
                <a:ea typeface="黑体" pitchFamily="49" charset="-122"/>
                <a:cs typeface="Calibri Light" panose="020F0302020204030204" pitchFamily="34" charset="0"/>
              </a:rPr>
              <a:t>имеет расчетный счет, общеобразовательную организацию обслуживает ЦБ УО МОТР согласно заключенному договору на обслуживание.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016599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51011" y="1300786"/>
            <a:ext cx="9851983" cy="129413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4.4 ИКТ – компетентность педагогических работников в ОУ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51012" y="2594920"/>
            <a:ext cx="9555420" cy="266287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altLang="en-US" sz="2600" dirty="0">
                <a:solidFill>
                  <a:prstClr val="black"/>
                </a:solidFill>
                <a:latin typeface="Times New Roman" panose="02020603050405020304" pitchFamily="18" charset="0"/>
                <a:ea typeface="黑体" pitchFamily="49" charset="-122"/>
                <a:cs typeface="Times New Roman" panose="02020603050405020304" pitchFamily="18" charset="0"/>
              </a:rPr>
              <a:t>100% педагогических работников МБОУ СОШ № </a:t>
            </a:r>
            <a:r>
              <a:rPr lang="ru-RU" altLang="en-US" sz="2600" dirty="0" smtClean="0">
                <a:solidFill>
                  <a:prstClr val="black"/>
                </a:solidFill>
                <a:latin typeface="Times New Roman" panose="02020603050405020304" pitchFamily="18" charset="0"/>
                <a:ea typeface="黑体" pitchFamily="49" charset="-122"/>
                <a:cs typeface="Times New Roman" panose="02020603050405020304" pitchFamily="18" charset="0"/>
              </a:rPr>
              <a:t>27 </a:t>
            </a:r>
            <a:r>
              <a:rPr lang="ru-RU" altLang="en-US" sz="2600" dirty="0">
                <a:solidFill>
                  <a:prstClr val="black"/>
                </a:solidFill>
                <a:latin typeface="Times New Roman" panose="02020603050405020304" pitchFamily="18" charset="0"/>
                <a:ea typeface="黑体" pitchFamily="49" charset="-122"/>
                <a:cs typeface="Times New Roman" panose="02020603050405020304" pitchFamily="18" charset="0"/>
              </a:rPr>
              <a:t>владеет основами работы с текстовыми </a:t>
            </a:r>
            <a:r>
              <a:rPr lang="ru-RU" altLang="en-US" sz="2600" dirty="0" smtClean="0">
                <a:solidFill>
                  <a:prstClr val="black"/>
                </a:solidFill>
                <a:latin typeface="Times New Roman" panose="02020603050405020304" pitchFamily="18" charset="0"/>
                <a:ea typeface="黑体" pitchFamily="49" charset="-122"/>
                <a:cs typeface="Times New Roman" panose="02020603050405020304" pitchFamily="18" charset="0"/>
              </a:rPr>
              <a:t>редакторами, </a:t>
            </a:r>
            <a:r>
              <a:rPr lang="ru-RU" altLang="en-US" sz="2600" dirty="0">
                <a:solidFill>
                  <a:prstClr val="black"/>
                </a:solidFill>
                <a:latin typeface="Times New Roman" panose="02020603050405020304" pitchFamily="18" charset="0"/>
                <a:ea typeface="黑体" pitchFamily="49" charset="-122"/>
                <a:cs typeface="Times New Roman" panose="02020603050405020304" pitchFamily="18" charset="0"/>
              </a:rPr>
              <a:t>электронными таблицами, электронной почтой и браузерами, мультимедийным оборудованием, а также используют в своей деятельности цифровые образовательные ресурсы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291160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2882748"/>
          </a:xfrm>
        </p:spPr>
        <p:txBody>
          <a:bodyPr>
            <a:normAutofit/>
          </a:bodyPr>
          <a:lstStyle/>
          <a:p>
            <a:r>
              <a:rPr lang="ru-RU" sz="3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результативности деятельности руководителя включают следующие группы показателей</a:t>
            </a:r>
            <a:endParaRPr lang="ru-RU" sz="3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1333041" y="3635566"/>
            <a:ext cx="9463489" cy="2486141"/>
          </a:xfrm>
        </p:spPr>
        <p:txBody>
          <a:bodyPr>
            <a:normAutofit/>
          </a:bodyPr>
          <a:lstStyle/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1: Качество образования;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2: кадровые ресурсы учреждения;</a:t>
            </a:r>
          </a:p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3: социальная работа;</a:t>
            </a:r>
          </a:p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4: Стратегические вопросы деятельности учреждения.</a:t>
            </a:r>
          </a:p>
          <a:p>
            <a:pPr marL="285750" indent="-285750" algn="l">
              <a:buFont typeface="Wingdings" panose="05000000000000000000" pitchFamily="2" charset="2"/>
              <a:buChar char="ü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23864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58097" y="618517"/>
            <a:ext cx="9820129" cy="1596177"/>
          </a:xfrm>
        </p:spPr>
        <p:txBody>
          <a:bodyPr>
            <a:normAutofit fontScale="90000"/>
          </a:bodyPr>
          <a:lstStyle/>
          <a:p>
            <a:pPr algn="l"/>
            <a:r>
              <a:rPr lang="ru-RU" altLang="en-US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黑体" pitchFamily="49" charset="-122"/>
              </a:rPr>
              <a:t/>
            </a:r>
            <a:br>
              <a:rPr lang="ru-RU" altLang="en-US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黑体" pitchFamily="49" charset="-122"/>
              </a:rPr>
            </a:br>
            <a:r>
              <a:rPr lang="ru-RU" alt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黑体" pitchFamily="49" charset="-122"/>
              </a:rPr>
              <a:t/>
            </a:r>
            <a:br>
              <a:rPr lang="ru-RU" alt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黑体" pitchFamily="49" charset="-122"/>
              </a:rPr>
            </a:br>
            <a:r>
              <a:rPr lang="ru-RU" altLang="en-US" b="1" dirty="0" smtClean="0">
                <a:solidFill>
                  <a:srgbClr val="FF0505"/>
                </a:solidFill>
                <a:latin typeface="Times New Roman" panose="02020603050405020304" pitchFamily="18" charset="0"/>
                <a:ea typeface="黑体" pitchFamily="49" charset="-122"/>
              </a:rPr>
              <a:t>1. </a:t>
            </a:r>
            <a:r>
              <a:rPr lang="ru-RU" altLang="en-US" sz="3100" b="1" dirty="0" smtClean="0">
                <a:solidFill>
                  <a:srgbClr val="FF0505"/>
                </a:solidFill>
                <a:latin typeface="Times New Roman" panose="02020603050405020304" pitchFamily="18" charset="0"/>
                <a:ea typeface="黑体" pitchFamily="49" charset="-122"/>
              </a:rPr>
              <a:t>Качество образования</a:t>
            </a:r>
            <a:br>
              <a:rPr lang="ru-RU" altLang="en-US" sz="3100" b="1" dirty="0" smtClean="0">
                <a:solidFill>
                  <a:srgbClr val="FF0505"/>
                </a:solidFill>
                <a:latin typeface="Times New Roman" panose="02020603050405020304" pitchFamily="18" charset="0"/>
                <a:ea typeface="黑体" pitchFamily="49" charset="-122"/>
              </a:rPr>
            </a:br>
            <a:r>
              <a:rPr lang="ru-RU" altLang="en-US" sz="3100" b="1" dirty="0" smtClean="0">
                <a:solidFill>
                  <a:srgbClr val="FF0505"/>
                </a:solidFill>
                <a:latin typeface="Times New Roman" panose="02020603050405020304" pitchFamily="18" charset="0"/>
                <a:ea typeface="黑体" pitchFamily="49" charset="-122"/>
              </a:rPr>
              <a:t>1.1. Средний тестовый </a:t>
            </a:r>
            <a:r>
              <a:rPr lang="ru-RU" altLang="en-US" sz="3100" b="1" dirty="0" smtClean="0">
                <a:solidFill>
                  <a:srgbClr val="FF0505"/>
                </a:solidFill>
                <a:latin typeface="Times New Roman" panose="02020603050405020304" pitchFamily="18" charset="0"/>
                <a:ea typeface="黑体" pitchFamily="49" charset="-122"/>
              </a:rPr>
              <a:t>балл по ЕГЭ                              МБОУ </a:t>
            </a:r>
            <a:r>
              <a:rPr lang="ru-RU" altLang="en-US" sz="3100" b="1" dirty="0" smtClean="0">
                <a:solidFill>
                  <a:srgbClr val="FF0505"/>
                </a:solidFill>
                <a:latin typeface="Times New Roman" panose="02020603050405020304" pitchFamily="18" charset="0"/>
                <a:ea typeface="黑体" pitchFamily="49" charset="-122"/>
              </a:rPr>
              <a:t>СОШ № </a:t>
            </a:r>
            <a:r>
              <a:rPr lang="ru-RU" altLang="en-US" sz="3100" b="1" dirty="0" smtClean="0">
                <a:solidFill>
                  <a:srgbClr val="FF0505"/>
                </a:solidFill>
                <a:latin typeface="Times New Roman" panose="02020603050405020304" pitchFamily="18" charset="0"/>
                <a:ea typeface="黑体" pitchFamily="49" charset="-122"/>
              </a:rPr>
              <a:t>27 в </a:t>
            </a:r>
            <a:r>
              <a:rPr lang="ru-RU" altLang="en-US" sz="3100" b="1" dirty="0" smtClean="0">
                <a:solidFill>
                  <a:srgbClr val="FF0505"/>
                </a:solidFill>
                <a:latin typeface="Times New Roman" panose="02020603050405020304" pitchFamily="18" charset="0"/>
                <a:ea typeface="黑体" pitchFamily="49" charset="-122"/>
              </a:rPr>
              <a:t>2021 году в сравнении со средним тестовым баллом по району, краю по всем предметам.</a:t>
            </a:r>
            <a:r>
              <a:rPr lang="ru-RU" altLang="en-US" sz="31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黑体" pitchFamily="49" charset="-122"/>
              </a:rPr>
              <a:t/>
            </a:r>
            <a:br>
              <a:rPr lang="ru-RU" altLang="en-US" sz="31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黑体" pitchFamily="49" charset="-122"/>
              </a:rPr>
            </a:br>
            <a:r>
              <a:rPr lang="ru-RU" altLang="en-US" sz="31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黑体" pitchFamily="49" charset="-122"/>
              </a:rPr>
              <a:t/>
            </a:r>
            <a:br>
              <a:rPr lang="ru-RU" altLang="en-US" sz="31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黑体" pitchFamily="49" charset="-122"/>
              </a:rPr>
            </a:br>
            <a:endParaRPr lang="ru-RU" sz="31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6256592"/>
              </p:ext>
            </p:extLst>
          </p:nvPr>
        </p:nvGraphicFramePr>
        <p:xfrm>
          <a:off x="1738564" y="3033655"/>
          <a:ext cx="8128000" cy="259588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032000"/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Предмет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Школа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Район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Край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Русски</a:t>
                      </a:r>
                      <a:r>
                        <a:rPr lang="ru-RU" b="1" baseline="0" dirty="0" smtClean="0"/>
                        <a:t>й язык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73,6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72,2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74,3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Математика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67,2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56,7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57,7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Обществознание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68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57,4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60,9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Биология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59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50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52,2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Химия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34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57,8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60,3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История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72,3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59,1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57,4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424636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Диаграмма 11"/>
          <p:cNvGraphicFramePr/>
          <p:nvPr>
            <p:extLst>
              <p:ext uri="{D42A27DB-BD31-4B8C-83A1-F6EECF244321}">
                <p14:modId xmlns:p14="http://schemas.microsoft.com/office/powerpoint/2010/main" val="2226941209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091072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437" y="871599"/>
            <a:ext cx="10364451" cy="1596177"/>
          </a:xfrm>
        </p:spPr>
        <p:txBody>
          <a:bodyPr/>
          <a:lstStyle/>
          <a:p>
            <a:pPr algn="l"/>
            <a:r>
              <a:rPr lang="ru-RU" dirty="0" smtClean="0"/>
              <a:t>      1.2 </a:t>
            </a:r>
            <a:r>
              <a:rPr lang="ru-RU" dirty="0" smtClean="0"/>
              <a:t>Учащиеся – призеры мероприятий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1948869"/>
              </p:ext>
            </p:extLst>
          </p:nvPr>
        </p:nvGraphicFramePr>
        <p:xfrm>
          <a:off x="1497670" y="2743198"/>
          <a:ext cx="8386908" cy="2368628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795636"/>
                <a:gridCol w="2795636"/>
                <a:gridCol w="2795636"/>
              </a:tblGrid>
              <a:tr h="475027"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Муниципальный уровень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6852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Победители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Призеры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75027">
                <a:tc>
                  <a:txBody>
                    <a:bodyPr/>
                    <a:lstStyle/>
                    <a:p>
                      <a:r>
                        <a:rPr lang="ru-RU" dirty="0" smtClean="0"/>
                        <a:t>1-4 класс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</a:tr>
              <a:tr h="475027">
                <a:tc>
                  <a:txBody>
                    <a:bodyPr/>
                    <a:lstStyle/>
                    <a:p>
                      <a:r>
                        <a:rPr lang="ru-RU" dirty="0" smtClean="0"/>
                        <a:t>5-9 класс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/>
                </a:tc>
              </a:tr>
              <a:tr h="475027">
                <a:tc>
                  <a:txBody>
                    <a:bodyPr/>
                    <a:lstStyle/>
                    <a:p>
                      <a:r>
                        <a:rPr lang="ru-RU" dirty="0" smtClean="0"/>
                        <a:t>10-11 класс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544286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Наличие учащихся – призеров олимпиад, конкурсов, спортивных соревнований, конференций.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4033708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dirty="0" smtClean="0"/>
              <a:t>численность </a:t>
            </a:r>
            <a:r>
              <a:rPr lang="ru-RU" dirty="0"/>
              <a:t>(удельный вес) учащихся, которые принимали участие в олимпиадах, смотрах, конкурсах, от общей численности обучающихся </a:t>
            </a:r>
            <a:r>
              <a:rPr lang="ru-RU" dirty="0" smtClean="0"/>
              <a:t>37;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/>
              <a:t>В октябре проходил школьный этап Всероссийской олимпиады школьников по русскому языку, литературе, истории, обществознанию, </a:t>
            </a:r>
            <a:r>
              <a:rPr lang="ru-RU" dirty="0" err="1"/>
              <a:t>кубановедению</a:t>
            </a:r>
            <a:r>
              <a:rPr lang="ru-RU" dirty="0"/>
              <a:t>, </a:t>
            </a:r>
            <a:r>
              <a:rPr lang="ru-RU" dirty="0" smtClean="0"/>
              <a:t>иностранному </a:t>
            </a:r>
            <a:r>
              <a:rPr lang="ru-RU" dirty="0"/>
              <a:t>языку среди учащихся </a:t>
            </a:r>
            <a:r>
              <a:rPr lang="ru-RU" dirty="0" smtClean="0"/>
              <a:t>5-11 </a:t>
            </a:r>
            <a:r>
              <a:rPr lang="ru-RU" dirty="0"/>
              <a:t>классов. </a:t>
            </a:r>
            <a:r>
              <a:rPr lang="ru-RU" dirty="0" smtClean="0"/>
              <a:t>победители </a:t>
            </a:r>
            <a:r>
              <a:rPr lang="ru-RU" dirty="0"/>
              <a:t>приняли участие в муниципальном этапе Всероссийской олимпиады школьников</a:t>
            </a:r>
            <a:r>
              <a:rPr lang="ru-RU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/>
              <a:t>В феврале 2021 года в рамках декады истории и </a:t>
            </a:r>
            <a:r>
              <a:rPr lang="ru-RU" dirty="0" err="1"/>
              <a:t>кубановедения</a:t>
            </a:r>
            <a:r>
              <a:rPr lang="ru-RU" dirty="0"/>
              <a:t> учащиеся школы приняли активное участие в </a:t>
            </a:r>
            <a:r>
              <a:rPr lang="ru-RU" dirty="0" smtClean="0"/>
              <a:t>мероприятиях </a:t>
            </a:r>
            <a:r>
              <a:rPr lang="ru-RU" dirty="0"/>
              <a:t>районного и школьного </a:t>
            </a:r>
            <a:r>
              <a:rPr lang="ru-RU" dirty="0" smtClean="0"/>
              <a:t>уровней. проведены конкурсы </a:t>
            </a:r>
            <a:r>
              <a:rPr lang="ru-RU" dirty="0"/>
              <a:t>стенгазет, </a:t>
            </a:r>
            <a:r>
              <a:rPr lang="ru-RU" dirty="0" smtClean="0"/>
              <a:t>плакатов, рефератов </a:t>
            </a:r>
            <a:r>
              <a:rPr lang="ru-RU" dirty="0"/>
              <a:t>и сочинений, посвященных защитникам Отечества, Открытые Уроки </a:t>
            </a:r>
            <a:r>
              <a:rPr lang="ru-RU" dirty="0" smtClean="0"/>
              <a:t>мужества.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1351202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51012" y="654910"/>
            <a:ext cx="8689976" cy="1643448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1.3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инновационной и методической деятельности ОУ, призовые места учителей в конкурсах, конференциях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51012" y="2780270"/>
            <a:ext cx="8689976" cy="2477529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2800" u="sng" dirty="0" smtClean="0"/>
              <a:t>Инновационная деятельность: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dirty="0" smtClean="0"/>
              <a:t>Участие </a:t>
            </a:r>
            <a:r>
              <a:rPr lang="ru-RU" sz="2800" dirty="0"/>
              <a:t>во Всероссийском конкурсе «Большая перемена</a:t>
            </a:r>
            <a:r>
              <a:rPr lang="ru-RU" sz="2800" dirty="0" smtClean="0"/>
              <a:t>»;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dirty="0" smtClean="0"/>
              <a:t>Участие во всероссийском профессиональном конкурсе «флагманы образования. Школа.»</a:t>
            </a:r>
            <a:endParaRPr lang="ru-RU" sz="2800" dirty="0"/>
          </a:p>
          <a:p>
            <a:pPr algn="l"/>
            <a:endParaRPr lang="ru-RU" u="sng" dirty="0"/>
          </a:p>
        </p:txBody>
      </p:sp>
    </p:spTree>
    <p:extLst>
      <p:ext uri="{BB962C8B-B14F-4D97-AF65-F5344CB8AC3E}">
        <p14:creationId xmlns:p14="http://schemas.microsoft.com/office/powerpoint/2010/main" val="32398541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51012" y="654910"/>
            <a:ext cx="8689976" cy="1643448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1.3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инновационной и методической деятельности ОУ, призовые места учителей в конкурсах, конференциях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51012" y="2780270"/>
            <a:ext cx="8689976" cy="2477529"/>
          </a:xfrm>
        </p:spPr>
        <p:txBody>
          <a:bodyPr>
            <a:noAutofit/>
          </a:bodyPr>
          <a:lstStyle/>
          <a:p>
            <a:pPr algn="just"/>
            <a:r>
              <a:rPr lang="ru-RU" sz="1600" u="sng" dirty="0">
                <a:latin typeface="Times New Roman" panose="02020603050405020304" pitchFamily="18" charset="0"/>
                <a:ea typeface="Calibri" panose="020F0502020204030204" pitchFamily="34" charset="0"/>
              </a:rPr>
              <a:t>Наличие публикаций педагогических и руководящих работников </a:t>
            </a:r>
            <a:r>
              <a:rPr lang="ru-RU" sz="1600" u="sng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ОУ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1600" dirty="0" err="1" smtClean="0"/>
              <a:t>Мангер</a:t>
            </a:r>
            <a:r>
              <a:rPr lang="ru-RU" sz="1600" dirty="0" smtClean="0"/>
              <a:t> </a:t>
            </a:r>
            <a:r>
              <a:rPr lang="ru-RU" sz="1600" dirty="0" err="1" smtClean="0"/>
              <a:t>алла</a:t>
            </a:r>
            <a:r>
              <a:rPr lang="ru-RU" sz="1600" dirty="0" smtClean="0"/>
              <a:t> </a:t>
            </a:r>
            <a:r>
              <a:rPr lang="ru-RU" sz="1600" dirty="0" err="1" smtClean="0"/>
              <a:t>николаевна</a:t>
            </a:r>
            <a:r>
              <a:rPr lang="ru-RU" sz="1600" dirty="0" smtClean="0"/>
              <a:t> публикации учебных материалов </a:t>
            </a:r>
            <a:r>
              <a:rPr lang="en-US" sz="1600" u="sng" dirty="0" smtClean="0">
                <a:hlinkClick r:id="rId2"/>
              </a:rPr>
              <a:t>https</a:t>
            </a:r>
            <a:r>
              <a:rPr lang="en-US" sz="1600" u="sng" dirty="0">
                <a:hlinkClick r:id="rId2"/>
              </a:rPr>
              <a:t>://</a:t>
            </a:r>
            <a:r>
              <a:rPr lang="en-US" sz="1600" u="sng" dirty="0" smtClean="0">
                <a:hlinkClick r:id="rId2"/>
              </a:rPr>
              <a:t>nsportal.ru/manger-alla-nikolaevna</a:t>
            </a:r>
            <a:r>
              <a:rPr lang="ru-RU" sz="1600" u="sng" dirty="0" smtClean="0"/>
              <a:t>, </a:t>
            </a:r>
            <a:r>
              <a:rPr lang="en-US" sz="1600" u="sng" dirty="0">
                <a:hlinkClick r:id="rId3"/>
              </a:rPr>
              <a:t>http://festival.1september.ru</a:t>
            </a:r>
            <a:r>
              <a:rPr lang="en-US" sz="1600" u="sng" dirty="0" smtClean="0">
                <a:hlinkClick r:id="rId3"/>
              </a:rPr>
              <a:t>/</a:t>
            </a:r>
            <a:r>
              <a:rPr lang="ru-RU" sz="1600" u="sng" dirty="0" smtClean="0"/>
              <a:t>, </a:t>
            </a:r>
            <a:r>
              <a:rPr lang="en-US" sz="1600" u="sng" dirty="0" smtClean="0">
                <a:hlinkClick r:id="rId4"/>
              </a:rPr>
              <a:t>http</a:t>
            </a:r>
            <a:r>
              <a:rPr lang="en-US" sz="1600" u="sng" dirty="0">
                <a:hlinkClick r:id="rId4"/>
              </a:rPr>
              <a:t>://</a:t>
            </a:r>
            <a:r>
              <a:rPr lang="en-US" sz="1600" u="sng" dirty="0" smtClean="0">
                <a:hlinkClick r:id="rId4"/>
              </a:rPr>
              <a:t>eor.openclass.ru</a:t>
            </a:r>
            <a:r>
              <a:rPr lang="ru-RU" sz="1600" u="sng" dirty="0" smtClean="0"/>
              <a:t>, </a:t>
            </a:r>
            <a:r>
              <a:rPr lang="ru-RU" sz="1600" dirty="0" err="1">
                <a:hlinkClick r:id="rId5"/>
              </a:rPr>
              <a:t>Педпортал</a:t>
            </a:r>
            <a:r>
              <a:rPr lang="ru-RU" sz="1600" dirty="0">
                <a:hlinkClick r:id="rId5"/>
              </a:rPr>
              <a:t> - учебные материалы для учителей и родителей (pedportal.net</a:t>
            </a:r>
            <a:r>
              <a:rPr lang="ru-RU" sz="1600" dirty="0" smtClean="0">
                <a:hlinkClick r:id="rId5"/>
              </a:rPr>
              <a:t>)</a:t>
            </a:r>
            <a:r>
              <a:rPr lang="ru-RU" sz="1600" dirty="0" smtClean="0"/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1600" u="sng" dirty="0" smtClean="0"/>
              <a:t>Федирко Алла Анатольевна публикации о собственном опыте работе </a:t>
            </a:r>
            <a:r>
              <a:rPr lang="ru-RU" sz="1600" dirty="0">
                <a:hlinkClick r:id="rId6"/>
              </a:rPr>
              <a:t>ФгосОнлайн Онлайн олимпиады, конкурсы и викторины для школьников, студентов и учителей (fgosonline.ru</a:t>
            </a:r>
            <a:r>
              <a:rPr lang="ru-RU" sz="1600" dirty="0" smtClean="0">
                <a:hlinkClick r:id="rId6"/>
              </a:rPr>
              <a:t>)</a:t>
            </a:r>
            <a:r>
              <a:rPr lang="ru-RU" sz="1600" dirty="0" smtClean="0"/>
              <a:t>, </a:t>
            </a:r>
            <a:r>
              <a:rPr lang="ru-RU" sz="1600" dirty="0">
                <a:hlinkClick r:id="rId7"/>
              </a:rPr>
              <a:t>Образовательная социальная сеть (</a:t>
            </a:r>
            <a:r>
              <a:rPr lang="en-US" sz="1600" dirty="0">
                <a:hlinkClick r:id="rId7"/>
              </a:rPr>
              <a:t>nsportal.ru</a:t>
            </a:r>
            <a:r>
              <a:rPr lang="en-US" sz="1600" dirty="0" smtClean="0">
                <a:hlinkClick r:id="rId7"/>
              </a:rPr>
              <a:t>)</a:t>
            </a:r>
            <a:r>
              <a:rPr lang="ru-RU" sz="1600" dirty="0" smtClean="0"/>
              <a:t>, </a:t>
            </a:r>
            <a:r>
              <a:rPr lang="ru-RU" sz="1600" dirty="0" err="1">
                <a:hlinkClick r:id="rId8"/>
              </a:rPr>
              <a:t>ФГОСОБРазование</a:t>
            </a:r>
            <a:r>
              <a:rPr lang="ru-RU" sz="1600" dirty="0">
                <a:hlinkClick r:id="rId8"/>
              </a:rPr>
              <a:t> — Конкурс для педагогов (fgosobr.ru)</a:t>
            </a:r>
            <a:endParaRPr lang="ru-RU" sz="1600" u="sng" dirty="0"/>
          </a:p>
        </p:txBody>
      </p:sp>
    </p:spTree>
    <p:extLst>
      <p:ext uri="{BB962C8B-B14F-4D97-AF65-F5344CB8AC3E}">
        <p14:creationId xmlns:p14="http://schemas.microsoft.com/office/powerpoint/2010/main" val="35650305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823967"/>
          </a:xfrm>
        </p:spPr>
        <p:txBody>
          <a:bodyPr/>
          <a:lstStyle/>
          <a:p>
            <a:r>
              <a:rPr lang="ru-RU" dirty="0" smtClean="0">
                <a:solidFill>
                  <a:srgbClr val="4A5FFC"/>
                </a:solidFill>
              </a:rPr>
              <a:t>2. Кадровые ресурсы организации. </a:t>
            </a:r>
            <a:endParaRPr lang="ru-RU" dirty="0">
              <a:solidFill>
                <a:srgbClr val="4A5FFC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3774" y="2269475"/>
            <a:ext cx="10351752" cy="2756166"/>
          </a:xfrm>
        </p:spPr>
        <p:txBody>
          <a:bodyPr/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u-RU" b="1" dirty="0" smtClean="0">
                <a:solidFill>
                  <a:srgbClr val="FF0505"/>
                </a:solidFill>
              </a:rPr>
              <a:t>Административный персонал школы – 3 человека;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u-RU" b="1" dirty="0" smtClean="0">
                <a:solidFill>
                  <a:srgbClr val="FF0505"/>
                </a:solidFill>
              </a:rPr>
              <a:t>Директор школы – 1 человек, заместитель директора по учебно-воспитательной работе – 1 человек, заместитель директора по воспитательной работе – 1 человек;</a:t>
            </a:r>
          </a:p>
        </p:txBody>
      </p:sp>
    </p:spTree>
    <p:extLst>
      <p:ext uri="{BB962C8B-B14F-4D97-AF65-F5344CB8AC3E}">
        <p14:creationId xmlns:p14="http://schemas.microsoft.com/office/powerpoint/2010/main" val="269804877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155</TotalTime>
  <Words>798</Words>
  <Application>Microsoft Office PowerPoint</Application>
  <PresentationFormat>Широкоэкранный</PresentationFormat>
  <Paragraphs>91</Paragraphs>
  <Slides>17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6" baseType="lpstr">
      <vt:lpstr>Microsoft YaHei</vt:lpstr>
      <vt:lpstr>Arial</vt:lpstr>
      <vt:lpstr>Calibri</vt:lpstr>
      <vt:lpstr>Calibri Light</vt:lpstr>
      <vt:lpstr>黑体</vt:lpstr>
      <vt:lpstr>Times New Roman</vt:lpstr>
      <vt:lpstr>Tw Cen MT</vt:lpstr>
      <vt:lpstr>Wingdings</vt:lpstr>
      <vt:lpstr>Капля</vt:lpstr>
      <vt:lpstr>Отчет о проделанной работе руководителя  МБОУ СОШ № 27 Е.А. ПЕтрий</vt:lpstr>
      <vt:lpstr>Показатели результативности деятельности руководителя включают следующие группы показателей</vt:lpstr>
      <vt:lpstr>  1. Качество образования 1.1. Средний тестовый балл по ЕГЭ                              МБОУ СОШ № 27 в 2021 году в сравнении со средним тестовым баллом по району, краю по всем предметам.  </vt:lpstr>
      <vt:lpstr>Презентация PowerPoint</vt:lpstr>
      <vt:lpstr>      1.2 Учащиеся – призеры мероприятий</vt:lpstr>
      <vt:lpstr>Наличие учащихся – призеров олимпиад, конкурсов, спортивных соревнований, конференций.</vt:lpstr>
      <vt:lpstr>1.3 Результаты инновационной и методической деятельности ОУ, призовые места учителей в конкурсах, конференциях</vt:lpstr>
      <vt:lpstr>1.3 Результаты инновационной и методической деятельности ОУ, призовые места учителей в конкурсах, конференциях</vt:lpstr>
      <vt:lpstr>2. Кадровые ресурсы организации. </vt:lpstr>
      <vt:lpstr>Количество педагогических работников –              10 человек.</vt:lpstr>
      <vt:lpstr>Подтвержденные жалобы на МБОУ СОШ № 27</vt:lpstr>
      <vt:lpstr>3. Социальная работа</vt:lpstr>
      <vt:lpstr>4. Стратегические вопросы деятельности учреждения </vt:lpstr>
      <vt:lpstr>4.1 Задачи программы развития</vt:lpstr>
      <vt:lpstr>4.2 Управление качеством образования. </vt:lpstr>
      <vt:lpstr>4.3 Финансово-хозяйственная самостоятельность ОО</vt:lpstr>
      <vt:lpstr>4.4 ИКТ – компетентность педагогических работников в ОУ 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руководителя  МБОУ СОШ № 27 Е.А. ПЕтрий</dc:title>
  <dc:creator>Марина</dc:creator>
  <cp:lastModifiedBy>Марина</cp:lastModifiedBy>
  <cp:revision>17</cp:revision>
  <dcterms:created xsi:type="dcterms:W3CDTF">2022-06-28T20:05:38Z</dcterms:created>
  <dcterms:modified xsi:type="dcterms:W3CDTF">2022-06-29T05:31:33Z</dcterms:modified>
</cp:coreProperties>
</file>