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6" r:id="rId3"/>
    <p:sldId id="260" r:id="rId4"/>
    <p:sldId id="278" r:id="rId5"/>
    <p:sldId id="275" r:id="rId6"/>
    <p:sldId id="265" r:id="rId7"/>
    <p:sldId id="264" r:id="rId8"/>
    <p:sldId id="266" r:id="rId9"/>
    <p:sldId id="262" r:id="rId10"/>
    <p:sldId id="281" r:id="rId11"/>
    <p:sldId id="274" r:id="rId12"/>
    <p:sldId id="272" r:id="rId13"/>
    <p:sldId id="268" r:id="rId14"/>
    <p:sldId id="269" r:id="rId15"/>
    <p:sldId id="270" r:id="rId16"/>
  </p:sldIdLst>
  <p:sldSz cx="10080625" cy="7559675"/>
  <p:notesSz cx="7559675" cy="10691813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30373"/>
    <a:srgbClr val="1D321A"/>
    <a:srgbClr val="243C20"/>
    <a:srgbClr val="C12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3" d="100"/>
          <a:sy n="63" d="100"/>
        </p:scale>
        <p:origin x="-1416" y="-108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35264768"/>
        <c:axId val="52171840"/>
      </c:barChart>
      <c:catAx>
        <c:axId val="135264768"/>
        <c:scaling>
          <c:orientation val="minMax"/>
        </c:scaling>
        <c:delete val="0"/>
        <c:axPos val="b"/>
        <c:majorTickMark val="out"/>
        <c:minorTickMark val="none"/>
        <c:tickLblPos val="nextTo"/>
        <c:crossAx val="52171840"/>
        <c:crosses val="autoZero"/>
        <c:auto val="1"/>
        <c:lblAlgn val="ctr"/>
        <c:lblOffset val="100"/>
        <c:noMultiLvlLbl val="0"/>
      </c:catAx>
      <c:valAx>
        <c:axId val="52171840"/>
        <c:scaling>
          <c:orientation val="minMax"/>
        </c:scaling>
        <c:delete val="0"/>
        <c:axPos val="l"/>
        <c:majorGridlines/>
        <c:majorTickMark val="out"/>
        <c:minorTickMark val="none"/>
        <c:tickLblPos val="nextTo"/>
        <c:crossAx val="1352647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297</a:t>
                    </a:r>
                    <a:r>
                      <a:rPr lang="ru-RU" smtClean="0"/>
                      <a:t> чел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Численность контингента в ДОО  (по состоянии на 1 сентября</c:v>
                </c:pt>
                <c:pt idx="1">
                  <c:v>Количество обучающихся ДОО стоящих на учете в КДН</c:v>
                </c:pt>
                <c:pt idx="2">
                  <c:v>Травматизм обучающихс в ДОО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297</c:v>
                </c:pt>
                <c:pt idx="1">
                  <c:v>0</c:v>
                </c:pt>
                <c:pt idx="2">
                  <c:v>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         </a:t>
                    </a:r>
                    <a:r>
                      <a:rPr lang="en-US" dirty="0" smtClean="0"/>
                      <a:t>302</a:t>
                    </a:r>
                    <a:r>
                      <a:rPr lang="ru-RU" dirty="0" smtClean="0"/>
                      <a:t> чел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Численность контингента в ДОО  (по состоянии на 1 сентября</c:v>
                </c:pt>
                <c:pt idx="1">
                  <c:v>Количество обучающихся ДОО стоящих на учете в КДН</c:v>
                </c:pt>
                <c:pt idx="2">
                  <c:v>Травматизм обучающихс в ДОО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302</c:v>
                </c:pt>
                <c:pt idx="1">
                  <c:v>0</c:v>
                </c:pt>
                <c:pt idx="2">
                  <c:v>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44"/>
        <c:axId val="160772608"/>
        <c:axId val="52173568"/>
      </c:barChart>
      <c:catAx>
        <c:axId val="160772608"/>
        <c:scaling>
          <c:orientation val="minMax"/>
        </c:scaling>
        <c:delete val="0"/>
        <c:axPos val="b"/>
        <c:majorTickMark val="out"/>
        <c:minorTickMark val="none"/>
        <c:tickLblPos val="nextTo"/>
        <c:crossAx val="52173568"/>
        <c:crosses val="autoZero"/>
        <c:auto val="1"/>
        <c:lblAlgn val="ctr"/>
        <c:lblOffset val="100"/>
        <c:noMultiLvlLbl val="0"/>
      </c:catAx>
      <c:valAx>
        <c:axId val="521735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60772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ИКТ-компетентность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владеет в совершенстве </c:v>
                </c:pt>
                <c:pt idx="1">
                  <c:v>владеет частично</c:v>
                </c:pt>
                <c:pt idx="2">
                  <c:v>не владеет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320475627942471"/>
          <c:y val="0.29021061703223366"/>
          <c:w val="0.38444219755179487"/>
          <c:h val="0.5506994293161252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D38957-58CF-4434-812A-62A76216169C}" type="doc">
      <dgm:prSet loTypeId="urn:microsoft.com/office/officeart/2005/8/layout/default#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63B880D-06E8-4787-BFCE-E97F9909D486}" type="pres">
      <dgm:prSet presAssocID="{B7D38957-58CF-4434-812A-62A7621616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8669492-9F58-450F-9D22-9B274034AA51}" type="presOf" srcId="{B7D38957-58CF-4434-812A-62A76216169C}" destId="{263B880D-06E8-4787-BFCE-E97F9909D486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84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400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77" marR="0" lvl="0" indent="-215977" defTabSz="914305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152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C91E3C1-EFE2-4A71-8C88-5AA20DFB5CE5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091DA1-BE9A-4682-9D82-0CB2DABBFF6C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B70D928-E459-4D5E-B66E-E3E7074793DA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B3079C-774B-4E16-A1B8-1AD239B77A29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057499" y="334236"/>
            <a:ext cx="2500906" cy="71099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54785" y="334236"/>
            <a:ext cx="7334704" cy="71099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67C1F54-682E-4E67-819A-8F0B7E044DCA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146578-2536-4C14-A6DF-2670CE669B15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12E0054-E6B2-4C06-87A8-9CF96564B58E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021F4B-DD76-4DF9-A7CA-6E0BE10EFD19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A0D6B46-A307-43A7-9EA7-ACFF73AE3562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96C52A-ACA8-4FDB-BE77-641FA421B6AA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4788" y="1944167"/>
            <a:ext cx="4917805" cy="55000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40603" y="1944167"/>
            <a:ext cx="4917805" cy="550001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6445BD4-FF43-486B-8DDB-552140877A59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C63309-CC2A-41BE-9E17-984AD7A28746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1536F90-E94C-45BC-93EF-179FCA2C6169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A92914C-39B1-4D9C-AFDE-6AF4159E1D57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EE98FC9-0122-498F-AE18-C02999BB9774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CC23B4-C216-45C8-BC6D-E1AB6E8E463C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FE31E1C-36A8-4A5F-A324-A623FB2A7F49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3CE9A8-0591-4E03-AC45-FA4EF73185C3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E0FDFD6-A0AA-4826-AE6C-08B8E7FBEE5A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68D4702-383F-4AB7-A216-745B5116CD99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F2F1CD-FF60-4A25-93BD-A170BA53EDFF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65055C-984E-4344-B9C6-CAEC945301AF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9F10A7F2-05C3-45C7-A6E8-8488C1AD24CA}" type="datetime1">
              <a:rPr lang="en-US" smtClean="0"/>
              <a:pPr lvl="0"/>
              <a:t>5/26/2022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C8417F64-594C-4A8A-BA82-47A0AF0E5120}" type="slidenum">
              <a:rPr lang="en-US" smtClean="0"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0773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00" indent="-377900" algn="l" defTabSz="100773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84" indent="-314916" algn="l" defTabSz="100773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69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534" indent="-251934" algn="l" defTabSz="100773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402" indent="-251934" algn="l" defTabSz="100773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10077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10077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3.jpeg"/><Relationship Id="rId3" Type="http://schemas.openxmlformats.org/officeDocument/2006/relationships/notesSlide" Target="../notesSlides/notesSlide9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1.jpeg"/><Relationship Id="rId5" Type="http://schemas.openxmlformats.org/officeDocument/2006/relationships/diagramData" Target="../diagrams/data1.xml"/><Relationship Id="rId15" Type="http://schemas.openxmlformats.org/officeDocument/2006/relationships/image" Target="../media/image19.wmf"/><Relationship Id="rId10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Relationship Id="rId1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jpeg"/><Relationship Id="rId9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pic>
        <p:nvPicPr>
          <p:cNvPr id="4" name="Рисунок 3" descr="20220512_102136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841" y="899518"/>
            <a:ext cx="8495702" cy="541401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51160" y="6809760"/>
            <a:ext cx="9577064" cy="584767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ru-RU" sz="1600" b="1" dirty="0">
                <a:solidFill>
                  <a:srgbClr val="1D321A"/>
                </a:solidFill>
                <a:latin typeface="Georgia" pitchFamily="18" charset="0"/>
              </a:rPr>
              <a:t>Российская Федерация, Краснодарский край, Темрюкский район, станица Старотитаровская, переулок Ильича, д.71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215776" y="251445"/>
            <a:ext cx="9505056" cy="1209754"/>
          </a:xfrm>
          <a:prstGeom prst="rect">
            <a:avLst/>
          </a:prstGeom>
        </p:spPr>
        <p:txBody>
          <a:bodyPr vert="horz" wrap="square" lIns="100772" tIns="50387" rIns="100772" bIns="50387" rtlCol="0" anchor="ctr">
            <a:spAutoFit/>
          </a:bodyPr>
          <a:lstStyle/>
          <a:p>
            <a:pPr marL="0" marR="0" lvl="0" indent="0" algn="ctr" defTabSz="10077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dist="17962" dir="2700000">
                    <a:srgbClr val="000000"/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ЗДРАВСТВУЙТЕ, </a:t>
            </a:r>
          </a:p>
          <a:p>
            <a:pPr marL="0" marR="0" lvl="0" indent="0" algn="ctr" defTabSz="10077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dist="17962" dir="2700000">
                    <a:srgbClr val="000000"/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МЫ РАДЫ ВАС ПРИВЕТСТВОВАТЬ!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305" y="5713370"/>
            <a:ext cx="9505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Муниципальная </a:t>
            </a:r>
            <a:r>
              <a:rPr lang="ru-RU" sz="2400" b="1" dirty="0">
                <a:solidFill>
                  <a:srgbClr val="0000FF"/>
                </a:solidFill>
                <a:latin typeface="Georgia" pitchFamily="18" charset="0"/>
              </a:rPr>
              <a:t>б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юджетная дошкольная образовательная </a:t>
            </a:r>
            <a:r>
              <a:rPr lang="ru-RU" sz="2400" b="1" dirty="0">
                <a:solidFill>
                  <a:srgbClr val="0000FF"/>
                </a:solidFill>
                <a:latin typeface="Georgia" pitchFamily="18" charset="0"/>
              </a:rPr>
              <a:t>о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рганизация Центр развития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ребенка- </a:t>
            </a:r>
            <a:r>
              <a:rPr lang="ru-RU" sz="2400" b="1" dirty="0">
                <a:solidFill>
                  <a:srgbClr val="0000FF"/>
                </a:solidFill>
                <a:latin typeface="Georgia" pitchFamily="18" charset="0"/>
              </a:rPr>
              <a:t>д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етский сад № 34 «Лучик»</a:t>
            </a:r>
            <a:endParaRPr lang="ru-RU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168.jpg"/>
          <p:cNvPicPr>
            <a:picLocks noChangeAspect="1"/>
          </p:cNvPicPr>
          <p:nvPr/>
        </p:nvPicPr>
        <p:blipFill>
          <a:blip r:embed="rId2" cstate="print"/>
          <a:srcRect l="3569" t="3986" r="2141" b="3563"/>
          <a:stretch>
            <a:fillRect/>
          </a:stretch>
        </p:blipFill>
        <p:spPr>
          <a:xfrm>
            <a:off x="1" y="0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7903" y="395461"/>
            <a:ext cx="7279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kern="0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Группа 4</a:t>
            </a:r>
            <a:r>
              <a:rPr lang="ru-RU" sz="2800" b="1" i="1" kern="0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Стратегические вопросы деятельности учреждения</a:t>
            </a:r>
            <a:endParaRPr lang="de-DE" sz="2800" b="1" i="1" kern="0" dirty="0">
              <a:solidFill>
                <a:srgbClr val="000099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833" y="1763613"/>
            <a:ext cx="8928991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spc="10" dirty="0">
                <a:solidFill>
                  <a:srgbClr val="030373"/>
                </a:solidFill>
                <a:latin typeface="Times New Roman"/>
                <a:ea typeface="Times New Roman"/>
              </a:rPr>
              <a:t>4.1. Программа развития ДОО</a:t>
            </a:r>
          </a:p>
          <a:p>
            <a:pPr lvl="0"/>
            <a:r>
              <a:rPr lang="ru-RU" sz="2000" b="1" spc="10" dirty="0">
                <a:solidFill>
                  <a:srgbClr val="030373"/>
                </a:solidFill>
                <a:latin typeface="Times New Roman"/>
                <a:ea typeface="Times New Roman"/>
              </a:rPr>
              <a:t>Цель программы развития </a:t>
            </a:r>
            <a:r>
              <a:rPr lang="ru-RU" sz="2000" dirty="0">
                <a:solidFill>
                  <a:srgbClr val="030373"/>
                </a:solidFill>
                <a:latin typeface="Times New Roman"/>
                <a:ea typeface="Times New Roman"/>
              </a:rPr>
              <a:t>в МБДОО ЦРР ДС №34 - личностное развитие ребенка дошкольного возраста, проявляющееся:</a:t>
            </a:r>
          </a:p>
          <a:p>
            <a:pPr lvl="0"/>
            <a:r>
              <a:rPr lang="ru-RU" sz="2000" dirty="0">
                <a:solidFill>
                  <a:srgbClr val="030373"/>
                </a:solidFill>
                <a:latin typeface="Times New Roman"/>
                <a:ea typeface="Times New Roman"/>
              </a:rPr>
              <a:t>         -в усвоении им знаний основных норм, которые общество выработало на основе базовых ценностей современного общества (в усвоении ими социально значимых знаний);</a:t>
            </a:r>
          </a:p>
          <a:p>
            <a:pPr marR="12700" lvl="0" indent="431800" algn="just">
              <a:lnSpc>
                <a:spcPts val="1585"/>
              </a:lnSpc>
            </a:pPr>
            <a:r>
              <a:rPr lang="ru-RU" sz="2000" spc="10" dirty="0">
                <a:solidFill>
                  <a:srgbClr val="030373"/>
                </a:solidFill>
                <a:latin typeface="Times New Roman"/>
                <a:ea typeface="Times New Roman"/>
              </a:rPr>
              <a:t>-в развитии его позитивных отношений к этим ценностям (в развитии их социально значимых отношений);</a:t>
            </a:r>
          </a:p>
          <a:p>
            <a:pPr marR="12700" lvl="0" indent="431800" algn="just">
              <a:lnSpc>
                <a:spcPts val="1585"/>
              </a:lnSpc>
              <a:tabLst>
                <a:tab pos="270510" algn="l"/>
              </a:tabLst>
            </a:pPr>
            <a:r>
              <a:rPr lang="ru-RU" sz="2000" spc="10" dirty="0">
                <a:solidFill>
                  <a:srgbClr val="030373"/>
                </a:solidFill>
                <a:latin typeface="Times New Roman"/>
                <a:ea typeface="Times New Roman"/>
              </a:rPr>
              <a:t>-в приобретении им соответствующего этим ценностям опыта поведения, применения сформированных знаний и отношений на практике (в приобретении опыта социально значимых дел).</a:t>
            </a:r>
          </a:p>
          <a:p>
            <a:pPr marL="12700" marR="12700" lvl="0" indent="419100" algn="just">
              <a:lnSpc>
                <a:spcPts val="1585"/>
              </a:lnSpc>
            </a:pPr>
            <a:r>
              <a:rPr lang="ru-RU" sz="2000" spc="10" dirty="0">
                <a:solidFill>
                  <a:srgbClr val="030373"/>
                </a:solidFill>
                <a:latin typeface="Times New Roman"/>
                <a:ea typeface="Times New Roman"/>
              </a:rPr>
              <a:t>Главной </a:t>
            </a:r>
            <a:r>
              <a:rPr lang="ru-RU" sz="2000" b="1" spc="10" dirty="0">
                <a:solidFill>
                  <a:srgbClr val="030373"/>
                </a:solidFill>
                <a:latin typeface="Times New Roman"/>
                <a:ea typeface="Times New Roman"/>
              </a:rPr>
              <a:t>задачей программы </a:t>
            </a:r>
            <a:r>
              <a:rPr lang="ru-RU" sz="2000" spc="10" dirty="0">
                <a:solidFill>
                  <a:srgbClr val="030373"/>
                </a:solidFill>
                <a:latin typeface="Times New Roman"/>
                <a:ea typeface="Times New Roman"/>
              </a:rPr>
              <a:t>является создание организационно-педагогических условий в части воспитания, личностного развития и социализации детей дошкольного возраста.</a:t>
            </a:r>
          </a:p>
          <a:p>
            <a:pPr marL="12700" marR="12700" lvl="0" indent="419100" algn="just">
              <a:lnSpc>
                <a:spcPts val="1585"/>
              </a:lnSpc>
            </a:pPr>
            <a:r>
              <a:rPr lang="ru-RU" sz="2000" spc="10" dirty="0">
                <a:solidFill>
                  <a:srgbClr val="030373"/>
                </a:solidFill>
                <a:latin typeface="Times New Roman"/>
                <a:ea typeface="Times New Roman"/>
              </a:rPr>
              <a:t>Задачи воспитания формируются для каждого возрастного периода (от 1 до 3 лет, от 3 до 8 лет) на основе планируемых результатов достижения цели воспитания и реализуются в единстве с развивающими задачами, определенными действующими нормативными правовыми документами в сфере ДОО</a:t>
            </a:r>
            <a:r>
              <a:rPr lang="ru-RU" sz="2000" spc="1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ru-RU" sz="2000" spc="1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9047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5168.jpg"/>
          <p:cNvPicPr>
            <a:picLocks noChangeAspect="1"/>
          </p:cNvPicPr>
          <p:nvPr/>
        </p:nvPicPr>
        <p:blipFill>
          <a:blip r:embed="rId4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571" y="174465"/>
            <a:ext cx="9289278" cy="1524953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kern="0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Группа 4</a:t>
            </a:r>
            <a:r>
              <a:rPr lang="ru-RU" sz="2800" b="1" i="1" kern="0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Стратегические вопросы деятельности учреждения</a:t>
            </a:r>
            <a:endParaRPr lang="de-DE" sz="2800" b="1" i="1" kern="0" dirty="0">
              <a:solidFill>
                <a:srgbClr val="000099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760" y="1699418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 Управление качеством образования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821809"/>
              </p:ext>
            </p:extLst>
          </p:nvPr>
        </p:nvGraphicFramePr>
        <p:xfrm>
          <a:off x="348272" y="2411685"/>
          <a:ext cx="5904584" cy="4167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8272" y="2411685"/>
                        <a:ext cx="5904584" cy="4167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64447" y="2596351"/>
            <a:ext cx="3600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Владимировна является экспертом мониторинга качества образования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168.jpg"/>
          <p:cNvPicPr>
            <a:picLocks noChangeAspect="1"/>
          </p:cNvPicPr>
          <p:nvPr/>
        </p:nvPicPr>
        <p:blipFill>
          <a:blip r:embed="rId4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91163158"/>
              </p:ext>
            </p:extLst>
          </p:nvPr>
        </p:nvGraphicFramePr>
        <p:xfrm>
          <a:off x="1223888" y="683493"/>
          <a:ext cx="763284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69" y="564790"/>
            <a:ext cx="8604955" cy="82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869" y="1907629"/>
            <a:ext cx="76688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 Призовые места ДОО в смотрах, </a:t>
            </a:r>
          </a:p>
          <a:p>
            <a:pPr lvl="0"/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районного, областного, федерального уровней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D:\ФОТО видео\дипломы\WhatsApp Image 2022-03-03 at 14.22.06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3063896"/>
            <a:ext cx="2815329" cy="3981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 видео\дипломы\WhatsApp Image 2022-03-03 at 14.19.59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041" y="1392883"/>
            <a:ext cx="2363591" cy="327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ОТО видео\дипломы\WhatsApp Image 2022-03-03 at 14.21.25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68" y="4859957"/>
            <a:ext cx="3672408" cy="2485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540223"/>
              </p:ext>
            </p:extLst>
          </p:nvPr>
        </p:nvGraphicFramePr>
        <p:xfrm>
          <a:off x="3474138" y="2900534"/>
          <a:ext cx="2808312" cy="396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PDF" r:id="rId14" imgW="0" imgH="360" progId="FoxitReader.Document">
                  <p:embed/>
                </p:oleObj>
              </mc:Choice>
              <mc:Fallback>
                <p:oleObj name="PDF" r:id="rId1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74138" y="2900534"/>
                        <a:ext cx="2808312" cy="3968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1" y="0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4644"/>
            <a:ext cx="9792839" cy="1452945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i="1" kern="0" dirty="0" smtClean="0">
              <a:solidFill>
                <a:srgbClr val="FF0000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lvl="0"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Группа </a:t>
            </a:r>
            <a:r>
              <a:rPr lang="ru-RU" sz="2800" b="1" i="1" kern="0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4</a:t>
            </a:r>
            <a:r>
              <a:rPr lang="ru-RU" sz="2800" b="1" i="1" kern="0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Стратегические вопросы деятельности учреждения</a:t>
            </a:r>
            <a:endParaRPr lang="de-DE" sz="2800" b="1" i="1" kern="0" dirty="0">
              <a:solidFill>
                <a:srgbClr val="000099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pic>
        <p:nvPicPr>
          <p:cNvPr id="6" name="Рисунок 5" descr="invali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00152" y="5178998"/>
            <a:ext cx="2664296" cy="23806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3848" y="1547589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4.4. Финансово-хозяйственная самостоятельность ДОО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816" y="3059757"/>
            <a:ext cx="1031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30373"/>
                </a:solidFill>
                <a:latin typeface="Monotype Corsiva" panose="03010101010201010101" pitchFamily="66" charset="0"/>
              </a:rPr>
              <a:t>Расчетный счет в МБДОО ЦРР ДС №34- имеется.</a:t>
            </a:r>
            <a:endParaRPr lang="ru-RU" sz="3600" b="1" dirty="0">
              <a:solidFill>
                <a:srgbClr val="030373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3888" y="3779837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30373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030373"/>
                </a:solidFill>
                <a:latin typeface="Monotype Corsiva" panose="03010101010201010101" pitchFamily="66" charset="0"/>
              </a:rPr>
              <a:t>Бухгалтерскую отчетность ведется в централизованной бухгалтерии Управления образования Темрюкский район</a:t>
            </a:r>
            <a:endParaRPr lang="ru-RU" sz="3200" b="1" dirty="0">
              <a:solidFill>
                <a:srgbClr val="030373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1" y="-1955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2008"/>
            <a:ext cx="9967442" cy="1187549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        </a:t>
            </a:r>
          </a:p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 Группа </a:t>
            </a:r>
            <a:r>
              <a:rPr lang="ru-RU" sz="2800" b="1" i="1" kern="0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4</a:t>
            </a:r>
            <a:r>
              <a:rPr lang="ru-RU" sz="2800" b="1" i="1" kern="0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Стратегические вопросы деятельности учреждения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07864" y="1763614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4.5. ИКТ-компетентность педагогических работников в ДОО 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28581446"/>
              </p:ext>
            </p:extLst>
          </p:nvPr>
        </p:nvGraphicFramePr>
        <p:xfrm>
          <a:off x="1680104" y="2594612"/>
          <a:ext cx="6168519" cy="3425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784" y="179438"/>
            <a:ext cx="9505055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100" b="1" i="1" dirty="0">
              <a:solidFill>
                <a:srgbClr val="0000CC"/>
              </a:solidFill>
              <a:latin typeface="Times New Roman" pitchFamily="18"/>
              <a:ea typeface="Andale Sans UI" pitchFamily="2"/>
              <a:cs typeface="Tahoma" pitchFamily="2"/>
            </a:endParaRPr>
          </a:p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3960192" y="1763613"/>
            <a:ext cx="5911011" cy="2880320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1" i="1" dirty="0">
              <a:solidFill>
                <a:srgbClr val="0000CC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3847" y="1979637"/>
            <a:ext cx="9007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r>
              <a:rPr lang="ru-RU" sz="5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СПАСИБО ЗА ВНИМАНИЕ!!!</a:t>
            </a:r>
            <a:endParaRPr lang="ru-RU" sz="54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168.jpg"/>
          <p:cNvPicPr>
            <a:picLocks noChangeAspect="1"/>
          </p:cNvPicPr>
          <p:nvPr/>
        </p:nvPicPr>
        <p:blipFill>
          <a:blip r:embed="rId2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8224" y="4001085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Заведующий муниципальной бюджетной  дошкольной образовательной организацией Центром развития ребенка -детским садом № 34 «Лучик»</a:t>
            </a:r>
            <a:endParaRPr lang="ru-RU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3" name="Рисунок 2" descr="kulik.jpg"/>
          <p:cNvPicPr>
            <a:picLocks noChangeAspect="1"/>
          </p:cNvPicPr>
          <p:nvPr/>
        </p:nvPicPr>
        <p:blipFill rotWithShape="1">
          <a:blip r:embed="rId3" cstate="print"/>
          <a:srcRect b="18365"/>
          <a:stretch/>
        </p:blipFill>
        <p:spPr>
          <a:xfrm>
            <a:off x="362012" y="539477"/>
            <a:ext cx="3672407" cy="419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5776" y="4715941"/>
            <a:ext cx="3888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КУЛИК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Светлана Владимировна</a:t>
            </a:r>
            <a:endParaRPr lang="ru-RU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7" name="Рисунок 6" descr="20220513_130909.jpg"/>
          <p:cNvPicPr>
            <a:picLocks noChangeAspect="1"/>
          </p:cNvPicPr>
          <p:nvPr/>
        </p:nvPicPr>
        <p:blipFill>
          <a:blip r:embed="rId4" cstate="print"/>
          <a:srcRect l="2535" r="6193"/>
          <a:stretch>
            <a:fillRect/>
          </a:stretch>
        </p:blipFill>
        <p:spPr>
          <a:xfrm>
            <a:off x="4392240" y="827509"/>
            <a:ext cx="5400600" cy="280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768" y="209584"/>
            <a:ext cx="9649072" cy="2962930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1" dirty="0" smtClean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Показатели результативности деятельности заведующего включают следующие группы показателей:</a:t>
            </a:r>
          </a:p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1" dirty="0" smtClean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  </a:t>
            </a:r>
            <a:endParaRPr lang="de-DE" sz="3200" b="1" i="1" dirty="0">
              <a:solidFill>
                <a:srgbClr val="0000CC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782" y="2718255"/>
            <a:ext cx="9577064" cy="4536504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Группа 1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Качество образования</a:t>
            </a:r>
          </a:p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Группа 2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Кадровые ресурсы учреждения</a:t>
            </a:r>
          </a:p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Группа 3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Социальная работа</a:t>
            </a:r>
          </a:p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ahoma" pitchFamily="2"/>
              </a:rPr>
              <a:t>Группа 4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Стратегические вопросы деятельности учреждения</a:t>
            </a:r>
            <a:endParaRPr lang="de-DE" sz="2800" b="1" i="1" dirty="0">
              <a:solidFill>
                <a:srgbClr val="000099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4" y="467468"/>
            <a:ext cx="8925404" cy="126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9952" y="1533945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Инновационная деятельность</a:t>
            </a:r>
            <a:endParaRPr lang="ru-RU" sz="4400" b="1" u="sng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411725"/>
              </p:ext>
            </p:extLst>
          </p:nvPr>
        </p:nvGraphicFramePr>
        <p:xfrm>
          <a:off x="248812" y="2274751"/>
          <a:ext cx="2448272" cy="345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812" y="2274751"/>
                        <a:ext cx="2448272" cy="3459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28343" y="2627709"/>
            <a:ext cx="4392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30373"/>
                </a:solidFill>
                <a:latin typeface="Monotype Corsiva" panose="03010101010201010101" pitchFamily="66" charset="0"/>
              </a:rPr>
              <a:t>Федеральная экспериментальная площадка в МБДОО ЦРР  ДС №34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Статус инновационной площадки: </a:t>
            </a:r>
            <a:r>
              <a:rPr lang="ru-RU" sz="2400" b="1" dirty="0" smtClean="0">
                <a:solidFill>
                  <a:srgbClr val="030373"/>
                </a:solidFill>
                <a:latin typeface="Monotype Corsiva" panose="03010101010201010101" pitchFamily="66" charset="0"/>
              </a:rPr>
              <a:t>стартовый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Тема: «</a:t>
            </a:r>
            <a:r>
              <a:rPr lang="ru-RU" sz="2400" b="1" dirty="0" smtClean="0">
                <a:solidFill>
                  <a:srgbClr val="030373"/>
                </a:solidFill>
                <a:latin typeface="Monotype Corsiva" panose="03010101010201010101" pitchFamily="66" charset="0"/>
              </a:rPr>
              <a:t>Развитие качества дошкольного образования с использованием инструментария МКДО на образовательной платформе  «Вдохновение»</a:t>
            </a:r>
            <a:endParaRPr lang="ru-RU" sz="2400" b="1" dirty="0">
              <a:solidFill>
                <a:srgbClr val="030373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2609812"/>
              </p:ext>
            </p:extLst>
          </p:nvPr>
        </p:nvGraphicFramePr>
        <p:xfrm>
          <a:off x="2948138" y="2303386"/>
          <a:ext cx="2380205" cy="3363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48138" y="2303386"/>
                        <a:ext cx="2380205" cy="3363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5168.jpg"/>
          <p:cNvPicPr>
            <a:picLocks noChangeAspect="1"/>
          </p:cNvPicPr>
          <p:nvPr/>
        </p:nvPicPr>
        <p:blipFill>
          <a:blip r:embed="rId4" cstate="print"/>
          <a:srcRect l="3569" t="3986" r="2141" b="3563"/>
          <a:stretch>
            <a:fillRect/>
          </a:stretch>
        </p:blipFill>
        <p:spPr>
          <a:xfrm>
            <a:off x="0" y="-1"/>
            <a:ext cx="10080624" cy="7559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44368" y="695682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  <a:endParaRPr lang="ru-RU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191258"/>
              </p:ext>
            </p:extLst>
          </p:nvPr>
        </p:nvGraphicFramePr>
        <p:xfrm>
          <a:off x="215776" y="1631754"/>
          <a:ext cx="2501880" cy="3535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5776" y="1631754"/>
                        <a:ext cx="2501880" cy="3535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3808" y="880346"/>
            <a:ext cx="91450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Обобщение собственного педагогического опыта</a:t>
            </a:r>
            <a:endParaRPr lang="ru-RU" sz="44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 descr="IMG_20181121_111256.jpg"/>
          <p:cNvPicPr>
            <a:picLocks noChangeAspect="1"/>
          </p:cNvPicPr>
          <p:nvPr/>
        </p:nvPicPr>
        <p:blipFill>
          <a:blip r:embed="rId7" cstate="print"/>
          <a:srcRect b="19550"/>
          <a:stretch>
            <a:fillRect/>
          </a:stretch>
        </p:blipFill>
        <p:spPr>
          <a:xfrm>
            <a:off x="5544368" y="3563813"/>
            <a:ext cx="4473817" cy="3096343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303165"/>
              </p:ext>
            </p:extLst>
          </p:nvPr>
        </p:nvGraphicFramePr>
        <p:xfrm>
          <a:off x="2787243" y="2627709"/>
          <a:ext cx="2757125" cy="3896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87243" y="2627709"/>
                        <a:ext cx="2757125" cy="3896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784" y="179437"/>
            <a:ext cx="9577064" cy="1596960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Участие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в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программах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федерального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и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регионального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уровня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направленных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на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поддержку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образования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800" b="1" i="1" dirty="0" err="1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800" b="1" i="1" dirty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 с ОВЗ: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584" y="5436021"/>
            <a:ext cx="9887041" cy="1296144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В 2019году ДОО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участвовала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в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Государственной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программе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«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Доступная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среда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»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на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2011-2020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гг</a:t>
            </a:r>
            <a:r>
              <a:rPr lang="de-DE" sz="2000" b="1" i="1" dirty="0" smtClean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.</a:t>
            </a:r>
            <a:r>
              <a:rPr lang="ru-RU" sz="2000" b="1" i="1" dirty="0" smtClean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smtClean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В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результате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которой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создана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архитектурная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доступность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: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информационная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вывеска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с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текстом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Брайля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кнопка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вызова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помощи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,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санитарно-гигиеническая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комната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для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с ОВЗ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оборудована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поручнями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около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раковин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 и </a:t>
            </a:r>
            <a:r>
              <a:rPr lang="de-DE" sz="2000" b="1" i="1" dirty="0" err="1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унитаза</a:t>
            </a:r>
            <a:r>
              <a:rPr lang="de-DE" sz="2000" b="1" i="1" dirty="0">
                <a:solidFill>
                  <a:srgbClr val="000099"/>
                </a:solidFill>
                <a:latin typeface="Times New Roman" pitchFamily="18"/>
                <a:ea typeface="Andale Sans UI" pitchFamily="2"/>
                <a:cs typeface="Tahoma" pitchFamily="2"/>
              </a:rPr>
              <a:t>.</a:t>
            </a:r>
          </a:p>
        </p:txBody>
      </p:sp>
      <p:pic>
        <p:nvPicPr>
          <p:cNvPr id="7" name="Рисунок 6" descr="20220512_0849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655723" y="2628817"/>
            <a:ext cx="4216475" cy="189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20512_0849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 flipV="1">
            <a:off x="6076886" y="2533531"/>
            <a:ext cx="4347903" cy="1956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20309_102343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2080" y="1711609"/>
            <a:ext cx="374441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2" y="0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432" y="360000"/>
            <a:ext cx="9899998" cy="1907669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1" compatLnSpc="0"/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200" b="1" i="1" dirty="0" smtClean="0">
                <a:solidFill>
                  <a:srgbClr val="0000CC"/>
                </a:solidFill>
                <a:latin typeface="Times New Roman" pitchFamily="18"/>
                <a:ea typeface="Andale Sans UI" pitchFamily="2"/>
                <a:cs typeface="Tahoma" pitchFamily="2"/>
              </a:rPr>
              <a:t>Эффективность  участия педагогических работников  в программах наставничества</a:t>
            </a:r>
            <a:endParaRPr lang="de-DE" sz="3200" b="1" i="1" dirty="0">
              <a:solidFill>
                <a:srgbClr val="0000CC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863848" y="6516141"/>
            <a:ext cx="8712968" cy="57606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3037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2399" y="2915741"/>
            <a:ext cx="4248225" cy="2523890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algn="ctr">
              <a:buSzPct val="45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i="1" dirty="0" smtClean="0">
                <a:solidFill>
                  <a:srgbClr val="030373"/>
                </a:solidFill>
                <a:latin typeface="Monotype Corsiva" panose="03010101010201010101" pitchFamily="66" charset="0"/>
                <a:ea typeface="Andale Sans UI" pitchFamily="2"/>
                <a:cs typeface="Tahoma" pitchFamily="2"/>
              </a:rPr>
              <a:t>Ведется работа  по наставничеству молодых специалистов</a:t>
            </a:r>
            <a:endParaRPr lang="de-DE" sz="3600" b="1" i="1" dirty="0">
              <a:solidFill>
                <a:srgbClr val="030373"/>
              </a:solidFill>
              <a:latin typeface="Monotype Corsiva" panose="03010101010201010101" pitchFamily="66" charset="0"/>
              <a:ea typeface="Andale Sans UI" pitchFamily="2"/>
              <a:cs typeface="Tahoma" pitchFamily="2"/>
            </a:endParaRPr>
          </a:p>
        </p:txBody>
      </p:sp>
      <p:pic>
        <p:nvPicPr>
          <p:cNvPr id="4098" name="Picture 2" descr="D:\ФОТО видео\IMG_20220524_124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97368"/>
            <a:ext cx="5400599" cy="416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-24696" y="0"/>
            <a:ext cx="10080624" cy="755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23453"/>
            <a:ext cx="10080625" cy="1070583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1" compatLnSpc="0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000" b="1" i="1" dirty="0">
              <a:solidFill>
                <a:srgbClr val="0000CC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67" y="323453"/>
            <a:ext cx="682542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995487"/>
            <a:ext cx="8791575" cy="32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350" y="550802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30373"/>
                </a:solidFill>
                <a:latin typeface="Monotype Corsiva" panose="03010101010201010101" pitchFamily="66" charset="0"/>
              </a:rPr>
              <a:t> 2.3. Жалобы на МБДОО ЦРР ДС №34-отсутствуют.</a:t>
            </a:r>
            <a:endParaRPr lang="ru-RU" sz="2400" b="1" dirty="0">
              <a:solidFill>
                <a:srgbClr val="030373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168.jpg"/>
          <p:cNvPicPr>
            <a:picLocks noChangeAspect="1"/>
          </p:cNvPicPr>
          <p:nvPr/>
        </p:nvPicPr>
        <p:blipFill>
          <a:blip r:embed="rId3" cstate="print"/>
          <a:srcRect l="3569" t="3986" r="2141" b="3563"/>
          <a:stretch>
            <a:fillRect/>
          </a:stretch>
        </p:blipFill>
        <p:spPr>
          <a:xfrm>
            <a:off x="0" y="0"/>
            <a:ext cx="10080624" cy="755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0001" y="2159995"/>
            <a:ext cx="5747040" cy="5056202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7784" y="251445"/>
            <a:ext cx="6768752" cy="86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1" compatLnSpc="0"/>
          <a:lstStyle/>
          <a:p>
            <a:pPr algn="ctr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400" b="1" i="1" cap="all" dirty="0">
              <a:solidFill>
                <a:srgbClr val="0000CC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7943" y="2267669"/>
            <a:ext cx="6018515" cy="720080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200" b="1" i="1" dirty="0">
              <a:solidFill>
                <a:srgbClr val="000099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776" y="3779837"/>
            <a:ext cx="7128792" cy="1368152"/>
          </a:xfrm>
          <a:prstGeom prst="rect">
            <a:avLst/>
          </a:prstGeom>
          <a:noFill/>
          <a:ln>
            <a:noFill/>
          </a:ln>
        </p:spPr>
        <p:txBody>
          <a:bodyPr vert="horz" wrap="square" lIns="89995" tIns="44993" rIns="89995" bIns="44993" anchor="t" anchorCtr="0" compatLnSpc="0"/>
          <a:lstStyle/>
          <a:p>
            <a:pPr algn="ctr">
              <a:spcBef>
                <a:spcPts val="64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1" dirty="0">
              <a:solidFill>
                <a:srgbClr val="0000CC"/>
              </a:solidFill>
              <a:latin typeface="Times New Roman" pitchFamily="18"/>
              <a:ea typeface="Andale Sans UI" pitchFamily="2"/>
              <a:cs typeface="Tahoma" pitchFamily="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03" y="311223"/>
            <a:ext cx="6585755" cy="94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77239312"/>
              </p:ext>
            </p:extLst>
          </p:nvPr>
        </p:nvGraphicFramePr>
        <p:xfrm>
          <a:off x="1680104" y="1539698"/>
          <a:ext cx="6720417" cy="4480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12459611"/>
              </p:ext>
            </p:extLst>
          </p:nvPr>
        </p:nvGraphicFramePr>
        <p:xfrm>
          <a:off x="1680104" y="1539698"/>
          <a:ext cx="6720417" cy="4480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466</Words>
  <Application>Microsoft Office PowerPoint</Application>
  <PresentationFormat>Произвольный</PresentationFormat>
  <Paragraphs>55</Paragraphs>
  <Slides>15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PDF</vt:lpstr>
      <vt:lpstr>Foxit PDF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Инклюзивное образование  для детей с ОВЗ   в ДОО</dc:title>
  <dc:creator>user16</dc:creator>
  <cp:lastModifiedBy>Пользователь Windows</cp:lastModifiedBy>
  <cp:revision>126</cp:revision>
  <dcterms:created xsi:type="dcterms:W3CDTF">2009-04-16T11:32:32Z</dcterms:created>
  <dcterms:modified xsi:type="dcterms:W3CDTF">2022-05-26T11:48:37Z</dcterms:modified>
</cp:coreProperties>
</file>