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2" r:id="rId3"/>
    <p:sldId id="260" r:id="rId4"/>
    <p:sldId id="265" r:id="rId5"/>
    <p:sldId id="267" r:id="rId6"/>
    <p:sldId id="266" r:id="rId7"/>
    <p:sldId id="269" r:id="rId8"/>
    <p:sldId id="290" r:id="rId9"/>
    <p:sldId id="291" r:id="rId10"/>
    <p:sldId id="284" r:id="rId11"/>
    <p:sldId id="287" r:id="rId12"/>
    <p:sldId id="288" r:id="rId13"/>
    <p:sldId id="293" r:id="rId14"/>
    <p:sldId id="278" r:id="rId15"/>
    <p:sldId id="273" r:id="rId16"/>
    <p:sldId id="279" r:id="rId17"/>
    <p:sldId id="292" r:id="rId18"/>
    <p:sldId id="272" r:id="rId19"/>
    <p:sldId id="282" r:id="rId20"/>
    <p:sldId id="283" r:id="rId21"/>
    <p:sldId id="274" r:id="rId22"/>
    <p:sldId id="294" r:id="rId23"/>
    <p:sldId id="286" r:id="rId24"/>
  </p:sldIdLst>
  <p:sldSz cx="9144000" cy="6858000" type="screen4x3"/>
  <p:notesSz cx="6742113" cy="9872663"/>
  <p:custDataLst>
    <p:tags r:id="rId2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A61"/>
    <a:srgbClr val="E59074"/>
    <a:srgbClr val="3399FF"/>
    <a:srgbClr val="666699"/>
    <a:srgbClr val="0437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975" autoAdjust="0"/>
  </p:normalViewPr>
  <p:slideViewPr>
    <p:cSldViewPr>
      <p:cViewPr varScale="1">
        <p:scale>
          <a:sx n="109" d="100"/>
          <a:sy n="109" d="100"/>
        </p:scale>
        <p:origin x="127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/>
              <a:t>Оригинальные шаблоны для презентаций: </a:t>
            </a:r>
            <a:r>
              <a:rPr lang="ru-RU" sz="1200" dirty="0">
                <a:hlinkClick r:id="rId3"/>
              </a:rPr>
              <a:t>https://presentation-creation.ru/powerpoint-templates.html</a:t>
            </a:r>
            <a:r>
              <a:rPr lang="en-US" sz="1200" dirty="0"/>
              <a:t> </a:t>
            </a:r>
            <a:endParaRPr lang="ru-RU" sz="1200" dirty="0"/>
          </a:p>
          <a:p>
            <a:r>
              <a:rPr lang="ru-RU" sz="120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002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002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561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889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889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07296" y="4581128"/>
            <a:ext cx="6336704" cy="1440160"/>
          </a:xfrm>
        </p:spPr>
        <p:txBody>
          <a:bodyPr/>
          <a:lstStyle>
            <a:lvl1pPr>
              <a:defRPr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915816" y="116632"/>
            <a:ext cx="6120680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1547664" y="1556792"/>
            <a:ext cx="7488832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116632"/>
            <a:ext cx="6120680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47664" y="1556792"/>
            <a:ext cx="7488832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6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700808"/>
            <a:ext cx="7131326" cy="252028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Бережливый и экологичный Ленинградский район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00"/>
            <a:ext cx="2658213" cy="118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104866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Проведен анализ расходования офисной бумаги в 2020 году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20264" y="1524287"/>
            <a:ext cx="21602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В 2020 году закуплено </a:t>
            </a:r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1 400</a:t>
            </a:r>
            <a:r>
              <a:rPr lang="ru-RU" dirty="0"/>
              <a:t> пачек офисной бумаги на сумму 297 572,50 руб.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Подтвержден расход </a:t>
            </a:r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802</a:t>
            </a:r>
            <a:r>
              <a:rPr lang="ru-RU" dirty="0"/>
              <a:t> пачек офисной бумаги.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Нет подтверждения об использовании - </a:t>
            </a:r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598</a:t>
            </a:r>
            <a:r>
              <a:rPr lang="ru-RU" dirty="0"/>
              <a:t> пачек офисной бумаги на сумму  127 106 руб.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29" y="1556792"/>
            <a:ext cx="5494337" cy="421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365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104866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Определен расход офисной бумаги на 1 сотрудника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1407679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dirty="0"/>
              <a:t>В 2020 году израсходовано 1 400 пачек офисной бумаги. </a:t>
            </a:r>
          </a:p>
          <a:p>
            <a:pPr lvl="0" algn="just"/>
            <a:r>
              <a:rPr lang="ru-RU" dirty="0"/>
              <a:t>Штат сотрудников – 102 чел.</a:t>
            </a:r>
          </a:p>
          <a:p>
            <a:pPr lvl="0" algn="just"/>
            <a:endParaRPr lang="ru-RU" dirty="0"/>
          </a:p>
          <a:p>
            <a:pPr lvl="0" algn="just"/>
            <a:r>
              <a:rPr lang="ru-RU" dirty="0"/>
              <a:t>Получается, что на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сотрудника расход </a:t>
            </a:r>
            <a:r>
              <a:rPr lang="ru-RU" dirty="0"/>
              <a:t>офисной бумаги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составляет </a:t>
            </a:r>
          </a:p>
          <a:p>
            <a:pPr lvl="0" algn="just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13,73 пачек 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офисной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/>
              <a:t>бумаги (2 918,31 руб.)</a:t>
            </a:r>
          </a:p>
          <a:p>
            <a:pPr marL="342900" lvl="0" indent="-342900" algn="just">
              <a:buAutoNum type="arabicPeriod"/>
            </a:pPr>
            <a:endParaRPr lang="ru-RU" dirty="0"/>
          </a:p>
          <a:p>
            <a:pPr lvl="0" algn="just"/>
            <a:r>
              <a:rPr lang="ru-RU" dirty="0"/>
              <a:t>Планируемые затраты на 2021 год исходя из заключенного контракта –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1915 пачек</a:t>
            </a:r>
            <a:r>
              <a:rPr lang="ru-RU" dirty="0"/>
              <a:t> на сумму 440 450 руб., что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36,8% больше</a:t>
            </a:r>
            <a:r>
              <a:rPr lang="ru-RU" dirty="0"/>
              <a:t> к уровню 2020 года.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38626"/>
            <a:ext cx="3978275" cy="211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51" y="4238626"/>
            <a:ext cx="3984625" cy="214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4551" y="3799402"/>
            <a:ext cx="3945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Лидеры по расходованию бумаги в 2020 году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60032" y="3823866"/>
            <a:ext cx="3945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Лидеры по заявленной  бумаге в 2021 году</a:t>
            </a:r>
          </a:p>
        </p:txBody>
      </p:sp>
    </p:spTree>
    <p:extLst>
      <p:ext uri="{BB962C8B-B14F-4D97-AF65-F5344CB8AC3E}">
        <p14:creationId xmlns:p14="http://schemas.microsoft.com/office/powerpoint/2010/main" val="48270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104866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Определен вред окружающей природе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1412776"/>
            <a:ext cx="7920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AutoNum type="arabicPeriod"/>
            </a:pPr>
            <a:endParaRPr lang="ru-RU" dirty="0"/>
          </a:p>
          <a:p>
            <a:pPr lvl="0" algn="just"/>
            <a:r>
              <a:rPr lang="ru-RU" dirty="0"/>
              <a:t>Учитывая, что на изготовление 1 листа офисной бумаги А4 расходуется  13-21 грамм дерева, на 1 пачку А4 требуется переработать не менее 6,5 кг древесины.</a:t>
            </a:r>
          </a:p>
          <a:p>
            <a:pPr lvl="0" algn="just"/>
            <a:endParaRPr lang="ru-RU" dirty="0"/>
          </a:p>
          <a:p>
            <a:pPr lvl="0" algn="just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1 400 пачек </a:t>
            </a:r>
            <a:r>
              <a:rPr lang="ru-RU" dirty="0"/>
              <a:t>израсходованной бумаги в 2020 году  –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</a:t>
            </a:r>
            <a:r>
              <a:rPr lang="ru-RU" dirty="0"/>
              <a:t>9 100 кг древесины  или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292</a:t>
            </a:r>
            <a:r>
              <a:rPr lang="ru-RU" dirty="0"/>
              <a:t> спиленных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дерева</a:t>
            </a:r>
            <a:r>
              <a:rPr lang="ru-RU" dirty="0"/>
              <a:t>.</a:t>
            </a:r>
          </a:p>
          <a:p>
            <a:pPr lvl="0" algn="just"/>
            <a:endParaRPr lang="ru-RU" dirty="0"/>
          </a:p>
          <a:p>
            <a:pPr lvl="0" algn="just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2021 году</a:t>
            </a:r>
            <a:r>
              <a:rPr lang="ru-RU" dirty="0"/>
              <a:t>, согласно прогнозу потребления офисной бумаги,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планируется</a:t>
            </a:r>
            <a:r>
              <a:rPr lang="ru-RU" dirty="0"/>
              <a:t> израсходовать 1915 пачек офисной бумаги или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истребить 399 дерева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3477" y="4813707"/>
            <a:ext cx="3945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переработки 292 деревьев в бумажную продукцию потребовалось: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73638" y="4803532"/>
            <a:ext cx="3945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переработки 399 деревьев в бумажную продукцию потребуется: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0652" y="5373216"/>
            <a:ext cx="39881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Объем водных ресурсов – 14 717 л</a:t>
            </a:r>
          </a:p>
          <a:p>
            <a:r>
              <a:rPr lang="ru-RU" sz="1600" dirty="0"/>
              <a:t>Объем энергоресурсов – 35 740,8 кВт/ч</a:t>
            </a:r>
          </a:p>
          <a:p>
            <a:r>
              <a:rPr lang="ru-RU" sz="1600" dirty="0"/>
              <a:t>Площадь лесных массивов – 1 460 м2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7561" y="5367036"/>
            <a:ext cx="39881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Объем водных ресурсов – 20 110 л</a:t>
            </a:r>
          </a:p>
          <a:p>
            <a:r>
              <a:rPr lang="ru-RU" sz="1600" dirty="0"/>
              <a:t>Объем энергоресурсов – 48 837,6 кВт/ч</a:t>
            </a:r>
          </a:p>
          <a:p>
            <a:r>
              <a:rPr lang="ru-RU" sz="1600" dirty="0"/>
              <a:t>Площадь лесных массивов – 1 995 м2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47664" y="4437112"/>
            <a:ext cx="1187083" cy="366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год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84168" y="4437112"/>
            <a:ext cx="1187083" cy="366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 год</a:t>
            </a:r>
          </a:p>
        </p:txBody>
      </p:sp>
    </p:spTree>
    <p:extLst>
      <p:ext uri="{BB962C8B-B14F-4D97-AF65-F5344CB8AC3E}">
        <p14:creationId xmlns:p14="http://schemas.microsoft.com/office/powerpoint/2010/main" val="135936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84976" cy="104866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Проведена апробация существующих способов экономии офисной бумаги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939" y="1794770"/>
            <a:ext cx="620489" cy="50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16" y="2498888"/>
            <a:ext cx="620489" cy="50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12" y="3167617"/>
            <a:ext cx="620489" cy="50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16" y="3866350"/>
            <a:ext cx="620489" cy="50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939" y="4540477"/>
            <a:ext cx="620489" cy="50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939" y="5235192"/>
            <a:ext cx="620489" cy="50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99176" y="1860785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Использование электронного документооборота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07704" y="2564903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Настройка двухсторонней печати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07704" y="323363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Использование экономного шрифта при печати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99176" y="3793865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Изменение параметров текста, границ страницы и междустрочного интервала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40102" y="4582461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Печать в режиме «черновик»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40102" y="5301207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Внедрение системы учета распечаток</a:t>
            </a: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322" y="5864658"/>
            <a:ext cx="620489" cy="50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962656" y="5946931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Сдача бумаги в виде макулатуры</a:t>
            </a:r>
          </a:p>
        </p:txBody>
      </p:sp>
    </p:spTree>
    <p:extLst>
      <p:ext uri="{BB962C8B-B14F-4D97-AF65-F5344CB8AC3E}">
        <p14:creationId xmlns:p14="http://schemas.microsoft.com/office/powerpoint/2010/main" val="423213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172999" y="332656"/>
            <a:ext cx="8784976" cy="104866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Использование электронного документооборота за исключением важных документов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70289"/>
            <a:ext cx="5472608" cy="391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9185" y="5805264"/>
            <a:ext cx="861879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1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Важные документы должны быть представлены на бумажном носителе, но многие внутренние документы компании можно перевести в электронный вид. </a:t>
            </a:r>
            <a:r>
              <a:rPr lang="ru-RU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Экономия в месяц  – 4 пачки, 48 пачек в год.</a:t>
            </a:r>
            <a:endParaRPr lang="ru-RU" sz="14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2143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-324544" y="404664"/>
            <a:ext cx="9217024" cy="104866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Настройка автоматической двухсторонней печати на  всех принтерах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90" y="1844824"/>
            <a:ext cx="7896362" cy="2629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522920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Использование  двусторонней печати для внутренних документов, когда это возможно, позволяет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сократить расход </a:t>
            </a:r>
            <a:r>
              <a:rPr lang="ru-RU" dirty="0"/>
              <a:t>бумаги практически 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50%.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5885937"/>
            <a:ext cx="7560840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1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Экономия в месяц  – 9 пачек,108 пачек в год.</a:t>
            </a:r>
            <a:endParaRPr lang="ru-RU" sz="14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3846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84976" cy="104866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Использование шрифта </a:t>
            </a:r>
            <a:r>
              <a:rPr lang="en-US" b="1" dirty="0">
                <a:solidFill>
                  <a:schemeClr val="tx1"/>
                </a:solidFill>
              </a:rPr>
              <a:t>Garamond</a:t>
            </a:r>
            <a:r>
              <a:rPr lang="ru-RU" b="1" dirty="0">
                <a:solidFill>
                  <a:schemeClr val="tx1"/>
                </a:solidFill>
              </a:rPr>
              <a:t> при печати документов для внутренних работ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772816"/>
            <a:ext cx="8110041" cy="416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4" y="6021288"/>
            <a:ext cx="8110041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1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Экономия в месяц  – 308 руб., в год – 3 699 руб.</a:t>
            </a:r>
          </a:p>
          <a:p>
            <a:pPr lvl="0" algn="ctr">
              <a:lnSpc>
                <a:spcPts val="21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 (в 2020 году на заправку картриджей израсходовано 24 660 руб.)</a:t>
            </a:r>
            <a:endParaRPr lang="ru-RU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023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107504" y="548680"/>
            <a:ext cx="8784976" cy="1048666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Использование уменьшенного размера шрифта при печати документов внутреннего пользования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59832" y="2276872"/>
            <a:ext cx="297841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333333"/>
                </a:solidFill>
                <a:latin typeface="Garamond" panose="02020404030301010803" pitchFamily="18" charset="0"/>
              </a:rPr>
              <a:t>Когда в товарищах согласья нет,</a:t>
            </a:r>
            <a:br>
              <a:rPr lang="ru-RU" sz="1100" dirty="0">
                <a:latin typeface="Garamond" panose="02020404030301010803" pitchFamily="18" charset="0"/>
              </a:rPr>
            </a:br>
            <a:r>
              <a:rPr lang="ru-RU" sz="1100" dirty="0">
                <a:solidFill>
                  <a:srgbClr val="333333"/>
                </a:solidFill>
                <a:latin typeface="Garamond" panose="02020404030301010803" pitchFamily="18" charset="0"/>
              </a:rPr>
              <a:t>На лад их дело не пойдет,</a:t>
            </a:r>
            <a:br>
              <a:rPr lang="ru-RU" sz="1100" dirty="0">
                <a:latin typeface="Garamond" panose="02020404030301010803" pitchFamily="18" charset="0"/>
              </a:rPr>
            </a:br>
            <a:r>
              <a:rPr lang="ru-RU" sz="1100" dirty="0">
                <a:solidFill>
                  <a:srgbClr val="333333"/>
                </a:solidFill>
                <a:latin typeface="Garamond" panose="02020404030301010803" pitchFamily="18" charset="0"/>
              </a:rPr>
              <a:t>И выйдет из него не дело, только мука.</a:t>
            </a:r>
            <a:br>
              <a:rPr lang="ru-RU" sz="1100" dirty="0">
                <a:latin typeface="Garamond" panose="02020404030301010803" pitchFamily="18" charset="0"/>
              </a:rPr>
            </a:br>
            <a:r>
              <a:rPr lang="ru-RU" sz="1100" dirty="0">
                <a:solidFill>
                  <a:srgbClr val="333333"/>
                </a:solidFill>
                <a:latin typeface="Garamond" panose="02020404030301010803" pitchFamily="18" charset="0"/>
              </a:rPr>
              <a:t>Однажды Лебедь, Рак да Щука</a:t>
            </a:r>
            <a:br>
              <a:rPr lang="ru-RU" sz="1100" dirty="0">
                <a:latin typeface="Garamond" panose="02020404030301010803" pitchFamily="18" charset="0"/>
              </a:rPr>
            </a:br>
            <a:r>
              <a:rPr lang="ru-RU" sz="1100" dirty="0">
                <a:solidFill>
                  <a:srgbClr val="333333"/>
                </a:solidFill>
                <a:latin typeface="Garamond" panose="02020404030301010803" pitchFamily="18" charset="0"/>
              </a:rPr>
              <a:t>Везти с поклажей воз взялись</a:t>
            </a:r>
            <a:br>
              <a:rPr lang="ru-RU" sz="1100" dirty="0">
                <a:latin typeface="Garamond" panose="02020404030301010803" pitchFamily="18" charset="0"/>
              </a:rPr>
            </a:br>
            <a:r>
              <a:rPr lang="ru-RU" sz="1100" dirty="0">
                <a:solidFill>
                  <a:srgbClr val="333333"/>
                </a:solidFill>
                <a:latin typeface="Garamond" panose="02020404030301010803" pitchFamily="18" charset="0"/>
              </a:rPr>
              <a:t>И вместе трое все в него впряглись;</a:t>
            </a:r>
            <a:br>
              <a:rPr lang="ru-RU" sz="1100" dirty="0">
                <a:latin typeface="Garamond" panose="02020404030301010803" pitchFamily="18" charset="0"/>
              </a:rPr>
            </a:br>
            <a:r>
              <a:rPr lang="ru-RU" sz="1100" dirty="0">
                <a:solidFill>
                  <a:srgbClr val="333333"/>
                </a:solidFill>
                <a:latin typeface="Garamond" panose="02020404030301010803" pitchFamily="18" charset="0"/>
              </a:rPr>
              <a:t>Из кожи лезут вон, а возу все нет ходу!</a:t>
            </a:r>
            <a:br>
              <a:rPr lang="ru-RU" sz="1100" dirty="0">
                <a:latin typeface="Garamond" panose="02020404030301010803" pitchFamily="18" charset="0"/>
              </a:rPr>
            </a:br>
            <a:r>
              <a:rPr lang="ru-RU" sz="1100" dirty="0">
                <a:solidFill>
                  <a:srgbClr val="333333"/>
                </a:solidFill>
                <a:latin typeface="Garamond" panose="02020404030301010803" pitchFamily="18" charset="0"/>
              </a:rPr>
              <a:t>Поклажа бы для них казалась и легка:</a:t>
            </a:r>
            <a:br>
              <a:rPr lang="ru-RU" sz="1100" dirty="0">
                <a:latin typeface="Garamond" panose="02020404030301010803" pitchFamily="18" charset="0"/>
              </a:rPr>
            </a:br>
            <a:r>
              <a:rPr lang="ru-RU" sz="1100" dirty="0">
                <a:solidFill>
                  <a:srgbClr val="333333"/>
                </a:solidFill>
                <a:latin typeface="Garamond" panose="02020404030301010803" pitchFamily="18" charset="0"/>
              </a:rPr>
              <a:t>Да Лебедь рвется в облака,</a:t>
            </a:r>
            <a:br>
              <a:rPr lang="ru-RU" sz="1100" dirty="0">
                <a:latin typeface="Garamond" panose="02020404030301010803" pitchFamily="18" charset="0"/>
              </a:rPr>
            </a:br>
            <a:r>
              <a:rPr lang="ru-RU" sz="1100" dirty="0">
                <a:solidFill>
                  <a:srgbClr val="333333"/>
                </a:solidFill>
                <a:latin typeface="Garamond" panose="02020404030301010803" pitchFamily="18" charset="0"/>
              </a:rPr>
              <a:t>Рак пятится назад, а Щука тянет в воду.</a:t>
            </a:r>
            <a:br>
              <a:rPr lang="ru-RU" sz="1100" dirty="0">
                <a:latin typeface="Garamond" panose="02020404030301010803" pitchFamily="18" charset="0"/>
              </a:rPr>
            </a:br>
            <a:r>
              <a:rPr lang="ru-RU" sz="1100" dirty="0">
                <a:solidFill>
                  <a:srgbClr val="333333"/>
                </a:solidFill>
                <a:latin typeface="Garamond" panose="02020404030301010803" pitchFamily="18" charset="0"/>
              </a:rPr>
              <a:t>Кто виноват из них, кто прав — судить не нам;</a:t>
            </a:r>
            <a:br>
              <a:rPr lang="ru-RU" sz="1100" dirty="0">
                <a:latin typeface="Garamond" panose="02020404030301010803" pitchFamily="18" charset="0"/>
              </a:rPr>
            </a:br>
            <a:r>
              <a:rPr lang="ru-RU" sz="1100" dirty="0">
                <a:solidFill>
                  <a:srgbClr val="333333"/>
                </a:solidFill>
                <a:latin typeface="Garamond" panose="02020404030301010803" pitchFamily="18" charset="0"/>
              </a:rPr>
              <a:t>Да только воз и ныне там.</a:t>
            </a:r>
            <a:endParaRPr lang="ru-RU" sz="1100" dirty="0">
              <a:latin typeface="Garamond" panose="020204040303010108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4970785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/>
              <a:t>Использование 11 размера шрифта </a:t>
            </a:r>
            <a:r>
              <a:rPr lang="en-US" dirty="0"/>
              <a:t>Garamond</a:t>
            </a:r>
            <a:r>
              <a:rPr lang="ru-RU" dirty="0"/>
              <a:t> и единичного междустрочного интервала, удаление лишних пробелов и отступов позволяет сократить расход бумаги на 15%.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13636" y="6237312"/>
            <a:ext cx="8110041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1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Экономия в месяц  – 5 пачек, 60 пачек в год.</a:t>
            </a:r>
            <a:endParaRPr lang="ru-RU" sz="14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267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381078" y="116632"/>
            <a:ext cx="8280920" cy="104866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Печать в режиме «черновик»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4725144"/>
            <a:ext cx="792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Печать в так называемом режиме «</a:t>
            </a:r>
            <a:r>
              <a:rPr lang="ru-RU" dirty="0" err="1"/>
              <a:t>Драфт</a:t>
            </a:r>
            <a:r>
              <a:rPr lang="ru-RU" dirty="0"/>
              <a:t>» (с англ. Черновик). Конечно, для официальных документов этот режим не подходит. Но для внутреннего пользования или печати документов для одноразового прочтения или согласования и последующего уничтожения — вполне.</a:t>
            </a:r>
          </a:p>
          <a:p>
            <a:pPr algn="just"/>
            <a:r>
              <a:rPr lang="ru-RU" dirty="0"/>
              <a:t>Экономия  на заправке картриджей – до 20%.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54768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55576" y="6098818"/>
            <a:ext cx="8110041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1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Экономия в месяц  – 411 руб., в год – 4 932 руб.</a:t>
            </a:r>
          </a:p>
          <a:p>
            <a:pPr lvl="0" algn="ctr">
              <a:lnSpc>
                <a:spcPts val="21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 (в 2020 году на заправку картриджей израсходовано 24 660 руб.)</a:t>
            </a:r>
            <a:endParaRPr lang="ru-RU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8104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84976" cy="104866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Внедрена система учета распечаток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628800"/>
            <a:ext cx="80648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Контроль и управление печатью</a:t>
            </a:r>
            <a:r>
              <a:rPr lang="ru-RU" dirty="0"/>
              <a:t> — это программные решения, позволяющие управлять, оптимизировать и разграничивать доступ пользователей к процессам печати, копирования и сканирования, а также вести учёт выполненных работ. Они обеспечивают конфиденциальность печати и идентификацию для её осуществления с помощью карт доступа и/или ввода PIN-кода.</a:t>
            </a:r>
          </a:p>
          <a:p>
            <a:pPr algn="just"/>
            <a:endParaRPr lang="ru-RU" dirty="0"/>
          </a:p>
          <a:p>
            <a:pPr algn="ctr"/>
            <a:r>
              <a:rPr lang="ru-RU" b="1" dirty="0"/>
              <a:t>Преимущества контроля и управления печатью</a:t>
            </a:r>
            <a:r>
              <a:rPr lang="ru-RU" dirty="0"/>
              <a:t>:</a:t>
            </a:r>
          </a:p>
          <a:p>
            <a:pPr algn="just"/>
            <a:r>
              <a:rPr lang="ru-RU" dirty="0"/>
              <a:t>- квотирование и контроль цветной и черно-белой печати в одностороннем или двухстороннем режиме;</a:t>
            </a:r>
          </a:p>
          <a:p>
            <a:pPr algn="just"/>
            <a:r>
              <a:rPr lang="ru-RU" dirty="0"/>
              <a:t>- возможность отмены заданий на печать;</a:t>
            </a:r>
          </a:p>
          <a:p>
            <a:pPr algn="just"/>
            <a:r>
              <a:rPr lang="ru-RU" dirty="0"/>
              <a:t>- подробные отчеты по устройствам, отделам, сотрудникам, проектам;</a:t>
            </a:r>
          </a:p>
          <a:p>
            <a:pPr algn="just"/>
            <a:r>
              <a:rPr lang="ru-RU" dirty="0"/>
              <a:t>- печать, копирование или сканирование возможно только после проверки подлинности пользователя;</a:t>
            </a:r>
          </a:p>
          <a:p>
            <a:pPr algn="just"/>
            <a:r>
              <a:rPr lang="ru-RU" dirty="0"/>
              <a:t>- автоматический контроль прав доступа;</a:t>
            </a:r>
          </a:p>
          <a:p>
            <a:pPr algn="just"/>
            <a:r>
              <a:rPr lang="ru-RU" dirty="0"/>
              <a:t>- ведение архива работ.</a:t>
            </a:r>
          </a:p>
          <a:p>
            <a:pPr algn="just"/>
            <a:endParaRPr lang="ru-RU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93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104866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Нормативное регулирование проекта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9E8365-3BB5-4ADC-9B56-D76D39DFB0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89" t="14931" r="33699" b="14410"/>
          <a:stretch/>
        </p:blipFill>
        <p:spPr>
          <a:xfrm>
            <a:off x="2483768" y="980728"/>
            <a:ext cx="3911573" cy="552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107504" y="457100"/>
            <a:ext cx="8784976" cy="104866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Контроль за неиспользованной бумагой и сдачи ее в виде макулатуры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87659" y="3573016"/>
            <a:ext cx="76328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1 тонна переработанной макулатуры (по сравнению с бумагой первичного полотна):</a:t>
            </a:r>
          </a:p>
          <a:p>
            <a:pPr algn="just"/>
            <a:r>
              <a:rPr lang="ru-RU" dirty="0"/>
              <a:t>- спасает от вырубки 24 дерева;</a:t>
            </a:r>
          </a:p>
          <a:p>
            <a:pPr algn="just"/>
            <a:r>
              <a:rPr lang="ru-RU" dirty="0"/>
              <a:t>- предотвращает выброс в атмосферу 1 тонну СО2;</a:t>
            </a:r>
          </a:p>
          <a:p>
            <a:pPr algn="just"/>
            <a:r>
              <a:rPr lang="ru-RU" dirty="0"/>
              <a:t>- требует на 4,7 мВт ч меньше электроэнергии;</a:t>
            </a:r>
          </a:p>
          <a:p>
            <a:pPr algn="just"/>
            <a:r>
              <a:rPr lang="ru-RU" dirty="0"/>
              <a:t>- требует на 33 м3 воды меньше.</a:t>
            </a:r>
          </a:p>
          <a:p>
            <a:pPr marL="285750" indent="-285750" algn="just">
              <a:buFontTx/>
              <a:buChar char="-"/>
            </a:pPr>
            <a:endParaRPr lang="ru-RU" dirty="0"/>
          </a:p>
          <a:p>
            <a:pPr algn="just"/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Цена за 1 кг макулатуры </a:t>
            </a:r>
            <a:r>
              <a:rPr lang="ru-RU" dirty="0"/>
              <a:t>из офисной бумаги примерно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равна 12 руб. за кг</a:t>
            </a:r>
            <a:r>
              <a:rPr lang="ru-RU" dirty="0"/>
              <a:t>. Сдавая ежегодно по 2 100 кг макулатуры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можно заработать</a:t>
            </a:r>
            <a:r>
              <a:rPr lang="ru-RU" dirty="0"/>
              <a:t> (сэкономить)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25 200 руб.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1813" y="2060848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Установлено, что 60% (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 пачек в месяц</a:t>
            </a:r>
            <a:r>
              <a:rPr lang="ru-RU" dirty="0"/>
              <a:t>) используемой офисной бумаги расходуется на печать документов, не относящихся к важным. Следовательно, в месяц около 175 кг и в год около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2 100 кг офисной бумаги </a:t>
            </a:r>
            <a:r>
              <a:rPr lang="ru-RU" dirty="0"/>
              <a:t>выбрасывается в урну, тогда как израсходованную бумагу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можно</a:t>
            </a:r>
            <a:r>
              <a:rPr lang="ru-RU" dirty="0"/>
              <a:t> собирать,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сдавать в виде макулатуры</a:t>
            </a:r>
            <a:r>
              <a:rPr lang="ru-RU" dirty="0"/>
              <a:t> и отправлять на вторичную переработку.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769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04866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Получена следующая экономия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93856" y="1902624"/>
            <a:ext cx="558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18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80267" y="1902624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216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85844" y="2636911"/>
            <a:ext cx="1332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4 960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45242" y="2636910"/>
            <a:ext cx="1332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59 515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85844" y="4119463"/>
            <a:ext cx="1046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2 100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06429" y="3433710"/>
            <a:ext cx="987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8 631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9552" y="1902624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Бумага, пачек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96079" y="1533292"/>
            <a:ext cx="93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месяц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47571" y="1533292"/>
            <a:ext cx="93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39552" y="2636912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Бумага, руб</a:t>
            </a:r>
            <a:r>
              <a:rPr lang="ru-RU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39552" y="3374706"/>
            <a:ext cx="2520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Картриджи, руб.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83352" y="5195117"/>
            <a:ext cx="1676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Итого, руб.</a:t>
            </a:r>
          </a:p>
        </p:txBody>
      </p:sp>
      <p:sp>
        <p:nvSpPr>
          <p:cNvPr id="37" name="12-конечная звезда 36"/>
          <p:cNvSpPr/>
          <p:nvPr/>
        </p:nvSpPr>
        <p:spPr>
          <a:xfrm>
            <a:off x="2730326" y="4952494"/>
            <a:ext cx="1957568" cy="926812"/>
          </a:xfrm>
          <a:prstGeom prst="star12">
            <a:avLst/>
          </a:prstGeom>
          <a:solidFill>
            <a:srgbClr val="F9CA6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7 779</a:t>
            </a:r>
          </a:p>
        </p:txBody>
      </p:sp>
      <p:sp>
        <p:nvSpPr>
          <p:cNvPr id="38" name="12-конечная звезда 37"/>
          <p:cNvSpPr/>
          <p:nvPr/>
        </p:nvSpPr>
        <p:spPr>
          <a:xfrm>
            <a:off x="5538124" y="4941102"/>
            <a:ext cx="1967246" cy="926812"/>
          </a:xfrm>
          <a:prstGeom prst="star12">
            <a:avLst/>
          </a:prstGeom>
          <a:solidFill>
            <a:srgbClr val="F9CA6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93 346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45955" y="4119463"/>
            <a:ext cx="2647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Макулатура, руб</a:t>
            </a:r>
            <a:r>
              <a:rPr lang="ru-RU" sz="2400" dirty="0"/>
              <a:t>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293856" y="3433711"/>
            <a:ext cx="89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719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5242" y="4119462"/>
            <a:ext cx="1153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25 200</a:t>
            </a:r>
          </a:p>
        </p:txBody>
      </p:sp>
    </p:spTree>
    <p:extLst>
      <p:ext uri="{BB962C8B-B14F-4D97-AF65-F5344CB8AC3E}">
        <p14:creationId xmlns:p14="http://schemas.microsoft.com/office/powerpoint/2010/main" val="100654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112625" y="162710"/>
            <a:ext cx="8784976" cy="104866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Получена следующая экономия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39212" y="6105409"/>
            <a:ext cx="1676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дерева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88740" y="6197840"/>
            <a:ext cx="1622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 дерева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290" y="1566084"/>
            <a:ext cx="602451" cy="72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905" y="1580209"/>
            <a:ext cx="602451" cy="72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289" y="2564904"/>
            <a:ext cx="602451" cy="72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905" y="2564903"/>
            <a:ext cx="602451" cy="72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093" y="2079838"/>
            <a:ext cx="602451" cy="72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220" y="2054316"/>
            <a:ext cx="602451" cy="72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620" y="1448429"/>
            <a:ext cx="602451" cy="72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319" y="2090402"/>
            <a:ext cx="602451" cy="72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071" y="1421678"/>
            <a:ext cx="602451" cy="72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393" y="2124743"/>
            <a:ext cx="602451" cy="72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844" y="2126227"/>
            <a:ext cx="602451" cy="72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182" y="2072157"/>
            <a:ext cx="602451" cy="72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944" y="1404577"/>
            <a:ext cx="602451" cy="72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782" y="1415597"/>
            <a:ext cx="602451" cy="72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845" y="1404577"/>
            <a:ext cx="602451" cy="72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736" y="1403673"/>
            <a:ext cx="602451" cy="72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788" y="1404577"/>
            <a:ext cx="602451" cy="72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337" y="1401770"/>
            <a:ext cx="602451" cy="72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671" y="2079838"/>
            <a:ext cx="602451" cy="72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620" y="2033796"/>
            <a:ext cx="602451" cy="72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467" y="3386048"/>
            <a:ext cx="602451" cy="72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594" y="3360526"/>
            <a:ext cx="602451" cy="72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994" y="2754639"/>
            <a:ext cx="602451" cy="72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693" y="3396612"/>
            <a:ext cx="602451" cy="72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445" y="2727888"/>
            <a:ext cx="602451" cy="72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767" y="3430953"/>
            <a:ext cx="602451" cy="72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218" y="3432437"/>
            <a:ext cx="602451" cy="72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556" y="3378367"/>
            <a:ext cx="602451" cy="72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318" y="2710787"/>
            <a:ext cx="602451" cy="72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156" y="2721807"/>
            <a:ext cx="602451" cy="72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046" y="2672262"/>
            <a:ext cx="602451" cy="72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595" y="2657209"/>
            <a:ext cx="602451" cy="72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144" y="2672263"/>
            <a:ext cx="602451" cy="72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711" y="2707980"/>
            <a:ext cx="602451" cy="72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045" y="3386048"/>
            <a:ext cx="602451" cy="72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994" y="3340006"/>
            <a:ext cx="602451" cy="72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467" y="4700254"/>
            <a:ext cx="602451" cy="72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594" y="4674732"/>
            <a:ext cx="602451" cy="72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994" y="4068845"/>
            <a:ext cx="602451" cy="72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693" y="4710818"/>
            <a:ext cx="602451" cy="72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445" y="4042094"/>
            <a:ext cx="602451" cy="72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767" y="4745159"/>
            <a:ext cx="602451" cy="72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218" y="4746643"/>
            <a:ext cx="602451" cy="72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556" y="4692573"/>
            <a:ext cx="602451" cy="72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318" y="4024993"/>
            <a:ext cx="602451" cy="72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156" y="4036013"/>
            <a:ext cx="602451" cy="72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046" y="3986468"/>
            <a:ext cx="602451" cy="72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595" y="3971415"/>
            <a:ext cx="602451" cy="72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144" y="3986469"/>
            <a:ext cx="602451" cy="72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711" y="4022186"/>
            <a:ext cx="602451" cy="72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045" y="4700254"/>
            <a:ext cx="602451" cy="72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994" y="4654212"/>
            <a:ext cx="602451" cy="72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393" y="5467517"/>
            <a:ext cx="602451" cy="72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844" y="5469001"/>
            <a:ext cx="602451" cy="72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182" y="5414931"/>
            <a:ext cx="602451" cy="72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620" y="5376570"/>
            <a:ext cx="602451" cy="72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04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2924944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1351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359024" y="29083"/>
            <a:ext cx="8784976" cy="104866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Создание рабочей группы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15382"/>
            <a:ext cx="1643633" cy="2027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1115382"/>
            <a:ext cx="1634289" cy="2027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43" y="3717032"/>
            <a:ext cx="1602262" cy="202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891" y="3717031"/>
            <a:ext cx="1684520" cy="202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45582" y="1421158"/>
            <a:ext cx="18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Заверза </a:t>
            </a:r>
          </a:p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Елена Викторовна</a:t>
            </a:r>
          </a:p>
          <a:p>
            <a:pPr algn="ctr"/>
            <a:endParaRPr lang="ru-RU" sz="1600" dirty="0"/>
          </a:p>
          <a:p>
            <a:pPr algn="ctr"/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 проекта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32240" y="1421159"/>
            <a:ext cx="19442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Серкова</a:t>
            </a:r>
          </a:p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Ольга Николаевна</a:t>
            </a:r>
          </a:p>
          <a:p>
            <a:pPr algn="ctr"/>
            <a:endParaRPr lang="ru-RU" sz="1600" dirty="0"/>
          </a:p>
          <a:p>
            <a:pPr algn="ctr"/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Администратор проекта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99209" y="4069242"/>
            <a:ext cx="23042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Пырхова</a:t>
            </a:r>
          </a:p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Наталья Геннадьевна</a:t>
            </a:r>
          </a:p>
          <a:p>
            <a:pPr algn="ctr"/>
            <a:endParaRPr lang="ru-RU" sz="1600" dirty="0"/>
          </a:p>
          <a:p>
            <a:pPr algn="ctr"/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Ответственный за стандартизацию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86658" y="3946132"/>
            <a:ext cx="20649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Гукалова </a:t>
            </a:r>
          </a:p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Евгения Алексеевна</a:t>
            </a:r>
          </a:p>
          <a:p>
            <a:pPr algn="ctr"/>
            <a:endParaRPr lang="ru-RU" sz="1600" dirty="0"/>
          </a:p>
          <a:p>
            <a:pPr algn="ctr"/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Ответственный за информатизацию и визуализацию</a:t>
            </a:r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84976" cy="280831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Проект «</a:t>
            </a:r>
            <a:r>
              <a:rPr lang="ru-RU" sz="3600" b="1" dirty="0">
                <a:solidFill>
                  <a:schemeClr val="tx1"/>
                </a:solidFill>
                <a:effectLst/>
              </a:rPr>
              <a:t>Оптимизация расходов офисной бумаги и совершенствование процесса распределения бумаги в администрации муниципального образования Ленинградский район</a:t>
            </a:r>
            <a:r>
              <a:rPr lang="ru-RU" sz="3600" b="1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3645024"/>
            <a:ext cx="78488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Обоснование выбора:</a:t>
            </a:r>
          </a:p>
          <a:p>
            <a:endParaRPr lang="ru-RU" dirty="0"/>
          </a:p>
          <a:p>
            <a:pPr marL="285750" lvl="0" indent="-285750" algn="just">
              <a:buFontTx/>
              <a:buChar char="-"/>
            </a:pPr>
            <a:r>
              <a:rPr lang="ru-RU" sz="1600" dirty="0"/>
              <a:t>Сотрудники  расходуют  бумаги больше, чем необходимо для процесса работы и удовлетворения канцелярских потребностей;</a:t>
            </a:r>
          </a:p>
          <a:p>
            <a:pPr marL="285750" lvl="0" indent="-285750" algn="just">
              <a:buFontTx/>
              <a:buChar char="-"/>
            </a:pPr>
            <a:endParaRPr lang="ru-RU" sz="1600" dirty="0"/>
          </a:p>
          <a:p>
            <a:pPr marL="285750" lvl="0" indent="-285750" algn="just">
              <a:buFontTx/>
              <a:buChar char="-"/>
            </a:pPr>
            <a:r>
              <a:rPr lang="ru-RU" sz="1600" dirty="0"/>
              <a:t>Процесс контроля за расходованием офисной бумаги отсутствует. Также необходимо учесть и то, что если уменьшить затраты в потреблении бумаги сотрудниками администрации, то можно улучшить экологическую обстановку лесных массивов и сократить энергоресурсы. ;</a:t>
            </a:r>
          </a:p>
          <a:p>
            <a:pPr marL="285750" lvl="0" indent="-285750" algn="just">
              <a:buFontTx/>
              <a:buChar char="-"/>
            </a:pPr>
            <a:endParaRPr lang="ru-RU" sz="1600" dirty="0"/>
          </a:p>
          <a:p>
            <a:pPr marL="285750" indent="-285750" algn="just">
              <a:buFontTx/>
              <a:buChar char="-"/>
            </a:pPr>
            <a:r>
              <a:rPr lang="ru-RU" sz="1600" dirty="0"/>
              <a:t>Большие затраты на покупку офисной бумаги.</a:t>
            </a:r>
          </a:p>
          <a:p>
            <a:pPr marL="285750" indent="-285750" algn="just">
              <a:buFontTx/>
              <a:buChar char="-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8562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51520" y="0"/>
            <a:ext cx="8784976" cy="104866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Сформирован паспорт проекта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596FDA-976C-402A-B9E6-2384A5057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12" y="1052309"/>
            <a:ext cx="7956376" cy="568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65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-143716" y="116632"/>
            <a:ext cx="9289032" cy="104866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Проведено обучение сотрудников принципам бережливого производства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4888884" cy="483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80112" y="1406055"/>
            <a:ext cx="3096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Проведено заседание муниципального проектного офиса, на котором руководители структурных подразделений администрации муниципального образования Ленинградский район обучены основам бережливой производственной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300165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51520" y="476672"/>
            <a:ext cx="8784976" cy="104866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Проведено картирование с использованием интерактивной доски </a:t>
            </a:r>
            <a:r>
              <a:rPr lang="en-US" b="1" dirty="0">
                <a:solidFill>
                  <a:schemeClr val="tx1"/>
                </a:solidFill>
              </a:rPr>
              <a:t>Miro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4199"/>
            <a:ext cx="807085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32498" y="3863156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</a:t>
            </a:r>
            <a:r>
              <a:rPr lang="en-US" sz="1000" baseline="-25000" dirty="0"/>
              <a:t>min</a:t>
            </a:r>
            <a:r>
              <a:rPr lang="en-US" sz="1000" dirty="0"/>
              <a:t> = </a:t>
            </a:r>
            <a:r>
              <a:rPr lang="ru-RU" sz="1000" dirty="0"/>
              <a:t>2</a:t>
            </a:r>
            <a:r>
              <a:rPr lang="en-US" sz="1000" dirty="0"/>
              <a:t> </a:t>
            </a:r>
            <a:r>
              <a:rPr lang="ru-RU" sz="1000" dirty="0"/>
              <a:t>мин. 23 сек</a:t>
            </a:r>
            <a:endParaRPr lang="en-US" sz="1000" dirty="0"/>
          </a:p>
          <a:p>
            <a:r>
              <a:rPr lang="en-US" sz="1000" dirty="0"/>
              <a:t>t</a:t>
            </a:r>
            <a:r>
              <a:rPr lang="en-US" sz="1000" baseline="-25000" dirty="0"/>
              <a:t>max</a:t>
            </a:r>
            <a:r>
              <a:rPr lang="en-US" sz="1000" dirty="0"/>
              <a:t> = </a:t>
            </a:r>
            <a:r>
              <a:rPr lang="ru-RU" sz="1000" dirty="0"/>
              <a:t>7</a:t>
            </a:r>
            <a:r>
              <a:rPr lang="en-US" sz="1000" dirty="0"/>
              <a:t> </a:t>
            </a:r>
            <a:r>
              <a:rPr lang="ru-RU" sz="1000" dirty="0"/>
              <a:t>мин. 39 сек</a:t>
            </a:r>
            <a:endParaRPr lang="en-US" sz="1000" dirty="0"/>
          </a:p>
          <a:p>
            <a:r>
              <a:rPr lang="en-US" sz="1000" dirty="0"/>
              <a:t>t</a:t>
            </a:r>
            <a:r>
              <a:rPr lang="en-US" sz="1000" baseline="-25000" dirty="0"/>
              <a:t>av</a:t>
            </a:r>
            <a:r>
              <a:rPr lang="en-US" sz="1000" dirty="0"/>
              <a:t> = </a:t>
            </a:r>
            <a:r>
              <a:rPr lang="ru-RU" sz="1000" dirty="0"/>
              <a:t>4</a:t>
            </a:r>
            <a:r>
              <a:rPr lang="en-US" sz="1000" dirty="0"/>
              <a:t> </a:t>
            </a:r>
            <a:r>
              <a:rPr lang="ru-RU" sz="1000" dirty="0"/>
              <a:t>мин. </a:t>
            </a:r>
            <a:r>
              <a:rPr lang="en-US" sz="1000" dirty="0"/>
              <a:t>42</a:t>
            </a:r>
            <a:r>
              <a:rPr lang="ru-RU" sz="1000" dirty="0"/>
              <a:t> сек</a:t>
            </a:r>
            <a:endParaRPr lang="en-US" sz="1000" dirty="0"/>
          </a:p>
          <a:p>
            <a:endParaRPr lang="ru-RU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3563888" y="3863039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</a:t>
            </a:r>
            <a:r>
              <a:rPr lang="en-US" sz="1000" baseline="-25000" dirty="0"/>
              <a:t>min</a:t>
            </a:r>
            <a:r>
              <a:rPr lang="en-US" sz="1000" dirty="0"/>
              <a:t> = </a:t>
            </a:r>
            <a:r>
              <a:rPr lang="ru-RU" sz="1000" dirty="0"/>
              <a:t>1</a:t>
            </a:r>
            <a:r>
              <a:rPr lang="en-US" sz="1000" dirty="0"/>
              <a:t>4</a:t>
            </a:r>
            <a:r>
              <a:rPr lang="ru-RU" sz="1000" dirty="0"/>
              <a:t> сек</a:t>
            </a:r>
            <a:endParaRPr lang="en-US" sz="1000" dirty="0"/>
          </a:p>
          <a:p>
            <a:r>
              <a:rPr lang="en-US" sz="1000" dirty="0"/>
              <a:t>t</a:t>
            </a:r>
            <a:r>
              <a:rPr lang="en-US" sz="1000" baseline="-25000" dirty="0"/>
              <a:t>max</a:t>
            </a:r>
            <a:r>
              <a:rPr lang="en-US" sz="1000" dirty="0"/>
              <a:t> =</a:t>
            </a:r>
            <a:r>
              <a:rPr lang="ru-RU" sz="1000" dirty="0"/>
              <a:t> </a:t>
            </a:r>
            <a:r>
              <a:rPr lang="en-US" sz="1000" dirty="0"/>
              <a:t>38</a:t>
            </a:r>
            <a:r>
              <a:rPr lang="ru-RU" sz="1000" dirty="0"/>
              <a:t> сек</a:t>
            </a:r>
            <a:endParaRPr lang="en-US" sz="1000" dirty="0"/>
          </a:p>
          <a:p>
            <a:r>
              <a:rPr lang="en-US" sz="1000" dirty="0"/>
              <a:t>t</a:t>
            </a:r>
            <a:r>
              <a:rPr lang="en-US" sz="1000" baseline="-25000" dirty="0"/>
              <a:t>av</a:t>
            </a:r>
            <a:r>
              <a:rPr lang="en-US" sz="1000" dirty="0"/>
              <a:t> = 21 </a:t>
            </a:r>
            <a:r>
              <a:rPr lang="ru-RU" sz="1000" dirty="0"/>
              <a:t>сек</a:t>
            </a:r>
            <a:endParaRPr lang="en-US" sz="1000" dirty="0"/>
          </a:p>
          <a:p>
            <a:endParaRPr lang="ru-RU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5208679" y="3852524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</a:t>
            </a:r>
            <a:r>
              <a:rPr lang="en-US" sz="1000" baseline="-25000" dirty="0"/>
              <a:t>min</a:t>
            </a:r>
            <a:r>
              <a:rPr lang="en-US" sz="1000" dirty="0"/>
              <a:t> =</a:t>
            </a:r>
            <a:r>
              <a:rPr lang="ru-RU" sz="1000" dirty="0"/>
              <a:t> 3 мин.</a:t>
            </a:r>
            <a:r>
              <a:rPr lang="en-US" sz="1000" dirty="0"/>
              <a:t> 40</a:t>
            </a:r>
            <a:r>
              <a:rPr lang="ru-RU" sz="1000" dirty="0"/>
              <a:t> сек</a:t>
            </a:r>
            <a:endParaRPr lang="en-US" sz="1000" dirty="0"/>
          </a:p>
          <a:p>
            <a:r>
              <a:rPr lang="en-US" sz="1000" dirty="0"/>
              <a:t>t</a:t>
            </a:r>
            <a:r>
              <a:rPr lang="en-US" sz="1000" baseline="-25000" dirty="0"/>
              <a:t>max</a:t>
            </a:r>
            <a:r>
              <a:rPr lang="en-US" sz="1000" dirty="0"/>
              <a:t> =</a:t>
            </a:r>
            <a:r>
              <a:rPr lang="ru-RU" sz="1000" dirty="0"/>
              <a:t> 8 мин. 32 сек</a:t>
            </a:r>
            <a:endParaRPr lang="en-US" sz="1000" dirty="0"/>
          </a:p>
          <a:p>
            <a:r>
              <a:rPr lang="en-US" sz="1000" dirty="0"/>
              <a:t>t</a:t>
            </a:r>
            <a:r>
              <a:rPr lang="en-US" sz="1000" baseline="-25000" dirty="0"/>
              <a:t>av</a:t>
            </a:r>
            <a:r>
              <a:rPr lang="en-US" sz="1000" dirty="0"/>
              <a:t> = </a:t>
            </a:r>
            <a:r>
              <a:rPr lang="ru-RU" sz="1000" dirty="0"/>
              <a:t>5 мин. 24</a:t>
            </a:r>
            <a:r>
              <a:rPr lang="en-US" sz="1000" dirty="0"/>
              <a:t> </a:t>
            </a:r>
            <a:r>
              <a:rPr lang="ru-RU" sz="1000" dirty="0"/>
              <a:t>сек</a:t>
            </a:r>
            <a:endParaRPr lang="en-US" sz="1000" dirty="0"/>
          </a:p>
          <a:p>
            <a:endParaRPr lang="ru-RU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6907188" y="3852524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</a:t>
            </a:r>
            <a:r>
              <a:rPr lang="en-US" sz="1000" baseline="-25000" dirty="0"/>
              <a:t>min</a:t>
            </a:r>
            <a:r>
              <a:rPr lang="en-US" sz="1000" dirty="0"/>
              <a:t> =</a:t>
            </a:r>
            <a:r>
              <a:rPr lang="ru-RU" sz="1000" dirty="0"/>
              <a:t> </a:t>
            </a:r>
            <a:r>
              <a:rPr lang="en-US" sz="1000" dirty="0"/>
              <a:t> </a:t>
            </a:r>
            <a:r>
              <a:rPr lang="ru-RU" sz="1000" dirty="0"/>
              <a:t>53 сек</a:t>
            </a:r>
            <a:endParaRPr lang="en-US" sz="1000" dirty="0"/>
          </a:p>
          <a:p>
            <a:r>
              <a:rPr lang="en-US" sz="1000" dirty="0"/>
              <a:t>t</a:t>
            </a:r>
            <a:r>
              <a:rPr lang="en-US" sz="1000" baseline="-25000" dirty="0"/>
              <a:t>max</a:t>
            </a:r>
            <a:r>
              <a:rPr lang="en-US" sz="1000" dirty="0"/>
              <a:t> =</a:t>
            </a:r>
            <a:r>
              <a:rPr lang="ru-RU" sz="1000" dirty="0"/>
              <a:t> 1 мин. 43 сек</a:t>
            </a:r>
            <a:endParaRPr lang="en-US" sz="1000" dirty="0"/>
          </a:p>
          <a:p>
            <a:r>
              <a:rPr lang="en-US" sz="1000" dirty="0"/>
              <a:t>t</a:t>
            </a:r>
            <a:r>
              <a:rPr lang="en-US" sz="1000" baseline="-25000" dirty="0"/>
              <a:t>av</a:t>
            </a:r>
            <a:r>
              <a:rPr lang="en-US" sz="1000" dirty="0"/>
              <a:t> = </a:t>
            </a:r>
            <a:r>
              <a:rPr lang="ru-RU" sz="1000" dirty="0"/>
              <a:t>1 мин. 05</a:t>
            </a:r>
            <a:r>
              <a:rPr lang="en-US" sz="1000" dirty="0"/>
              <a:t> </a:t>
            </a:r>
            <a:r>
              <a:rPr lang="ru-RU" sz="1000" dirty="0"/>
              <a:t>сек</a:t>
            </a:r>
            <a:endParaRPr lang="en-US" sz="1000" dirty="0"/>
          </a:p>
          <a:p>
            <a:endParaRPr lang="ru-RU" sz="1000" dirty="0"/>
          </a:p>
        </p:txBody>
      </p:sp>
      <p:sp>
        <p:nvSpPr>
          <p:cNvPr id="9" name="Левая фигурная скобка 8"/>
          <p:cNvSpPr/>
          <p:nvPr/>
        </p:nvSpPr>
        <p:spPr>
          <a:xfrm rot="16200000">
            <a:off x="4788024" y="1114776"/>
            <a:ext cx="288031" cy="6912767"/>
          </a:xfrm>
          <a:prstGeom prst="leftBrace">
            <a:avLst>
              <a:gd name="adj1" fmla="val 8333"/>
              <a:gd name="adj2" fmla="val 5014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283968" y="4745145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11 мин. 32 сек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93433" y="2204864"/>
            <a:ext cx="36393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На каждом этапе картирования проведено  10 замеров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6614" y="5373216"/>
            <a:ext cx="8070850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каждый из представленных в отчете отделов, заявивших потребность в офисной бумаге, ходит за бумагой 1 раз в месяц, то в год в общей совокупности сотрудники тратят  3,5 рабочих дня перемещаясь за офисной бумагой</a:t>
            </a:r>
          </a:p>
          <a:p>
            <a:pPr algn="just"/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(12 месяцев х 12 отделов * 11 мин. 32 сек. = 27,68 часов или 3,5 рабочих дня)</a:t>
            </a:r>
          </a:p>
        </p:txBody>
      </p:sp>
      <p:sp>
        <p:nvSpPr>
          <p:cNvPr id="12" name="Левая фигурная скобка 11">
            <a:extLst>
              <a:ext uri="{FF2B5EF4-FFF2-40B4-BE49-F238E27FC236}">
                <a16:creationId xmlns:a16="http://schemas.microsoft.com/office/drawing/2014/main" id="{2F9780B8-0DD5-4927-844A-72A6E01A71F1}"/>
              </a:ext>
            </a:extLst>
          </p:cNvPr>
          <p:cNvSpPr/>
          <p:nvPr/>
        </p:nvSpPr>
        <p:spPr>
          <a:xfrm rot="16200000">
            <a:off x="4788024" y="1114541"/>
            <a:ext cx="288031" cy="6912767"/>
          </a:xfrm>
          <a:prstGeom prst="leftBrace">
            <a:avLst>
              <a:gd name="adj1" fmla="val 8333"/>
              <a:gd name="adj2" fmla="val 5014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79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104866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Выявлены «узкие места» процесса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710760" cy="393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44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104866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Сформирована дорожная карта проекта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BA4167-22D9-4EF4-9E5E-19CBE4640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16" y="1772816"/>
            <a:ext cx="8028384" cy="477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87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7bd4dcf4bfea18bb71252b4a9cb7a559ee8fb3f"/>
</p:tagLst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4938</TotalTime>
  <Words>1302</Words>
  <Application>Microsoft Office PowerPoint</Application>
  <PresentationFormat>Экран (4:3)</PresentationFormat>
  <Paragraphs>157</Paragraphs>
  <Slides>23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Garamond</vt:lpstr>
      <vt:lpstr>Тема Office</vt:lpstr>
      <vt:lpstr>Бережливый и экологичный Ленинградский район</vt:lpstr>
      <vt:lpstr>Нормативное регулирование проекта</vt:lpstr>
      <vt:lpstr>Создание рабочей группы</vt:lpstr>
      <vt:lpstr>Проект «Оптимизация расходов офисной бумаги и совершенствование процесса распределения бумаги в администрации муниципального образования Ленинградский район»</vt:lpstr>
      <vt:lpstr>Сформирован паспорт проекта </vt:lpstr>
      <vt:lpstr>Проведено обучение сотрудников принципам бережливого производства</vt:lpstr>
      <vt:lpstr>Проведено картирование с использованием интерактивной доски Miro</vt:lpstr>
      <vt:lpstr>Выявлены «узкие места» процесса</vt:lpstr>
      <vt:lpstr>Сформирована дорожная карта проекта</vt:lpstr>
      <vt:lpstr>Проведен анализ расходования офисной бумаги в 2020 году</vt:lpstr>
      <vt:lpstr>Определен расход офисной бумаги на 1 сотрудника</vt:lpstr>
      <vt:lpstr>Определен вред окружающей природе </vt:lpstr>
      <vt:lpstr>Проведена апробация существующих способов экономии офисной бумаги</vt:lpstr>
      <vt:lpstr>Использование электронного документооборота за исключением важных документов</vt:lpstr>
      <vt:lpstr>Настройка автоматической двухсторонней печати на  всех принтерах</vt:lpstr>
      <vt:lpstr>Использование шрифта Garamond при печати документов для внутренних работ</vt:lpstr>
      <vt:lpstr>Использование уменьшенного размера шрифта при печати документов внутреннего пользования</vt:lpstr>
      <vt:lpstr>Печать в режиме «черновик»</vt:lpstr>
      <vt:lpstr>Внедрена система учета распечаток</vt:lpstr>
      <vt:lpstr>Контроль за неиспользованной бумагой и сдачи ее в виде макулатуры</vt:lpstr>
      <vt:lpstr>Получена следующая экономия </vt:lpstr>
      <vt:lpstr>Получена следующая экономия 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Белая 3d бумага</dc:title>
  <dc:creator>obstinate</dc:creator>
  <dc:description>Шаблон презентации с сайта https://presentation-creation.ru/</dc:description>
  <cp:lastModifiedBy>Сундарева А.А.</cp:lastModifiedBy>
  <cp:revision>1121</cp:revision>
  <cp:lastPrinted>2021-09-16T05:58:27Z</cp:lastPrinted>
  <dcterms:created xsi:type="dcterms:W3CDTF">2018-02-25T09:09:03Z</dcterms:created>
  <dcterms:modified xsi:type="dcterms:W3CDTF">2021-11-23T11:27:18Z</dcterms:modified>
</cp:coreProperties>
</file>