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9" r:id="rId6"/>
    <p:sldId id="258" r:id="rId7"/>
    <p:sldId id="268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microsoft.com/office/2007/relationships/hdphoto" Target="../media/hdphoto8.wdp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20E57-294C-436D-BA2A-2F8C66E2C1FE}"/>
              </a:ext>
            </a:extLst>
          </p:cNvPr>
          <p:cNvSpPr txBox="1">
            <a:spLocks/>
          </p:cNvSpPr>
          <p:nvPr/>
        </p:nvSpPr>
        <p:spPr>
          <a:xfrm>
            <a:off x="1179751" y="1988840"/>
            <a:ext cx="7692849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системы хранения дидактического материала в методическом кабинете с целью оптимизации процесса подготовки педагога к проведению образовательной деятельности»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82572" y="0"/>
            <a:ext cx="2221876" cy="1772816"/>
            <a:chOff x="9538445" y="147643"/>
            <a:chExt cx="2366684" cy="191369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1C7AA4D-59B4-4E99-A244-039B19E66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9375" y1="16549" x2="49375" y2="16549"/>
                          <a14:foregroundMark x1="53438" y1="72535" x2="53438" y2="725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0" r="6097" b="13699"/>
            <a:stretch/>
          </p:blipFill>
          <p:spPr bwMode="auto">
            <a:xfrm>
              <a:off x="9538445" y="1042547"/>
              <a:ext cx="2366684" cy="101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 descr="F:\ВСЁ С НОУТБУКА\рабочий стол МОЁ С НОУТБУКА\Рисунок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139" y="147643"/>
              <a:ext cx="1696309" cy="103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B9F87E2-E32D-4207-B11F-7FCF8375A001}"/>
              </a:ext>
            </a:extLst>
          </p:cNvPr>
          <p:cNvSpPr txBox="1">
            <a:spLocks/>
          </p:cNvSpPr>
          <p:nvPr/>
        </p:nvSpPr>
        <p:spPr>
          <a:xfrm>
            <a:off x="4072964" y="5734452"/>
            <a:ext cx="5071036" cy="74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Сухорукова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 МБДОУ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компенсирующего вида № 34</a:t>
            </a:r>
          </a:p>
        </p:txBody>
      </p:sp>
    </p:spTree>
    <p:extLst>
      <p:ext uri="{BB962C8B-B14F-4D97-AF65-F5344CB8AC3E}">
        <p14:creationId xmlns:p14="http://schemas.microsoft.com/office/powerpoint/2010/main" val="207291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0C082-B682-443B-B28A-1EBE18C9B394}"/>
              </a:ext>
            </a:extLst>
          </p:cNvPr>
          <p:cNvSpPr txBox="1"/>
          <p:nvPr/>
        </p:nvSpPr>
        <p:spPr>
          <a:xfrm>
            <a:off x="28206" y="116632"/>
            <a:ext cx="9116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системы хранения дидактического материала в методическом кабинете с целью оптимизации процесса подготовки педагога к проведению образовательной деятельности»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0D2387-90A9-40B9-B662-6EF68A94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668344" cy="51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6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973422" y="116632"/>
            <a:ext cx="7704856" cy="807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регулирование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B376DB-36DC-415A-A66F-5B203484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308304" cy="51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1187624" y="188638"/>
            <a:ext cx="7634452" cy="8078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3716" r="16023" b="30437"/>
          <a:stretch/>
        </p:blipFill>
        <p:spPr bwMode="auto">
          <a:xfrm>
            <a:off x="4962996" y="996529"/>
            <a:ext cx="166701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78"/>
          <a:stretch/>
        </p:blipFill>
        <p:spPr bwMode="auto">
          <a:xfrm>
            <a:off x="638178" y="996531"/>
            <a:ext cx="166701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86F6C-080F-4F62-8158-82716245571D}"/>
              </a:ext>
            </a:extLst>
          </p:cNvPr>
          <p:cNvSpPr txBox="1"/>
          <p:nvPr/>
        </p:nvSpPr>
        <p:spPr>
          <a:xfrm>
            <a:off x="2555776" y="1617799"/>
            <a:ext cx="222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Инна Александровна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86F6C-080F-4F62-8158-82716245571D}"/>
              </a:ext>
            </a:extLst>
          </p:cNvPr>
          <p:cNvSpPr txBox="1"/>
          <p:nvPr/>
        </p:nvSpPr>
        <p:spPr>
          <a:xfrm>
            <a:off x="6703720" y="1627514"/>
            <a:ext cx="222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Алисова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Ивановна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86F6C-080F-4F62-8158-82716245571D}"/>
              </a:ext>
            </a:extLst>
          </p:cNvPr>
          <p:cNvSpPr txBox="1"/>
          <p:nvPr/>
        </p:nvSpPr>
        <p:spPr>
          <a:xfrm>
            <a:off x="2555776" y="4675031"/>
            <a:ext cx="222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Рудольфовна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стандартизацию</a:t>
            </a:r>
          </a:p>
        </p:txBody>
      </p:sp>
      <p:sp>
        <p:nvSpPr>
          <p:cNvPr id="3" name="AutoShape 2" descr="Черноиваненко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3"/>
          <a:stretch/>
        </p:blipFill>
        <p:spPr bwMode="auto">
          <a:xfrm>
            <a:off x="638178" y="3861048"/>
            <a:ext cx="1667010" cy="194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68" y="3896800"/>
            <a:ext cx="1473927" cy="194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586F6C-080F-4F62-8158-82716245571D}"/>
              </a:ext>
            </a:extLst>
          </p:cNvPr>
          <p:cNvSpPr txBox="1"/>
          <p:nvPr/>
        </p:nvSpPr>
        <p:spPr>
          <a:xfrm>
            <a:off x="6720654" y="4659630"/>
            <a:ext cx="2223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Дорошенко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Викторовна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информатизацию и визуализацию</a:t>
            </a:r>
          </a:p>
        </p:txBody>
      </p:sp>
    </p:spTree>
    <p:extLst>
      <p:ext uri="{BB962C8B-B14F-4D97-AF65-F5344CB8AC3E}">
        <p14:creationId xmlns:p14="http://schemas.microsoft.com/office/powerpoint/2010/main" val="644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46063" y="1596210"/>
            <a:ext cx="8651873" cy="2375223"/>
            <a:chOff x="492768" y="1722744"/>
            <a:chExt cx="7140729" cy="165527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92768" y="1722744"/>
              <a:ext cx="1512169" cy="1581282"/>
              <a:chOff x="251519" y="1703702"/>
              <a:chExt cx="1512169" cy="1581282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67544" y="2017289"/>
                <a:ext cx="10081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Подает запрос-получает запрос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905240" y="1740518"/>
              <a:ext cx="1512169" cy="1581282"/>
              <a:chOff x="251519" y="1703702"/>
              <a:chExt cx="1512169" cy="1581282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67544" y="2086455"/>
                <a:ext cx="1008112" cy="86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Дает перечень-получает перечень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322911" y="1780588"/>
              <a:ext cx="1512169" cy="1581282"/>
              <a:chOff x="251519" y="1703702"/>
              <a:chExt cx="1512169" cy="1581282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53438" y="2069734"/>
                <a:ext cx="1172143" cy="86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Ищет дидактический материал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711079" y="1773567"/>
              <a:ext cx="1512169" cy="1581282"/>
              <a:chOff x="292462" y="1703702"/>
              <a:chExt cx="1512169" cy="1581282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62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07796" y="2102767"/>
                <a:ext cx="1180810" cy="86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Нашел</a:t>
                </a:r>
              </a:p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дидактический материал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121328" y="1796736"/>
              <a:ext cx="1512169" cy="1581282"/>
              <a:chOff x="251519" y="1703702"/>
              <a:chExt cx="1512169" cy="1581282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67544" y="2017289"/>
                <a:ext cx="1008112" cy="106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Записал в журнал движения оборудования</a:t>
                </a:r>
              </a:p>
            </p:txBody>
          </p:sp>
        </p:grp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8078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хранения дидактического материала в методическом кабинете с целью оптимизации процесса подготовки педагога к проведению образовательной деятельности</a:t>
            </a:r>
            <a:b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07C5B8-54E3-4717-8F93-4BFA4ACF9102}"/>
              </a:ext>
            </a:extLst>
          </p:cNvPr>
          <p:cNvSpPr txBox="1"/>
          <p:nvPr/>
        </p:nvSpPr>
        <p:spPr>
          <a:xfrm>
            <a:off x="614685" y="5603391"/>
            <a:ext cx="82998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дидактического материала на месте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Беспорядок в шкафах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старшего воспитателя на рабочем месте  (отпуск, больничный)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педагогов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информации о дидактическом материале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37230" y="3901508"/>
            <a:ext cx="8634412" cy="1279880"/>
            <a:chOff x="1852085" y="3933960"/>
            <a:chExt cx="9068881" cy="114357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F84F8A-CB0F-433B-BC6D-AF52A34A8E60}"/>
                </a:ext>
              </a:extLst>
            </p:cNvPr>
            <p:cNvSpPr txBox="1"/>
            <p:nvPr/>
          </p:nvSpPr>
          <p:spPr>
            <a:xfrm rot="10800000" flipV="1">
              <a:off x="2162157" y="4512524"/>
              <a:ext cx="1245679" cy="494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min</a:t>
              </a:r>
              <a:r>
                <a:rPr lang="en-US" sz="1000" dirty="0"/>
                <a:t> = </a:t>
              </a:r>
              <a:r>
                <a:rPr lang="ru-RU" sz="1000" dirty="0"/>
                <a:t>1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max</a:t>
              </a:r>
              <a:r>
                <a:rPr lang="en-US" sz="1000" dirty="0"/>
                <a:t> = </a:t>
              </a:r>
              <a:r>
                <a:rPr lang="ru-RU" sz="1000" dirty="0"/>
                <a:t>3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av</a:t>
              </a:r>
              <a:r>
                <a:rPr lang="en-US" sz="1000" dirty="0"/>
                <a:t> = </a:t>
              </a:r>
              <a:r>
                <a:rPr lang="ru-RU" sz="1000" dirty="0"/>
                <a:t>2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DAC6-2AED-456C-BED3-4B3FBC1D2531}"/>
                </a:ext>
              </a:extLst>
            </p:cNvPr>
            <p:cNvSpPr txBox="1"/>
            <p:nvPr/>
          </p:nvSpPr>
          <p:spPr>
            <a:xfrm rot="10800000" flipV="1">
              <a:off x="3947183" y="4523534"/>
              <a:ext cx="138418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min</a:t>
              </a:r>
              <a:r>
                <a:rPr lang="en-US" sz="1000" dirty="0"/>
                <a:t> = </a:t>
              </a:r>
              <a:r>
                <a:rPr lang="ru-RU" sz="1000" dirty="0"/>
                <a:t>1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max</a:t>
              </a:r>
              <a:r>
                <a:rPr lang="en-US" sz="1000" dirty="0"/>
                <a:t> = </a:t>
              </a:r>
              <a:r>
                <a:rPr lang="ru-RU" sz="1000" dirty="0"/>
                <a:t>3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av</a:t>
              </a:r>
              <a:r>
                <a:rPr lang="en-US" sz="1000" dirty="0"/>
                <a:t> = </a:t>
              </a:r>
              <a:r>
                <a:rPr lang="ru-RU" sz="1000" dirty="0"/>
                <a:t>2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4FB0DA-D69F-45C4-BEF7-D068E617EBB8}"/>
                </a:ext>
              </a:extLst>
            </p:cNvPr>
            <p:cNvSpPr txBox="1"/>
            <p:nvPr/>
          </p:nvSpPr>
          <p:spPr>
            <a:xfrm>
              <a:off x="5814955" y="4435303"/>
              <a:ext cx="1277923" cy="494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min</a:t>
              </a:r>
              <a:r>
                <a:rPr lang="en-US" sz="1000" dirty="0"/>
                <a:t> = </a:t>
              </a:r>
              <a:r>
                <a:rPr lang="ru-RU" sz="1000" dirty="0"/>
                <a:t>5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max</a:t>
              </a:r>
              <a:r>
                <a:rPr lang="en-US" sz="1000" dirty="0"/>
                <a:t> = </a:t>
              </a:r>
              <a:r>
                <a:rPr lang="ru-RU" sz="1000" dirty="0"/>
                <a:t>18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av</a:t>
              </a:r>
              <a:r>
                <a:rPr lang="en-US" sz="1000" dirty="0"/>
                <a:t> = </a:t>
              </a:r>
              <a:r>
                <a:rPr lang="ru-RU" sz="1000" dirty="0"/>
                <a:t>10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F29BA9-DA7E-47AE-8889-7B89998D04E0}"/>
                </a:ext>
              </a:extLst>
            </p:cNvPr>
            <p:cNvSpPr txBox="1"/>
            <p:nvPr/>
          </p:nvSpPr>
          <p:spPr>
            <a:xfrm>
              <a:off x="7739326" y="4443813"/>
              <a:ext cx="12779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min</a:t>
              </a:r>
              <a:r>
                <a:rPr lang="en-US" sz="1000" dirty="0"/>
                <a:t> = </a:t>
              </a:r>
              <a:r>
                <a:rPr lang="ru-RU" sz="1000" dirty="0"/>
                <a:t>1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max</a:t>
              </a:r>
              <a:r>
                <a:rPr lang="en-US" sz="1000" dirty="0"/>
                <a:t> = </a:t>
              </a:r>
              <a:r>
                <a:rPr lang="ru-RU" sz="1000" dirty="0"/>
                <a:t>3</a:t>
              </a:r>
              <a:r>
                <a:rPr lang="en-US" sz="1000" dirty="0"/>
                <a:t> </a:t>
              </a:r>
              <a:r>
                <a:rPr lang="ru-RU" sz="1000" dirty="0"/>
                <a:t>мин.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av</a:t>
              </a:r>
              <a:r>
                <a:rPr lang="en-US" sz="1000" dirty="0"/>
                <a:t> = </a:t>
              </a:r>
              <a:r>
                <a:rPr lang="ru-RU" sz="1000" dirty="0"/>
                <a:t>2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8397FB-15CF-4D40-99B9-74532764925A}"/>
                </a:ext>
              </a:extLst>
            </p:cNvPr>
            <p:cNvSpPr txBox="1"/>
            <p:nvPr/>
          </p:nvSpPr>
          <p:spPr>
            <a:xfrm>
              <a:off x="9528393" y="4451952"/>
              <a:ext cx="139257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min</a:t>
              </a:r>
              <a:r>
                <a:rPr lang="en-US" sz="1000" dirty="0"/>
                <a:t> = </a:t>
              </a:r>
              <a:r>
                <a:rPr lang="ru-RU" sz="1000" dirty="0"/>
                <a:t>1</a:t>
              </a:r>
              <a:r>
                <a:rPr lang="en-US" sz="1000" dirty="0"/>
                <a:t> </a:t>
              </a:r>
              <a:r>
                <a:rPr lang="ru-RU" sz="1000" dirty="0"/>
                <a:t>мин.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max</a:t>
              </a:r>
              <a:r>
                <a:rPr lang="en-US" sz="1000" dirty="0"/>
                <a:t> = </a:t>
              </a:r>
              <a:r>
                <a:rPr lang="ru-RU" sz="1000" dirty="0"/>
                <a:t>3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  <a:p>
              <a:r>
                <a:rPr lang="en-US" sz="1000" dirty="0" err="1"/>
                <a:t>t</a:t>
              </a:r>
              <a:r>
                <a:rPr lang="en-US" sz="1000" baseline="-25000" dirty="0" err="1"/>
                <a:t>av</a:t>
              </a:r>
              <a:r>
                <a:rPr lang="en-US" sz="1000" dirty="0"/>
                <a:t> = </a:t>
              </a:r>
              <a:r>
                <a:rPr lang="ru-RU" sz="1000" dirty="0"/>
                <a:t>2</a:t>
              </a:r>
              <a:r>
                <a:rPr lang="en-US" sz="1000" dirty="0"/>
                <a:t> </a:t>
              </a:r>
              <a:r>
                <a:rPr lang="ru-RU" sz="1000" dirty="0"/>
                <a:t>мин. </a:t>
              </a:r>
              <a:endParaRPr lang="en-US" sz="1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B01A6B-169D-467C-9ACE-4B0AB3CDCBCD}"/>
                </a:ext>
              </a:extLst>
            </p:cNvPr>
            <p:cNvSpPr txBox="1"/>
            <p:nvPr/>
          </p:nvSpPr>
          <p:spPr>
            <a:xfrm>
              <a:off x="1852085" y="3933960"/>
              <a:ext cx="1384184" cy="49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Педагог – </a:t>
              </a:r>
            </a:p>
            <a:p>
              <a:pPr algn="ctr"/>
              <a:r>
                <a:rPr lang="ru-RU" sz="1000" dirty="0"/>
                <a:t>старший воспитатель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142AEB-3EC4-4E8D-9776-427C56E69E07}"/>
                </a:ext>
              </a:extLst>
            </p:cNvPr>
            <p:cNvSpPr txBox="1"/>
            <p:nvPr/>
          </p:nvSpPr>
          <p:spPr>
            <a:xfrm>
              <a:off x="3745382" y="4054785"/>
              <a:ext cx="1465678" cy="632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Старший </a:t>
              </a:r>
            </a:p>
            <a:p>
              <a:pPr algn="ctr"/>
              <a:r>
                <a:rPr lang="ru-RU" sz="1000" dirty="0"/>
                <a:t>воспитатель -</a:t>
              </a:r>
            </a:p>
            <a:p>
              <a:pPr algn="ctr"/>
              <a:r>
                <a:rPr lang="ru-RU" sz="1000" dirty="0"/>
                <a:t>педагог </a:t>
              </a:r>
            </a:p>
            <a:p>
              <a:pPr algn="ctr"/>
              <a:endParaRPr lang="ru-RU" sz="1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C39B20-E0C1-4EBE-B01E-3746456EF701}"/>
                </a:ext>
              </a:extLst>
            </p:cNvPr>
            <p:cNvSpPr txBox="1"/>
            <p:nvPr/>
          </p:nvSpPr>
          <p:spPr>
            <a:xfrm>
              <a:off x="5883851" y="4203373"/>
              <a:ext cx="1148208" cy="21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Педагог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BCFF96-80BC-4D75-A06F-132D0ED9BD66}"/>
                </a:ext>
              </a:extLst>
            </p:cNvPr>
            <p:cNvSpPr txBox="1"/>
            <p:nvPr/>
          </p:nvSpPr>
          <p:spPr>
            <a:xfrm>
              <a:off x="7647472" y="4177626"/>
              <a:ext cx="1148208" cy="21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Педагог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4D6C8E-EEE8-4415-9374-BAF5B892018D}"/>
                </a:ext>
              </a:extLst>
            </p:cNvPr>
            <p:cNvSpPr txBox="1"/>
            <p:nvPr/>
          </p:nvSpPr>
          <p:spPr>
            <a:xfrm>
              <a:off x="9253440" y="4189788"/>
              <a:ext cx="1392572" cy="21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Педагог</a:t>
              </a:r>
            </a:p>
          </p:txBody>
        </p:sp>
      </p:grpSp>
      <p:sp>
        <p:nvSpPr>
          <p:cNvPr id="3" name="Взрыв: 8 точек 2">
            <a:extLst>
              <a:ext uri="{FF2B5EF4-FFF2-40B4-BE49-F238E27FC236}">
                <a16:creationId xmlns:a16="http://schemas.microsoft.com/office/drawing/2014/main" id="{6022FD57-25C8-487F-9FA8-F01432BA2765}"/>
              </a:ext>
            </a:extLst>
          </p:cNvPr>
          <p:cNvSpPr/>
          <p:nvPr/>
        </p:nvSpPr>
        <p:spPr>
          <a:xfrm>
            <a:off x="3636690" y="1739133"/>
            <a:ext cx="424160" cy="53628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7B9A05B9-31C0-47BC-808C-F0358E9BEDC3}"/>
              </a:ext>
            </a:extLst>
          </p:cNvPr>
          <p:cNvSpPr/>
          <p:nvPr/>
        </p:nvSpPr>
        <p:spPr>
          <a:xfrm>
            <a:off x="3636690" y="3075934"/>
            <a:ext cx="452990" cy="60174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ED58D45C-072B-4DEE-90D2-79877DD1D809}"/>
              </a:ext>
            </a:extLst>
          </p:cNvPr>
          <p:cNvSpPr/>
          <p:nvPr/>
        </p:nvSpPr>
        <p:spPr>
          <a:xfrm>
            <a:off x="4734162" y="3720549"/>
            <a:ext cx="483059" cy="48248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BA6432A7-D652-4A47-92BE-328E640568A9}"/>
              </a:ext>
            </a:extLst>
          </p:cNvPr>
          <p:cNvSpPr/>
          <p:nvPr/>
        </p:nvSpPr>
        <p:spPr>
          <a:xfrm>
            <a:off x="4998099" y="2781224"/>
            <a:ext cx="494631" cy="43175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id="{8E2DF51A-295C-4667-81F6-ADA077870845}"/>
              </a:ext>
            </a:extLst>
          </p:cNvPr>
          <p:cNvSpPr/>
          <p:nvPr/>
        </p:nvSpPr>
        <p:spPr>
          <a:xfrm>
            <a:off x="5032119" y="1842441"/>
            <a:ext cx="513629" cy="47346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3" name="Левая фигурная скобка 42">
            <a:extLst>
              <a:ext uri="{FF2B5EF4-FFF2-40B4-BE49-F238E27FC236}">
                <a16:creationId xmlns:a16="http://schemas.microsoft.com/office/drawing/2014/main" id="{A90EC028-CA91-4292-92B3-E005D580C19B}"/>
              </a:ext>
            </a:extLst>
          </p:cNvPr>
          <p:cNvSpPr/>
          <p:nvPr/>
        </p:nvSpPr>
        <p:spPr>
          <a:xfrm rot="16200000">
            <a:off x="4406039" y="1098544"/>
            <a:ext cx="129403" cy="8081626"/>
          </a:xfrm>
          <a:prstGeom prst="leftBrace">
            <a:avLst>
              <a:gd name="adj1" fmla="val 8333"/>
              <a:gd name="adj2" fmla="val 501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DF6A9C-2E56-4B1C-A064-5D29551BDB3D}"/>
              </a:ext>
            </a:extLst>
          </p:cNvPr>
          <p:cNvSpPr txBox="1"/>
          <p:nvPr/>
        </p:nvSpPr>
        <p:spPr>
          <a:xfrm>
            <a:off x="4124635" y="521399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30 мин.</a:t>
            </a:r>
          </a:p>
        </p:txBody>
      </p:sp>
    </p:spTree>
    <p:extLst>
      <p:ext uri="{BB962C8B-B14F-4D97-AF65-F5344CB8AC3E}">
        <p14:creationId xmlns:p14="http://schemas.microsoft.com/office/powerpoint/2010/main" val="28143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трелка вниз 96"/>
          <p:cNvSpPr/>
          <p:nvPr/>
        </p:nvSpPr>
        <p:spPr>
          <a:xfrm>
            <a:off x="2806099" y="3338355"/>
            <a:ext cx="45719" cy="759807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8" name="Стрелка вниз 97"/>
          <p:cNvSpPr/>
          <p:nvPr/>
        </p:nvSpPr>
        <p:spPr>
          <a:xfrm>
            <a:off x="4603091" y="3351890"/>
            <a:ext cx="45719" cy="759807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9" name="Стрелка вниз 98"/>
          <p:cNvSpPr/>
          <p:nvPr/>
        </p:nvSpPr>
        <p:spPr>
          <a:xfrm>
            <a:off x="6359369" y="3367567"/>
            <a:ext cx="45719" cy="759807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0" name="Стрелка вниз 99"/>
          <p:cNvSpPr/>
          <p:nvPr/>
        </p:nvSpPr>
        <p:spPr>
          <a:xfrm>
            <a:off x="8101011" y="3320303"/>
            <a:ext cx="45719" cy="759807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6" name="Стрелка вниз 95"/>
          <p:cNvSpPr/>
          <p:nvPr/>
        </p:nvSpPr>
        <p:spPr>
          <a:xfrm>
            <a:off x="1033842" y="3295495"/>
            <a:ext cx="45719" cy="759807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3" name="Стрелка вниз 92"/>
          <p:cNvSpPr/>
          <p:nvPr/>
        </p:nvSpPr>
        <p:spPr>
          <a:xfrm>
            <a:off x="4633955" y="1846671"/>
            <a:ext cx="45719" cy="442819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5" name="Стрелка вниз 94"/>
          <p:cNvSpPr/>
          <p:nvPr/>
        </p:nvSpPr>
        <p:spPr>
          <a:xfrm>
            <a:off x="8176071" y="1846671"/>
            <a:ext cx="45719" cy="442819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4" name="Стрелка вниз 93"/>
          <p:cNvSpPr/>
          <p:nvPr/>
        </p:nvSpPr>
        <p:spPr>
          <a:xfrm>
            <a:off x="6392214" y="1904533"/>
            <a:ext cx="45719" cy="442819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2" name="Стрелка вниз 91"/>
          <p:cNvSpPr/>
          <p:nvPr/>
        </p:nvSpPr>
        <p:spPr>
          <a:xfrm>
            <a:off x="2828959" y="1841514"/>
            <a:ext cx="45719" cy="442819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1" name="Стрелка вниз 90"/>
          <p:cNvSpPr/>
          <p:nvPr/>
        </p:nvSpPr>
        <p:spPr>
          <a:xfrm>
            <a:off x="1043776" y="1800884"/>
            <a:ext cx="45719" cy="442819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613155" y="869982"/>
            <a:ext cx="8310738" cy="1286678"/>
            <a:chOff x="581741" y="1052736"/>
            <a:chExt cx="8310738" cy="128667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81741" y="1052736"/>
              <a:ext cx="1159689" cy="1224136"/>
              <a:chOff x="328379" y="1703702"/>
              <a:chExt cx="1512169" cy="1581282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37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14116" y="2131396"/>
                <a:ext cx="1314521" cy="77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Беспорядок в </a:t>
                </a:r>
              </a:p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шкафах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2373865" y="1111726"/>
              <a:ext cx="1159689" cy="1224134"/>
              <a:chOff x="251519" y="1703701"/>
              <a:chExt cx="1512169" cy="1581281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1"/>
                <a:ext cx="1512169" cy="1581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51520" y="2017290"/>
                <a:ext cx="1224137" cy="41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4159208" y="1117589"/>
              <a:ext cx="1159689" cy="1221825"/>
              <a:chOff x="251519" y="1703702"/>
              <a:chExt cx="1512169" cy="1581282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67545" y="2198853"/>
                <a:ext cx="1092556" cy="55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Смена педагогов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868144" y="1117589"/>
              <a:ext cx="1159689" cy="1212407"/>
              <a:chOff x="251519" y="1703702"/>
              <a:chExt cx="1512169" cy="1581282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51519" y="1998896"/>
                <a:ext cx="1404156" cy="96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 информации о дидактическом материале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7732790" y="1109422"/>
              <a:ext cx="1159689" cy="1212409"/>
              <a:chOff x="251519" y="1703702"/>
              <a:chExt cx="1512169" cy="1581282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51519" y="2017290"/>
                <a:ext cx="1408414" cy="92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Отсутствие старшего воспитателя на рабочем месте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446412" y="1208524"/>
            <a:ext cx="101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дидактического материала    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месте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421739" y="2284333"/>
            <a:ext cx="8694069" cy="1576715"/>
            <a:chOff x="374649" y="2457697"/>
            <a:chExt cx="8694069" cy="15767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74649" y="2457697"/>
              <a:ext cx="1738891" cy="1576715"/>
              <a:chOff x="279613" y="1892108"/>
              <a:chExt cx="1738891" cy="1576715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15"/>
              <a:stretch/>
            </p:blipFill>
            <p:spPr bwMode="auto">
              <a:xfrm>
                <a:off x="292537" y="1892108"/>
                <a:ext cx="1725967" cy="1576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79613" y="2040287"/>
                <a:ext cx="15260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 времени; большое количество дидактического материала; нефункциональная мебель; отсутствие перечня и системы хранения 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197624" y="2479834"/>
              <a:ext cx="1642872" cy="1554578"/>
              <a:chOff x="251519" y="1916054"/>
              <a:chExt cx="1642872" cy="1554578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29"/>
              <a:stretch/>
            </p:blipFill>
            <p:spPr bwMode="auto">
              <a:xfrm>
                <a:off x="251519" y="1916054"/>
                <a:ext cx="1642872" cy="1554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12084" y="2017289"/>
                <a:ext cx="13516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Взяли и не вернули (забыли); нет времени убрать возвращенный дидактический материал на место; беспорядок в шкафах </a:t>
                </a: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970042" y="2479834"/>
              <a:ext cx="1640799" cy="1554577"/>
              <a:chOff x="251519" y="1891247"/>
              <a:chExt cx="1640799" cy="1554577"/>
            </a:xfrm>
          </p:grpSpPr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0"/>
              <a:stretch/>
            </p:blipFill>
            <p:spPr bwMode="auto">
              <a:xfrm>
                <a:off x="251519" y="1891247"/>
                <a:ext cx="1640799" cy="1554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67544" y="2017289"/>
                <a:ext cx="120294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Большая загруженность; внеплановые, срочные задания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43144" y="2581068"/>
              <a:ext cx="1678875" cy="1453343"/>
              <a:chOff x="251519" y="1932344"/>
              <a:chExt cx="1678875" cy="1453343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59"/>
              <a:stretch/>
            </p:blipFill>
            <p:spPr bwMode="auto">
              <a:xfrm>
                <a:off x="251519" y="1932344"/>
                <a:ext cx="1678875" cy="1453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60842" y="2017289"/>
                <a:ext cx="1402845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Дидактический материал брали несколько педагогов, забыли указать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556549" y="2479835"/>
              <a:ext cx="1512169" cy="1554576"/>
              <a:chOff x="251519" y="1877016"/>
              <a:chExt cx="1512169" cy="1554576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61"/>
              <a:stretch/>
            </p:blipFill>
            <p:spPr bwMode="auto">
              <a:xfrm>
                <a:off x="251519" y="1877016"/>
                <a:ext cx="1512169" cy="155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22719" y="2080478"/>
                <a:ext cx="129614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Отпуск</a:t>
                </a:r>
              </a:p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Больничный</a:t>
                </a:r>
              </a:p>
              <a:p>
                <a:pPr algn="ctr"/>
                <a:r>
                  <a:rPr lang="ru-RU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совещание</a:t>
                </a:r>
              </a:p>
            </p:txBody>
          </p:sp>
        </p:grpSp>
      </p:grpSp>
      <p:grpSp>
        <p:nvGrpSpPr>
          <p:cNvPr id="90" name="Группа 89"/>
          <p:cNvGrpSpPr/>
          <p:nvPr/>
        </p:nvGrpSpPr>
        <p:grpSpPr>
          <a:xfrm>
            <a:off x="173777" y="4121619"/>
            <a:ext cx="8894941" cy="2592028"/>
            <a:chOff x="173777" y="4255783"/>
            <a:chExt cx="8894941" cy="2592028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4" r="7277"/>
            <a:stretch/>
          </p:blipFill>
          <p:spPr bwMode="auto">
            <a:xfrm>
              <a:off x="7270107" y="4255787"/>
              <a:ext cx="1798611" cy="2539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/>
            <a:stretch/>
          </p:blipFill>
          <p:spPr bwMode="auto">
            <a:xfrm>
              <a:off x="5529346" y="4293964"/>
              <a:ext cx="1939763" cy="2553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0"/>
            <a:stretch/>
          </p:blipFill>
          <p:spPr bwMode="auto">
            <a:xfrm>
              <a:off x="3709793" y="4286983"/>
              <a:ext cx="1939763" cy="2553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1" name="Группа 80"/>
            <p:cNvGrpSpPr/>
            <p:nvPr/>
          </p:nvGrpSpPr>
          <p:grpSpPr>
            <a:xfrm>
              <a:off x="1947823" y="4293964"/>
              <a:ext cx="1939763" cy="2539480"/>
              <a:chOff x="219542" y="1942625"/>
              <a:chExt cx="1512169" cy="1362848"/>
            </a:xfrm>
          </p:grpSpPr>
          <p:pic>
            <p:nvPicPr>
              <p:cNvPr id="82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14"/>
              <a:stretch/>
            </p:blipFill>
            <p:spPr bwMode="auto">
              <a:xfrm>
                <a:off x="219542" y="1942625"/>
                <a:ext cx="1512169" cy="1362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240392" y="2058091"/>
                <a:ext cx="1352718" cy="94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    </a:r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173777" y="4255783"/>
              <a:ext cx="1939763" cy="2553850"/>
              <a:chOff x="251519" y="1914424"/>
              <a:chExt cx="1512169" cy="1370560"/>
            </a:xfrm>
          </p:grpSpPr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26"/>
              <a:stretch/>
            </p:blipFill>
            <p:spPr bwMode="auto">
              <a:xfrm>
                <a:off x="251519" y="1914424"/>
                <a:ext cx="1512169" cy="137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267463" y="2199670"/>
                <a:ext cx="1293624" cy="545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алгоритма хранения и систематизации дидактического материала</a:t>
                </a:r>
              </a:p>
            </p:txBody>
          </p:sp>
        </p:grpSp>
      </p:grpSp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1853650" y="116632"/>
            <a:ext cx="6139073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текущей ситуации, 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решение проблем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3BD9DF-D6B6-4F87-812A-A80D32E9C04C}"/>
              </a:ext>
            </a:extLst>
          </p:cNvPr>
          <p:cNvSpPr txBox="1"/>
          <p:nvPr/>
        </p:nvSpPr>
        <p:spPr>
          <a:xfrm>
            <a:off x="3821071" y="4452512"/>
            <a:ext cx="1735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DDA85B-A9F6-47C8-BC0A-24F21D08BD41}"/>
              </a:ext>
            </a:extLst>
          </p:cNvPr>
          <p:cNvSpPr txBox="1"/>
          <p:nvPr/>
        </p:nvSpPr>
        <p:spPr>
          <a:xfrm>
            <a:off x="5651214" y="4456274"/>
            <a:ext cx="1735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B86CD5-1BC4-4B6F-96E7-389CA2B54450}"/>
              </a:ext>
            </a:extLst>
          </p:cNvPr>
          <p:cNvSpPr txBox="1"/>
          <p:nvPr/>
        </p:nvSpPr>
        <p:spPr>
          <a:xfrm>
            <a:off x="7380136" y="4408227"/>
            <a:ext cx="1735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24410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15945" y="1803712"/>
            <a:ext cx="8651873" cy="2375223"/>
            <a:chOff x="492768" y="1722744"/>
            <a:chExt cx="7140729" cy="165527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92768" y="1722744"/>
              <a:ext cx="1512169" cy="1581282"/>
              <a:chOff x="251519" y="1703702"/>
              <a:chExt cx="1512169" cy="1581282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67544" y="2017289"/>
                <a:ext cx="10081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Подает запрос-получает запрос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905240" y="1740518"/>
              <a:ext cx="1512169" cy="1581282"/>
              <a:chOff x="251519" y="1703702"/>
              <a:chExt cx="1512169" cy="1581282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67544" y="2086455"/>
                <a:ext cx="1008112" cy="86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Дает перечень-получает перечень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322911" y="1780588"/>
              <a:ext cx="1512169" cy="1581282"/>
              <a:chOff x="251519" y="1703702"/>
              <a:chExt cx="1512169" cy="1581282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53438" y="2069734"/>
                <a:ext cx="1172143" cy="66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Ищет дидактический материал по перечню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711079" y="1773567"/>
              <a:ext cx="1512169" cy="1581282"/>
              <a:chOff x="292462" y="1703702"/>
              <a:chExt cx="1512169" cy="1581282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62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07796" y="2102767"/>
                <a:ext cx="1180810" cy="86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Нашел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дидактический материал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121328" y="1796736"/>
              <a:ext cx="1512169" cy="1581282"/>
              <a:chOff x="251519" y="1703702"/>
              <a:chExt cx="1512169" cy="1581282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703702"/>
                <a:ext cx="1512169" cy="1581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90947" y="2138719"/>
                <a:ext cx="1129835" cy="66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Записал в журнал движения оборудования</a:t>
                </a:r>
              </a:p>
            </p:txBody>
          </p:sp>
        </p:grp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8078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Модернизация системы хранения дидактического материала в методическом кабинете с целью оптимизации процесса подготовки педагога к проведению образовательной деятельности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 целевого процесса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Поиск дидактического материала в методическом кабинете при подготовке педагога к проведению образовательной деятельности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07C5B8-54E3-4717-8F93-4BFA4ACF9102}"/>
              </a:ext>
            </a:extLst>
          </p:cNvPr>
          <p:cNvSpPr txBox="1"/>
          <p:nvPr/>
        </p:nvSpPr>
        <p:spPr>
          <a:xfrm>
            <a:off x="567973" y="5136049"/>
            <a:ext cx="8299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алгоритма хранения и систематизации дидактического материала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перечня дидактического оборудования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одернизация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журнала движения дидактического материала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175844" y="4174226"/>
            <a:ext cx="4534017" cy="275037"/>
            <a:chOff x="5883851" y="4177626"/>
            <a:chExt cx="4762161" cy="2457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C39B20-E0C1-4EBE-B01E-3746456EF701}"/>
                </a:ext>
              </a:extLst>
            </p:cNvPr>
            <p:cNvSpPr txBox="1"/>
            <p:nvPr/>
          </p:nvSpPr>
          <p:spPr>
            <a:xfrm>
              <a:off x="5883851" y="4203373"/>
              <a:ext cx="1148208" cy="21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мин.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BCFF96-80BC-4D75-A06F-132D0ED9BD66}"/>
                </a:ext>
              </a:extLst>
            </p:cNvPr>
            <p:cNvSpPr txBox="1"/>
            <p:nvPr/>
          </p:nvSpPr>
          <p:spPr>
            <a:xfrm>
              <a:off x="7647472" y="4177626"/>
              <a:ext cx="1148208" cy="21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мин.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4D6C8E-EEE8-4415-9374-BAF5B892018D}"/>
                </a:ext>
              </a:extLst>
            </p:cNvPr>
            <p:cNvSpPr txBox="1"/>
            <p:nvPr/>
          </p:nvSpPr>
          <p:spPr>
            <a:xfrm>
              <a:off x="9253440" y="4189788"/>
              <a:ext cx="1392572" cy="21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мин.</a:t>
              </a: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C687AA5-B08B-4C90-BAD0-B6BDF35798F8}"/>
              </a:ext>
            </a:extLst>
          </p:cNvPr>
          <p:cNvCxnSpPr/>
          <p:nvPr/>
        </p:nvCxnSpPr>
        <p:spPr>
          <a:xfrm>
            <a:off x="215945" y="2132856"/>
            <a:ext cx="1923879" cy="19038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F24F454-149A-45C1-85B0-C7FABA2A24B3}"/>
              </a:ext>
            </a:extLst>
          </p:cNvPr>
          <p:cNvCxnSpPr>
            <a:cxnSpLocks/>
          </p:cNvCxnSpPr>
          <p:nvPr/>
        </p:nvCxnSpPr>
        <p:spPr>
          <a:xfrm flipH="1">
            <a:off x="215945" y="2378446"/>
            <a:ext cx="1768927" cy="15067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F895898-0CA7-4B0C-B14F-483EAF7E6448}"/>
              </a:ext>
            </a:extLst>
          </p:cNvPr>
          <p:cNvCxnSpPr/>
          <p:nvPr/>
        </p:nvCxnSpPr>
        <p:spPr>
          <a:xfrm>
            <a:off x="1835629" y="2060516"/>
            <a:ext cx="1923879" cy="19038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2D58359-E839-4F35-AE8E-CA3B91E69E4B}"/>
              </a:ext>
            </a:extLst>
          </p:cNvPr>
          <p:cNvCxnSpPr>
            <a:cxnSpLocks/>
          </p:cNvCxnSpPr>
          <p:nvPr/>
        </p:nvCxnSpPr>
        <p:spPr>
          <a:xfrm flipH="1">
            <a:off x="2227290" y="2354532"/>
            <a:ext cx="1092114" cy="13132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7E809FE-2166-4023-B4FB-54DE337B62D3}"/>
              </a:ext>
            </a:extLst>
          </p:cNvPr>
          <p:cNvSpPr txBox="1"/>
          <p:nvPr/>
        </p:nvSpPr>
        <p:spPr>
          <a:xfrm>
            <a:off x="567973" y="4792222"/>
            <a:ext cx="457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проблем: </a:t>
            </a:r>
          </a:p>
        </p:txBody>
      </p:sp>
    </p:spTree>
    <p:extLst>
      <p:ext uri="{BB962C8B-B14F-4D97-AF65-F5344CB8AC3E}">
        <p14:creationId xmlns:p14="http://schemas.microsoft.com/office/powerpoint/2010/main" val="303783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622992" y="260648"/>
            <a:ext cx="8352928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 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A3AD6081-581F-4C31-BF26-54D542841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99745"/>
              </p:ext>
            </p:extLst>
          </p:nvPr>
        </p:nvGraphicFramePr>
        <p:xfrm>
          <a:off x="323528" y="964983"/>
          <a:ext cx="8568952" cy="577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52">
                  <a:extLst>
                    <a:ext uri="{9D8B030D-6E8A-4147-A177-3AD203B41FA5}">
                      <a16:colId xmlns:a16="http://schemas.microsoft.com/office/drawing/2014/main" val="4003789253"/>
                    </a:ext>
                  </a:extLst>
                </a:gridCol>
                <a:gridCol w="1684494">
                  <a:extLst>
                    <a:ext uri="{9D8B030D-6E8A-4147-A177-3AD203B41FA5}">
                      <a16:colId xmlns:a16="http://schemas.microsoft.com/office/drawing/2014/main" val="1441274911"/>
                    </a:ext>
                  </a:extLst>
                </a:gridCol>
                <a:gridCol w="1611256">
                  <a:extLst>
                    <a:ext uri="{9D8B030D-6E8A-4147-A177-3AD203B41FA5}">
                      <a16:colId xmlns:a16="http://schemas.microsoft.com/office/drawing/2014/main" val="1964688295"/>
                    </a:ext>
                  </a:extLst>
                </a:gridCol>
                <a:gridCol w="2123929">
                  <a:extLst>
                    <a:ext uri="{9D8B030D-6E8A-4147-A177-3AD203B41FA5}">
                      <a16:colId xmlns:a16="http://schemas.microsoft.com/office/drawing/2014/main" val="2275660387"/>
                    </a:ext>
                  </a:extLst>
                </a:gridCol>
                <a:gridCol w="1757734">
                  <a:extLst>
                    <a:ext uri="{9D8B030D-6E8A-4147-A177-3AD203B41FA5}">
                      <a16:colId xmlns:a16="http://schemas.microsoft.com/office/drawing/2014/main" val="617986348"/>
                    </a:ext>
                  </a:extLst>
                </a:gridCol>
                <a:gridCol w="915487">
                  <a:extLst>
                    <a:ext uri="{9D8B030D-6E8A-4147-A177-3AD203B41FA5}">
                      <a16:colId xmlns:a16="http://schemas.microsoft.com/office/drawing/2014/main" val="375900008"/>
                    </a:ext>
                  </a:extLst>
                </a:gridCol>
              </a:tblGrid>
              <a:tr h="444337"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устранению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03545"/>
                  </a:ext>
                </a:extLst>
              </a:tr>
              <a:tr h="1333012"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дидактического материала на месте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Беспорядок в шкафу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систематизации хранения дидактического материала в методическом кабинете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алгоритма хранения и систематизации дидактического материала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Дорошенко Н.В.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26.11.21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817374"/>
                  </a:ext>
                </a:extLst>
              </a:tr>
              <a:tr h="1333012"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старшего воспитателя на рабочем месте (отпуск, больничный)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сотрудника согласно трудового законодательства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Алисова Е.И.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26.11.21 года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78749"/>
                  </a:ext>
                </a:extLst>
              </a:tr>
              <a:tr h="1333012"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педагогов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сотрудника согласно трудового законодательства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Ушакова С.Р.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26.11.21 года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18885"/>
                  </a:ext>
                </a:extLst>
              </a:tr>
              <a:tr h="1333012"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информации о дидактическом материале и его движении в журнале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перечня дидактического оборудования и устаревший журнал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алгоритма хранения и систематизации дидактического материала, перечня дидактического оборудования и модернизация журнала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Алисова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Ушакова С.Р.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26.11.21 года</a:t>
                      </a:r>
                    </a:p>
                    <a:p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5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7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 txBox="1">
            <a:spLocks/>
          </p:cNvSpPr>
          <p:nvPr/>
        </p:nvSpPr>
        <p:spPr>
          <a:xfrm>
            <a:off x="1763686" y="188640"/>
            <a:ext cx="6264697" cy="777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фото «Было»  - «Стало»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14562" y="1087164"/>
            <a:ext cx="4934599" cy="5352176"/>
            <a:chOff x="214562" y="1087164"/>
            <a:chExt cx="4934599" cy="5352176"/>
          </a:xfrm>
        </p:grpSpPr>
        <p:sp>
          <p:nvSpPr>
            <p:cNvPr id="7" name="Стрелка вниз 6"/>
            <p:cNvSpPr/>
            <p:nvPr/>
          </p:nvSpPr>
          <p:spPr>
            <a:xfrm rot="3535534" flipH="1">
              <a:off x="3340204" y="768375"/>
              <a:ext cx="45719" cy="68329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14562" y="1341524"/>
              <a:ext cx="4934599" cy="5097816"/>
              <a:chOff x="214562" y="1341524"/>
              <a:chExt cx="4934599" cy="509781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4" r="12243"/>
              <a:stretch/>
            </p:blipFill>
            <p:spPr bwMode="auto">
              <a:xfrm>
                <a:off x="214562" y="1341524"/>
                <a:ext cx="1973943" cy="19168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4138" r="97404">
                            <a14:foregroundMark x1="12046" y1="62500" x2="10484" y2="95968"/>
                            <a14:foregroundMark x1="65348" y1="41398" x2="81956" y2="43716"/>
                            <a14:foregroundMark x1="68044" y1="47312" x2="83090" y2="47312"/>
                            <a14:foregroundMark x1="97782" y1="55813" x2="97581" y2="99832"/>
                            <a14:foregroundMark x1="16104" y1="62769" x2="15121" y2="99832"/>
                            <a14:backgroundMark x1="98538" y1="59677" x2="98538" y2="596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5" r="3187"/>
              <a:stretch/>
            </p:blipFill>
            <p:spPr bwMode="auto">
              <a:xfrm>
                <a:off x="2419216" y="1598391"/>
                <a:ext cx="1757915" cy="16217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060" y="3570526"/>
                <a:ext cx="1840740" cy="15950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36" y="5259670"/>
                <a:ext cx="855197" cy="11054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349" y="5659156"/>
                <a:ext cx="1143648" cy="7801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3363063" y="4400843"/>
                <a:ext cx="1786098" cy="1596579"/>
                <a:chOff x="3363063" y="4400843"/>
                <a:chExt cx="1786098" cy="1596579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3363063" y="4783584"/>
                  <a:ext cx="1786098" cy="1213838"/>
                  <a:chOff x="3913027" y="4597705"/>
                  <a:chExt cx="2950463" cy="2290121"/>
                </a:xfrm>
              </p:grpSpPr>
              <p:pic>
                <p:nvPicPr>
                  <p:cNvPr id="4" name="Рисунок 3">
                    <a:extLst>
                      <a:ext uri="{FF2B5EF4-FFF2-40B4-BE49-F238E27FC236}">
                        <a16:creationId xmlns:a16="http://schemas.microsoft.com/office/drawing/2014/main" id="{204395E9-9221-4A72-A20B-F4337303CB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913027" y="4597705"/>
                    <a:ext cx="2950463" cy="1651379"/>
                  </a:xfrm>
                  <a:prstGeom prst="rect">
                    <a:avLst/>
                  </a:prstGeom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920CCF6-C352-4ECD-BEB9-2F96C56D8A6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4967" y="6249084"/>
                    <a:ext cx="1071693" cy="6387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Было</a:t>
                    </a:r>
                  </a:p>
                </p:txBody>
              </p: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53290792-2C17-4FFE-BF86-AE524308F4BD}"/>
                      </a:ext>
                    </a:extLst>
                  </p:cNvPr>
                  <p:cNvSpPr txBox="1"/>
                  <p:nvPr/>
                </p:nvSpPr>
                <p:spPr>
                  <a:xfrm>
                    <a:off x="5699125" y="6234900"/>
                    <a:ext cx="1164365" cy="6387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Стало</a:t>
                    </a: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920CCF6-C352-4ECD-BEB9-2F96C56D8A6C}"/>
                    </a:ext>
                  </a:extLst>
                </p:cNvPr>
                <p:cNvSpPr txBox="1"/>
                <p:nvPr/>
              </p:nvSpPr>
              <p:spPr>
                <a:xfrm>
                  <a:off x="3528369" y="4400843"/>
                  <a:ext cx="64876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 мин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920CCF6-C352-4ECD-BEB9-2F96C56D8A6C}"/>
                    </a:ext>
                  </a:extLst>
                </p:cNvPr>
                <p:cNvSpPr txBox="1"/>
                <p:nvPr/>
              </p:nvSpPr>
              <p:spPr>
                <a:xfrm>
                  <a:off x="4456079" y="4400843"/>
                  <a:ext cx="64876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мин</a:t>
                  </a:r>
                </a:p>
              </p:txBody>
            </p: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4946387" y="1116556"/>
            <a:ext cx="4038901" cy="5257046"/>
            <a:chOff x="4946387" y="1116556"/>
            <a:chExt cx="4038901" cy="525704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946387" y="1116556"/>
              <a:ext cx="4038901" cy="5257046"/>
              <a:chOff x="4946387" y="1116556"/>
              <a:chExt cx="4038901" cy="525704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4946387" y="1116556"/>
                <a:ext cx="4038901" cy="5249512"/>
                <a:chOff x="4946387" y="1116556"/>
                <a:chExt cx="4038901" cy="5249512"/>
              </a:xfrm>
            </p:grpSpPr>
            <p:sp>
              <p:nvSpPr>
                <p:cNvPr id="8" name="Стрелка вниз 7"/>
                <p:cNvSpPr/>
                <p:nvPr/>
              </p:nvSpPr>
              <p:spPr>
                <a:xfrm rot="18021433">
                  <a:off x="6253185" y="780820"/>
                  <a:ext cx="45719" cy="717191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" name="Группа 13"/>
                <p:cNvGrpSpPr/>
                <p:nvPr/>
              </p:nvGrpSpPr>
              <p:grpSpPr>
                <a:xfrm>
                  <a:off x="4946387" y="1583228"/>
                  <a:ext cx="4038901" cy="4782840"/>
                  <a:chOff x="4946387" y="1583228"/>
                  <a:chExt cx="4038901" cy="4782840"/>
                </a:xfrm>
              </p:grpSpPr>
              <p:pic>
                <p:nvPicPr>
                  <p:cNvPr id="205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46387" y="1583228"/>
                    <a:ext cx="2017350" cy="1516199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5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71477" y="1641659"/>
                    <a:ext cx="1913811" cy="1457768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58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0256" y="5490784"/>
                    <a:ext cx="1228048" cy="875284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49161" y="5244891"/>
                    <a:ext cx="855197" cy="1105411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5965" y="5282687"/>
                <a:ext cx="1560515" cy="10909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881" y="3280608"/>
              <a:ext cx="1229084" cy="150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974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660</Words>
  <Application>Microsoft Office PowerPoint</Application>
  <PresentationFormat>Экран (4:3)</PresentationFormat>
  <Paragraphs>147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Сундарева А.А.</cp:lastModifiedBy>
  <cp:revision>41</cp:revision>
  <dcterms:created xsi:type="dcterms:W3CDTF">2021-09-30T10:57:04Z</dcterms:created>
  <dcterms:modified xsi:type="dcterms:W3CDTF">2021-12-16T13:01:55Z</dcterms:modified>
</cp:coreProperties>
</file>