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7" r:id="rId11"/>
  </p:sldIdLst>
  <p:sldSz cx="12192000" cy="6858000"/>
  <p:notesSz cx="6742113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4D58"/>
    <a:srgbClr val="CFA048"/>
    <a:srgbClr val="244F71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E60D3D-3209-4A21-B377-37605E1CFE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B467567-C919-422D-B92D-4247DC4D3D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D836587-7230-4FAF-98F0-C8A006B51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399C8-056B-409B-9601-CD04BC64C875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001C75-E606-41F4-A9B3-510EF9676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63D851-5B7F-4051-ABF3-2CDC19BFC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11F25-DBA9-452E-B842-1BF43A5B9E6F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7121B20-87C3-4C93-96D0-73432B22B6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832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41640D-A96C-449C-BE7E-E8F69EC4A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6593E23-E361-41C3-AEE2-3DE0532803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FC9322D-6720-45A5-A44E-57341B31F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399C8-056B-409B-9601-CD04BC64C875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A7209B1-A92D-4B6C-AC81-DE1F8D386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27872C1-32DB-4B12-8F61-5A0357571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11F25-DBA9-452E-B842-1BF43A5B9E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7528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F64DD51-D898-4C1B-883F-702CCFA106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E56A121-BD53-42AF-8910-6818E28BA2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AD661AA-281C-4B36-B51F-B9E7DFA6E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399C8-056B-409B-9601-CD04BC64C875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7FB69DF-09A0-45CF-8527-A9223B63B1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C5605D-5D1E-4AB8-8871-ED699484A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11F25-DBA9-452E-B842-1BF43A5B9E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1481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8A636E-ADEE-48CE-BED5-49C56C241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9F76CAC-F1EB-4CB5-849D-E4E5B3D105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1F308D6-BD12-414D-BD46-FED69E003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399C8-056B-409B-9601-CD04BC64C875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EBED577-1B26-4366-AB11-8F118E5DF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B6DC3C-9697-4252-9846-16A9A9CB5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11F25-DBA9-452E-B842-1BF43A5B9E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9213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ED6B56-F8B2-4E2D-A009-050E5C2A8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B0A2C32-5A76-48D7-BD04-6CE91B524A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F3B99BE-7CF7-4B66-B44C-39871840E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399C8-056B-409B-9601-CD04BC64C875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F3211F5-6253-472C-8053-93AAFB3CA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35DADB-AEBB-4399-BC01-A7C1F908A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11F25-DBA9-452E-B842-1BF43A5B9E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5686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0F4CEF-A3B5-4706-ACFB-682E4BA30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1A8C0AE-1B34-45C7-A8A6-B7A451FDD4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B99CF91-437B-4693-AA9D-DE7622EDDD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ADE7B42-9336-4C83-94FF-381A66E1E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399C8-056B-409B-9601-CD04BC64C875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6CF9F6A-DA03-4A74-B506-E2E0B8619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7EF6112-0CF2-4D48-A20D-4F38027BB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11F25-DBA9-452E-B842-1BF43A5B9E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993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53665F-00FE-4CDE-BC69-B74DB550E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E864169-6419-49AD-8978-132C0D122C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068822D-080C-4D28-959B-9E8A72D8F8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4CD0303-4C05-4EEC-85BC-9B2E7D30C1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AA9EF41-9B83-460E-A7FF-EB7F401DDB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D4FF512-A5A3-4BFB-B26F-9C5443474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399C8-056B-409B-9601-CD04BC64C875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2C28143-842B-46A6-935F-6797B38DA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BDDEE7C-625A-442A-8775-B8C719104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11F25-DBA9-452E-B842-1BF43A5B9E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8542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F30D3E-D583-407C-9CF6-7FDE3F1FCB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3E07644-5FD1-4638-B182-946F9D0B6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399C8-056B-409B-9601-CD04BC64C875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14D6FEA-F2A1-4458-B907-245386A64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A0AAE4E-5881-4D45-9F21-18BC18CFA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11F25-DBA9-452E-B842-1BF43A5B9E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3847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72B75BF-FBCA-46F9-B19F-964578481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399C8-056B-409B-9601-CD04BC64C875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D94CA5B-E4C4-459F-9C7D-62ABC8B91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C578456-C6BF-4562-A178-6EDF4B818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11F25-DBA9-452E-B842-1BF43A5B9E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711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085E6D-84AB-43E5-BD99-BD8815D55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D232167-4504-4BD7-A3E2-FC89126EB1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C9B8DD5-802F-4AB9-996C-5BAB72FE1B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D6FE1B6-1AB3-49DB-8703-CB1279659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399C8-056B-409B-9601-CD04BC64C875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782F5C8-2A75-4900-BCFE-6A4C1C529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FDC5B7C-9BBA-4CD8-B54A-9B3115CB2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11F25-DBA9-452E-B842-1BF43A5B9E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2340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F77027-92DE-432A-8CC5-79FF7ED2B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72A70E3-B821-453D-9649-3DA06128EF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B9C4AC5-FE81-4A69-8769-4D50098913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E6215E8-79AC-4A88-B3B9-F1972D46B4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399C8-056B-409B-9601-CD04BC64C875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B4AE91D-4539-4B62-9B43-543181D2B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6955696-E30C-444B-B892-F4AF72FA4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11F25-DBA9-452E-B842-1BF43A5B9E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053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AB55DC-3F6A-4017-84EB-8B053D781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A813622-5E51-4EDE-91F3-596BA12B9E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2C3D781-0650-4D96-9417-5342A75027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5399C8-056B-409B-9601-CD04BC64C875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45C66CC-1C3A-4ABE-B0C5-F793FDA403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84F7927-8C34-40F8-AD4B-F954E14BE9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111F25-DBA9-452E-B842-1BF43A5B9E6F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1D5633B-AFC7-48E9-B3A9-6933A313B9ED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588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A20E57-294C-436D-BA2A-2F8C66E2C1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56470"/>
            <a:ext cx="9144000" cy="2387600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244F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«Оптимизация  процесса нахождения документа по запросу в структурном подразделении администрации муниципального образования Ленинградский район» 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B9F87E2-E32D-4207-B11F-7FCF8375A0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36145"/>
            <a:ext cx="9144000" cy="1655762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</a:pPr>
            <a:r>
              <a:rPr lang="ru-RU" sz="1800" dirty="0">
                <a:solidFill>
                  <a:schemeClr val="tx2"/>
                </a:solidFill>
              </a:rPr>
              <a:t>Заверза Е.В.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800" dirty="0">
                <a:solidFill>
                  <a:schemeClr val="tx2"/>
                </a:solidFill>
              </a:rPr>
              <a:t>начальник отдела экономики,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800" dirty="0">
                <a:solidFill>
                  <a:schemeClr val="tx2"/>
                </a:solidFill>
              </a:rPr>
              <a:t>прогнозирования и инвестиций  администрации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800" dirty="0">
                <a:solidFill>
                  <a:schemeClr val="tx2"/>
                </a:solidFill>
              </a:rPr>
              <a:t>муниципального образования Ленинградский район 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91C7AA4D-59B4-4E99-A244-039B19E660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8382" y="128694"/>
            <a:ext cx="2658213" cy="1180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2184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63E06B-0D8E-4CD4-A0A6-C8EBDABBB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0036" y="365125"/>
            <a:ext cx="10023764" cy="807893"/>
          </a:xfrm>
        </p:spPr>
        <p:txBody>
          <a:bodyPr>
            <a:normAutofit fontScale="90000"/>
          </a:bodyPr>
          <a:lstStyle/>
          <a:p>
            <a:pPr algn="ctr"/>
            <a:br>
              <a:rPr lang="ru-RU" b="1" dirty="0"/>
            </a:br>
            <a:br>
              <a:rPr lang="ru-RU" b="1" dirty="0"/>
            </a:br>
            <a:br>
              <a:rPr lang="ru-RU" b="1" dirty="0"/>
            </a:br>
            <a:br>
              <a:rPr lang="ru-RU" b="1" dirty="0"/>
            </a:br>
            <a:br>
              <a:rPr lang="ru-RU" b="1" dirty="0"/>
            </a:br>
            <a:br>
              <a:rPr lang="ru-RU" b="1" dirty="0"/>
            </a:br>
            <a:br>
              <a:rPr lang="ru-RU" b="1" dirty="0"/>
            </a:br>
            <a:r>
              <a:rPr lang="ru-RU" b="1" dirty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6536946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39">
            <a:extLst>
              <a:ext uri="{FF2B5EF4-FFF2-40B4-BE49-F238E27FC236}">
                <a16:creationId xmlns:a16="http://schemas.microsoft.com/office/drawing/2014/main" id="{44C0C082-B682-443B-B28A-1EBE18C9B394}"/>
              </a:ext>
            </a:extLst>
          </p:cNvPr>
          <p:cNvSpPr txBox="1"/>
          <p:nvPr/>
        </p:nvSpPr>
        <p:spPr>
          <a:xfrm>
            <a:off x="1518407" y="394283"/>
            <a:ext cx="94711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ПАСПОРТ ПРОЕКТА</a:t>
            </a:r>
          </a:p>
          <a:p>
            <a:pPr algn="ctr"/>
            <a:r>
              <a:rPr lang="ru-RU" dirty="0"/>
              <a:t>«Оптимизация процесса нахождения документа по запросу в структурном подразделении администрации муниципального образования Ленинградский район»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69CFC84-9709-4558-9C9E-9740251701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8825" y="1317613"/>
            <a:ext cx="8117747" cy="544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531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63E06B-0D8E-4CD4-A0A6-C8EBDABBB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0036" y="365125"/>
            <a:ext cx="10023764" cy="80789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/>
              <a:t>Нормативное регулирование проекта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A9C6C0D-1F29-48DF-9349-DE23F4D1B4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5742" y="1173018"/>
            <a:ext cx="7732991" cy="5454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7250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63E06B-0D8E-4CD4-A0A6-C8EBDABBB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0036" y="365125"/>
            <a:ext cx="10023764" cy="807893"/>
          </a:xfrm>
        </p:spPr>
        <p:txBody>
          <a:bodyPr/>
          <a:lstStyle/>
          <a:p>
            <a:pPr algn="ctr"/>
            <a:r>
              <a:rPr lang="ru-RU" b="1" dirty="0"/>
              <a:t>Рабочая группа проекта </a:t>
            </a: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94D4F28B-F3D2-43F6-8196-C0D74ADC94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9078" y="1173018"/>
            <a:ext cx="1771650" cy="2190750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888B8074-D7DB-4D3B-B645-4924B4A53E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7864" y="4005306"/>
            <a:ext cx="1743075" cy="2152650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BBC0D29F-670F-45FB-B417-9D2867DA0A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3620" y="4005306"/>
            <a:ext cx="1762125" cy="2124075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FE586F6C-080F-4F62-8158-82716245571D}"/>
              </a:ext>
            </a:extLst>
          </p:cNvPr>
          <p:cNvSpPr txBox="1"/>
          <p:nvPr/>
        </p:nvSpPr>
        <p:spPr>
          <a:xfrm>
            <a:off x="3808603" y="1644242"/>
            <a:ext cx="222308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/>
              <a:t>Заверза </a:t>
            </a:r>
          </a:p>
          <a:p>
            <a:pPr algn="ctr"/>
            <a:r>
              <a:rPr lang="ru-RU" sz="1400" b="1" dirty="0"/>
              <a:t>Елена Викторовна </a:t>
            </a:r>
          </a:p>
          <a:p>
            <a:pPr algn="ctr"/>
            <a:r>
              <a:rPr lang="ru-RU" sz="1400" dirty="0"/>
              <a:t>руководитель проекта 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4C7DBEA-CB76-4F12-A157-8A1FBBAAAFA7}"/>
              </a:ext>
            </a:extLst>
          </p:cNvPr>
          <p:cNvSpPr txBox="1"/>
          <p:nvPr/>
        </p:nvSpPr>
        <p:spPr>
          <a:xfrm>
            <a:off x="3550728" y="4739780"/>
            <a:ext cx="2545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/>
              <a:t>Пырхова </a:t>
            </a:r>
          </a:p>
          <a:p>
            <a:pPr algn="ctr"/>
            <a:r>
              <a:rPr lang="ru-RU" sz="1400" b="1" dirty="0"/>
              <a:t>Наталья Геннадьевна </a:t>
            </a:r>
            <a:r>
              <a:rPr lang="ru-RU" sz="1400" dirty="0"/>
              <a:t>ответственный за стандартизацию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0E81E99-A3AB-4F2D-98A1-B07676A8992E}"/>
              </a:ext>
            </a:extLst>
          </p:cNvPr>
          <p:cNvSpPr txBox="1"/>
          <p:nvPr/>
        </p:nvSpPr>
        <p:spPr>
          <a:xfrm>
            <a:off x="8934275" y="4739780"/>
            <a:ext cx="241415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/>
              <a:t>Гукалова </a:t>
            </a:r>
          </a:p>
          <a:p>
            <a:pPr algn="ctr"/>
            <a:r>
              <a:rPr lang="ru-RU" sz="1400" b="1" dirty="0"/>
              <a:t>Евгения Алексеевна </a:t>
            </a:r>
            <a:r>
              <a:rPr lang="ru-RU" sz="1400" dirty="0"/>
              <a:t>ответственный за информатизацию и визуализацию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88A5A24-9AE3-4E21-801E-1B4D868735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23620" y="1173018"/>
            <a:ext cx="1924094" cy="21907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6D77999-2702-48E2-B512-1820D98FE3A6}"/>
              </a:ext>
            </a:extLst>
          </p:cNvPr>
          <p:cNvSpPr txBox="1"/>
          <p:nvPr/>
        </p:nvSpPr>
        <p:spPr>
          <a:xfrm>
            <a:off x="9202722" y="2013575"/>
            <a:ext cx="22178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/>
              <a:t>Сундарева </a:t>
            </a:r>
          </a:p>
          <a:p>
            <a:pPr algn="ctr"/>
            <a:r>
              <a:rPr lang="ru-RU" sz="1400" b="1" dirty="0"/>
              <a:t>Анастасия Александровна</a:t>
            </a:r>
          </a:p>
          <a:p>
            <a:pPr algn="ctr"/>
            <a:r>
              <a:rPr lang="ru-RU" sz="1400" dirty="0"/>
              <a:t>администратор проекта </a:t>
            </a:r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6151925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63E06B-0D8E-4CD4-A0A6-C8EBDABBB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3633" y="480562"/>
            <a:ext cx="10023764" cy="80789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  <a:t>Оптимизация процесса нахождения документа по запросу в структурном подразделении  администрации муниципального образования Ленинградский район</a:t>
            </a:r>
            <a:b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  <a:t>КАРТА ТЕКУЩЕГО СОСТОЯНИЯ</a:t>
            </a:r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9C1C07FE-D74F-4CC8-BD20-32BB08B6EC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6596" y="2245684"/>
            <a:ext cx="8743950" cy="22764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CF84F8A-CB0F-433B-BC6D-AF52A34A8E60}"/>
              </a:ext>
            </a:extLst>
          </p:cNvPr>
          <p:cNvSpPr txBox="1"/>
          <p:nvPr/>
        </p:nvSpPr>
        <p:spPr>
          <a:xfrm rot="10800000" flipV="1">
            <a:off x="1901673" y="4475077"/>
            <a:ext cx="1245679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 err="1"/>
              <a:t>t</a:t>
            </a:r>
            <a:r>
              <a:rPr lang="en-US" sz="1000" baseline="-25000" dirty="0" err="1"/>
              <a:t>min</a:t>
            </a:r>
            <a:r>
              <a:rPr lang="en-US" sz="1000" dirty="0"/>
              <a:t> = </a:t>
            </a:r>
            <a:r>
              <a:rPr lang="ru-RU" sz="1000" dirty="0"/>
              <a:t>1</a:t>
            </a:r>
            <a:r>
              <a:rPr lang="en-US" sz="1000" dirty="0"/>
              <a:t> </a:t>
            </a:r>
            <a:r>
              <a:rPr lang="ru-RU" sz="1000" dirty="0"/>
              <a:t>мин. </a:t>
            </a:r>
            <a:endParaRPr lang="en-US" sz="1000" dirty="0"/>
          </a:p>
          <a:p>
            <a:r>
              <a:rPr lang="en-US" sz="1000" dirty="0" err="1"/>
              <a:t>t</a:t>
            </a:r>
            <a:r>
              <a:rPr lang="en-US" sz="1000" baseline="-25000" dirty="0" err="1"/>
              <a:t>max</a:t>
            </a:r>
            <a:r>
              <a:rPr lang="en-US" sz="1000" dirty="0"/>
              <a:t> = </a:t>
            </a:r>
            <a:r>
              <a:rPr lang="ru-RU" sz="1000" dirty="0"/>
              <a:t>3</a:t>
            </a:r>
            <a:r>
              <a:rPr lang="en-US" sz="1000" dirty="0"/>
              <a:t> </a:t>
            </a:r>
            <a:r>
              <a:rPr lang="ru-RU" sz="1000" dirty="0"/>
              <a:t>мин. </a:t>
            </a:r>
            <a:endParaRPr lang="en-US" sz="1000" dirty="0"/>
          </a:p>
          <a:p>
            <a:r>
              <a:rPr lang="en-US" sz="1000" dirty="0" err="1"/>
              <a:t>t</a:t>
            </a:r>
            <a:r>
              <a:rPr lang="en-US" sz="1000" baseline="-25000" dirty="0" err="1"/>
              <a:t>av</a:t>
            </a:r>
            <a:r>
              <a:rPr lang="en-US" sz="1000" dirty="0"/>
              <a:t> = </a:t>
            </a:r>
            <a:r>
              <a:rPr lang="ru-RU" sz="1000" dirty="0"/>
              <a:t>2</a:t>
            </a:r>
            <a:r>
              <a:rPr lang="en-US" sz="1000" dirty="0"/>
              <a:t> </a:t>
            </a:r>
            <a:r>
              <a:rPr lang="ru-RU" sz="1000" dirty="0"/>
              <a:t>мин. </a:t>
            </a:r>
            <a:endParaRPr lang="en-US" sz="1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F44DAC6-2AED-456C-BED3-4B3FBC1D2531}"/>
              </a:ext>
            </a:extLst>
          </p:cNvPr>
          <p:cNvSpPr txBox="1"/>
          <p:nvPr/>
        </p:nvSpPr>
        <p:spPr>
          <a:xfrm rot="10800000" flipV="1">
            <a:off x="3237492" y="4475077"/>
            <a:ext cx="138418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 err="1"/>
              <a:t>t</a:t>
            </a:r>
            <a:r>
              <a:rPr lang="en-US" sz="1000" baseline="-25000" dirty="0" err="1"/>
              <a:t>min</a:t>
            </a:r>
            <a:r>
              <a:rPr lang="en-US" sz="1000" dirty="0"/>
              <a:t> = </a:t>
            </a:r>
            <a:r>
              <a:rPr lang="ru-RU" sz="1000" dirty="0"/>
              <a:t>1</a:t>
            </a:r>
            <a:r>
              <a:rPr lang="en-US" sz="1000" dirty="0"/>
              <a:t> </a:t>
            </a:r>
            <a:r>
              <a:rPr lang="ru-RU" sz="1000" dirty="0"/>
              <a:t>мин. </a:t>
            </a:r>
            <a:endParaRPr lang="en-US" sz="1000" dirty="0"/>
          </a:p>
          <a:p>
            <a:r>
              <a:rPr lang="en-US" sz="1000" dirty="0" err="1"/>
              <a:t>t</a:t>
            </a:r>
            <a:r>
              <a:rPr lang="en-US" sz="1000" baseline="-25000" dirty="0" err="1"/>
              <a:t>max</a:t>
            </a:r>
            <a:r>
              <a:rPr lang="en-US" sz="1000" dirty="0"/>
              <a:t> = </a:t>
            </a:r>
            <a:r>
              <a:rPr lang="ru-RU" sz="1000" dirty="0"/>
              <a:t>3</a:t>
            </a:r>
            <a:r>
              <a:rPr lang="en-US" sz="1000" dirty="0"/>
              <a:t> </a:t>
            </a:r>
            <a:r>
              <a:rPr lang="ru-RU" sz="1000" dirty="0"/>
              <a:t>мин. </a:t>
            </a:r>
            <a:endParaRPr lang="en-US" sz="1000" dirty="0"/>
          </a:p>
          <a:p>
            <a:r>
              <a:rPr lang="en-US" sz="1000" dirty="0" err="1"/>
              <a:t>t</a:t>
            </a:r>
            <a:r>
              <a:rPr lang="en-US" sz="1000" baseline="-25000" dirty="0" err="1"/>
              <a:t>av</a:t>
            </a:r>
            <a:r>
              <a:rPr lang="en-US" sz="1000" dirty="0"/>
              <a:t> = </a:t>
            </a:r>
            <a:r>
              <a:rPr lang="ru-RU" sz="1000" dirty="0"/>
              <a:t>2</a:t>
            </a:r>
            <a:r>
              <a:rPr lang="en-US" sz="1000" dirty="0"/>
              <a:t> </a:t>
            </a:r>
            <a:r>
              <a:rPr lang="ru-RU" sz="1000" dirty="0"/>
              <a:t>мин. </a:t>
            </a:r>
            <a:endParaRPr lang="en-US" sz="1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C8A113C-3CED-4CFC-9353-9A3FA4194929}"/>
              </a:ext>
            </a:extLst>
          </p:cNvPr>
          <p:cNvSpPr txBox="1"/>
          <p:nvPr/>
        </p:nvSpPr>
        <p:spPr>
          <a:xfrm>
            <a:off x="4711815" y="4498666"/>
            <a:ext cx="1384185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 err="1"/>
              <a:t>t</a:t>
            </a:r>
            <a:r>
              <a:rPr lang="en-US" sz="1000" baseline="-25000" dirty="0" err="1"/>
              <a:t>min</a:t>
            </a:r>
            <a:r>
              <a:rPr lang="en-US" sz="1000" dirty="0"/>
              <a:t> = </a:t>
            </a:r>
            <a:r>
              <a:rPr lang="ru-RU" sz="1000" dirty="0"/>
              <a:t>25</a:t>
            </a:r>
            <a:r>
              <a:rPr lang="en-US" sz="1000" dirty="0"/>
              <a:t> </a:t>
            </a:r>
            <a:r>
              <a:rPr lang="ru-RU" sz="1000" dirty="0"/>
              <a:t>мин. </a:t>
            </a:r>
            <a:endParaRPr lang="en-US" sz="1000" dirty="0"/>
          </a:p>
          <a:p>
            <a:r>
              <a:rPr lang="en-US" sz="1000" dirty="0" err="1"/>
              <a:t>t</a:t>
            </a:r>
            <a:r>
              <a:rPr lang="en-US" sz="1000" baseline="-25000" dirty="0" err="1"/>
              <a:t>max</a:t>
            </a:r>
            <a:r>
              <a:rPr lang="en-US" sz="1000" dirty="0"/>
              <a:t> = </a:t>
            </a:r>
            <a:r>
              <a:rPr lang="ru-RU" sz="1000" dirty="0"/>
              <a:t>85</a:t>
            </a:r>
            <a:r>
              <a:rPr lang="en-US" sz="1000" dirty="0"/>
              <a:t> </a:t>
            </a:r>
            <a:r>
              <a:rPr lang="ru-RU" sz="1000" dirty="0"/>
              <a:t>мин.</a:t>
            </a:r>
            <a:endParaRPr lang="en-US" sz="1000" dirty="0"/>
          </a:p>
          <a:p>
            <a:r>
              <a:rPr lang="en-US" sz="1000" dirty="0" err="1"/>
              <a:t>t</a:t>
            </a:r>
            <a:r>
              <a:rPr lang="en-US" sz="1000" baseline="-25000" dirty="0" err="1"/>
              <a:t>av</a:t>
            </a:r>
            <a:r>
              <a:rPr lang="en-US" sz="1000" dirty="0"/>
              <a:t> = </a:t>
            </a:r>
            <a:r>
              <a:rPr lang="ru-RU" sz="1000" dirty="0"/>
              <a:t>65</a:t>
            </a:r>
            <a:r>
              <a:rPr lang="en-US" sz="1000" dirty="0"/>
              <a:t> </a:t>
            </a:r>
            <a:r>
              <a:rPr lang="ru-RU" sz="1000" dirty="0"/>
              <a:t>мин. </a:t>
            </a:r>
            <a:endParaRPr lang="en-US" sz="1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4FB0DA-D69F-45C4-BEF7-D068E617EBB8}"/>
              </a:ext>
            </a:extLst>
          </p:cNvPr>
          <p:cNvSpPr txBox="1"/>
          <p:nvPr/>
        </p:nvSpPr>
        <p:spPr>
          <a:xfrm>
            <a:off x="6167218" y="4448125"/>
            <a:ext cx="1277923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 err="1"/>
              <a:t>t</a:t>
            </a:r>
            <a:r>
              <a:rPr lang="en-US" sz="1000" baseline="-25000" dirty="0" err="1"/>
              <a:t>min</a:t>
            </a:r>
            <a:r>
              <a:rPr lang="en-US" sz="1000" dirty="0"/>
              <a:t> = </a:t>
            </a:r>
            <a:r>
              <a:rPr lang="ru-RU" sz="1000" dirty="0"/>
              <a:t>1</a:t>
            </a:r>
            <a:r>
              <a:rPr lang="en-US" sz="1000" dirty="0"/>
              <a:t> </a:t>
            </a:r>
            <a:r>
              <a:rPr lang="ru-RU" sz="1000" dirty="0"/>
              <a:t>мин. </a:t>
            </a:r>
            <a:endParaRPr lang="en-US" sz="1000" dirty="0"/>
          </a:p>
          <a:p>
            <a:r>
              <a:rPr lang="en-US" sz="1000" dirty="0" err="1"/>
              <a:t>t</a:t>
            </a:r>
            <a:r>
              <a:rPr lang="en-US" sz="1000" baseline="-25000" dirty="0" err="1"/>
              <a:t>max</a:t>
            </a:r>
            <a:r>
              <a:rPr lang="en-US" sz="1000" dirty="0"/>
              <a:t> = </a:t>
            </a:r>
            <a:r>
              <a:rPr lang="ru-RU" sz="1000" dirty="0"/>
              <a:t>3</a:t>
            </a:r>
            <a:r>
              <a:rPr lang="en-US" sz="1000" dirty="0"/>
              <a:t> </a:t>
            </a:r>
            <a:r>
              <a:rPr lang="ru-RU" sz="1000" dirty="0"/>
              <a:t>мин. </a:t>
            </a:r>
            <a:endParaRPr lang="en-US" sz="1000" dirty="0"/>
          </a:p>
          <a:p>
            <a:r>
              <a:rPr lang="en-US" sz="1000" dirty="0" err="1"/>
              <a:t>t</a:t>
            </a:r>
            <a:r>
              <a:rPr lang="en-US" sz="1000" baseline="-25000" dirty="0" err="1"/>
              <a:t>av</a:t>
            </a:r>
            <a:r>
              <a:rPr lang="en-US" sz="1000" dirty="0"/>
              <a:t> = </a:t>
            </a:r>
            <a:r>
              <a:rPr lang="ru-RU" sz="1000" dirty="0"/>
              <a:t>2</a:t>
            </a:r>
            <a:r>
              <a:rPr lang="en-US" sz="1000" dirty="0"/>
              <a:t> </a:t>
            </a:r>
            <a:r>
              <a:rPr lang="ru-RU" sz="1000" dirty="0"/>
              <a:t>мин. </a:t>
            </a:r>
            <a:endParaRPr lang="en-US" sz="1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9F29BA9-DA7E-47AE-8889-7B89998D04E0}"/>
              </a:ext>
            </a:extLst>
          </p:cNvPr>
          <p:cNvSpPr txBox="1"/>
          <p:nvPr/>
        </p:nvSpPr>
        <p:spPr>
          <a:xfrm>
            <a:off x="7610944" y="4442953"/>
            <a:ext cx="1277923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 err="1"/>
              <a:t>t</a:t>
            </a:r>
            <a:r>
              <a:rPr lang="en-US" sz="1000" baseline="-25000" dirty="0" err="1"/>
              <a:t>min</a:t>
            </a:r>
            <a:r>
              <a:rPr lang="en-US" sz="1000" dirty="0"/>
              <a:t> = </a:t>
            </a:r>
            <a:r>
              <a:rPr lang="ru-RU" sz="1000" dirty="0"/>
              <a:t>1</a:t>
            </a:r>
            <a:r>
              <a:rPr lang="en-US" sz="1000" dirty="0"/>
              <a:t> </a:t>
            </a:r>
            <a:r>
              <a:rPr lang="ru-RU" sz="1000" dirty="0"/>
              <a:t>мин. </a:t>
            </a:r>
            <a:endParaRPr lang="en-US" sz="1000" dirty="0"/>
          </a:p>
          <a:p>
            <a:r>
              <a:rPr lang="en-US" sz="1000" dirty="0" err="1"/>
              <a:t>t</a:t>
            </a:r>
            <a:r>
              <a:rPr lang="en-US" sz="1000" baseline="-25000" dirty="0" err="1"/>
              <a:t>max</a:t>
            </a:r>
            <a:r>
              <a:rPr lang="en-US" sz="1000" dirty="0"/>
              <a:t> = </a:t>
            </a:r>
            <a:r>
              <a:rPr lang="ru-RU" sz="1000" dirty="0"/>
              <a:t>3</a:t>
            </a:r>
            <a:r>
              <a:rPr lang="en-US" sz="1000" dirty="0"/>
              <a:t> </a:t>
            </a:r>
            <a:r>
              <a:rPr lang="ru-RU" sz="1000" dirty="0"/>
              <a:t>мин.</a:t>
            </a:r>
            <a:endParaRPr lang="en-US" sz="1000" dirty="0"/>
          </a:p>
          <a:p>
            <a:r>
              <a:rPr lang="en-US" sz="1000" dirty="0" err="1"/>
              <a:t>t</a:t>
            </a:r>
            <a:r>
              <a:rPr lang="en-US" sz="1000" baseline="-25000" dirty="0" err="1"/>
              <a:t>av</a:t>
            </a:r>
            <a:r>
              <a:rPr lang="en-US" sz="1000" dirty="0"/>
              <a:t> = </a:t>
            </a:r>
            <a:r>
              <a:rPr lang="ru-RU" sz="1000" dirty="0"/>
              <a:t>2</a:t>
            </a:r>
            <a:r>
              <a:rPr lang="en-US" sz="1000" dirty="0"/>
              <a:t> </a:t>
            </a:r>
            <a:r>
              <a:rPr lang="ru-RU" sz="1000" dirty="0"/>
              <a:t>мин. </a:t>
            </a:r>
            <a:endParaRPr lang="en-US" sz="10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48397FB-15CF-4D40-99B9-74532764925A}"/>
              </a:ext>
            </a:extLst>
          </p:cNvPr>
          <p:cNvSpPr txBox="1"/>
          <p:nvPr/>
        </p:nvSpPr>
        <p:spPr>
          <a:xfrm>
            <a:off x="9032298" y="4450516"/>
            <a:ext cx="1392573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 err="1"/>
              <a:t>t</a:t>
            </a:r>
            <a:r>
              <a:rPr lang="en-US" sz="1000" baseline="-25000" dirty="0" err="1"/>
              <a:t>min</a:t>
            </a:r>
            <a:r>
              <a:rPr lang="en-US" sz="1000" dirty="0"/>
              <a:t> = </a:t>
            </a:r>
            <a:r>
              <a:rPr lang="ru-RU" sz="1000" dirty="0"/>
              <a:t>1</a:t>
            </a:r>
            <a:r>
              <a:rPr lang="en-US" sz="1000" dirty="0"/>
              <a:t> </a:t>
            </a:r>
            <a:r>
              <a:rPr lang="ru-RU" sz="1000" dirty="0"/>
              <a:t>мин.</a:t>
            </a:r>
            <a:endParaRPr lang="en-US" sz="1000" dirty="0"/>
          </a:p>
          <a:p>
            <a:r>
              <a:rPr lang="en-US" sz="1000" dirty="0" err="1"/>
              <a:t>t</a:t>
            </a:r>
            <a:r>
              <a:rPr lang="en-US" sz="1000" baseline="-25000" dirty="0" err="1"/>
              <a:t>max</a:t>
            </a:r>
            <a:r>
              <a:rPr lang="en-US" sz="1000" dirty="0"/>
              <a:t> = </a:t>
            </a:r>
            <a:r>
              <a:rPr lang="ru-RU" sz="1000" dirty="0"/>
              <a:t>3</a:t>
            </a:r>
            <a:r>
              <a:rPr lang="en-US" sz="1000" dirty="0"/>
              <a:t> </a:t>
            </a:r>
            <a:r>
              <a:rPr lang="ru-RU" sz="1000" dirty="0"/>
              <a:t>мин. </a:t>
            </a:r>
            <a:endParaRPr lang="en-US" sz="1000" dirty="0"/>
          </a:p>
          <a:p>
            <a:r>
              <a:rPr lang="en-US" sz="1000" dirty="0" err="1"/>
              <a:t>t</a:t>
            </a:r>
            <a:r>
              <a:rPr lang="en-US" sz="1000" baseline="-25000" dirty="0" err="1"/>
              <a:t>av</a:t>
            </a:r>
            <a:r>
              <a:rPr lang="en-US" sz="1000" dirty="0"/>
              <a:t> = </a:t>
            </a:r>
            <a:r>
              <a:rPr lang="ru-RU" sz="1000" dirty="0"/>
              <a:t>2</a:t>
            </a:r>
            <a:r>
              <a:rPr lang="en-US" sz="1000" dirty="0"/>
              <a:t> </a:t>
            </a:r>
            <a:r>
              <a:rPr lang="ru-RU" sz="1000" dirty="0"/>
              <a:t>мин. </a:t>
            </a:r>
            <a:endParaRPr lang="en-US" sz="1000" dirty="0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948F01B-E211-4DC9-B569-ECE73A0269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4025" y="3867933"/>
            <a:ext cx="9064219" cy="668064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DCDD9C66-491C-4F00-9A30-4E0928C0127E}"/>
              </a:ext>
            </a:extLst>
          </p:cNvPr>
          <p:cNvSpPr txBox="1"/>
          <p:nvPr/>
        </p:nvSpPr>
        <p:spPr>
          <a:xfrm>
            <a:off x="5403907" y="6123543"/>
            <a:ext cx="17632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sz="1800" dirty="0"/>
          </a:p>
        </p:txBody>
      </p:sp>
      <p:sp>
        <p:nvSpPr>
          <p:cNvPr id="18" name="Левая фигурная скобка 17">
            <a:extLst>
              <a:ext uri="{FF2B5EF4-FFF2-40B4-BE49-F238E27FC236}">
                <a16:creationId xmlns:a16="http://schemas.microsoft.com/office/drawing/2014/main" id="{8217C141-A0AF-480B-B057-1A8A78F81C8F}"/>
              </a:ext>
            </a:extLst>
          </p:cNvPr>
          <p:cNvSpPr/>
          <p:nvPr/>
        </p:nvSpPr>
        <p:spPr>
          <a:xfrm rot="16200000">
            <a:off x="5820555" y="888155"/>
            <a:ext cx="288031" cy="8586043"/>
          </a:xfrm>
          <a:prstGeom prst="leftBrace">
            <a:avLst>
              <a:gd name="adj1" fmla="val 8333"/>
              <a:gd name="adj2" fmla="val 50141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3792C5-501A-47F0-A942-1FA02E841999}"/>
              </a:ext>
            </a:extLst>
          </p:cNvPr>
          <p:cNvSpPr txBox="1"/>
          <p:nvPr/>
        </p:nvSpPr>
        <p:spPr>
          <a:xfrm>
            <a:off x="5595456" y="5333276"/>
            <a:ext cx="8082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/>
              <a:t>90 </a:t>
            </a:r>
            <a:r>
              <a:rPr lang="ru-RU" sz="1400" dirty="0"/>
              <a:t>мин. </a:t>
            </a:r>
          </a:p>
        </p:txBody>
      </p:sp>
      <p:sp>
        <p:nvSpPr>
          <p:cNvPr id="8" name="Взрыв: 8 точек 7">
            <a:extLst>
              <a:ext uri="{FF2B5EF4-FFF2-40B4-BE49-F238E27FC236}">
                <a16:creationId xmlns:a16="http://schemas.microsoft.com/office/drawing/2014/main" id="{3EDE8FC4-89B1-4D05-BB47-56BD3D4B85AC}"/>
              </a:ext>
            </a:extLst>
          </p:cNvPr>
          <p:cNvSpPr/>
          <p:nvPr/>
        </p:nvSpPr>
        <p:spPr>
          <a:xfrm rot="10617578" flipH="1" flipV="1">
            <a:off x="4621676" y="2624044"/>
            <a:ext cx="469870" cy="338456"/>
          </a:xfrm>
          <a:prstGeom prst="irregularSeal1">
            <a:avLst/>
          </a:prstGeom>
          <a:solidFill>
            <a:srgbClr val="ED4D58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1</a:t>
            </a:r>
          </a:p>
        </p:txBody>
      </p:sp>
      <p:sp>
        <p:nvSpPr>
          <p:cNvPr id="10" name="Взрыв: 8 точек 9">
            <a:extLst>
              <a:ext uri="{FF2B5EF4-FFF2-40B4-BE49-F238E27FC236}">
                <a16:creationId xmlns:a16="http://schemas.microsoft.com/office/drawing/2014/main" id="{9EBF9657-3505-49BE-AF6F-C3142E96904E}"/>
              </a:ext>
            </a:extLst>
          </p:cNvPr>
          <p:cNvSpPr/>
          <p:nvPr/>
        </p:nvSpPr>
        <p:spPr>
          <a:xfrm>
            <a:off x="5478010" y="2623720"/>
            <a:ext cx="369115" cy="328288"/>
          </a:xfrm>
          <a:prstGeom prst="irregularSeal1">
            <a:avLst/>
          </a:prstGeom>
          <a:solidFill>
            <a:srgbClr val="ED4D58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2</a:t>
            </a:r>
          </a:p>
        </p:txBody>
      </p:sp>
      <p:sp>
        <p:nvSpPr>
          <p:cNvPr id="12" name="Взрыв: 8 точек 11">
            <a:extLst>
              <a:ext uri="{FF2B5EF4-FFF2-40B4-BE49-F238E27FC236}">
                <a16:creationId xmlns:a16="http://schemas.microsoft.com/office/drawing/2014/main" id="{981E6421-1852-4761-90EB-CC8AA8259CC3}"/>
              </a:ext>
            </a:extLst>
          </p:cNvPr>
          <p:cNvSpPr/>
          <p:nvPr/>
        </p:nvSpPr>
        <p:spPr>
          <a:xfrm>
            <a:off x="4621676" y="3256498"/>
            <a:ext cx="315171" cy="374068"/>
          </a:xfrm>
          <a:prstGeom prst="irregularSeal1">
            <a:avLst/>
          </a:prstGeom>
          <a:solidFill>
            <a:srgbClr val="ED4D58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5</a:t>
            </a:r>
          </a:p>
        </p:txBody>
      </p:sp>
      <p:sp>
        <p:nvSpPr>
          <p:cNvPr id="20" name="Взрыв: 8 точек 19">
            <a:extLst>
              <a:ext uri="{FF2B5EF4-FFF2-40B4-BE49-F238E27FC236}">
                <a16:creationId xmlns:a16="http://schemas.microsoft.com/office/drawing/2014/main" id="{6E244C40-2596-44FD-A09F-A1FD8FA64909}"/>
              </a:ext>
            </a:extLst>
          </p:cNvPr>
          <p:cNvSpPr/>
          <p:nvPr/>
        </p:nvSpPr>
        <p:spPr>
          <a:xfrm>
            <a:off x="5304112" y="3524047"/>
            <a:ext cx="369115" cy="287528"/>
          </a:xfrm>
          <a:prstGeom prst="irregularSeal1">
            <a:avLst/>
          </a:prstGeom>
          <a:solidFill>
            <a:srgbClr val="ED4D58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4</a:t>
            </a:r>
          </a:p>
        </p:txBody>
      </p:sp>
      <p:sp>
        <p:nvSpPr>
          <p:cNvPr id="21" name="Взрыв: 8 точек 20">
            <a:extLst>
              <a:ext uri="{FF2B5EF4-FFF2-40B4-BE49-F238E27FC236}">
                <a16:creationId xmlns:a16="http://schemas.microsoft.com/office/drawing/2014/main" id="{A4E32D67-1327-4D8B-B91B-631D23604A15}"/>
              </a:ext>
            </a:extLst>
          </p:cNvPr>
          <p:cNvSpPr/>
          <p:nvPr/>
        </p:nvSpPr>
        <p:spPr>
          <a:xfrm>
            <a:off x="5662568" y="3113497"/>
            <a:ext cx="369115" cy="323837"/>
          </a:xfrm>
          <a:prstGeom prst="irregularSeal1">
            <a:avLst/>
          </a:prstGeom>
          <a:solidFill>
            <a:srgbClr val="ED4D58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907C5B8-54E3-4717-8F93-4BFA4ACF9102}"/>
              </a:ext>
            </a:extLst>
          </p:cNvPr>
          <p:cNvSpPr txBox="1"/>
          <p:nvPr/>
        </p:nvSpPr>
        <p:spPr>
          <a:xfrm>
            <a:off x="1839010" y="5485885"/>
            <a:ext cx="693020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1400" dirty="0"/>
              <a:t>Нет документа на месте</a:t>
            </a:r>
          </a:p>
          <a:p>
            <a:pPr marL="342900" indent="-342900">
              <a:buAutoNum type="arabicPeriod"/>
            </a:pPr>
            <a:r>
              <a:rPr lang="ru-RU" sz="1400" dirty="0"/>
              <a:t>Беспорядок в шкафу</a:t>
            </a:r>
          </a:p>
          <a:p>
            <a:pPr marL="342900" indent="-342900">
              <a:buAutoNum type="arabicPeriod"/>
            </a:pPr>
            <a:r>
              <a:rPr lang="ru-RU" sz="1400" dirty="0"/>
              <a:t>Отсутствие  сотрудника на рабочем месте  (отпуск, больничный)</a:t>
            </a:r>
          </a:p>
          <a:p>
            <a:pPr marL="342900" indent="-342900">
              <a:buAutoNum type="arabicPeriod"/>
            </a:pPr>
            <a:r>
              <a:rPr lang="ru-RU" sz="1400" dirty="0"/>
              <a:t>Смена сотрудников</a:t>
            </a:r>
          </a:p>
          <a:p>
            <a:pPr marL="342900" indent="-342900">
              <a:buAutoNum type="arabicPeriod"/>
            </a:pPr>
            <a:r>
              <a:rPr lang="ru-RU" sz="1400" dirty="0"/>
              <a:t>Нет информации об исполнителе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B01A6B-169D-467C-9ACE-4B0AB3CDCBCD}"/>
              </a:ext>
            </a:extLst>
          </p:cNvPr>
          <p:cNvSpPr txBox="1"/>
          <p:nvPr/>
        </p:nvSpPr>
        <p:spPr>
          <a:xfrm>
            <a:off x="1667790" y="3686845"/>
            <a:ext cx="13841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/>
              <a:t>Начальник отдела экономики – главный специалист отдела экономики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7142AEB-3EC4-4E8D-9776-427C56E69E07}"/>
              </a:ext>
            </a:extLst>
          </p:cNvPr>
          <p:cNvSpPr txBox="1"/>
          <p:nvPr/>
        </p:nvSpPr>
        <p:spPr>
          <a:xfrm>
            <a:off x="3155999" y="3686845"/>
            <a:ext cx="146567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000" dirty="0"/>
              <a:t>Главный специалист отдела экономики – ведущий специалист отдела экономики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7C39B20-E0C1-4EBE-B01E-3746456EF701}"/>
              </a:ext>
            </a:extLst>
          </p:cNvPr>
          <p:cNvSpPr txBox="1"/>
          <p:nvPr/>
        </p:nvSpPr>
        <p:spPr>
          <a:xfrm>
            <a:off x="4730008" y="3743445"/>
            <a:ext cx="1148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/>
              <a:t>Ведущий специалист отдела экономики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0BCFF96-80BC-4D75-A06F-132D0ED9BD66}"/>
              </a:ext>
            </a:extLst>
          </p:cNvPr>
          <p:cNvSpPr txBox="1"/>
          <p:nvPr/>
        </p:nvSpPr>
        <p:spPr>
          <a:xfrm>
            <a:off x="6129587" y="3728126"/>
            <a:ext cx="1148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/>
              <a:t>Ведущий специалист отдела экономики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24D6C8E-EEE8-4415-9374-BAF5B892018D}"/>
              </a:ext>
            </a:extLst>
          </p:cNvPr>
          <p:cNvSpPr txBox="1"/>
          <p:nvPr/>
        </p:nvSpPr>
        <p:spPr>
          <a:xfrm>
            <a:off x="7610944" y="3714963"/>
            <a:ext cx="13925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/>
              <a:t>Начальник отдела экономики- главный специалист отдела экономики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9986956-D56E-43B3-B7E7-E7E69ECAD92B}"/>
              </a:ext>
            </a:extLst>
          </p:cNvPr>
          <p:cNvSpPr txBox="1"/>
          <p:nvPr/>
        </p:nvSpPr>
        <p:spPr>
          <a:xfrm>
            <a:off x="9192578" y="3763610"/>
            <a:ext cx="173951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/>
              <a:t>Главный специалист отдела экономики – начальник отдела экономики</a:t>
            </a:r>
          </a:p>
        </p:txBody>
      </p:sp>
    </p:spTree>
    <p:extLst>
      <p:ext uri="{BB962C8B-B14F-4D97-AF65-F5344CB8AC3E}">
        <p14:creationId xmlns:p14="http://schemas.microsoft.com/office/powerpoint/2010/main" val="32537887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63E06B-0D8E-4CD4-A0A6-C8EBDABBB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0036" y="365125"/>
            <a:ext cx="10023764" cy="80789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Мониторинг текущей ситуации, </a:t>
            </a:r>
            <a:br>
              <a:rPr lang="ru-RU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анализ и решение проблем </a:t>
            </a: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F17B6620-945C-45CA-916F-F9316B416B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3240" y="1266737"/>
            <a:ext cx="9597006" cy="5354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3882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63E06B-0D8E-4CD4-A0A6-C8EBDABBB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0036" y="365125"/>
            <a:ext cx="10023764" cy="807893"/>
          </a:xfrm>
        </p:spPr>
        <p:txBody>
          <a:bodyPr>
            <a:normAutofit fontScale="90000"/>
          </a:bodyPr>
          <a:lstStyle/>
          <a:p>
            <a:pPr algn="ctr"/>
            <a:br>
              <a:rPr lang="ru-RU" b="1" dirty="0"/>
            </a:br>
            <a:br>
              <a:rPr lang="ru-RU" b="1" dirty="0"/>
            </a:br>
            <a:r>
              <a:rPr lang="ru-RU" sz="2200" b="1" dirty="0">
                <a:solidFill>
                  <a:schemeClr val="accent5">
                    <a:lumMod val="75000"/>
                  </a:schemeClr>
                </a:solidFill>
              </a:rPr>
              <a:t>Оптимизация процесса нахождения документа по запросу в структурном подразделении  администрации муниципального образования Ленинградский район</a:t>
            </a:r>
            <a:br>
              <a:rPr lang="ru-RU" sz="2200" b="1" dirty="0"/>
            </a:br>
            <a:br>
              <a:rPr lang="ru-RU" sz="2200" b="1" dirty="0"/>
            </a:br>
            <a:r>
              <a:rPr lang="ru-RU" sz="3600" b="1" dirty="0">
                <a:solidFill>
                  <a:schemeClr val="accent5">
                    <a:lumMod val="75000"/>
                  </a:schemeClr>
                </a:solidFill>
              </a:rPr>
              <a:t>Карта  целевого процесса </a:t>
            </a:r>
            <a:br>
              <a:rPr lang="ru-RU" sz="36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3600" b="1" dirty="0">
                <a:solidFill>
                  <a:schemeClr val="accent5">
                    <a:lumMod val="75000"/>
                  </a:schemeClr>
                </a:solidFill>
              </a:rPr>
              <a:t>Поиск документа по запросу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1BB696A-91B3-40A5-AF7F-3936E016A8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9006" y="2590260"/>
            <a:ext cx="9145823" cy="29129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A462FF6-E0A7-43FF-ACE6-6BEB7651BFAF}"/>
              </a:ext>
            </a:extLst>
          </p:cNvPr>
          <p:cNvSpPr txBox="1"/>
          <p:nvPr/>
        </p:nvSpPr>
        <p:spPr>
          <a:xfrm>
            <a:off x="4966284" y="4538444"/>
            <a:ext cx="7298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2 мин.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F7FCE2-E068-4D4A-A7C3-0EB902F2D981}"/>
              </a:ext>
            </a:extLst>
          </p:cNvPr>
          <p:cNvSpPr txBox="1"/>
          <p:nvPr/>
        </p:nvSpPr>
        <p:spPr>
          <a:xfrm>
            <a:off x="2593198" y="5092117"/>
            <a:ext cx="640818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Решение проблем: </a:t>
            </a:r>
          </a:p>
          <a:p>
            <a:pPr marL="342900" indent="-342900">
              <a:buAutoNum type="arabicPeriod"/>
            </a:pPr>
            <a:r>
              <a:rPr lang="ru-RU" dirty="0"/>
              <a:t>Создание алгоритма взаимозаменяемости;</a:t>
            </a:r>
            <a:endParaRPr lang="en-US" dirty="0"/>
          </a:p>
          <a:p>
            <a:pPr marL="342900" indent="-342900">
              <a:buAutoNum type="arabicPeriod"/>
            </a:pPr>
            <a:r>
              <a:rPr lang="ru-RU" dirty="0"/>
              <a:t>Создание алгоритма  действий;</a:t>
            </a:r>
          </a:p>
          <a:p>
            <a:pPr marL="342900" indent="-342900">
              <a:buAutoNum type="arabicPeriod"/>
            </a:pPr>
            <a:r>
              <a:rPr lang="ru-RU" dirty="0"/>
              <a:t>Внедрение методики  5 </a:t>
            </a:r>
            <a:r>
              <a:rPr lang="en-US" dirty="0"/>
              <a:t>S</a:t>
            </a:r>
            <a:r>
              <a:rPr lang="ru-RU" dirty="0"/>
              <a:t>;</a:t>
            </a:r>
          </a:p>
          <a:p>
            <a:pPr marL="342900" indent="-342900">
              <a:buAutoNum type="arabicPeriod"/>
            </a:pPr>
            <a:r>
              <a:rPr lang="ru-RU" dirty="0"/>
              <a:t>Направление сотрудников на повышение квалификации;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82292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63E06B-0D8E-4CD4-A0A6-C8EBDABBB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0036" y="365125"/>
            <a:ext cx="10023764" cy="807893"/>
          </a:xfrm>
        </p:spPr>
        <p:txBody>
          <a:bodyPr>
            <a:normAutofit fontScale="90000"/>
          </a:bodyPr>
          <a:lstStyle/>
          <a:p>
            <a:pPr algn="ctr"/>
            <a:br>
              <a:rPr lang="ru-RU" b="1" dirty="0"/>
            </a:br>
            <a:br>
              <a:rPr lang="ru-RU" b="1" dirty="0"/>
            </a:br>
            <a:r>
              <a:rPr lang="ru-RU" b="1" dirty="0"/>
              <a:t>План мероприятий по устранению проблем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14848BE-1E83-454C-B9A1-B7D46DF154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2649" y="1951183"/>
            <a:ext cx="9925050" cy="360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3713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63E06B-0D8E-4CD4-A0A6-C8EBDABBB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0036" y="365125"/>
            <a:ext cx="10023764" cy="807893"/>
          </a:xfrm>
        </p:spPr>
        <p:txBody>
          <a:bodyPr>
            <a:normAutofit fontScale="90000"/>
          </a:bodyPr>
          <a:lstStyle/>
          <a:p>
            <a:pPr algn="ctr"/>
            <a:br>
              <a:rPr lang="ru-RU" b="1" dirty="0"/>
            </a:br>
            <a:br>
              <a:rPr lang="ru-RU" b="1" dirty="0"/>
            </a:br>
            <a:r>
              <a:rPr lang="ru-RU" b="1" dirty="0"/>
              <a:t>Визуализация </a:t>
            </a:r>
            <a:br>
              <a:rPr lang="ru-RU" b="1" dirty="0"/>
            </a:br>
            <a:r>
              <a:rPr lang="ru-RU" b="1" dirty="0"/>
              <a:t>фото «Было»  - «Стало»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61A05C2-331D-4878-9079-8418C40DC4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787" y="2023125"/>
            <a:ext cx="1457135" cy="194205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59CF275-6F4F-43C4-8C95-E6B16FC301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1263" y="2023124"/>
            <a:ext cx="1657731" cy="194205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B8DF0AC-021A-4AC9-989A-D3CA04277A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8354" y="4425852"/>
            <a:ext cx="1624164" cy="1729934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F8A6DC9-4E6A-4205-B2E3-B52A2DB827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31938" y="2023125"/>
            <a:ext cx="1624164" cy="2106613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D671644E-13C3-4ACA-9DA4-24B789882E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31938" y="4639154"/>
            <a:ext cx="1706737" cy="2084622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ECBEAD45-B299-45BD-BB3C-11A8025C08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15260" y="2023125"/>
            <a:ext cx="1638990" cy="2028067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69C987B0-7392-4D42-85BA-DBA1F1C7E5B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10397" y="4555262"/>
            <a:ext cx="1651917" cy="2084623"/>
          </a:xfrm>
          <a:prstGeom prst="rect">
            <a:avLst/>
          </a:prstGeom>
        </p:spPr>
      </p:pic>
      <p:cxnSp>
        <p:nvCxnSpPr>
          <p:cNvPr id="27" name="Прямая со стрелкой 26">
            <a:extLst>
              <a:ext uri="{FF2B5EF4-FFF2-40B4-BE49-F238E27FC236}">
                <a16:creationId xmlns:a16="http://schemas.microsoft.com/office/drawing/2014/main" id="{0FA4E5D8-6BD7-450B-8FC5-35CC30B4F539}"/>
              </a:ext>
            </a:extLst>
          </p:cNvPr>
          <p:cNvCxnSpPr>
            <a:cxnSpLocks/>
          </p:cNvCxnSpPr>
          <p:nvPr/>
        </p:nvCxnSpPr>
        <p:spPr>
          <a:xfrm flipH="1">
            <a:off x="3800213" y="1770077"/>
            <a:ext cx="1853967" cy="20457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 стрелкой 28">
            <a:extLst>
              <a:ext uri="{FF2B5EF4-FFF2-40B4-BE49-F238E27FC236}">
                <a16:creationId xmlns:a16="http://schemas.microsoft.com/office/drawing/2014/main" id="{D9B884AE-08A9-4559-A8EB-15CF45FBEC66}"/>
              </a:ext>
            </a:extLst>
          </p:cNvPr>
          <p:cNvCxnSpPr>
            <a:cxnSpLocks/>
          </p:cNvCxnSpPr>
          <p:nvPr/>
        </p:nvCxnSpPr>
        <p:spPr>
          <a:xfrm>
            <a:off x="7743039" y="1770077"/>
            <a:ext cx="1409350" cy="20457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204395E9-9221-4A72-A20B-F4337303CBE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13027" y="4597705"/>
            <a:ext cx="2950463" cy="1651379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87B76B34-A180-4AA2-A893-985EC4FD60A4}"/>
              </a:ext>
            </a:extLst>
          </p:cNvPr>
          <p:cNvSpPr txBox="1"/>
          <p:nvPr/>
        </p:nvSpPr>
        <p:spPr>
          <a:xfrm>
            <a:off x="4316565" y="4555262"/>
            <a:ext cx="9684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90 мин.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61A2A70-E23D-46E8-A255-53A9693D0A1C}"/>
              </a:ext>
            </a:extLst>
          </p:cNvPr>
          <p:cNvSpPr txBox="1"/>
          <p:nvPr/>
        </p:nvSpPr>
        <p:spPr>
          <a:xfrm>
            <a:off x="5707286" y="4555262"/>
            <a:ext cx="12692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5 минут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920CCF6-C352-4ECD-BEB9-2F96C56D8A6C}"/>
              </a:ext>
            </a:extLst>
          </p:cNvPr>
          <p:cNvSpPr txBox="1"/>
          <p:nvPr/>
        </p:nvSpPr>
        <p:spPr>
          <a:xfrm>
            <a:off x="4264967" y="6249084"/>
            <a:ext cx="107169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Было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3290792-2C17-4FFE-BF86-AE524308F4BD}"/>
              </a:ext>
            </a:extLst>
          </p:cNvPr>
          <p:cNvSpPr txBox="1"/>
          <p:nvPr/>
        </p:nvSpPr>
        <p:spPr>
          <a:xfrm>
            <a:off x="5699125" y="6234900"/>
            <a:ext cx="8657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Стало</a:t>
            </a:r>
          </a:p>
        </p:txBody>
      </p:sp>
    </p:spTree>
    <p:extLst>
      <p:ext uri="{BB962C8B-B14F-4D97-AF65-F5344CB8AC3E}">
        <p14:creationId xmlns:p14="http://schemas.microsoft.com/office/powerpoint/2010/main" val="230239208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536</TotalTime>
  <Words>358</Words>
  <Application>Microsoft Office PowerPoint</Application>
  <PresentationFormat>Широкоэкранный</PresentationFormat>
  <Paragraphs>70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Тема Office</vt:lpstr>
      <vt:lpstr>«Оптимизация  процесса нахождения документа по запросу в структурном подразделении администрации муниципального образования Ленинградский район» </vt:lpstr>
      <vt:lpstr>Презентация PowerPoint</vt:lpstr>
      <vt:lpstr>Нормативное регулирование проекта </vt:lpstr>
      <vt:lpstr>Рабочая группа проекта </vt:lpstr>
      <vt:lpstr>Оптимизация процесса нахождения документа по запросу в структурном подразделении  администрации муниципального образования Ленинградский район  КАРТА ТЕКУЩЕГО СОСТОЯНИЯ</vt:lpstr>
      <vt:lpstr>Мониторинг текущей ситуации,  анализ и решение проблем </vt:lpstr>
      <vt:lpstr>  Оптимизация процесса нахождения документа по запросу в структурном подразделении  администрации муниципального образования Ленинградский район  Карта  целевого процесса  Поиск документа по запросу </vt:lpstr>
      <vt:lpstr>  План мероприятий по устранению проблем </vt:lpstr>
      <vt:lpstr>  Визуализация  фото «Было»  - «Стало»</vt:lpstr>
      <vt:lpstr>       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Сундарева А.А.</cp:lastModifiedBy>
  <cp:revision>41</cp:revision>
  <cp:lastPrinted>2021-09-29T07:38:27Z</cp:lastPrinted>
  <dcterms:created xsi:type="dcterms:W3CDTF">2021-06-25T10:07:15Z</dcterms:created>
  <dcterms:modified xsi:type="dcterms:W3CDTF">2021-12-02T06:18:40Z</dcterms:modified>
</cp:coreProperties>
</file>