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2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4DC0E-FC6A-4D34-9166-7A128A503ECA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94900-99C1-4B8A-9FC9-5ABAE8B39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7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BFBD7D-E33E-4C3B-9CF9-92CBD14480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4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5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1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1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4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34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3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4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5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5E9287-DE1D-4CAE-8BFB-2F33F21EE2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F6E9-F504-4B0B-9B08-16782E9464A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A12EE-09C4-4FFC-90D4-8FF99DC65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37996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E8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Оптимизация процесса  поиска документов для исполнения запросов  в муниципальном казенном учреждении «Архив муниципального образования Ленинградский район»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4E8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0F2573-011B-4E9B-BE30-A18CC99EC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17671"/>
            <a:ext cx="6858000" cy="165576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Добрынина А.В.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директор муниципального казенного учреждения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«Архив муниципального образования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Ленинградский район»</a:t>
            </a:r>
            <a:endParaRPr lang="en-US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C81CED-298A-46C8-92F9-1E9DD081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33" y="385893"/>
            <a:ext cx="2179138" cy="96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89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365126"/>
            <a:ext cx="6538768" cy="678583"/>
          </a:xfrm>
        </p:spPr>
        <p:txBody>
          <a:bodyPr>
            <a:normAutofit/>
          </a:bodyPr>
          <a:lstStyle/>
          <a:p>
            <a:r>
              <a:rPr lang="ru-RU" sz="2400" b="1" i="1" dirty="0"/>
              <a:t>План мероприятий по устранению проблем</a:t>
            </a:r>
            <a:endParaRPr lang="en-US" sz="24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27D0A2-4996-40BD-8388-48BB66D6E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77" y="1685154"/>
            <a:ext cx="8347046" cy="287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9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50" y="289621"/>
            <a:ext cx="6538768" cy="678583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/>
              <a:t>Визуализация</a:t>
            </a:r>
            <a:br>
              <a:rPr lang="ru-RU" sz="3600" b="1" i="1" dirty="0"/>
            </a:br>
            <a:r>
              <a:rPr lang="ru-RU" sz="3600" b="1" i="1" dirty="0"/>
              <a:t>фото  «Было» – «Стало»</a:t>
            </a:r>
            <a:endParaRPr lang="en-US" sz="3600" b="1" i="1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DB38A40-3673-4CED-8235-D9108F383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713" y="1902231"/>
            <a:ext cx="2294390" cy="172079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55D6BD-74BA-4026-BB43-DC1FB367D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006" y="4469212"/>
            <a:ext cx="2399047" cy="179928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DB125F0-6423-4A06-A8A6-D80D20115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5391" y="1784494"/>
            <a:ext cx="2411136" cy="1808352"/>
          </a:xfrm>
          <a:prstGeom prst="rect">
            <a:avLst/>
          </a:prstGeom>
        </p:spPr>
      </p:pic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A2E9565C-7853-4FAC-B5AE-722ADF19E2F8}"/>
              </a:ext>
            </a:extLst>
          </p:cNvPr>
          <p:cNvCxnSpPr>
            <a:cxnSpLocks/>
          </p:cNvCxnSpPr>
          <p:nvPr/>
        </p:nvCxnSpPr>
        <p:spPr>
          <a:xfrm flipH="1">
            <a:off x="2476173" y="1117047"/>
            <a:ext cx="1189816" cy="356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666C494F-9C93-4B6B-8239-53AB2A930681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5125674" y="1035496"/>
            <a:ext cx="1165285" cy="447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325BE01-C86F-4915-8480-A77FC388CECE}"/>
              </a:ext>
            </a:extLst>
          </p:cNvPr>
          <p:cNvSpPr/>
          <p:nvPr/>
        </p:nvSpPr>
        <p:spPr>
          <a:xfrm>
            <a:off x="2919369" y="4273989"/>
            <a:ext cx="536895" cy="1271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2C9AFC4-7B09-4E78-9747-6414E42E6C7E}"/>
              </a:ext>
            </a:extLst>
          </p:cNvPr>
          <p:cNvSpPr/>
          <p:nvPr/>
        </p:nvSpPr>
        <p:spPr>
          <a:xfrm>
            <a:off x="4219662" y="5058561"/>
            <a:ext cx="536895" cy="41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E46CC7-CD20-404F-8FD0-44185279AF8E}"/>
              </a:ext>
            </a:extLst>
          </p:cNvPr>
          <p:cNvSpPr txBox="1"/>
          <p:nvPr/>
        </p:nvSpPr>
        <p:spPr>
          <a:xfrm>
            <a:off x="2837399" y="588068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Было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3437C2-FFFB-4948-B8B1-50DCD39E688B}"/>
              </a:ext>
            </a:extLst>
          </p:cNvPr>
          <p:cNvSpPr txBox="1"/>
          <p:nvPr/>
        </p:nvSpPr>
        <p:spPr>
          <a:xfrm>
            <a:off x="4194494" y="5880683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Стало</a:t>
            </a:r>
          </a:p>
        </p:txBody>
      </p:sp>
      <p:sp>
        <p:nvSpPr>
          <p:cNvPr id="50" name="Стрелка: вниз 49">
            <a:extLst>
              <a:ext uri="{FF2B5EF4-FFF2-40B4-BE49-F238E27FC236}">
                <a16:creationId xmlns:a16="http://schemas.microsoft.com/office/drawing/2014/main" id="{DAFC2BEA-C206-4AA7-816E-A8D3E2F6A59F}"/>
              </a:ext>
            </a:extLst>
          </p:cNvPr>
          <p:cNvSpPr/>
          <p:nvPr/>
        </p:nvSpPr>
        <p:spPr>
          <a:xfrm>
            <a:off x="4393819" y="4420997"/>
            <a:ext cx="188580" cy="553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841A0-A4E7-489C-BA49-4C785ACFFA24}"/>
              </a:ext>
            </a:extLst>
          </p:cNvPr>
          <p:cNvSpPr txBox="1"/>
          <p:nvPr/>
        </p:nvSpPr>
        <p:spPr>
          <a:xfrm>
            <a:off x="2897830" y="379843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97 мин.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FE522-922C-4DE5-8A7A-F7DE5A46FBA8}"/>
              </a:ext>
            </a:extLst>
          </p:cNvPr>
          <p:cNvSpPr txBox="1"/>
          <p:nvPr/>
        </p:nvSpPr>
        <p:spPr>
          <a:xfrm>
            <a:off x="4102175" y="401832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17 мин.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535958-0DBB-47E9-A2A6-77C4F745346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44" y="1465276"/>
            <a:ext cx="1424862" cy="239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254F09-E48E-4F04-B392-ED203B7BD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60" y="4157241"/>
            <a:ext cx="1799285" cy="23990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0547E9-A615-4F38-A182-98BB901B7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04" y="4209569"/>
            <a:ext cx="1720791" cy="229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5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020" y="2453984"/>
            <a:ext cx="6538768" cy="67858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Спасибо за внимание!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20243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365126"/>
            <a:ext cx="6538768" cy="67858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ПАСПОРТ ПРОЕКТА</a:t>
            </a:r>
            <a:br>
              <a:rPr lang="ru-RU" sz="1800" dirty="0"/>
            </a:b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97E294-F7F4-42F2-A5CF-4CB858A7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05" y="921801"/>
            <a:ext cx="8237989" cy="55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26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365126"/>
            <a:ext cx="6538768" cy="67858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/>
              <a:t>Нормативное регулирование проекта </a:t>
            </a:r>
            <a:endParaRPr lang="en-US" sz="2800" b="1" i="1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2A5DC08-546D-4B46-801F-19AC31EF1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6" y="1043709"/>
            <a:ext cx="7732991" cy="545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365126"/>
            <a:ext cx="6538768" cy="678583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Рабочая группа проекта </a:t>
            </a:r>
            <a:endParaRPr lang="en-US" b="1" i="1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D1F4BEA-47D4-4B66-9752-1D413D319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13" y="1040770"/>
            <a:ext cx="1540252" cy="228575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C1250D3-D25F-4BD2-AE49-68B74A1A5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7" y="3556219"/>
            <a:ext cx="1820166" cy="19420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2BA2683-6A14-4A55-90FE-9E2539872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65" y="3494470"/>
            <a:ext cx="1653777" cy="206554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3B35AD2-88EA-436F-ACF0-B66E4ACC445A}"/>
              </a:ext>
            </a:extLst>
          </p:cNvPr>
          <p:cNvSpPr txBox="1"/>
          <p:nvPr/>
        </p:nvSpPr>
        <p:spPr>
          <a:xfrm>
            <a:off x="5125772" y="1444985"/>
            <a:ext cx="19312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Добрынина  </a:t>
            </a:r>
          </a:p>
          <a:p>
            <a:pPr algn="ctr"/>
            <a:r>
              <a:rPr lang="ru-RU" sz="1400" b="1" dirty="0"/>
              <a:t>Анна Владимировна</a:t>
            </a:r>
          </a:p>
          <a:p>
            <a:pPr algn="ctr"/>
            <a:r>
              <a:rPr lang="ru-RU" sz="1400" dirty="0"/>
              <a:t> руководитель проекта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5C9F0D-4B2C-4BE8-9E1D-FA7B63D6BEEF}"/>
              </a:ext>
            </a:extLst>
          </p:cNvPr>
          <p:cNvSpPr txBox="1"/>
          <p:nvPr/>
        </p:nvSpPr>
        <p:spPr>
          <a:xfrm>
            <a:off x="2281942" y="3699545"/>
            <a:ext cx="19209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Попова </a:t>
            </a:r>
          </a:p>
          <a:p>
            <a:pPr algn="ctr"/>
            <a:r>
              <a:rPr lang="ru-RU" sz="1400" b="1" dirty="0"/>
              <a:t>Ольга  Васильевна </a:t>
            </a:r>
          </a:p>
          <a:p>
            <a:pPr algn="ctr"/>
            <a:r>
              <a:rPr lang="ru-RU" sz="1400" dirty="0"/>
              <a:t> ответственный за стандартизацию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D0A44E-951D-4337-BB2E-AFB9E1ABFF85}"/>
              </a:ext>
            </a:extLst>
          </p:cNvPr>
          <p:cNvSpPr txBox="1"/>
          <p:nvPr/>
        </p:nvSpPr>
        <p:spPr>
          <a:xfrm>
            <a:off x="6862058" y="3748350"/>
            <a:ext cx="19312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Шмаровоз </a:t>
            </a:r>
          </a:p>
          <a:p>
            <a:pPr algn="ctr"/>
            <a:r>
              <a:rPr lang="ru-RU" sz="1400" b="1" dirty="0"/>
              <a:t>Ольга Владимировна</a:t>
            </a:r>
          </a:p>
          <a:p>
            <a:pPr algn="ctr"/>
            <a:r>
              <a:rPr lang="ru-RU" sz="1400" dirty="0"/>
              <a:t>ответственный за информатизацию и визуализацию</a:t>
            </a:r>
          </a:p>
        </p:txBody>
      </p:sp>
    </p:spTree>
    <p:extLst>
      <p:ext uri="{BB962C8B-B14F-4D97-AF65-F5344CB8AC3E}">
        <p14:creationId xmlns:p14="http://schemas.microsoft.com/office/powerpoint/2010/main" val="299980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365126"/>
            <a:ext cx="6538768" cy="678583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/>
              <a:t>Оптимизация процесса  поиска  документов для  исполнения  запросов  в муниципальном казенном учреждении </a:t>
            </a:r>
            <a:br>
              <a:rPr lang="en-US" sz="1800" b="1" i="1" dirty="0"/>
            </a:br>
            <a:r>
              <a:rPr lang="ru-RU" sz="1800" b="1" i="1" dirty="0"/>
              <a:t>«Архив муниципального образования Ленинградский район»</a:t>
            </a:r>
            <a:endParaRPr lang="en-US" sz="18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56A95-A2C2-4301-B3A0-55BD9EE6EFB4}"/>
              </a:ext>
            </a:extLst>
          </p:cNvPr>
          <p:cNvSpPr txBox="1"/>
          <p:nvPr/>
        </p:nvSpPr>
        <p:spPr>
          <a:xfrm>
            <a:off x="3531765" y="1191237"/>
            <a:ext cx="31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КАРТА ТЕКУЩЕГО СОСТОЯНИЯ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70D788E-D092-4F94-BC29-7A76452F6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71" y="1647291"/>
            <a:ext cx="6780796" cy="383801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007008A-8F74-4706-85E8-53046D04EA28}"/>
              </a:ext>
            </a:extLst>
          </p:cNvPr>
          <p:cNvSpPr txBox="1"/>
          <p:nvPr/>
        </p:nvSpPr>
        <p:spPr>
          <a:xfrm>
            <a:off x="1468071" y="2923995"/>
            <a:ext cx="131707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Директор, заместитель директора, специалист</a:t>
            </a:r>
            <a:endParaRPr lang="ru-RU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15D35-E7A8-4878-90CD-F94DA2C63AD2}"/>
              </a:ext>
            </a:extLst>
          </p:cNvPr>
          <p:cNvSpPr txBox="1"/>
          <p:nvPr/>
        </p:nvSpPr>
        <p:spPr>
          <a:xfrm>
            <a:off x="1604796" y="5609004"/>
            <a:ext cx="450976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1. Отсутствие  карточек пофондового топографического указателя</a:t>
            </a:r>
          </a:p>
          <a:p>
            <a:r>
              <a:rPr lang="ru-RU" sz="1200" dirty="0"/>
              <a:t>2. Документы находятся в связках</a:t>
            </a:r>
          </a:p>
          <a:p>
            <a:r>
              <a:rPr lang="ru-RU" sz="1200" dirty="0"/>
              <a:t>3. Связки лежат на архивных полках</a:t>
            </a:r>
          </a:p>
          <a:p>
            <a:r>
              <a:rPr lang="ru-RU" sz="1200" dirty="0"/>
              <a:t>4. Отсутствие работника на рабочем месте (отпуск, больничный)</a:t>
            </a:r>
          </a:p>
          <a:p>
            <a:r>
              <a:rPr lang="ru-RU" sz="1200" dirty="0"/>
              <a:t>5. Смена сотрудников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5" name="Взрыв: 8 точек 4">
            <a:extLst>
              <a:ext uri="{FF2B5EF4-FFF2-40B4-BE49-F238E27FC236}">
                <a16:creationId xmlns:a16="http://schemas.microsoft.com/office/drawing/2014/main" id="{B918C7EE-7420-444A-AB02-98B67F3E310D}"/>
              </a:ext>
            </a:extLst>
          </p:cNvPr>
          <p:cNvSpPr/>
          <p:nvPr/>
        </p:nvSpPr>
        <p:spPr>
          <a:xfrm>
            <a:off x="6904139" y="1870745"/>
            <a:ext cx="343949" cy="276837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6" name="Взрыв: 8 точек 5">
            <a:extLst>
              <a:ext uri="{FF2B5EF4-FFF2-40B4-BE49-F238E27FC236}">
                <a16:creationId xmlns:a16="http://schemas.microsoft.com/office/drawing/2014/main" id="{0813C68D-0F8B-4270-B480-639449AD8E3F}"/>
              </a:ext>
            </a:extLst>
          </p:cNvPr>
          <p:cNvSpPr/>
          <p:nvPr/>
        </p:nvSpPr>
        <p:spPr>
          <a:xfrm>
            <a:off x="7762306" y="2751805"/>
            <a:ext cx="299514" cy="343949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7" name="Взрыв: 8 точек 6">
            <a:extLst>
              <a:ext uri="{FF2B5EF4-FFF2-40B4-BE49-F238E27FC236}">
                <a16:creationId xmlns:a16="http://schemas.microsoft.com/office/drawing/2014/main" id="{89185C90-058F-4E29-8374-EA39EEE703F1}"/>
              </a:ext>
            </a:extLst>
          </p:cNvPr>
          <p:cNvSpPr/>
          <p:nvPr/>
        </p:nvSpPr>
        <p:spPr>
          <a:xfrm>
            <a:off x="3212983" y="4228051"/>
            <a:ext cx="402672" cy="318782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8" name="Взрыв: 8 точек 7">
            <a:extLst>
              <a:ext uri="{FF2B5EF4-FFF2-40B4-BE49-F238E27FC236}">
                <a16:creationId xmlns:a16="http://schemas.microsoft.com/office/drawing/2014/main" id="{DCBA92BA-56ED-4FD2-A605-B8825B447666}"/>
              </a:ext>
            </a:extLst>
          </p:cNvPr>
          <p:cNvSpPr/>
          <p:nvPr/>
        </p:nvSpPr>
        <p:spPr>
          <a:xfrm>
            <a:off x="3959604" y="5033394"/>
            <a:ext cx="411060" cy="302004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55621-7A6B-467B-93C1-3F582FCCB41F}"/>
              </a:ext>
            </a:extLst>
          </p:cNvPr>
          <p:cNvSpPr txBox="1"/>
          <p:nvPr/>
        </p:nvSpPr>
        <p:spPr>
          <a:xfrm>
            <a:off x="3024138" y="2948871"/>
            <a:ext cx="138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Заместитель директора, специалист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F3765C-6716-4D6B-BD92-AA2A131AFA7C}"/>
              </a:ext>
            </a:extLst>
          </p:cNvPr>
          <p:cNvSpPr txBox="1"/>
          <p:nvPr/>
        </p:nvSpPr>
        <p:spPr>
          <a:xfrm>
            <a:off x="4899172" y="2911088"/>
            <a:ext cx="14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Заместитель директора, специалист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A9178-814E-484C-A334-6F2DE03D65C9}"/>
              </a:ext>
            </a:extLst>
          </p:cNvPr>
          <p:cNvSpPr txBox="1"/>
          <p:nvPr/>
        </p:nvSpPr>
        <p:spPr>
          <a:xfrm>
            <a:off x="6518248" y="2839449"/>
            <a:ext cx="136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Заместитель директора, специалист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CE4C7-0E28-4E57-B4BB-0E479B6C42E5}"/>
              </a:ext>
            </a:extLst>
          </p:cNvPr>
          <p:cNvSpPr txBox="1"/>
          <p:nvPr/>
        </p:nvSpPr>
        <p:spPr>
          <a:xfrm>
            <a:off x="1325458" y="5189131"/>
            <a:ext cx="160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Директор, заместитель директора, специалист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DB49D3-44AD-4C3C-92BC-91E6544FEDC0}"/>
              </a:ext>
            </a:extLst>
          </p:cNvPr>
          <p:cNvSpPr txBox="1"/>
          <p:nvPr/>
        </p:nvSpPr>
        <p:spPr>
          <a:xfrm>
            <a:off x="2885812" y="5180238"/>
            <a:ext cx="145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Директор, заместитель директора, специалист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DBFE5-E0CA-45CE-A8EA-855160F665B9}"/>
              </a:ext>
            </a:extLst>
          </p:cNvPr>
          <p:cNvSpPr txBox="1"/>
          <p:nvPr/>
        </p:nvSpPr>
        <p:spPr>
          <a:xfrm>
            <a:off x="4899172" y="5180238"/>
            <a:ext cx="138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Заместитель директора, специалист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C24D5-260F-4C92-AE54-458F60B63D15}"/>
              </a:ext>
            </a:extLst>
          </p:cNvPr>
          <p:cNvSpPr txBox="1"/>
          <p:nvPr/>
        </p:nvSpPr>
        <p:spPr>
          <a:xfrm>
            <a:off x="6811862" y="5214513"/>
            <a:ext cx="136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Заместитель директора, специалист </a:t>
            </a: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538F0C6F-6E51-405F-A8C0-FE63C3F64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48069"/>
              </p:ext>
            </p:extLst>
          </p:nvPr>
        </p:nvGraphicFramePr>
        <p:xfrm>
          <a:off x="1515836" y="3268744"/>
          <a:ext cx="1365687" cy="322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5687">
                  <a:extLst>
                    <a:ext uri="{9D8B030D-6E8A-4147-A177-3AD203B41FA5}">
                      <a16:colId xmlns:a16="http://schemas.microsoft.com/office/drawing/2014/main" val="858393173"/>
                    </a:ext>
                  </a:extLst>
                </a:gridCol>
              </a:tblGrid>
              <a:tr h="322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</a:t>
                      </a:r>
                      <a:r>
                        <a:rPr lang="en-US" sz="700" kern="1200" dirty="0">
                          <a:effectLst/>
                        </a:rPr>
                        <a:t> min = 3 </a:t>
                      </a:r>
                      <a:r>
                        <a:rPr lang="ru-RU" sz="700" kern="1200" dirty="0">
                          <a:effectLst/>
                        </a:rPr>
                        <a:t>мин</a:t>
                      </a:r>
                      <a:r>
                        <a:rPr lang="en-US" sz="700" kern="1200" dirty="0">
                          <a:effectLst/>
                        </a:rPr>
                        <a:t>;</a:t>
                      </a:r>
                      <a:r>
                        <a:rPr lang="en-US" sz="1000" kern="1200" dirty="0">
                          <a:effectLst/>
                        </a:rPr>
                        <a:t> t</a:t>
                      </a:r>
                      <a:r>
                        <a:rPr lang="en-US" sz="700" kern="1200" dirty="0">
                          <a:effectLst/>
                        </a:rPr>
                        <a:t> max = 12 </a:t>
                      </a:r>
                      <a:r>
                        <a:rPr lang="ru-RU" sz="700" kern="1200" dirty="0">
                          <a:effectLst/>
                        </a:rPr>
                        <a:t>мин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</a:t>
                      </a:r>
                      <a:r>
                        <a:rPr lang="en-US" sz="700" kern="1200" dirty="0">
                          <a:effectLst/>
                        </a:rPr>
                        <a:t> av =</a:t>
                      </a:r>
                      <a:r>
                        <a:rPr lang="ru-RU" sz="700" kern="1200" dirty="0">
                          <a:effectLst/>
                        </a:rPr>
                        <a:t> 7 мин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/>
                </a:tc>
                <a:extLst>
                  <a:ext uri="{0D108BD9-81ED-4DB2-BD59-A6C34878D82A}">
                    <a16:rowId xmlns:a16="http://schemas.microsoft.com/office/drawing/2014/main" val="1960735645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DB7802C-8159-4DC7-B438-EDD60CEFE2A5}"/>
              </a:ext>
            </a:extLst>
          </p:cNvPr>
          <p:cNvSpPr txBox="1"/>
          <p:nvPr/>
        </p:nvSpPr>
        <p:spPr>
          <a:xfrm>
            <a:off x="3024138" y="3264407"/>
            <a:ext cx="1289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min = 5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 max = 15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sz="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av = 10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sz="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5A1568-35AB-43D5-A101-61B1482BBF6C}"/>
              </a:ext>
            </a:extLst>
          </p:cNvPr>
          <p:cNvSpPr txBox="1"/>
          <p:nvPr/>
        </p:nvSpPr>
        <p:spPr>
          <a:xfrm>
            <a:off x="4949334" y="3240272"/>
            <a:ext cx="133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min =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 max =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</a:t>
            </a:r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sz="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av =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мин</a:t>
            </a:r>
            <a:endParaRPr lang="ru-RU" sz="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790C4B-58F4-4E3A-B8B4-D369CD1DE3E9}"/>
              </a:ext>
            </a:extLst>
          </p:cNvPr>
          <p:cNvSpPr txBox="1"/>
          <p:nvPr/>
        </p:nvSpPr>
        <p:spPr>
          <a:xfrm>
            <a:off x="6663496" y="313353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min = 2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 max =20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sz="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av =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мин</a:t>
            </a:r>
            <a:endParaRPr lang="ru-RU" sz="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033D37-3CAF-4A0F-8D29-7463DF833EA1}"/>
              </a:ext>
            </a:extLst>
          </p:cNvPr>
          <p:cNvSpPr txBox="1"/>
          <p:nvPr/>
        </p:nvSpPr>
        <p:spPr>
          <a:xfrm>
            <a:off x="1531669" y="3714578"/>
            <a:ext cx="133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min = 10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 max = 40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sz="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av = 25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sz="7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AB58B7-D02C-48DC-B43B-D8D02B0D7336}"/>
              </a:ext>
            </a:extLst>
          </p:cNvPr>
          <p:cNvSpPr txBox="1"/>
          <p:nvPr/>
        </p:nvSpPr>
        <p:spPr>
          <a:xfrm>
            <a:off x="3115086" y="3745299"/>
            <a:ext cx="1289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min = 1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 max = 10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sz="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av =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мин</a:t>
            </a:r>
            <a:endParaRPr lang="ru-RU" sz="7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30779A-4AB0-4B81-B598-DBE9A8186447}"/>
              </a:ext>
            </a:extLst>
          </p:cNvPr>
          <p:cNvSpPr txBox="1"/>
          <p:nvPr/>
        </p:nvSpPr>
        <p:spPr>
          <a:xfrm>
            <a:off x="4924253" y="3745298"/>
            <a:ext cx="133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min = 10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 max = 25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sz="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av =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мин</a:t>
            </a:r>
            <a:endParaRPr lang="ru-RU" sz="7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2BC92-101D-42F0-A654-9D1BEA09371C}"/>
              </a:ext>
            </a:extLst>
          </p:cNvPr>
          <p:cNvSpPr txBox="1"/>
          <p:nvPr/>
        </p:nvSpPr>
        <p:spPr>
          <a:xfrm>
            <a:off x="6687542" y="3699336"/>
            <a:ext cx="1244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min = 1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 max = 5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sz="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av = </a:t>
            </a:r>
            <a:r>
              <a:rPr lang="ru-RU" sz="7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мин</a:t>
            </a:r>
            <a:endParaRPr lang="ru-RU" sz="700" dirty="0"/>
          </a:p>
        </p:txBody>
      </p:sp>
      <p:sp>
        <p:nvSpPr>
          <p:cNvPr id="28" name="Правая фигурная скобка 27">
            <a:extLst>
              <a:ext uri="{FF2B5EF4-FFF2-40B4-BE49-F238E27FC236}">
                <a16:creationId xmlns:a16="http://schemas.microsoft.com/office/drawing/2014/main" id="{C9CDBC65-B412-433D-BC16-EE8462B67C3C}"/>
              </a:ext>
            </a:extLst>
          </p:cNvPr>
          <p:cNvSpPr/>
          <p:nvPr/>
        </p:nvSpPr>
        <p:spPr>
          <a:xfrm>
            <a:off x="8179267" y="1647291"/>
            <a:ext cx="206462" cy="393655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871B01-6649-4517-B6D8-A5BB1194F900}"/>
              </a:ext>
            </a:extLst>
          </p:cNvPr>
          <p:cNvSpPr txBox="1"/>
          <p:nvPr/>
        </p:nvSpPr>
        <p:spPr>
          <a:xfrm>
            <a:off x="8407107" y="3484763"/>
            <a:ext cx="644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97 мин.</a:t>
            </a:r>
          </a:p>
        </p:txBody>
      </p:sp>
      <p:sp>
        <p:nvSpPr>
          <p:cNvPr id="16" name="Взрыв: 8 точек 15">
            <a:extLst>
              <a:ext uri="{FF2B5EF4-FFF2-40B4-BE49-F238E27FC236}">
                <a16:creationId xmlns:a16="http://schemas.microsoft.com/office/drawing/2014/main" id="{5E8153BD-B8AF-4101-B6DF-F301949B5700}"/>
              </a:ext>
            </a:extLst>
          </p:cNvPr>
          <p:cNvSpPr/>
          <p:nvPr/>
        </p:nvSpPr>
        <p:spPr>
          <a:xfrm>
            <a:off x="5889071" y="2694398"/>
            <a:ext cx="369201" cy="3116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1759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365126"/>
            <a:ext cx="6538768" cy="678583"/>
          </a:xfrm>
        </p:spPr>
        <p:txBody>
          <a:bodyPr>
            <a:noAutofit/>
          </a:bodyPr>
          <a:lstStyle/>
          <a:p>
            <a:pPr algn="ctr"/>
            <a:br>
              <a:rPr lang="ru-RU" sz="3200" b="1" i="1" dirty="0"/>
            </a:br>
            <a:r>
              <a:rPr lang="ru-RU" sz="2400" b="1" i="1" dirty="0"/>
              <a:t>Количество дел для  подготовки ответа </a:t>
            </a:r>
            <a:br>
              <a:rPr lang="ru-RU" sz="2400" b="1" i="1" dirty="0"/>
            </a:br>
            <a:r>
              <a:rPr lang="ru-RU" sz="2400" b="1" i="1" dirty="0"/>
              <a:t>на запрос для </a:t>
            </a:r>
            <a:br>
              <a:rPr lang="ru-RU" sz="2400" b="1" i="1" dirty="0"/>
            </a:br>
            <a:r>
              <a:rPr lang="ru-RU" sz="2400" b="1" i="1" dirty="0"/>
              <a:t>карты текущего состояния </a:t>
            </a:r>
            <a:br>
              <a:rPr lang="ru-RU" sz="3200" b="1" i="1" dirty="0"/>
            </a:br>
            <a:endParaRPr lang="en-US" sz="32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6994F5-605B-4245-89A3-F652D60140E2}"/>
              </a:ext>
            </a:extLst>
          </p:cNvPr>
          <p:cNvSpPr txBox="1"/>
          <p:nvPr/>
        </p:nvSpPr>
        <p:spPr>
          <a:xfrm>
            <a:off x="226504" y="1307507"/>
            <a:ext cx="876649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Процесс, который подлежал измерениям – подготовка ответа  на социально-правовой запрос  о подтверждении начислений заработной платы.</a:t>
            </a:r>
          </a:p>
          <a:p>
            <a:endParaRPr lang="ru-RU" sz="1600" dirty="0"/>
          </a:p>
          <a:p>
            <a:r>
              <a:rPr lang="ru-RU" sz="1600" dirty="0"/>
              <a:t>	Хронометраж  работы был осуществлен для специалистов, задействованных в подготовке  ответа на запрос:</a:t>
            </a: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Добрыниной А.В.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директора муниципального казенного учреждения «Архив муниципального образования Ленинградский район»;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-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Шмаровоз О.В.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заместителя директора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казенного учреждения «Архив муниципального образования Ленинградский район»;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-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Поповой О. В.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 ведущий специалист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казенного учреждения «Архив муниципального образования Ленинградский район».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/>
          </a:p>
          <a:p>
            <a:r>
              <a:rPr lang="ru-RU" dirty="0"/>
              <a:t>	</a:t>
            </a:r>
          </a:p>
        </p:txBody>
      </p:sp>
      <p:pic>
        <p:nvPicPr>
          <p:cNvPr id="6" name="Рисунок 5" descr="Секундомер">
            <a:extLst>
              <a:ext uri="{FF2B5EF4-FFF2-40B4-BE49-F238E27FC236}">
                <a16:creationId xmlns:a16="http://schemas.microsoft.com/office/drawing/2014/main" id="{62F82C5B-3FCF-4DA4-972B-236371C2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922" y="1904301"/>
            <a:ext cx="421545" cy="4215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5619AA-EFB7-44B1-9370-EAE8BEBA1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22" y="3723357"/>
            <a:ext cx="8353425" cy="1323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5BD100-C8AB-44D1-BB3F-CA0A254AD6D5}"/>
              </a:ext>
            </a:extLst>
          </p:cNvPr>
          <p:cNvSpPr txBox="1"/>
          <p:nvPr/>
        </p:nvSpPr>
        <p:spPr>
          <a:xfrm>
            <a:off x="1426128" y="5367285"/>
            <a:ext cx="5664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u="sng" dirty="0"/>
              <a:t>Минимальное количество просматриваемых дел – 32</a:t>
            </a:r>
          </a:p>
          <a:p>
            <a:endParaRPr lang="ru-RU" i="1" u="sng" dirty="0"/>
          </a:p>
          <a:p>
            <a:r>
              <a:rPr lang="ru-RU" i="1" u="sng" dirty="0"/>
              <a:t>Максимальное количество просматриваемых дел - 62</a:t>
            </a:r>
          </a:p>
        </p:txBody>
      </p:sp>
    </p:spTree>
    <p:extLst>
      <p:ext uri="{BB962C8B-B14F-4D97-AF65-F5344CB8AC3E}">
        <p14:creationId xmlns:p14="http://schemas.microsoft.com/office/powerpoint/2010/main" val="52246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365126"/>
            <a:ext cx="6538768" cy="678583"/>
          </a:xfrm>
        </p:spPr>
        <p:txBody>
          <a:bodyPr>
            <a:noAutofit/>
          </a:bodyPr>
          <a:lstStyle/>
          <a:p>
            <a:pPr algn="ctr"/>
            <a:br>
              <a:rPr lang="ru-RU" sz="3200" b="1" i="1" dirty="0"/>
            </a:br>
            <a:r>
              <a:rPr lang="ru-RU" sz="3200" b="1" i="1" dirty="0"/>
              <a:t>Выявленные проблемы по карте текущего состояния</a:t>
            </a:r>
            <a:br>
              <a:rPr lang="ru-RU" sz="3200" b="1" i="1" dirty="0"/>
            </a:br>
            <a:endParaRPr lang="en-US" sz="32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833C-F122-4AB7-8536-BD3E202CD81B}"/>
              </a:ext>
            </a:extLst>
          </p:cNvPr>
          <p:cNvSpPr txBox="1"/>
          <p:nvPr/>
        </p:nvSpPr>
        <p:spPr>
          <a:xfrm>
            <a:off x="1228987" y="1324867"/>
            <a:ext cx="76046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u="sng" dirty="0"/>
              <a:t>1. Отсутствие  карточек пофондового топографического указателя</a:t>
            </a:r>
          </a:p>
          <a:p>
            <a:r>
              <a:rPr lang="ru-RU" sz="1800" i="1" u="sng" dirty="0"/>
              <a:t>2. Документы находятся в связках</a:t>
            </a:r>
          </a:p>
          <a:p>
            <a:r>
              <a:rPr lang="ru-RU" sz="1800" i="1" u="sng" dirty="0"/>
              <a:t>3. Связки лежат на архивных полках</a:t>
            </a:r>
          </a:p>
          <a:p>
            <a:r>
              <a:rPr lang="ru-RU" sz="1800" i="1" u="sng" dirty="0"/>
              <a:t>4. Отсутствие работника на рабочем месте (отпуск, больничный)</a:t>
            </a:r>
          </a:p>
          <a:p>
            <a:r>
              <a:rPr lang="ru-RU" sz="1800" i="1" u="sng" dirty="0"/>
              <a:t>5. Смена сотрудников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A4A6C-4729-41C4-9DBE-D9321B438A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52" y="3053720"/>
            <a:ext cx="2282811" cy="32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AACA9D-CAB1-4717-B190-A3E21CDDD5E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"/>
          <a:stretch/>
        </p:blipFill>
        <p:spPr bwMode="auto">
          <a:xfrm>
            <a:off x="4932815" y="3053720"/>
            <a:ext cx="2415942" cy="3238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230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365126"/>
            <a:ext cx="6538768" cy="678583"/>
          </a:xfrm>
        </p:spPr>
        <p:txBody>
          <a:bodyPr>
            <a:noAutofit/>
          </a:bodyPr>
          <a:lstStyle/>
          <a:p>
            <a:pPr algn="ctr"/>
            <a:br>
              <a:rPr lang="ru-RU" sz="3200" b="1" i="1" dirty="0"/>
            </a:br>
            <a:r>
              <a:rPr lang="ru-RU" sz="3200" b="1" i="1" dirty="0"/>
              <a:t>Мониторинг текущей ситуации , анализ  и решение  проблем</a:t>
            </a:r>
            <a:br>
              <a:rPr lang="ru-RU" sz="3200" b="1" i="1" dirty="0"/>
            </a:br>
            <a:endParaRPr lang="en-US" sz="32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5F1586-8D66-454D-9A15-C0D856150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565649"/>
            <a:ext cx="8515350" cy="41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4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365126"/>
            <a:ext cx="6538768" cy="678583"/>
          </a:xfrm>
        </p:spPr>
        <p:txBody>
          <a:bodyPr>
            <a:noAutofit/>
          </a:bodyPr>
          <a:lstStyle/>
          <a:p>
            <a:pPr algn="ctr"/>
            <a:b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400" b="1" dirty="0"/>
              <a:t>Оптимизация процесса поиска документов для исполнения  запросов  в муниципальном казенном учреждении «Архив муниципального образования Ленинградский район</a:t>
            </a:r>
            <a:br>
              <a:rPr lang="ru-RU" sz="1400" b="1" dirty="0"/>
            </a:br>
            <a:br>
              <a:rPr lang="ru-RU" sz="1400" b="1" dirty="0"/>
            </a:br>
            <a:r>
              <a:rPr lang="ru-RU" sz="1400" b="1" dirty="0"/>
              <a:t>КАРТА ТЕКУЩЕГО СОСТОЯНИЯ</a:t>
            </a: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endParaRPr lang="en-US" sz="1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0DD8D7-1935-4BA0-9EFF-5FCB7AA4ECB2}"/>
              </a:ext>
            </a:extLst>
          </p:cNvPr>
          <p:cNvSpPr txBox="1"/>
          <p:nvPr/>
        </p:nvSpPr>
        <p:spPr>
          <a:xfrm>
            <a:off x="906011" y="3976196"/>
            <a:ext cx="8189486" cy="1810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проблем: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Введение организации по составлению и ведению карточек пофондового топографического указателя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Приобретение архивных коробок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Взаимозаменяемость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Направление специалистов на курсы повышения квалификации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Упорядочение коробок на стеллаже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Отработка алгоритма действий в сложившихся обстоятельствах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A20C71-F80D-4C04-84EF-AF1AF385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95" y="1656080"/>
            <a:ext cx="7843706" cy="105264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C3543E6-E7C1-45B7-9017-A28264B22340}"/>
              </a:ext>
            </a:extLst>
          </p:cNvPr>
          <p:cNvCxnSpPr/>
          <p:nvPr/>
        </p:nvCxnSpPr>
        <p:spPr>
          <a:xfrm>
            <a:off x="3607266" y="1656080"/>
            <a:ext cx="679508" cy="10526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165DF37-BA47-42EE-A93B-7BDAC418C449}"/>
              </a:ext>
            </a:extLst>
          </p:cNvPr>
          <p:cNvCxnSpPr/>
          <p:nvPr/>
        </p:nvCxnSpPr>
        <p:spPr>
          <a:xfrm flipH="1">
            <a:off x="3531765" y="1560352"/>
            <a:ext cx="713064" cy="11483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B7509BE-8DDE-4392-9B0C-BE820D8121B0}"/>
              </a:ext>
            </a:extLst>
          </p:cNvPr>
          <p:cNvCxnSpPr/>
          <p:nvPr/>
        </p:nvCxnSpPr>
        <p:spPr>
          <a:xfrm flipH="1">
            <a:off x="6652470" y="1656080"/>
            <a:ext cx="687897" cy="11458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006B3A6-CF83-4367-B81F-0EDFB2BFA05B}"/>
              </a:ext>
            </a:extLst>
          </p:cNvPr>
          <p:cNvCxnSpPr/>
          <p:nvPr/>
        </p:nvCxnSpPr>
        <p:spPr>
          <a:xfrm>
            <a:off x="6652470" y="1656080"/>
            <a:ext cx="729842" cy="11290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D8A2E9-E9D1-41C9-9037-883029D7ED3D}"/>
              </a:ext>
            </a:extLst>
          </p:cNvPr>
          <p:cNvSpPr txBox="1"/>
          <p:nvPr/>
        </p:nvSpPr>
        <p:spPr>
          <a:xfrm>
            <a:off x="647124" y="2632213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 мин.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C8025-F027-4DD5-BCF0-4A6FC7EEBEEA}"/>
              </a:ext>
            </a:extLst>
          </p:cNvPr>
          <p:cNvSpPr txBox="1"/>
          <p:nvPr/>
        </p:nvSpPr>
        <p:spPr>
          <a:xfrm>
            <a:off x="1752041" y="2632212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3 мин.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AB55DA-0AC0-4493-BDD1-19BA875F71CE}"/>
              </a:ext>
            </a:extLst>
          </p:cNvPr>
          <p:cNvSpPr txBox="1"/>
          <p:nvPr/>
        </p:nvSpPr>
        <p:spPr>
          <a:xfrm>
            <a:off x="2765930" y="263221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 мин.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0E7FBB-667A-4513-9A66-F81D2343B25F}"/>
              </a:ext>
            </a:extLst>
          </p:cNvPr>
          <p:cNvSpPr txBox="1"/>
          <p:nvPr/>
        </p:nvSpPr>
        <p:spPr>
          <a:xfrm>
            <a:off x="4710242" y="2585613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 мин.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4184C-5E53-4D5E-828C-D5998BA1A84D}"/>
              </a:ext>
            </a:extLst>
          </p:cNvPr>
          <p:cNvSpPr txBox="1"/>
          <p:nvPr/>
        </p:nvSpPr>
        <p:spPr>
          <a:xfrm>
            <a:off x="5733935" y="2611790"/>
            <a:ext cx="6014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10 мин.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55A5BB-F42F-4F35-9D1E-CCCC3F43394F}"/>
              </a:ext>
            </a:extLst>
          </p:cNvPr>
          <p:cNvSpPr txBox="1"/>
          <p:nvPr/>
        </p:nvSpPr>
        <p:spPr>
          <a:xfrm>
            <a:off x="7788749" y="2678857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 мин.</a:t>
            </a:r>
          </a:p>
        </p:txBody>
      </p:sp>
    </p:spTree>
    <p:extLst>
      <p:ext uri="{BB962C8B-B14F-4D97-AF65-F5344CB8AC3E}">
        <p14:creationId xmlns:p14="http://schemas.microsoft.com/office/powerpoint/2010/main" val="10745741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641</TotalTime>
  <Words>588</Words>
  <Application>Microsoft Office PowerPoint</Application>
  <PresentationFormat>Экран (4:3)</PresentationFormat>
  <Paragraphs>94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Оптимизация процесса  поиска документов для исполнения запросов  в муниципальном казенном учреждении «Архив муниципального образования Ленинградский район»</vt:lpstr>
      <vt:lpstr>  ПАСПОРТ ПРОЕКТА </vt:lpstr>
      <vt:lpstr>Нормативное регулирование проекта </vt:lpstr>
      <vt:lpstr>Рабочая группа проекта </vt:lpstr>
      <vt:lpstr>Оптимизация процесса  поиска  документов для  исполнения  запросов  в муниципальном казенном учреждении  «Архив муниципального образования Ленинградский район»</vt:lpstr>
      <vt:lpstr> Количество дел для  подготовки ответа  на запрос для  карты текущего состояния  </vt:lpstr>
      <vt:lpstr> Выявленные проблемы по карте текущего состояния </vt:lpstr>
      <vt:lpstr> Мониторинг текущей ситуации , анализ  и решение  проблем </vt:lpstr>
      <vt:lpstr>  Оптимизация процесса поиска документов для исполнения  запросов  в муниципальном казенном учреждении «Архив муниципального образования Ленинградский район  КАРТА ТЕКУЩЕГО СОСТОЯНИЯ   </vt:lpstr>
      <vt:lpstr>План мероприятий по устранению проблем</vt:lpstr>
      <vt:lpstr>Визуализация фото  «Было» – «Стало»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Сундарева А.А.</cp:lastModifiedBy>
  <cp:revision>44</cp:revision>
  <dcterms:created xsi:type="dcterms:W3CDTF">2020-10-04T11:07:06Z</dcterms:created>
  <dcterms:modified xsi:type="dcterms:W3CDTF">2021-12-02T06:20:20Z</dcterms:modified>
</cp:coreProperties>
</file>