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1" r:id="rId2"/>
    <p:sldId id="262" r:id="rId3"/>
    <p:sldId id="263" r:id="rId4"/>
    <p:sldId id="264" r:id="rId5"/>
    <p:sldId id="265" r:id="rId6"/>
    <p:sldId id="280" r:id="rId7"/>
    <p:sldId id="278" r:id="rId8"/>
    <p:sldId id="273" r:id="rId9"/>
    <p:sldId id="279" r:id="rId10"/>
    <p:sldId id="274" r:id="rId11"/>
    <p:sldId id="275" r:id="rId12"/>
    <p:sldId id="272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B4B98B0-60AC-42C2-AFA5-B58CD77FA1E5}" styleName="Светлый стиль 1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7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6.png"/></Relationships>
</file>

<file path=ppt/diagrams/_rels/data2.xml.rels><?xml version="1.0" encoding="UTF-8" standalone="yes"?>
<Relationships xmlns="http://schemas.openxmlformats.org/package/2006/relationships"><Relationship Id="rId1" Type="http://schemas.openxmlformats.org/officeDocument/2006/relationships/image" Target="../media/image8.png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6.png"/></Relationships>
</file>

<file path=ppt/diagrams/_rels/drawing2.xml.rels><?xml version="1.0" encoding="UTF-8" standalone="yes"?>
<Relationships xmlns="http://schemas.openxmlformats.org/package/2006/relationships"><Relationship Id="rId1" Type="http://schemas.openxmlformats.org/officeDocument/2006/relationships/image" Target="../media/image8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76EC769-9B3E-4CDC-A3D6-A386ABC7E1BB}" type="doc">
      <dgm:prSet loTypeId="urn:microsoft.com/office/officeart/2008/layout/BendingPictureCaptionList" loCatId="picture" qsTypeId="urn:microsoft.com/office/officeart/2005/8/quickstyle/simple1" qsCatId="simple" csTypeId="urn:microsoft.com/office/officeart/2005/8/colors/accent0_3" csCatId="mainScheme" phldr="1"/>
      <dgm:spPr/>
    </dgm:pt>
    <dgm:pt modelId="{F8505EF6-39C4-4B30-9C29-AA71C699D182}">
      <dgm:prSet phldrT="[Текст]"/>
      <dgm:spPr/>
      <dgm:t>
        <a:bodyPr/>
        <a:lstStyle/>
        <a:p>
          <a:r>
            <a:rPr lang="ru-RU" dirty="0"/>
            <a:t>Рабочее место регистратора</a:t>
          </a:r>
        </a:p>
      </dgm:t>
    </dgm:pt>
    <dgm:pt modelId="{631485E5-2D79-4137-91B0-71A9A8DB4C44}" type="parTrans" cxnId="{2BEB3EB4-B8E9-4B5F-9343-35926F433F8E}">
      <dgm:prSet/>
      <dgm:spPr/>
      <dgm:t>
        <a:bodyPr/>
        <a:lstStyle/>
        <a:p>
          <a:endParaRPr lang="ru-RU"/>
        </a:p>
      </dgm:t>
    </dgm:pt>
    <dgm:pt modelId="{5B0DD57F-BDEA-4FC9-A69B-E62C92F87884}" type="sibTrans" cxnId="{2BEB3EB4-B8E9-4B5F-9343-35926F433F8E}">
      <dgm:prSet/>
      <dgm:spPr/>
      <dgm:t>
        <a:bodyPr/>
        <a:lstStyle/>
        <a:p>
          <a:endParaRPr lang="ru-RU"/>
        </a:p>
      </dgm:t>
    </dgm:pt>
    <dgm:pt modelId="{C35AAED5-5940-4227-BB7F-94BE7D89E631}" type="pres">
      <dgm:prSet presAssocID="{A76EC769-9B3E-4CDC-A3D6-A386ABC7E1BB}" presName="Name0" presStyleCnt="0">
        <dgm:presLayoutVars>
          <dgm:dir/>
          <dgm:resizeHandles val="exact"/>
        </dgm:presLayoutVars>
      </dgm:prSet>
      <dgm:spPr/>
    </dgm:pt>
    <dgm:pt modelId="{7921E17F-555A-4791-B080-D8571E6882A5}" type="pres">
      <dgm:prSet presAssocID="{F8505EF6-39C4-4B30-9C29-AA71C699D182}" presName="composite" presStyleCnt="0"/>
      <dgm:spPr/>
    </dgm:pt>
    <dgm:pt modelId="{470196FD-1C12-43DE-B896-12CE6BFD501C}" type="pres">
      <dgm:prSet presAssocID="{F8505EF6-39C4-4B30-9C29-AA71C699D182}" presName="rect1" presStyleLbl="bgImgPlace1" presStyleIdx="0" presStyleCnt="1" custScaleX="120816" custScaleY="111992"/>
      <dgm:spPr>
        <a:blipFill>
          <a:blip xmlns:r="http://schemas.openxmlformats.org/officeDocument/2006/relationships" r:embed="rId1"/>
          <a:srcRect/>
          <a:stretch>
            <a:fillRect l="-7000" r="-7000"/>
          </a:stretch>
        </a:blipFill>
      </dgm:spPr>
    </dgm:pt>
    <dgm:pt modelId="{4DCD425F-AEBC-4B6B-AC7D-BD08D91E1280}" type="pres">
      <dgm:prSet presAssocID="{F8505EF6-39C4-4B30-9C29-AA71C699D182}" presName="wedgeRectCallout1" presStyleLbl="node1" presStyleIdx="0" presStyleCnt="1">
        <dgm:presLayoutVars>
          <dgm:bulletEnabled val="1"/>
        </dgm:presLayoutVars>
      </dgm:prSet>
      <dgm:spPr/>
    </dgm:pt>
  </dgm:ptLst>
  <dgm:cxnLst>
    <dgm:cxn modelId="{E9401122-455F-4AD0-BB25-BE5B556F0182}" type="presOf" srcId="{A76EC769-9B3E-4CDC-A3D6-A386ABC7E1BB}" destId="{C35AAED5-5940-4227-BB7F-94BE7D89E631}" srcOrd="0" destOrd="0" presId="urn:microsoft.com/office/officeart/2008/layout/BendingPictureCaptionList"/>
    <dgm:cxn modelId="{2BEB3EB4-B8E9-4B5F-9343-35926F433F8E}" srcId="{A76EC769-9B3E-4CDC-A3D6-A386ABC7E1BB}" destId="{F8505EF6-39C4-4B30-9C29-AA71C699D182}" srcOrd="0" destOrd="0" parTransId="{631485E5-2D79-4137-91B0-71A9A8DB4C44}" sibTransId="{5B0DD57F-BDEA-4FC9-A69B-E62C92F87884}"/>
    <dgm:cxn modelId="{C90495C6-F5B3-498A-986F-12297B0CCFCC}" type="presOf" srcId="{F8505EF6-39C4-4B30-9C29-AA71C699D182}" destId="{4DCD425F-AEBC-4B6B-AC7D-BD08D91E1280}" srcOrd="0" destOrd="0" presId="urn:microsoft.com/office/officeart/2008/layout/BendingPictureCaptionList"/>
    <dgm:cxn modelId="{B584389F-0167-4BAF-8B2F-65C8451DCAE7}" type="presParOf" srcId="{C35AAED5-5940-4227-BB7F-94BE7D89E631}" destId="{7921E17F-555A-4791-B080-D8571E6882A5}" srcOrd="0" destOrd="0" presId="urn:microsoft.com/office/officeart/2008/layout/BendingPictureCaptionList"/>
    <dgm:cxn modelId="{381D2FB4-435F-46A3-B189-0D1EFBCB52B8}" type="presParOf" srcId="{7921E17F-555A-4791-B080-D8571E6882A5}" destId="{470196FD-1C12-43DE-B896-12CE6BFD501C}" srcOrd="0" destOrd="0" presId="urn:microsoft.com/office/officeart/2008/layout/BendingPictureCaptionList"/>
    <dgm:cxn modelId="{571EFBD3-FB35-4A9F-9838-49B1115326E5}" type="presParOf" srcId="{7921E17F-555A-4791-B080-D8571E6882A5}" destId="{4DCD425F-AEBC-4B6B-AC7D-BD08D91E1280}" srcOrd="1" destOrd="0" presId="urn:microsoft.com/office/officeart/2008/layout/BendingPictureCaption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E377703-4A95-43A3-8E10-2013507F58EA}" type="doc">
      <dgm:prSet loTypeId="urn:microsoft.com/office/officeart/2008/layout/BendingPictureCaptionList" loCatId="picture" qsTypeId="urn:microsoft.com/office/officeart/2005/8/quickstyle/simple1" qsCatId="simple" csTypeId="urn:microsoft.com/office/officeart/2005/8/colors/accent0_3" csCatId="mainScheme" phldr="1"/>
      <dgm:spPr/>
    </dgm:pt>
    <dgm:pt modelId="{3658145E-A09A-4230-9192-AB144FA48132}">
      <dgm:prSet phldrT="[Текст]"/>
      <dgm:spPr/>
      <dgm:t>
        <a:bodyPr/>
        <a:lstStyle/>
        <a:p>
          <a:r>
            <a:rPr lang="ru-RU" dirty="0"/>
            <a:t>Рабочее место регистратора</a:t>
          </a:r>
        </a:p>
      </dgm:t>
    </dgm:pt>
    <dgm:pt modelId="{459BFD2E-AFB7-479B-9201-C8A09B62FC59}" type="parTrans" cxnId="{184E9EC4-D882-4888-A09B-B2E7B74F905B}">
      <dgm:prSet/>
      <dgm:spPr/>
      <dgm:t>
        <a:bodyPr/>
        <a:lstStyle/>
        <a:p>
          <a:endParaRPr lang="ru-RU"/>
        </a:p>
      </dgm:t>
    </dgm:pt>
    <dgm:pt modelId="{91A5934D-C134-45DD-830A-C12B5A82FEC6}" type="sibTrans" cxnId="{184E9EC4-D882-4888-A09B-B2E7B74F905B}">
      <dgm:prSet/>
      <dgm:spPr/>
      <dgm:t>
        <a:bodyPr/>
        <a:lstStyle/>
        <a:p>
          <a:endParaRPr lang="ru-RU"/>
        </a:p>
      </dgm:t>
    </dgm:pt>
    <dgm:pt modelId="{8120FDB7-92A4-46A1-8078-BEF533AFB3C6}" type="pres">
      <dgm:prSet presAssocID="{5E377703-4A95-43A3-8E10-2013507F58EA}" presName="Name0" presStyleCnt="0">
        <dgm:presLayoutVars>
          <dgm:dir/>
          <dgm:resizeHandles val="exact"/>
        </dgm:presLayoutVars>
      </dgm:prSet>
      <dgm:spPr/>
    </dgm:pt>
    <dgm:pt modelId="{15EF032C-B70C-4F9E-8D6A-820BFD63FC1B}" type="pres">
      <dgm:prSet presAssocID="{3658145E-A09A-4230-9192-AB144FA48132}" presName="composite" presStyleCnt="0"/>
      <dgm:spPr/>
    </dgm:pt>
    <dgm:pt modelId="{86407C67-E9AD-4E3F-AF0C-E8C992843DF7}" type="pres">
      <dgm:prSet presAssocID="{3658145E-A09A-4230-9192-AB144FA48132}" presName="rect1" presStyleLbl="bgImgPlace1" presStyleIdx="0" presStyleCnt="1" custScaleX="95460" custScaleY="76311" custLinFactNeighborX="4000" custLinFactNeighborY="-39"/>
      <dgm:spPr>
        <a:blipFill rotWithShape="1">
          <a:blip xmlns:r="http://schemas.openxmlformats.org/officeDocument/2006/relationships" r:embed="rId1"/>
          <a:srcRect/>
          <a:stretch>
            <a:fillRect t="-24000" b="-24000"/>
          </a:stretch>
        </a:blipFill>
      </dgm:spPr>
    </dgm:pt>
    <dgm:pt modelId="{7567A620-3757-48EE-9181-E91532D48BDE}" type="pres">
      <dgm:prSet presAssocID="{3658145E-A09A-4230-9192-AB144FA48132}" presName="wedgeRectCallout1" presStyleLbl="node1" presStyleIdx="0" presStyleCnt="1" custLinFactNeighborX="2446" custLinFactNeighborY="-22493">
        <dgm:presLayoutVars>
          <dgm:bulletEnabled val="1"/>
        </dgm:presLayoutVars>
      </dgm:prSet>
      <dgm:spPr/>
    </dgm:pt>
  </dgm:ptLst>
  <dgm:cxnLst>
    <dgm:cxn modelId="{DC8D202C-785E-4BBE-B09F-68BFC0B542D1}" type="presOf" srcId="{3658145E-A09A-4230-9192-AB144FA48132}" destId="{7567A620-3757-48EE-9181-E91532D48BDE}" srcOrd="0" destOrd="0" presId="urn:microsoft.com/office/officeart/2008/layout/BendingPictureCaptionList"/>
    <dgm:cxn modelId="{184E9EC4-D882-4888-A09B-B2E7B74F905B}" srcId="{5E377703-4A95-43A3-8E10-2013507F58EA}" destId="{3658145E-A09A-4230-9192-AB144FA48132}" srcOrd="0" destOrd="0" parTransId="{459BFD2E-AFB7-479B-9201-C8A09B62FC59}" sibTransId="{91A5934D-C134-45DD-830A-C12B5A82FEC6}"/>
    <dgm:cxn modelId="{6732D0EA-3371-4989-BC1A-826410FCCC31}" type="presOf" srcId="{5E377703-4A95-43A3-8E10-2013507F58EA}" destId="{8120FDB7-92A4-46A1-8078-BEF533AFB3C6}" srcOrd="0" destOrd="0" presId="urn:microsoft.com/office/officeart/2008/layout/BendingPictureCaptionList"/>
    <dgm:cxn modelId="{3482ECC0-8F24-40A8-B0C8-D6D410238FFB}" type="presParOf" srcId="{8120FDB7-92A4-46A1-8078-BEF533AFB3C6}" destId="{15EF032C-B70C-4F9E-8D6A-820BFD63FC1B}" srcOrd="0" destOrd="0" presId="urn:microsoft.com/office/officeart/2008/layout/BendingPictureCaptionList"/>
    <dgm:cxn modelId="{1B9C9DF1-D5A8-43C2-BD28-F47B0125B8B0}" type="presParOf" srcId="{15EF032C-B70C-4F9E-8D6A-820BFD63FC1B}" destId="{86407C67-E9AD-4E3F-AF0C-E8C992843DF7}" srcOrd="0" destOrd="0" presId="urn:microsoft.com/office/officeart/2008/layout/BendingPictureCaptionList"/>
    <dgm:cxn modelId="{E72B705F-AEC7-4A40-8575-A68E017CDA35}" type="presParOf" srcId="{15EF032C-B70C-4F9E-8D6A-820BFD63FC1B}" destId="{7567A620-3757-48EE-9181-E91532D48BDE}" srcOrd="1" destOrd="0" presId="urn:microsoft.com/office/officeart/2008/layout/BendingPictureCaption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70196FD-1C12-43DE-B896-12CE6BFD501C}">
      <dsp:nvSpPr>
        <dsp:cNvPr id="0" name=""/>
        <dsp:cNvSpPr/>
      </dsp:nvSpPr>
      <dsp:spPr>
        <a:xfrm>
          <a:off x="1223" y="47459"/>
          <a:ext cx="3636222" cy="2696515"/>
        </a:xfrm>
        <a:prstGeom prst="rect">
          <a:avLst/>
        </a:prstGeom>
        <a:blipFill>
          <a:blip xmlns:r="http://schemas.openxmlformats.org/officeDocument/2006/relationships" r:embed="rId1"/>
          <a:srcRect/>
          <a:stretch>
            <a:fillRect l="-7000" r="-7000"/>
          </a:stretch>
        </a:blipFill>
        <a:ln w="15875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DCD425F-AEBC-4B6B-AC7D-BD08D91E1280}">
      <dsp:nvSpPr>
        <dsp:cNvPr id="0" name=""/>
        <dsp:cNvSpPr/>
      </dsp:nvSpPr>
      <dsp:spPr>
        <a:xfrm>
          <a:off x="585349" y="2358827"/>
          <a:ext cx="2678650" cy="842721"/>
        </a:xfrm>
        <a:prstGeom prst="wedgeRectCallout">
          <a:avLst>
            <a:gd name="adj1" fmla="val 20250"/>
            <a:gd name="adj2" fmla="val -607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300" kern="1200" dirty="0"/>
            <a:t>Рабочее место регистратора</a:t>
          </a:r>
        </a:p>
      </dsp:txBody>
      <dsp:txXfrm>
        <a:off x="585349" y="2358827"/>
        <a:ext cx="2678650" cy="84272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6407C67-E9AD-4E3F-AF0C-E8C992843DF7}">
      <dsp:nvSpPr>
        <dsp:cNvPr id="0" name=""/>
        <dsp:cNvSpPr/>
      </dsp:nvSpPr>
      <dsp:spPr>
        <a:xfrm>
          <a:off x="587532" y="0"/>
          <a:ext cx="3411292" cy="2181597"/>
        </a:xfrm>
        <a:prstGeom prst="rect">
          <a:avLst/>
        </a:prstGeom>
        <a:blipFill rotWithShape="1">
          <a:blip xmlns:r="http://schemas.openxmlformats.org/officeDocument/2006/relationships" r:embed="rId1"/>
          <a:srcRect/>
          <a:stretch>
            <a:fillRect t="-24000" b="-24000"/>
          </a:stretch>
        </a:blipFill>
        <a:ln w="15875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567A620-3757-48EE-9181-E91532D48BDE}">
      <dsp:nvSpPr>
        <dsp:cNvPr id="0" name=""/>
        <dsp:cNvSpPr/>
      </dsp:nvSpPr>
      <dsp:spPr>
        <a:xfrm>
          <a:off x="762883" y="2010377"/>
          <a:ext cx="3180442" cy="1000588"/>
        </a:xfrm>
        <a:prstGeom prst="wedgeRectCallout">
          <a:avLst>
            <a:gd name="adj1" fmla="val 20250"/>
            <a:gd name="adj2" fmla="val -607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800" kern="1200" dirty="0"/>
            <a:t>Рабочее место регистратора</a:t>
          </a:r>
        </a:p>
      </dsp:txBody>
      <dsp:txXfrm>
        <a:off x="762883" y="2010377"/>
        <a:ext cx="3180442" cy="100058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BendingPictureCaptionList">
  <dgm:title val=""/>
  <dgm:desc val=""/>
  <dgm:catLst>
    <dgm:cat type="picture" pri="9000"/>
    <dgm:cat type="pictureconvert" pri="9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w" fact="1.11"/>
      <dgm:constr type="sp" refType="w" refFor="ch" refForName="composite" op="equ" fact="0.1"/>
      <dgm:constr type="w" for="ch" forName="sibTrans" refType="w" refFor="ch" refForName="composite" op="equ" fact="0.1"/>
      <dgm:constr type="h" for="ch" forName="sibTrans" refType="w" refFor="ch" refForName="sibTrans" op="equ"/>
    </dgm:constrLst>
    <dgm:forEach name="nodesForEach" axis="ch" ptType="node">
      <dgm:layoutNode name="composite">
        <dgm:alg type="composite">
          <dgm:param type="ar" val="1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"/>
              <dgm:constr type="t" for="ch" forName="rect1" refType="h" fact="0"/>
              <dgm:constr type="w" for="ch" forName="rect1" refType="w"/>
              <dgm:constr type="h" for="ch" forName="rect1" refType="h" fact="0.8"/>
              <dgm:constr type="l" for="ch" forName="wedgeRectCallout1" refType="w" fact="0.09"/>
              <dgm:constr type="t" for="ch" forName="wedgeRectCallout1" refType="h" fact="0.72"/>
              <dgm:constr type="w" for="ch" forName="wedgeRectCallout1" refType="w" fact="0.89"/>
              <dgm:constr type="h" for="ch" forName="wedgeRectCallout1" refType="h" fact="0.28"/>
            </dgm:constrLst>
          </dgm:if>
          <dgm:else name="Name6">
            <dgm:constrLst>
              <dgm:constr type="l" for="ch" forName="rect1" refType="w" fact="0"/>
              <dgm:constr type="t" for="ch" forName="rect1" refType="h" fact="0"/>
              <dgm:constr type="w" for="ch" forName="rect1" refType="w"/>
              <dgm:constr type="h" for="ch" forName="rect1" refType="h" fact="0.8"/>
              <dgm:constr type="l" for="ch" forName="wedgeRectCallout1" refType="w" fact="0.02"/>
              <dgm:constr type="t" for="ch" forName="wedgeRectCallout1" refType="h" fact="0.72"/>
              <dgm:constr type="w" for="ch" forName="wedgeRectCallout1" refType="w" fact="0.89"/>
              <dgm:constr type="h" for="ch" forName="wedgeRectCallout1" refType="h" fact="0.28"/>
            </dgm:constrLst>
          </dgm:else>
        </dgm:choose>
        <dgm:layoutNode name="rect1" styleLbl="b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  <dgm:layoutNode name="wedgeRectCallout1" styleLbl="node1">
          <dgm:varLst>
            <dgm:bulletEnabled val="1"/>
          </dgm:varLst>
          <dgm:alg type="tx"/>
          <dgm:choose name="Name7">
            <dgm:if name="Name8" func="var" arg="dir" op="equ" val="norm">
              <dgm:shape xmlns:r="http://schemas.openxmlformats.org/officeDocument/2006/relationships" type="wedgeRectCallout" r:blip="">
                <dgm:adjLst>
                  <dgm:adj idx="1" val="0.2025"/>
                  <dgm:adj idx="2" val="-0.607"/>
                </dgm:adjLst>
              </dgm:shape>
            </dgm:if>
            <dgm:else name="Name9">
              <dgm:shape xmlns:r="http://schemas.openxmlformats.org/officeDocument/2006/relationships" type="wedgeRectCallout" r:blip="">
                <dgm:adjLst>
                  <dgm:adj idx="1" val="-0.2025"/>
                  <dgm:adj idx="2" val="-0.607"/>
                </dgm:adjLst>
              </dgm:shape>
            </dgm:else>
          </dgm:choos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BendingPictureCaptionList">
  <dgm:title val=""/>
  <dgm:desc val=""/>
  <dgm:catLst>
    <dgm:cat type="picture" pri="9000"/>
    <dgm:cat type="pictureconvert" pri="9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w" fact="1.11"/>
      <dgm:constr type="sp" refType="w" refFor="ch" refForName="composite" op="equ" fact="0.1"/>
      <dgm:constr type="w" for="ch" forName="sibTrans" refType="w" refFor="ch" refForName="composite" op="equ" fact="0.1"/>
      <dgm:constr type="h" for="ch" forName="sibTrans" refType="w" refFor="ch" refForName="sibTrans" op="equ"/>
    </dgm:constrLst>
    <dgm:forEach name="nodesForEach" axis="ch" ptType="node">
      <dgm:layoutNode name="composite">
        <dgm:alg type="composite">
          <dgm:param type="ar" val="1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"/>
              <dgm:constr type="t" for="ch" forName="rect1" refType="h" fact="0"/>
              <dgm:constr type="w" for="ch" forName="rect1" refType="w"/>
              <dgm:constr type="h" for="ch" forName="rect1" refType="h" fact="0.8"/>
              <dgm:constr type="l" for="ch" forName="wedgeRectCallout1" refType="w" fact="0.09"/>
              <dgm:constr type="t" for="ch" forName="wedgeRectCallout1" refType="h" fact="0.72"/>
              <dgm:constr type="w" for="ch" forName="wedgeRectCallout1" refType="w" fact="0.89"/>
              <dgm:constr type="h" for="ch" forName="wedgeRectCallout1" refType="h" fact="0.28"/>
            </dgm:constrLst>
          </dgm:if>
          <dgm:else name="Name6">
            <dgm:constrLst>
              <dgm:constr type="l" for="ch" forName="rect1" refType="w" fact="0"/>
              <dgm:constr type="t" for="ch" forName="rect1" refType="h" fact="0"/>
              <dgm:constr type="w" for="ch" forName="rect1" refType="w"/>
              <dgm:constr type="h" for="ch" forName="rect1" refType="h" fact="0.8"/>
              <dgm:constr type="l" for="ch" forName="wedgeRectCallout1" refType="w" fact="0.02"/>
              <dgm:constr type="t" for="ch" forName="wedgeRectCallout1" refType="h" fact="0.72"/>
              <dgm:constr type="w" for="ch" forName="wedgeRectCallout1" refType="w" fact="0.89"/>
              <dgm:constr type="h" for="ch" forName="wedgeRectCallout1" refType="h" fact="0.28"/>
            </dgm:constrLst>
          </dgm:else>
        </dgm:choose>
        <dgm:layoutNode name="rect1" styleLbl="b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  <dgm:layoutNode name="wedgeRectCallout1" styleLbl="node1">
          <dgm:varLst>
            <dgm:bulletEnabled val="1"/>
          </dgm:varLst>
          <dgm:alg type="tx"/>
          <dgm:choose name="Name7">
            <dgm:if name="Name8" func="var" arg="dir" op="equ" val="norm">
              <dgm:shape xmlns:r="http://schemas.openxmlformats.org/officeDocument/2006/relationships" type="wedgeRectCallout" r:blip="">
                <dgm:adjLst>
                  <dgm:adj idx="1" val="0.2025"/>
                  <dgm:adj idx="2" val="-0.607"/>
                </dgm:adjLst>
              </dgm:shape>
            </dgm:if>
            <dgm:else name="Name9">
              <dgm:shape xmlns:r="http://schemas.openxmlformats.org/officeDocument/2006/relationships" type="wedgeRectCallout" r:blip="">
                <dgm:adjLst>
                  <dgm:adj idx="1" val="-0.2025"/>
                  <dgm:adj idx="2" val="-0.607"/>
                </dgm:adjLst>
              </dgm:shape>
            </dgm:else>
          </dgm:choos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12" name="Rectangle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3" name="Freeform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" name="Freeform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" name="Rectangle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6" name="Freeform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" name="Rectangle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41" name="Freeform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" name="Freeform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reeform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eform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Freeform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2" name="Rectangle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53" name="Freeform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Freeform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5" name="Freeform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6" name="Freeform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7" name="Freeform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8" name="Freeform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9" name="Freeform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Freeform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" name="Freeform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3" name="Freeform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76424" y="1122363"/>
            <a:ext cx="8791575" cy="2387600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76424" y="3602038"/>
            <a:ext cx="8791575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077511" y="5410201"/>
            <a:ext cx="2743200" cy="365125"/>
          </a:xfrm>
        </p:spPr>
        <p:txBody>
          <a:bodyPr/>
          <a:lstStyle/>
          <a:p>
            <a:fld id="{5E7D1C25-FE36-4304-A58E-6F7A6239C049}" type="datetimeFigureOut">
              <a:rPr lang="ru-RU" smtClean="0"/>
              <a:t>30.09.2021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76424" y="5410201"/>
            <a:ext cx="5124886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96911" y="5410199"/>
            <a:ext cx="771089" cy="365125"/>
          </a:xfrm>
        </p:spPr>
        <p:txBody>
          <a:bodyPr/>
          <a:lstStyle/>
          <a:p>
            <a:fld id="{18DB0F08-7238-449D-B325-7E9C0A8886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447825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4304664"/>
            <a:ext cx="9912355" cy="819355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41411" y="606426"/>
            <a:ext cx="9912354" cy="3299778"/>
          </a:xfrm>
          <a:prstGeom prst="round2DiagRect">
            <a:avLst>
              <a:gd name="adj1" fmla="val 4860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3200"/>
            </a:lvl1pPr>
          </a:lstStyle>
          <a:p>
            <a:pPr marL="0" lvl="0" indent="0">
              <a:buNone/>
            </a:pPr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5124020"/>
            <a:ext cx="9910859" cy="68247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7D1C25-FE36-4304-A58E-6F7A6239C049}" type="datetimeFigureOut">
              <a:rPr lang="ru-RU" smtClean="0"/>
              <a:t>30.09.2021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DB0F08-7238-449D-B325-7E9C0A8886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897609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56" y="609600"/>
            <a:ext cx="9905955" cy="342900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4419599"/>
            <a:ext cx="9904459" cy="137159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7D1C25-FE36-4304-A58E-6F7A6239C049}" type="datetimeFigureOut">
              <a:rPr lang="ru-RU" smtClean="0"/>
              <a:t>30.09.2021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DB0F08-7238-449D-B325-7E9C0A8886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8865826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599"/>
            <a:ext cx="9302752" cy="2748429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4309919"/>
            <a:ext cx="9906002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7D1C25-FE36-4304-A58E-6F7A6239C049}" type="datetimeFigureOut">
              <a:rPr lang="ru-RU" smtClean="0"/>
              <a:t>30.09.2021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DB0F08-7238-449D-B325-7E9C0A888683}" type="slidenum">
              <a:rPr lang="ru-RU" smtClean="0"/>
              <a:t>‹#›</a:t>
            </a:fld>
            <a:endParaRPr lang="ru-RU"/>
          </a:p>
        </p:txBody>
      </p:sp>
      <p:sp>
        <p:nvSpPr>
          <p:cNvPr id="60" name="TextBox 59"/>
          <p:cNvSpPr txBox="1"/>
          <p:nvPr/>
        </p:nvSpPr>
        <p:spPr>
          <a:xfrm>
            <a:off x="903512" y="73239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10537370" y="276497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50297389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2134041"/>
            <a:ext cx="9906001" cy="251183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4657655"/>
            <a:ext cx="9904505" cy="1140644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7D1C25-FE36-4304-A58E-6F7A6239C049}" type="datetimeFigureOut">
              <a:rPr lang="ru-RU" smtClean="0"/>
              <a:t>30.09.2021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DB0F08-7238-449D-B325-7E9C0A8886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2268451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141410" y="2674463"/>
            <a:ext cx="3196899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27918" y="3360263"/>
            <a:ext cx="3208735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4766" y="2677635"/>
            <a:ext cx="3184385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04213" y="3363435"/>
            <a:ext cx="3195830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442" y="2674463"/>
            <a:ext cx="3194968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52442" y="3360263"/>
            <a:ext cx="3194968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7D1C25-FE36-4304-A58E-6F7A6239C049}" type="datetimeFigureOut">
              <a:rPr lang="ru-RU" smtClean="0"/>
              <a:t>30.09.2021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DB0F08-7238-449D-B325-7E9C0A8886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8375197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1141411" y="609600"/>
            <a:ext cx="9905999" cy="19050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141413" y="4404596"/>
            <a:ext cx="319524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141413" y="2666998"/>
            <a:ext cx="31952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41413" y="4980858"/>
            <a:ext cx="3195240" cy="8178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89053" y="4404596"/>
            <a:ext cx="320040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89053" y="2666998"/>
            <a:ext cx="31989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87593" y="4980857"/>
            <a:ext cx="3200400" cy="81034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567" y="4404595"/>
            <a:ext cx="3190741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52442" y="2666998"/>
            <a:ext cx="3194969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52442" y="4980854"/>
            <a:ext cx="3194968" cy="81034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7D1C25-FE36-4304-A58E-6F7A6239C049}" type="datetimeFigureOut">
              <a:rPr lang="ru-RU" smtClean="0"/>
              <a:t>30.09.2021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DB0F08-7238-449D-B325-7E9C0A8886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5390868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7D1C25-FE36-4304-A58E-6F7A6239C049}" type="datetimeFigureOut">
              <a:rPr lang="ru-RU" smtClean="0"/>
              <a:t>30.09.2021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DB0F08-7238-449D-B325-7E9C0A8886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91535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42400" y="609599"/>
            <a:ext cx="2005011" cy="5181601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0" y="609599"/>
            <a:ext cx="7748590" cy="5181601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7D1C25-FE36-4304-A58E-6F7A6239C049}" type="datetimeFigureOut">
              <a:rPr lang="ru-RU" smtClean="0"/>
              <a:t>30.09.2021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DB0F08-7238-449D-B325-7E9C0A8886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357932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7D1C25-FE36-4304-A58E-6F7A6239C049}" type="datetimeFigureOut">
              <a:rPr lang="ru-RU" smtClean="0"/>
              <a:t>30.09.2021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DB0F08-7238-449D-B325-7E9C0A8886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674530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419226"/>
            <a:ext cx="9906000" cy="285273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424362"/>
            <a:ext cx="9906000" cy="1374776"/>
          </a:xfrm>
        </p:spPr>
        <p:txBody>
          <a:bodyPr>
            <a:normAutofit/>
          </a:bodyPr>
          <a:lstStyle>
            <a:lvl1pPr marL="0" indent="0">
              <a:buNone/>
              <a:defRPr sz="180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7D1C25-FE36-4304-A58E-6F7A6239C049}" type="datetimeFigureOut">
              <a:rPr lang="ru-RU" smtClean="0"/>
              <a:t>30.09.2021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DB0F08-7238-449D-B325-7E9C0A8886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269071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0" y="2249486"/>
            <a:ext cx="4878389" cy="3541714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249486"/>
            <a:ext cx="4875211" cy="3541714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7D1C25-FE36-4304-A58E-6F7A6239C049}" type="datetimeFigureOut">
              <a:rPr lang="ru-RU" smtClean="0"/>
              <a:t>30.09.2021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DB0F08-7238-449D-B325-7E9C0A8886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28485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19126"/>
            <a:ext cx="9906000" cy="1477961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0019" y="2249486"/>
            <a:ext cx="4649783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0" y="3073397"/>
            <a:ext cx="4878391" cy="2717801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8" y="2249485"/>
            <a:ext cx="4646602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073397"/>
            <a:ext cx="4875210" cy="2717801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7D1C25-FE36-4304-A58E-6F7A6239C049}" type="datetimeFigureOut">
              <a:rPr lang="ru-RU" smtClean="0"/>
              <a:t>30.09.2021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DB0F08-7238-449D-B325-7E9C0A8886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908144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7D1C25-FE36-4304-A58E-6F7A6239C049}" type="datetimeFigureOut">
              <a:rPr lang="ru-RU" smtClean="0"/>
              <a:t>30.09.2021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DB0F08-7238-449D-B325-7E9C0A8886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022758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7D1C25-FE36-4304-A58E-6F7A6239C049}" type="datetimeFigureOut">
              <a:rPr lang="ru-RU" smtClean="0"/>
              <a:t>30.09.2021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DB0F08-7238-449D-B325-7E9C0A8886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194724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6705" y="609601"/>
            <a:ext cx="3856037" cy="16398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6200" y="592666"/>
            <a:ext cx="5891209" cy="5198534"/>
          </a:xfrm>
        </p:spPr>
        <p:txBody>
          <a:bodyPr anchor="ctr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6705" y="2249486"/>
            <a:ext cx="3856037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7D1C25-FE36-4304-A58E-6F7A6239C049}" type="datetimeFigureOut">
              <a:rPr lang="ru-RU" smtClean="0"/>
              <a:t>30.09.2021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DB0F08-7238-449D-B325-7E9C0A8886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06106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5934508" cy="163988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380721" y="609601"/>
            <a:ext cx="3666690" cy="5181599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2249486"/>
            <a:ext cx="5934511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7D1C25-FE36-4304-A58E-6F7A6239C049}" type="datetimeFigureOut">
              <a:rPr lang="ru-RU" smtClean="0"/>
              <a:t>30.09.2021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DB0F08-7238-449D-B325-7E9C0A8886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16033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-14288" y="0"/>
            <a:ext cx="12053888" cy="6858001"/>
            <a:chOff x="-14288" y="0"/>
            <a:chExt cx="12053888" cy="6858001"/>
          </a:xfrm>
        </p:grpSpPr>
        <p:grpSp>
          <p:nvGrpSpPr>
            <p:cNvPr id="9" name="Group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adFill flip="none" rotWithShape="1">
              <a:gsLst>
                <a:gs pos="0">
                  <a:schemeClr val="tx2"/>
                </a:gs>
                <a:gs pos="100000">
                  <a:schemeClr val="bg2">
                    <a:lumMod val="60000"/>
                    <a:lumOff val="4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Free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3" name="Free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Free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0" name="Group 9"/>
            <p:cNvGrpSpPr/>
            <p:nvPr/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adFill flip="none" rotWithShape="1">
              <a:gsLst>
                <a:gs pos="0">
                  <a:schemeClr val="tx2">
                    <a:alpha val="80000"/>
                  </a:schemeClr>
                </a:gs>
                <a:gs pos="100000">
                  <a:schemeClr val="bg2">
                    <a:lumMod val="60000"/>
                    <a:lumOff val="40000"/>
                    <a:alpha val="6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11" name="Free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" name="Free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" name="Free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" name="Free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" name="Free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2" y="2249487"/>
            <a:ext cx="9905999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7D1C25-FE36-4304-A58E-6F7A6239C049}" type="datetimeFigureOut">
              <a:rPr lang="ru-RU" smtClean="0"/>
              <a:t>30.09.2021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DB0F08-7238-449D-B325-7E9C0A8886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8391520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125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318196" y="346534"/>
            <a:ext cx="9659155" cy="976893"/>
          </a:xfrm>
        </p:spPr>
        <p:txBody>
          <a:bodyPr>
            <a:normAutofit/>
          </a:bodyPr>
          <a:lstStyle/>
          <a:p>
            <a:r>
              <a:rPr lang="ru-RU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Администрация муниципального образования Ленинградский район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75515" y="2558848"/>
            <a:ext cx="9358648" cy="1935879"/>
          </a:xfrm>
        </p:spPr>
        <p:txBody>
          <a:bodyPr>
            <a:normAutofit fontScale="85000" lnSpcReduction="10000"/>
          </a:bodyPr>
          <a:lstStyle/>
          <a:p>
            <a:r>
              <a:rPr lang="ru-RU" sz="3200" dirty="0">
                <a:solidFill>
                  <a:schemeClr val="tx1"/>
                </a:solidFill>
              </a:rPr>
              <a:t>Муниципальный проект </a:t>
            </a:r>
            <a:br>
              <a:rPr lang="ru-RU" sz="3200" dirty="0">
                <a:solidFill>
                  <a:schemeClr val="tx1"/>
                </a:solidFill>
              </a:rPr>
            </a:br>
            <a:r>
              <a:rPr lang="ru-RU" sz="3200" dirty="0">
                <a:solidFill>
                  <a:schemeClr val="tx1"/>
                </a:solidFill>
              </a:rPr>
              <a:t>«Автоматизация процесса регистрации входящей корреспонденции администрации муниципального образования Ленинградский район»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151549" y="5988676"/>
            <a:ext cx="23697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2021 год</a:t>
            </a:r>
          </a:p>
        </p:txBody>
      </p:sp>
    </p:spTree>
    <p:extLst>
      <p:ext uri="{BB962C8B-B14F-4D97-AF65-F5344CB8AC3E}">
        <p14:creationId xmlns:p14="http://schemas.microsoft.com/office/powerpoint/2010/main" val="369392978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4894A243-4AB1-4C91-8440-06574F430CD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3943" t="3591" r="11154" b="4444"/>
          <a:stretch/>
        </p:blipFill>
        <p:spPr>
          <a:xfrm>
            <a:off x="237653" y="186282"/>
            <a:ext cx="8063866" cy="6307016"/>
          </a:xfrm>
          <a:prstGeom prst="rect">
            <a:avLst/>
          </a:prstGeom>
        </p:spPr>
      </p:pic>
      <p:grpSp>
        <p:nvGrpSpPr>
          <p:cNvPr id="14" name="Группа 13">
            <a:extLst>
              <a:ext uri="{FF2B5EF4-FFF2-40B4-BE49-F238E27FC236}">
                <a16:creationId xmlns:a16="http://schemas.microsoft.com/office/drawing/2014/main" id="{812D07FB-FE0F-44E9-91BF-565E18F1072F}"/>
              </a:ext>
            </a:extLst>
          </p:cNvPr>
          <p:cNvGrpSpPr/>
          <p:nvPr/>
        </p:nvGrpSpPr>
        <p:grpSpPr>
          <a:xfrm>
            <a:off x="1847013" y="2370536"/>
            <a:ext cx="3610798" cy="439862"/>
            <a:chOff x="5085806" y="2461144"/>
            <a:chExt cx="4103115" cy="438810"/>
          </a:xfrm>
        </p:grpSpPr>
        <p:cxnSp>
          <p:nvCxnSpPr>
            <p:cNvPr id="15" name="Прямая соединительная линия 14">
              <a:extLst>
                <a:ext uri="{FF2B5EF4-FFF2-40B4-BE49-F238E27FC236}">
                  <a16:creationId xmlns:a16="http://schemas.microsoft.com/office/drawing/2014/main" id="{D0B2C059-3D81-4E32-82C9-7FEF8C7358B9}"/>
                </a:ext>
              </a:extLst>
            </p:cNvPr>
            <p:cNvCxnSpPr/>
            <p:nvPr/>
          </p:nvCxnSpPr>
          <p:spPr>
            <a:xfrm>
              <a:off x="5085806" y="2899954"/>
              <a:ext cx="905691" cy="0"/>
            </a:xfrm>
            <a:prstGeom prst="line">
              <a:avLst/>
            </a:prstGeom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17" name="Прямая соединительная линия 16">
              <a:extLst>
                <a:ext uri="{FF2B5EF4-FFF2-40B4-BE49-F238E27FC236}">
                  <a16:creationId xmlns:a16="http://schemas.microsoft.com/office/drawing/2014/main" id="{3AA1CC40-C72D-4A2B-A7B3-72A4228840C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991497" y="2769326"/>
              <a:ext cx="269966" cy="130628"/>
            </a:xfrm>
            <a:prstGeom prst="line">
              <a:avLst/>
            </a:prstGeom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86EAC6A8-C332-4202-9E41-C22001CAD403}"/>
                </a:ext>
              </a:extLst>
            </p:cNvPr>
            <p:cNvSpPr txBox="1"/>
            <p:nvPr/>
          </p:nvSpPr>
          <p:spPr>
            <a:xfrm>
              <a:off x="6126481" y="2461144"/>
              <a:ext cx="306244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dirty="0">
                  <a:solidFill>
                    <a:schemeClr val="bg2">
                      <a:lumMod val="75000"/>
                    </a:schemeClr>
                  </a:solidFill>
                </a:rPr>
                <a:t>Дата регистрации документа</a:t>
              </a:r>
            </a:p>
          </p:txBody>
        </p:sp>
      </p:grpSp>
      <p:cxnSp>
        <p:nvCxnSpPr>
          <p:cNvPr id="22" name="Прямая соединительная линия 21">
            <a:extLst>
              <a:ext uri="{FF2B5EF4-FFF2-40B4-BE49-F238E27FC236}">
                <a16:creationId xmlns:a16="http://schemas.microsoft.com/office/drawing/2014/main" id="{BF079DC4-6277-4B6C-8FAA-C724669EB455}"/>
              </a:ext>
            </a:extLst>
          </p:cNvPr>
          <p:cNvCxnSpPr>
            <a:cxnSpLocks/>
          </p:cNvCxnSpPr>
          <p:nvPr/>
        </p:nvCxnSpPr>
        <p:spPr>
          <a:xfrm>
            <a:off x="1433177" y="6095315"/>
            <a:ext cx="1697210" cy="0"/>
          </a:xfrm>
          <a:prstGeom prst="line">
            <a:avLst/>
          </a:prstGeom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2">
            <a:extLst>
              <a:ext uri="{FF2B5EF4-FFF2-40B4-BE49-F238E27FC236}">
                <a16:creationId xmlns:a16="http://schemas.microsoft.com/office/drawing/2014/main" id="{62EFB5C3-727E-4D77-85AF-EEA50CD3E149}"/>
              </a:ext>
            </a:extLst>
          </p:cNvPr>
          <p:cNvCxnSpPr/>
          <p:nvPr/>
        </p:nvCxnSpPr>
        <p:spPr>
          <a:xfrm flipV="1">
            <a:off x="3122513" y="5973220"/>
            <a:ext cx="237574" cy="119038"/>
          </a:xfrm>
          <a:prstGeom prst="line">
            <a:avLst/>
          </a:prstGeom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24" name="TextBox 23">
            <a:extLst>
              <a:ext uri="{FF2B5EF4-FFF2-40B4-BE49-F238E27FC236}">
                <a16:creationId xmlns:a16="http://schemas.microsoft.com/office/drawing/2014/main" id="{914799FA-A14F-44CB-8A4A-BA7A33167424}"/>
              </a:ext>
            </a:extLst>
          </p:cNvPr>
          <p:cNvSpPr txBox="1"/>
          <p:nvPr/>
        </p:nvSpPr>
        <p:spPr>
          <a:xfrm>
            <a:off x="3244431" y="5672217"/>
            <a:ext cx="2810214" cy="37021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solidFill>
                  <a:schemeClr val="bg2">
                    <a:lumMod val="75000"/>
                  </a:schemeClr>
                </a:solidFill>
              </a:rPr>
              <a:t>Дата передачи на исполнение</a:t>
            </a:r>
          </a:p>
        </p:txBody>
      </p:sp>
      <p:graphicFrame>
        <p:nvGraphicFramePr>
          <p:cNvPr id="25" name="Схема 24">
            <a:extLst>
              <a:ext uri="{FF2B5EF4-FFF2-40B4-BE49-F238E27FC236}">
                <a16:creationId xmlns:a16="http://schemas.microsoft.com/office/drawing/2014/main" id="{A52E23C9-98E2-4145-8BA1-71C25C92D069}"/>
              </a:ext>
            </a:extLst>
          </p:cNvPr>
          <p:cNvGraphicFramePr/>
          <p:nvPr/>
        </p:nvGraphicFramePr>
        <p:xfrm>
          <a:off x="7966357" y="3452559"/>
          <a:ext cx="4310124" cy="323713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7" name="TextBox 26">
            <a:extLst>
              <a:ext uri="{FF2B5EF4-FFF2-40B4-BE49-F238E27FC236}">
                <a16:creationId xmlns:a16="http://schemas.microsoft.com/office/drawing/2014/main" id="{C8B01FB6-39B7-40EE-AA5D-4E663C7DCD96}"/>
              </a:ext>
            </a:extLst>
          </p:cNvPr>
          <p:cNvSpPr txBox="1"/>
          <p:nvPr/>
        </p:nvSpPr>
        <p:spPr>
          <a:xfrm>
            <a:off x="8301519" y="1369017"/>
            <a:ext cx="39287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/>
              <a:t>Время прохождения документа с момента регистрации до исполнителя: </a:t>
            </a:r>
            <a:r>
              <a:rPr lang="ru-RU" b="1" dirty="0">
                <a:solidFill>
                  <a:srgbClr val="FF0000"/>
                </a:solidFill>
              </a:rPr>
              <a:t>в течение 1 рабочего дня</a:t>
            </a:r>
          </a:p>
        </p:txBody>
      </p:sp>
      <p:sp>
        <p:nvSpPr>
          <p:cNvPr id="12" name="Заголовок 1"/>
          <p:cNvSpPr txBox="1">
            <a:spLocks/>
          </p:cNvSpPr>
          <p:nvPr/>
        </p:nvSpPr>
        <p:spPr>
          <a:xfrm>
            <a:off x="1847013" y="338820"/>
            <a:ext cx="9905998" cy="690786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82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ru-RU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после </a:t>
            </a:r>
            <a:br>
              <a:rPr lang="ru-RU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внедрения проекта</a:t>
            </a:r>
          </a:p>
        </p:txBody>
      </p:sp>
    </p:spTree>
    <p:extLst>
      <p:ext uri="{BB962C8B-B14F-4D97-AF65-F5344CB8AC3E}">
        <p14:creationId xmlns:p14="http://schemas.microsoft.com/office/powerpoint/2010/main" val="377214566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1413" y="425335"/>
            <a:ext cx="9905998" cy="579217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результаты внедрения проекта:</a:t>
            </a:r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990600" y="1252859"/>
            <a:ext cx="9611596" cy="29392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180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ru-RU" altLang="ru-RU" sz="2000" i="0" u="none" strike="noStrike" cap="none" normalizeH="0" baseline="0" dirty="0">
                <a:ln>
                  <a:noFill/>
                </a:ln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Сокращение времени </a:t>
            </a:r>
            <a:r>
              <a:rPr lang="ru-RU" altLang="ru-RU" sz="2000" dirty="0">
                <a:ea typeface="Calibri" panose="020F0502020204030204" pitchFamily="34" charset="0"/>
                <a:cs typeface="Times New Roman" panose="02020603050405020304" pitchFamily="18" charset="0"/>
              </a:rPr>
              <a:t>регистрации (присвоение входящей нумерации) за счет автоматической загрузки входящей корреспонденции из официальных почтовых ящиков администрации; </a:t>
            </a: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1800"/>
              </a:spcAft>
              <a:buClrTx/>
              <a:buSzTx/>
              <a:buFont typeface="+mj-lt"/>
              <a:buAutoNum type="arabicPeriod"/>
              <a:tabLst/>
            </a:pPr>
            <a:r>
              <a:rPr lang="ru-RU" altLang="ru-RU" sz="2000" dirty="0">
                <a:ea typeface="Calibri" panose="020F0502020204030204" pitchFamily="34" charset="0"/>
                <a:cs typeface="Times New Roman" panose="02020603050405020304" pitchFamily="18" charset="0"/>
              </a:rPr>
              <a:t>Сокращение времени передачи документов на исполнение от руководителя к исполнителю;</a:t>
            </a:r>
          </a:p>
          <a:p>
            <a:pPr marL="457200" lvl="0" indent="-457200" defTabSz="914400" eaLnBrk="0" fontAlgn="base" hangingPunct="0">
              <a:spcBef>
                <a:spcPct val="0"/>
              </a:spcBef>
              <a:spcAft>
                <a:spcPts val="1800"/>
              </a:spcAft>
              <a:buFont typeface="+mj-lt"/>
              <a:buAutoNum type="arabicPeriod"/>
            </a:pPr>
            <a:r>
              <a:rPr lang="ru-RU" altLang="ru-RU" sz="2000" dirty="0">
                <a:ea typeface="Calibri" panose="020F0502020204030204" pitchFamily="34" charset="0"/>
                <a:cs typeface="Times New Roman" panose="02020603050405020304" pitchFamily="18" charset="0"/>
              </a:rPr>
              <a:t>Полная автоматизация рабочего процесса регистратора.</a:t>
            </a:r>
          </a:p>
          <a:p>
            <a:pPr marL="457200" lvl="0" indent="-457200" defTabSz="914400" eaLnBrk="0" fontAlgn="base" hangingPunct="0">
              <a:spcBef>
                <a:spcPct val="0"/>
              </a:spcBef>
              <a:spcAft>
                <a:spcPts val="1800"/>
              </a:spcAft>
              <a:buFont typeface="+mj-lt"/>
              <a:buAutoNum type="arabicPeriod"/>
            </a:pPr>
            <a:endParaRPr kumimoji="0" lang="ru-RU" altLang="ru-RU" sz="2000" i="0" u="none" strike="noStrike" cap="none" normalizeH="0" baseline="0" dirty="0">
              <a:ln>
                <a:noFill/>
              </a:ln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90528168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318196" y="346534"/>
            <a:ext cx="9659155" cy="976893"/>
          </a:xfrm>
        </p:spPr>
        <p:txBody>
          <a:bodyPr>
            <a:normAutofit/>
          </a:bodyPr>
          <a:lstStyle/>
          <a:p>
            <a:r>
              <a:rPr lang="ru-RU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Администрация муниципального образования Ленинградский район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75515" y="2558848"/>
            <a:ext cx="9358648" cy="1935879"/>
          </a:xfrm>
        </p:spPr>
        <p:txBody>
          <a:bodyPr>
            <a:normAutofit fontScale="85000" lnSpcReduction="10000"/>
          </a:bodyPr>
          <a:lstStyle/>
          <a:p>
            <a:r>
              <a:rPr lang="ru-RU" sz="3200" dirty="0">
                <a:solidFill>
                  <a:schemeClr val="tx1"/>
                </a:solidFill>
              </a:rPr>
              <a:t>Муниципальный проект </a:t>
            </a:r>
            <a:br>
              <a:rPr lang="ru-RU" sz="3200" dirty="0">
                <a:solidFill>
                  <a:schemeClr val="tx1"/>
                </a:solidFill>
              </a:rPr>
            </a:br>
            <a:r>
              <a:rPr lang="ru-RU" sz="3200" dirty="0">
                <a:solidFill>
                  <a:schemeClr val="tx1"/>
                </a:solidFill>
              </a:rPr>
              <a:t>«Автоматизация процесса регистрации входящей корреспонденции администрации муниципального образования Ленинградский район»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151549" y="5988676"/>
            <a:ext cx="23697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2021 год</a:t>
            </a:r>
          </a:p>
        </p:txBody>
      </p:sp>
    </p:spTree>
    <p:extLst>
      <p:ext uri="{BB962C8B-B14F-4D97-AF65-F5344CB8AC3E}">
        <p14:creationId xmlns:p14="http://schemas.microsoft.com/office/powerpoint/2010/main" val="2053628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3000" y="365126"/>
            <a:ext cx="10210800" cy="60079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Причины выбора проекта</a:t>
            </a:r>
          </a:p>
        </p:txBody>
      </p:sp>
      <p:sp>
        <p:nvSpPr>
          <p:cNvPr id="4" name="Объект 2"/>
          <p:cNvSpPr txBox="1">
            <a:spLocks noGrp="1"/>
          </p:cNvSpPr>
          <p:nvPr>
            <p:ph idx="1"/>
          </p:nvPr>
        </p:nvSpPr>
        <p:spPr>
          <a:xfrm>
            <a:off x="1143000" y="1644180"/>
            <a:ext cx="9905999" cy="354171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 algn="just">
              <a:buNone/>
            </a:pPr>
            <a:r>
              <a:rPr lang="ru-RU" sz="2000" dirty="0"/>
              <a:t>Ежегодно в администрацию муниципального образования Ленинградский район поступает более 9000  входящей корреспонденции, и с каждым годом эта цифра увеличивается. </a:t>
            </a:r>
          </a:p>
          <a:p>
            <a:pPr indent="0" algn="just">
              <a:buNone/>
            </a:pPr>
            <a:r>
              <a:rPr lang="ru-RU" sz="2000" dirty="0"/>
              <a:t>Процесс перевода входящей корреспонденции в электронный вид позволит сократить время выполнения ежедневных операций при регистрации документов, а также осуществлять оперативный обмен документами между всеми отраслевыми (функциональными) органами администрации, что приведет к увеличению времени на исполнение документов.</a:t>
            </a:r>
          </a:p>
          <a:p>
            <a:pPr marL="0" indent="0" algn="just">
              <a:buNone/>
            </a:pP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18623364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l="38189" t="14931" r="33699" b="14410"/>
          <a:stretch/>
        </p:blipFill>
        <p:spPr>
          <a:xfrm>
            <a:off x="6057900" y="34043"/>
            <a:ext cx="4828746" cy="6823957"/>
          </a:xfrm>
          <a:prstGeom prst="rect">
            <a:avLst/>
          </a:prstGeom>
        </p:spPr>
      </p:pic>
      <p:sp>
        <p:nvSpPr>
          <p:cNvPr id="6" name="Объект 2"/>
          <p:cNvSpPr>
            <a:spLocks noGrp="1"/>
          </p:cNvSpPr>
          <p:nvPr>
            <p:ph idx="1"/>
          </p:nvPr>
        </p:nvSpPr>
        <p:spPr>
          <a:xfrm>
            <a:off x="1171976" y="412124"/>
            <a:ext cx="4619083" cy="1424649"/>
          </a:xfr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buNone/>
            </a:pPr>
            <a:r>
              <a:rPr lang="ru-RU" sz="3000" cap="all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Создание</a:t>
            </a:r>
            <a:br>
              <a:rPr lang="ru-RU" sz="3000" cap="all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</a:br>
            <a:r>
              <a:rPr lang="ru-RU" sz="3000" cap="all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проектного комитета</a:t>
            </a:r>
            <a:br>
              <a:rPr lang="ru-RU" sz="3000" cap="all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</a:br>
            <a:r>
              <a:rPr lang="ru-RU" sz="3000" cap="all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(проектного офиса)</a:t>
            </a:r>
          </a:p>
        </p:txBody>
      </p:sp>
    </p:spTree>
    <p:extLst>
      <p:ext uri="{BB962C8B-B14F-4D97-AF65-F5344CB8AC3E}">
        <p14:creationId xmlns:p14="http://schemas.microsoft.com/office/powerpoint/2010/main" val="29478082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06203" y="272712"/>
            <a:ext cx="11163300" cy="1325563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r>
              <a:rPr lang="ru-RU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Карточка проекта </a:t>
            </a:r>
            <a:br>
              <a:rPr lang="ru-RU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«Автоматизация процесса регистрации входящей корреспонденции администрации муниципального образования Ленинградский район»</a:t>
            </a: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25987083"/>
              </p:ext>
            </p:extLst>
          </p:nvPr>
        </p:nvGraphicFramePr>
        <p:xfrm>
          <a:off x="6259133" y="2083762"/>
          <a:ext cx="5437568" cy="3840418"/>
        </p:xfrm>
        <a:graphic>
          <a:graphicData uri="http://schemas.openxmlformats.org/drawingml/2006/table">
            <a:tbl>
              <a:tblPr firstRow="1" firstCol="1" bandRow="1">
                <a:tableStyleId>{3B4B98B0-60AC-42C2-AFA5-B58CD77FA1E5}</a:tableStyleId>
              </a:tblPr>
              <a:tblGrid>
                <a:gridCol w="244710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6770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2276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8693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Наименование цели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Текущий показатель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Целевой показатель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8462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Сокращение времени выполнения ежедневных операций при регистрации документов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Мин.: 2 мин.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Макс.: 15 мин.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Мин.: Не более 1 мин.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Макс.: Не более 5 мин.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8462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Сокращение времени на обмен документами между всеми отраслевыми (функциональными) органами администрации 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Мин. : 1 раб. день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Макс.: 3 раб. дня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Мин. : Не более 1 мин.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Макс.: Не более 1 час.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1917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Упрощение процесса отправки документов на исполнение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Мин. : 1 раб. день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Макс.: 3 раб. дня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Не более 1 часа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 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1106203" y="1584749"/>
            <a:ext cx="5024141" cy="47397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Общие данные: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Заказчик</a:t>
            </a: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: Шулико Ю.Ю., глава муниципального образования Ленинградский район</a:t>
            </a:r>
            <a:endParaRPr kumimoji="0" lang="ru-RU" altLang="ru-RU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Процесс</a:t>
            </a: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: внедрение электронного документооборота</a:t>
            </a:r>
            <a:endParaRPr kumimoji="0" lang="ru-RU" altLang="ru-RU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Границы процесса</a:t>
            </a: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endParaRPr kumimoji="0" lang="ru-RU" altLang="ru-RU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От</a:t>
            </a: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: получения входящей корреспонденции </a:t>
            </a:r>
            <a:endParaRPr kumimoji="0" lang="ru-RU" altLang="ru-RU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До</a:t>
            </a: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: выдачи задания исполнителю.</a:t>
            </a:r>
            <a:endParaRPr kumimoji="0" lang="ru-RU" altLang="ru-RU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Руководитель проекта</a:t>
            </a: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: Шерстобитов В.Н., заместитель главы муниципального образования Ленинградский район (вопросы внутренней политики).</a:t>
            </a:r>
            <a:endParaRPr kumimoji="0" lang="ru-RU" altLang="ru-RU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400" b="0" i="0" u="sng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Команда проекта:</a:t>
            </a:r>
            <a:endParaRPr kumimoji="0" lang="ru-RU" altLang="ru-RU" sz="1400" b="0" i="0" u="sng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Сидоренко Т.А. – организация мероприятий</a:t>
            </a:r>
            <a:endParaRPr kumimoji="0" lang="ru-RU" altLang="ru-RU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Родионенко М.М. – регистрация входящей корреспонденции</a:t>
            </a:r>
            <a:endParaRPr kumimoji="0" lang="ru-RU" altLang="ru-RU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Гвоздецкая К.А. – регистрация входящей корреспонденции</a:t>
            </a:r>
            <a:endParaRPr kumimoji="0" lang="ru-RU" altLang="ru-RU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Финько С.С. – аналитика и сбор данных</a:t>
            </a:r>
            <a:endParaRPr kumimoji="0" lang="ru-RU" altLang="ru-RU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Щербина А.А. – внесение корректировок в программные продукты</a:t>
            </a:r>
            <a:endParaRPr kumimoji="0" lang="ru-RU" altLang="ru-RU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Дедова Н.М. -  внедрение мер по защите документов в электронном формате (формирование базы данных)</a:t>
            </a:r>
            <a:endParaRPr kumimoji="0" lang="ru-RU" altLang="ru-RU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519998" y="1584749"/>
            <a:ext cx="756554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b="1" dirty="0">
                <a:ea typeface="Calibri" panose="020F0502020204030204" pitchFamily="34" charset="0"/>
                <a:cs typeface="Times New Roman" panose="02020603050405020304" pitchFamily="18" charset="0"/>
              </a:rPr>
              <a:t>Цели:</a:t>
            </a:r>
          </a:p>
        </p:txBody>
      </p:sp>
    </p:spTree>
    <p:extLst>
      <p:ext uri="{BB962C8B-B14F-4D97-AF65-F5344CB8AC3E}">
        <p14:creationId xmlns:p14="http://schemas.microsoft.com/office/powerpoint/2010/main" val="28654560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00070" y="371984"/>
            <a:ext cx="11163300" cy="1325563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r>
              <a:rPr lang="ru-RU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Карточка проекта </a:t>
            </a:r>
            <a:br>
              <a:rPr lang="ru-RU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«Автоматизация процесса регистрации входящей корреспонденции администрации муниципального образования Ленинградский район»</a:t>
            </a:r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838200" y="2083138"/>
            <a:ext cx="5257800" cy="38472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b="1" i="0" u="none" strike="noStrike" cap="none" normalizeH="0" baseline="0" dirty="0">
                <a:ln>
                  <a:noFill/>
                </a:ln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Эффекты</a:t>
            </a:r>
            <a:r>
              <a:rPr kumimoji="0" lang="ru-RU" altLang="ru-RU" sz="1200" b="0" i="0" u="none" strike="noStrike" cap="none" normalizeH="0" baseline="0" dirty="0">
                <a:ln>
                  <a:noFill/>
                </a:ln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endParaRPr kumimoji="0" lang="ru-RU" altLang="ru-RU" sz="1200" b="0" i="0" u="none" strike="noStrike" cap="none" normalizeH="0" baseline="0" dirty="0">
              <a:ln>
                <a:noFill/>
              </a:ln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400" b="0" i="0" u="none" strike="noStrike" cap="none" normalizeH="0" baseline="0" dirty="0">
                <a:ln>
                  <a:noFill/>
                </a:ln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Повышение производительности труда</a:t>
            </a:r>
            <a:endParaRPr kumimoji="0" lang="ru-RU" altLang="ru-RU" sz="1400" b="0" i="0" u="none" strike="noStrike" cap="none" normalizeH="0" baseline="0" dirty="0">
              <a:ln>
                <a:noFill/>
              </a:ln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400" b="0" i="0" u="none" strike="noStrike" cap="none" normalizeH="0" baseline="0" dirty="0">
                <a:ln>
                  <a:noFill/>
                </a:ln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Упорядочивание работ с документами</a:t>
            </a:r>
            <a:endParaRPr kumimoji="0" lang="ru-RU" altLang="ru-RU" sz="1400" b="0" i="0" u="none" strike="noStrike" cap="none" normalizeH="0" baseline="0" dirty="0">
              <a:ln>
                <a:noFill/>
              </a:ln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400" b="0" i="0" u="none" strike="noStrike" cap="none" normalizeH="0" baseline="0" dirty="0">
                <a:ln>
                  <a:noFill/>
                </a:ln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Оперативный обмен документами</a:t>
            </a:r>
            <a:endParaRPr kumimoji="0" lang="ru-RU" altLang="ru-RU" sz="1400" b="0" i="0" u="none" strike="noStrike" cap="none" normalizeH="0" baseline="0" dirty="0">
              <a:ln>
                <a:noFill/>
              </a:ln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400" b="0" i="0" u="none" strike="noStrike" cap="none" normalizeH="0" baseline="0" dirty="0">
                <a:ln>
                  <a:noFill/>
                </a:ln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Сокращение расходов администрации</a:t>
            </a:r>
            <a:endParaRPr kumimoji="0" lang="ru-RU" altLang="ru-RU" sz="1400" b="0" i="0" u="none" strike="noStrike" cap="none" normalizeH="0" baseline="0" dirty="0">
              <a:ln>
                <a:noFill/>
              </a:ln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200" b="1" i="0" u="none" strike="noStrike" cap="none" normalizeH="0" baseline="0" dirty="0">
              <a:ln>
                <a:noFill/>
              </a:ln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b="1" i="0" u="none" strike="noStrike" cap="none" normalizeH="0" baseline="0" dirty="0">
                <a:ln>
                  <a:noFill/>
                </a:ln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Обоснование:</a:t>
            </a:r>
            <a:endParaRPr kumimoji="0" lang="ru-RU" altLang="ru-RU" b="0" i="0" u="none" strike="noStrike" cap="none" normalizeH="0" baseline="0" dirty="0">
              <a:ln>
                <a:noFill/>
              </a:ln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400" b="0" i="0" u="none" strike="noStrike" cap="none" normalizeH="0" baseline="0" dirty="0">
                <a:ln>
                  <a:noFill/>
                </a:ln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- Длительное время занимает регистрация (присвоение входящей нумерации) и перевод входящих бумажных и электронных документов в электронный вид; </a:t>
            </a:r>
            <a:endParaRPr kumimoji="0" lang="ru-RU" altLang="ru-RU" sz="1400" b="0" i="0" u="none" strike="noStrike" cap="none" normalizeH="0" baseline="0" dirty="0">
              <a:ln>
                <a:noFill/>
              </a:ln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400" b="0" i="0" u="none" strike="noStrike" cap="none" normalizeH="0" baseline="0" dirty="0">
                <a:ln>
                  <a:noFill/>
                </a:ln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- Время на передачу документов для наложения резолюции руководителем занимает от 1 до 2 рабочих дней;</a:t>
            </a:r>
            <a:endParaRPr kumimoji="0" lang="ru-RU" altLang="ru-RU" sz="1400" b="0" i="0" u="none" strike="noStrike" cap="none" normalizeH="0" baseline="0" dirty="0">
              <a:ln>
                <a:noFill/>
              </a:ln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400" b="0" i="0" u="none" strike="noStrike" cap="none" normalizeH="0" baseline="0" dirty="0">
                <a:ln>
                  <a:noFill/>
                </a:ln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- Дополнительные з</a:t>
            </a:r>
            <a:r>
              <a:rPr kumimoji="0" lang="ru-RU" altLang="ru-RU" sz="1400" b="0" i="0" u="none" strike="noStrike" cap="none" normalizeH="0" baseline="0" dirty="0">
                <a:ln>
                  <a:noFill/>
                </a:ln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атраты рабочего времени регистратора на передачу (в </a:t>
            </a:r>
            <a:r>
              <a:rPr kumimoji="0" lang="ru-RU" altLang="ru-RU" sz="1400" b="0" i="0" u="none" strike="noStrike" cap="none" normalizeH="0" baseline="0" dirty="0" err="1">
                <a:ln>
                  <a:noFill/>
                </a:ln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т.ч</a:t>
            </a:r>
            <a:r>
              <a:rPr kumimoji="0" lang="ru-RU" altLang="ru-RU" sz="1400" b="0" i="0" u="none" strike="noStrike" cap="none" normalizeH="0" baseline="0" dirty="0">
                <a:ln>
                  <a:noFill/>
                </a:ln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. повторную) документа исполнителю, согласно </a:t>
            </a:r>
            <a:r>
              <a:rPr kumimoji="0" lang="ru-RU" altLang="ru-RU" sz="1400" b="0" i="0" u="none" strike="noStrike" cap="none" normalizeH="0" baseline="0" dirty="0">
                <a:ln>
                  <a:noFill/>
                </a:ln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резолюции руководителя;</a:t>
            </a:r>
            <a:endParaRPr kumimoji="0" lang="ru-RU" altLang="ru-RU" sz="1400" b="0" i="0" u="none" strike="noStrike" cap="none" normalizeH="0" baseline="0" dirty="0">
              <a:ln>
                <a:noFill/>
              </a:ln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400" b="0" i="0" u="none" strike="noStrike" cap="none" normalizeH="0" baseline="0" dirty="0">
                <a:ln>
                  <a:noFill/>
                </a:ln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- Избежание ошибок регистратора, связанных с рутинностью процесса.</a:t>
            </a:r>
            <a:endParaRPr kumimoji="0" lang="ru-RU" altLang="ru-RU" sz="1400" b="0" i="0" u="none" strike="noStrike" cap="none" normalizeH="0" baseline="0" dirty="0">
              <a:ln>
                <a:noFill/>
              </a:ln>
              <a:effectLst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357870" y="2087767"/>
            <a:ext cx="6096000" cy="2682466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Сроки:</a:t>
            </a:r>
            <a:endParaRPr lang="ru-RU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sz="14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Защита паспорта проекта: 1-10 июня 2021 г.</a:t>
            </a: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sz="14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Анализ текущей ситуации: 10 – 30 июня 2021 г.</a:t>
            </a:r>
          </a:p>
          <a:p>
            <a:pPr marL="457200">
              <a:lnSpc>
                <a:spcPct val="107000"/>
              </a:lnSpc>
              <a:spcAft>
                <a:spcPts val="0"/>
              </a:spcAft>
            </a:pPr>
            <a:r>
              <a:rPr lang="ru-RU" sz="14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2.1. Разработка текущей и целевой карт процесса</a:t>
            </a:r>
          </a:p>
          <a:p>
            <a:pPr marL="457200">
              <a:lnSpc>
                <a:spcPct val="107000"/>
              </a:lnSpc>
              <a:spcAft>
                <a:spcPts val="0"/>
              </a:spcAft>
            </a:pPr>
            <a:r>
              <a:rPr lang="ru-RU" sz="14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2.2. Работа с выявленными проблемами</a:t>
            </a:r>
          </a:p>
          <a:p>
            <a:pPr marL="457200">
              <a:lnSpc>
                <a:spcPct val="107000"/>
              </a:lnSpc>
              <a:spcAft>
                <a:spcPts val="0"/>
              </a:spcAft>
            </a:pPr>
            <a:r>
              <a:rPr lang="ru-RU" sz="14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2.3. Разработка плана действий</a:t>
            </a: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sz="14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Защита плана действий: 1июля 2021 г.</a:t>
            </a: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sz="14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Реализация плана действий: 19 июля - 5 августа 2021 г.</a:t>
            </a: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sz="14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Защита результатов проекта: 10 августа 2021 г.</a:t>
            </a: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sz="14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Анализ и проверка результатов: 12 – 16 августа 2021 г.</a:t>
            </a: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sz="14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Внедрение электронного документооборота 20 августа 2021 г.</a:t>
            </a:r>
          </a:p>
        </p:txBody>
      </p:sp>
    </p:spTree>
    <p:extLst>
      <p:ext uri="{BB962C8B-B14F-4D97-AF65-F5344CB8AC3E}">
        <p14:creationId xmlns:p14="http://schemas.microsoft.com/office/powerpoint/2010/main" val="4041196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27853" y="585102"/>
            <a:ext cx="11163300" cy="1325563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r>
              <a:rPr lang="ru-RU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ДОРОЖНАЯ КАРТА</a:t>
            </a:r>
            <a:br>
              <a:rPr lang="ru-RU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«Автоматизация процесса регистрации входящей корреспонденции администрации муниципального образования Ленинградский район»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0380147E-8BFF-4A71-83B3-DE923781409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941" t="25789" r="34617" b="8706"/>
          <a:stretch/>
        </p:blipFill>
        <p:spPr>
          <a:xfrm>
            <a:off x="1355275" y="1894902"/>
            <a:ext cx="8394652" cy="48000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43137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299A205-0321-4C74-B86B-34934EBC31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7612" y="719741"/>
            <a:ext cx="12440733" cy="522305"/>
          </a:xfrm>
        </p:spPr>
        <p:txBody>
          <a:bodyPr>
            <a:normAutofit fontScale="90000"/>
          </a:bodyPr>
          <a:lstStyle/>
          <a:p>
            <a:r>
              <a:rPr lang="ru-RU" dirty="0"/>
              <a:t>Карта текущего состояния</a:t>
            </a:r>
            <a:br>
              <a:rPr lang="ru-RU" dirty="0"/>
            </a:br>
            <a:r>
              <a:rPr lang="ru-RU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«Автоматизация процесса регистрации входящей корреспонденции администрации муниципального образования Ленинградский район»</a:t>
            </a:r>
            <a:endParaRPr lang="ru-RU" dirty="0"/>
          </a:p>
        </p:txBody>
      </p:sp>
      <p:graphicFrame>
        <p:nvGraphicFramePr>
          <p:cNvPr id="4" name="Таблица 4">
            <a:extLst>
              <a:ext uri="{FF2B5EF4-FFF2-40B4-BE49-F238E27FC236}">
                <a16:creationId xmlns:a16="http://schemas.microsoft.com/office/drawing/2014/main" id="{44EFF75E-CC43-4F16-B7F5-7B2ADDD79CE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07791846"/>
              </p:ext>
            </p:extLst>
          </p:nvPr>
        </p:nvGraphicFramePr>
        <p:xfrm>
          <a:off x="172122" y="2251762"/>
          <a:ext cx="1447627" cy="828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47627">
                  <a:extLst>
                    <a:ext uri="{9D8B030D-6E8A-4147-A177-3AD203B41FA5}">
                      <a16:colId xmlns:a16="http://schemas.microsoft.com/office/drawing/2014/main" val="70248545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/>
                        <a:t>Входящая корреспонденция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3260335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ru-RU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58835435"/>
                  </a:ext>
                </a:extLst>
              </a:tr>
            </a:tbl>
          </a:graphicData>
        </a:graphic>
      </p:graphicFrame>
      <p:graphicFrame>
        <p:nvGraphicFramePr>
          <p:cNvPr id="8" name="Таблица 4">
            <a:extLst>
              <a:ext uri="{FF2B5EF4-FFF2-40B4-BE49-F238E27FC236}">
                <a16:creationId xmlns:a16="http://schemas.microsoft.com/office/drawing/2014/main" id="{02106FF5-D829-4162-A85D-15C4620CABF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15159216"/>
              </p:ext>
            </p:extLst>
          </p:nvPr>
        </p:nvGraphicFramePr>
        <p:xfrm>
          <a:off x="2048551" y="2251762"/>
          <a:ext cx="1281824" cy="2245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81824">
                  <a:extLst>
                    <a:ext uri="{9D8B030D-6E8A-4147-A177-3AD203B41FA5}">
                      <a16:colId xmlns:a16="http://schemas.microsoft.com/office/drawing/2014/main" val="70248545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/>
                        <a:t>Регистратор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32603352"/>
                  </a:ext>
                </a:extLst>
              </a:tr>
              <a:tr h="502920">
                <a:tc>
                  <a:txBody>
                    <a:bodyPr/>
                    <a:lstStyle/>
                    <a:p>
                      <a:r>
                        <a:rPr lang="ru-RU" sz="1200" dirty="0"/>
                        <a:t>Распечатывает, сканирует, печатает штрих-код, вносит в СЭД, передает главе МО на резолюцию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58835435"/>
                  </a:ext>
                </a:extLst>
              </a:tr>
              <a:tr h="502920">
                <a:tc>
                  <a:txBody>
                    <a:bodyPr/>
                    <a:lstStyle/>
                    <a:p>
                      <a:r>
                        <a:rPr lang="en-US" sz="1200" dirty="0"/>
                        <a:t>min</a:t>
                      </a:r>
                      <a:r>
                        <a:rPr lang="ru-RU" sz="1200" dirty="0"/>
                        <a:t>: 2 мин.</a:t>
                      </a:r>
                    </a:p>
                    <a:p>
                      <a:r>
                        <a:rPr lang="en-US" sz="1200" dirty="0"/>
                        <a:t>max</a:t>
                      </a:r>
                      <a:r>
                        <a:rPr lang="ru-RU" sz="1200" dirty="0"/>
                        <a:t>: 15 мин.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21351320"/>
                  </a:ext>
                </a:extLst>
              </a:tr>
            </a:tbl>
          </a:graphicData>
        </a:graphic>
      </p:graphicFrame>
      <p:graphicFrame>
        <p:nvGraphicFramePr>
          <p:cNvPr id="18" name="Таблица 4">
            <a:extLst>
              <a:ext uri="{FF2B5EF4-FFF2-40B4-BE49-F238E27FC236}">
                <a16:creationId xmlns:a16="http://schemas.microsoft.com/office/drawing/2014/main" id="{342B03A5-5A82-4B1D-9984-E36140D1D28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61770177"/>
              </p:ext>
            </p:extLst>
          </p:nvPr>
        </p:nvGraphicFramePr>
        <p:xfrm>
          <a:off x="3738720" y="2264230"/>
          <a:ext cx="1281824" cy="1376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81824">
                  <a:extLst>
                    <a:ext uri="{9D8B030D-6E8A-4147-A177-3AD203B41FA5}">
                      <a16:colId xmlns:a16="http://schemas.microsoft.com/office/drawing/2014/main" val="70248545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/>
                        <a:t>Глава МО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32603352"/>
                  </a:ext>
                </a:extLst>
              </a:tr>
              <a:tr h="502920">
                <a:tc>
                  <a:txBody>
                    <a:bodyPr/>
                    <a:lstStyle/>
                    <a:p>
                      <a:r>
                        <a:rPr lang="ru-RU" sz="1200" dirty="0"/>
                        <a:t>Накладывает резолюцию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58835435"/>
                  </a:ext>
                </a:extLst>
              </a:tr>
              <a:tr h="502920">
                <a:tc>
                  <a:txBody>
                    <a:bodyPr/>
                    <a:lstStyle/>
                    <a:p>
                      <a:r>
                        <a:rPr lang="en-US" sz="1200" dirty="0"/>
                        <a:t>min</a:t>
                      </a:r>
                      <a:r>
                        <a:rPr lang="ru-RU" sz="1200" dirty="0"/>
                        <a:t>: 1 раб. день</a:t>
                      </a:r>
                    </a:p>
                    <a:p>
                      <a:r>
                        <a:rPr lang="en-US" sz="1200" dirty="0"/>
                        <a:t>max</a:t>
                      </a:r>
                      <a:r>
                        <a:rPr lang="ru-RU" sz="1200" dirty="0"/>
                        <a:t>: 2 раб. дня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21351320"/>
                  </a:ext>
                </a:extLst>
              </a:tr>
            </a:tbl>
          </a:graphicData>
        </a:graphic>
      </p:graphicFrame>
      <p:graphicFrame>
        <p:nvGraphicFramePr>
          <p:cNvPr id="19" name="Таблица 4">
            <a:extLst>
              <a:ext uri="{FF2B5EF4-FFF2-40B4-BE49-F238E27FC236}">
                <a16:creationId xmlns:a16="http://schemas.microsoft.com/office/drawing/2014/main" id="{A6C8EAB8-3E28-4F6B-8D1F-0C47F61077F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96640048"/>
              </p:ext>
            </p:extLst>
          </p:nvPr>
        </p:nvGraphicFramePr>
        <p:xfrm>
          <a:off x="5439469" y="2246084"/>
          <a:ext cx="1281824" cy="2062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81824">
                  <a:extLst>
                    <a:ext uri="{9D8B030D-6E8A-4147-A177-3AD203B41FA5}">
                      <a16:colId xmlns:a16="http://schemas.microsoft.com/office/drawing/2014/main" val="70248545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/>
                        <a:t>Регистратор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32603352"/>
                  </a:ext>
                </a:extLst>
              </a:tr>
              <a:tr h="502920">
                <a:tc>
                  <a:txBody>
                    <a:bodyPr/>
                    <a:lstStyle/>
                    <a:p>
                      <a:r>
                        <a:rPr lang="ru-RU" sz="1200" dirty="0"/>
                        <a:t>Вносит резолюцию в СЭД, передает заместителю главы МО на резолюцию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58835435"/>
                  </a:ext>
                </a:extLst>
              </a:tr>
              <a:tr h="502920">
                <a:tc>
                  <a:txBody>
                    <a:bodyPr/>
                    <a:lstStyle/>
                    <a:p>
                      <a:r>
                        <a:rPr lang="en-US" sz="1200" dirty="0"/>
                        <a:t>min</a:t>
                      </a:r>
                      <a:r>
                        <a:rPr lang="ru-RU" sz="1200" dirty="0"/>
                        <a:t>: 1 раб. день</a:t>
                      </a:r>
                    </a:p>
                    <a:p>
                      <a:r>
                        <a:rPr lang="en-US" sz="1200" dirty="0"/>
                        <a:t>max</a:t>
                      </a:r>
                      <a:r>
                        <a:rPr lang="ru-RU" sz="1200" dirty="0"/>
                        <a:t>: 2 раб. дня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21351320"/>
                  </a:ext>
                </a:extLst>
              </a:tr>
            </a:tbl>
          </a:graphicData>
        </a:graphic>
      </p:graphicFrame>
      <p:graphicFrame>
        <p:nvGraphicFramePr>
          <p:cNvPr id="20" name="Таблица 4">
            <a:extLst>
              <a:ext uri="{FF2B5EF4-FFF2-40B4-BE49-F238E27FC236}">
                <a16:creationId xmlns:a16="http://schemas.microsoft.com/office/drawing/2014/main" id="{06B9957A-1FBC-487A-81A5-AC69F5B0743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05580158"/>
              </p:ext>
            </p:extLst>
          </p:nvPr>
        </p:nvGraphicFramePr>
        <p:xfrm>
          <a:off x="7144553" y="2243607"/>
          <a:ext cx="1281824" cy="1463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81824">
                  <a:extLst>
                    <a:ext uri="{9D8B030D-6E8A-4147-A177-3AD203B41FA5}">
                      <a16:colId xmlns:a16="http://schemas.microsoft.com/office/drawing/2014/main" val="70248545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/>
                        <a:t>Заместитель главы МО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32603352"/>
                  </a:ext>
                </a:extLst>
              </a:tr>
              <a:tr h="502920">
                <a:tc>
                  <a:txBody>
                    <a:bodyPr/>
                    <a:lstStyle/>
                    <a:p>
                      <a:r>
                        <a:rPr lang="ru-RU" sz="1200" dirty="0"/>
                        <a:t>Накладывает резолюцию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58835435"/>
                  </a:ext>
                </a:extLst>
              </a:tr>
              <a:tr h="502920">
                <a:tc>
                  <a:txBody>
                    <a:bodyPr/>
                    <a:lstStyle/>
                    <a:p>
                      <a:r>
                        <a:rPr lang="en-US" sz="1200" dirty="0"/>
                        <a:t>min</a:t>
                      </a:r>
                      <a:r>
                        <a:rPr lang="ru-RU" sz="1200" dirty="0"/>
                        <a:t>: 1 раб. день</a:t>
                      </a:r>
                    </a:p>
                    <a:p>
                      <a:r>
                        <a:rPr lang="en-US" sz="1200" dirty="0"/>
                        <a:t>max</a:t>
                      </a:r>
                      <a:r>
                        <a:rPr lang="ru-RU" sz="1200" dirty="0"/>
                        <a:t>: 2 раб. дня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21351320"/>
                  </a:ext>
                </a:extLst>
              </a:tr>
            </a:tbl>
          </a:graphicData>
        </a:graphic>
      </p:graphicFrame>
      <p:graphicFrame>
        <p:nvGraphicFramePr>
          <p:cNvPr id="21" name="Таблица 4">
            <a:extLst>
              <a:ext uri="{FF2B5EF4-FFF2-40B4-BE49-F238E27FC236}">
                <a16:creationId xmlns:a16="http://schemas.microsoft.com/office/drawing/2014/main" id="{BC2127C7-73E9-40DA-82BD-D7D6CB1C548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43010818"/>
              </p:ext>
            </p:extLst>
          </p:nvPr>
        </p:nvGraphicFramePr>
        <p:xfrm>
          <a:off x="10559055" y="2251762"/>
          <a:ext cx="1166783" cy="1376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66783">
                  <a:extLst>
                    <a:ext uri="{9D8B030D-6E8A-4147-A177-3AD203B41FA5}">
                      <a16:colId xmlns:a16="http://schemas.microsoft.com/office/drawing/2014/main" val="70248545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/>
                        <a:t>Исполнитель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32603352"/>
                  </a:ext>
                </a:extLst>
              </a:tr>
              <a:tr h="502920">
                <a:tc>
                  <a:txBody>
                    <a:bodyPr/>
                    <a:lstStyle/>
                    <a:p>
                      <a:r>
                        <a:rPr lang="ru-RU" sz="1200" dirty="0"/>
                        <a:t>Исполнение документа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58835435"/>
                  </a:ext>
                </a:extLst>
              </a:tr>
              <a:tr h="502920">
                <a:tc>
                  <a:txBody>
                    <a:bodyPr/>
                    <a:lstStyle/>
                    <a:p>
                      <a:endParaRPr lang="ru-RU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21351320"/>
                  </a:ext>
                </a:extLst>
              </a:tr>
            </a:tbl>
          </a:graphicData>
        </a:graphic>
      </p:graphicFrame>
      <p:sp>
        <p:nvSpPr>
          <p:cNvPr id="22" name="Стрелка: вправо 21">
            <a:extLst>
              <a:ext uri="{FF2B5EF4-FFF2-40B4-BE49-F238E27FC236}">
                <a16:creationId xmlns:a16="http://schemas.microsoft.com/office/drawing/2014/main" id="{9F5CDE11-208C-43FF-B02A-0E047B7117A1}"/>
              </a:ext>
            </a:extLst>
          </p:cNvPr>
          <p:cNvSpPr/>
          <p:nvPr/>
        </p:nvSpPr>
        <p:spPr>
          <a:xfrm>
            <a:off x="1629840" y="2425587"/>
            <a:ext cx="406083" cy="9027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Стрелка: вправо 22">
            <a:extLst>
              <a:ext uri="{FF2B5EF4-FFF2-40B4-BE49-F238E27FC236}">
                <a16:creationId xmlns:a16="http://schemas.microsoft.com/office/drawing/2014/main" id="{5BB117A4-3009-415C-A2C6-F87F0DCA904A}"/>
              </a:ext>
            </a:extLst>
          </p:cNvPr>
          <p:cNvSpPr/>
          <p:nvPr/>
        </p:nvSpPr>
        <p:spPr>
          <a:xfrm>
            <a:off x="3335219" y="2422527"/>
            <a:ext cx="406083" cy="9027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Стрелка: вправо 23">
            <a:extLst>
              <a:ext uri="{FF2B5EF4-FFF2-40B4-BE49-F238E27FC236}">
                <a16:creationId xmlns:a16="http://schemas.microsoft.com/office/drawing/2014/main" id="{66B853C1-7560-4099-AE07-6C2C5C2DDE25}"/>
              </a:ext>
            </a:extLst>
          </p:cNvPr>
          <p:cNvSpPr/>
          <p:nvPr/>
        </p:nvSpPr>
        <p:spPr>
          <a:xfrm>
            <a:off x="5028506" y="2420401"/>
            <a:ext cx="406083" cy="9027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Стрелка: вправо 24">
            <a:extLst>
              <a:ext uri="{FF2B5EF4-FFF2-40B4-BE49-F238E27FC236}">
                <a16:creationId xmlns:a16="http://schemas.microsoft.com/office/drawing/2014/main" id="{2870A5BF-DFC1-43CC-9366-4F21A3D1F222}"/>
              </a:ext>
            </a:extLst>
          </p:cNvPr>
          <p:cNvSpPr/>
          <p:nvPr/>
        </p:nvSpPr>
        <p:spPr>
          <a:xfrm>
            <a:off x="6729257" y="2420401"/>
            <a:ext cx="406083" cy="9027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A4EBA04C-1E96-4B26-AA1B-D05A4640DBE4}"/>
              </a:ext>
            </a:extLst>
          </p:cNvPr>
          <p:cNvSpPr txBox="1"/>
          <p:nvPr/>
        </p:nvSpPr>
        <p:spPr>
          <a:xfrm>
            <a:off x="443041" y="4601755"/>
            <a:ext cx="499154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/>
              <a:t>Общее время прохождения документа:</a:t>
            </a:r>
          </a:p>
          <a:p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>     </a:t>
            </a:r>
            <a:r>
              <a:rPr lang="en-US" b="1" dirty="0">
                <a:solidFill>
                  <a:srgbClr val="FF0000"/>
                </a:solidFill>
              </a:rPr>
              <a:t>min:</a:t>
            </a:r>
            <a:r>
              <a:rPr lang="ru-RU" b="1" dirty="0">
                <a:solidFill>
                  <a:srgbClr val="FF0000"/>
                </a:solidFill>
              </a:rPr>
              <a:t> 1 рабочий день </a:t>
            </a:r>
            <a:br>
              <a:rPr lang="ru-RU" b="1" dirty="0">
                <a:solidFill>
                  <a:srgbClr val="FF0000"/>
                </a:solidFill>
              </a:rPr>
            </a:br>
            <a:r>
              <a:rPr lang="ru-RU" b="1" dirty="0">
                <a:solidFill>
                  <a:srgbClr val="FF0000"/>
                </a:solidFill>
              </a:rPr>
              <a:t>     </a:t>
            </a:r>
            <a:r>
              <a:rPr lang="en-US" b="1" dirty="0">
                <a:solidFill>
                  <a:srgbClr val="FF0000"/>
                </a:solidFill>
              </a:rPr>
              <a:t>max:</a:t>
            </a:r>
            <a:r>
              <a:rPr lang="ru-RU" b="1" dirty="0">
                <a:solidFill>
                  <a:srgbClr val="FF0000"/>
                </a:solidFill>
              </a:rPr>
              <a:t> 3 рабочих дня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AF10BE52-7B4D-4D1F-880B-B193976B3D99}"/>
              </a:ext>
            </a:extLst>
          </p:cNvPr>
          <p:cNvSpPr txBox="1"/>
          <p:nvPr/>
        </p:nvSpPr>
        <p:spPr>
          <a:xfrm>
            <a:off x="6080381" y="4601755"/>
            <a:ext cx="5645457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/>
              <a:t>Выявленные проблемы: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400" b="0" i="0" u="none" strike="noStrike" cap="none" normalizeH="0" baseline="0" dirty="0">
                <a:ln>
                  <a:noFill/>
                </a:ln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Длительное время занимает регистрация (присвоение входящей нумерации) и ввод входящей корреспонденции в СЭД;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400" b="0" i="0" u="none" strike="noStrike" cap="none" normalizeH="0" baseline="0" dirty="0">
              <a:ln>
                <a:noFill/>
              </a:ln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400" b="0" i="0" u="none" strike="noStrike" cap="none" normalizeH="0" baseline="0" dirty="0">
                <a:ln>
                  <a:noFill/>
                </a:ln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Время на передачу документов для наложения резолюции руководителем занимает от 1 до 2 рабочих дней;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400" b="0" i="0" u="none" strike="noStrike" cap="none" normalizeH="0" baseline="0" dirty="0">
              <a:ln>
                <a:noFill/>
              </a:ln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400" b="0" i="0" u="none" strike="noStrike" cap="none" normalizeH="0" baseline="0" dirty="0">
                <a:ln>
                  <a:noFill/>
                </a:ln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Дополнительные з</a:t>
            </a:r>
            <a:r>
              <a:rPr kumimoji="0" lang="ru-RU" altLang="ru-RU" sz="1400" b="0" i="0" u="none" strike="noStrike" cap="none" normalizeH="0" baseline="0" dirty="0">
                <a:ln>
                  <a:noFill/>
                </a:ln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атраты рабочего времени регистратора на передачу документа исполнителю, согласно </a:t>
            </a:r>
            <a:r>
              <a:rPr kumimoji="0" lang="ru-RU" altLang="ru-RU" sz="1400" b="0" i="0" u="none" strike="noStrike" cap="none" normalizeH="0" baseline="0" dirty="0">
                <a:ln>
                  <a:noFill/>
                </a:ln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резолюций руководителей</a:t>
            </a:r>
            <a:endParaRPr kumimoji="0" lang="ru-RU" altLang="ru-RU" sz="1400" b="0" i="0" u="none" strike="noStrike" cap="none" normalizeH="0" baseline="0" dirty="0">
              <a:ln>
                <a:noFill/>
              </a:ln>
              <a:effectLst/>
            </a:endParaRPr>
          </a:p>
        </p:txBody>
      </p:sp>
      <p:graphicFrame>
        <p:nvGraphicFramePr>
          <p:cNvPr id="29" name="Таблица 4">
            <a:extLst>
              <a:ext uri="{FF2B5EF4-FFF2-40B4-BE49-F238E27FC236}">
                <a16:creationId xmlns:a16="http://schemas.microsoft.com/office/drawing/2014/main" id="{A31F53A7-57D4-4310-9AD7-0AA79BE023D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61123208"/>
              </p:ext>
            </p:extLst>
          </p:nvPr>
        </p:nvGraphicFramePr>
        <p:xfrm>
          <a:off x="8853971" y="2261787"/>
          <a:ext cx="1281824" cy="1879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81824">
                  <a:extLst>
                    <a:ext uri="{9D8B030D-6E8A-4147-A177-3AD203B41FA5}">
                      <a16:colId xmlns:a16="http://schemas.microsoft.com/office/drawing/2014/main" val="70248545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/>
                        <a:t>Регистратор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32603352"/>
                  </a:ext>
                </a:extLst>
              </a:tr>
              <a:tr h="502920">
                <a:tc>
                  <a:txBody>
                    <a:bodyPr/>
                    <a:lstStyle/>
                    <a:p>
                      <a:r>
                        <a:rPr lang="ru-RU" sz="1200" dirty="0"/>
                        <a:t>Вносит резолюцию в СЭД, передает исполнителю на исполнение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58835435"/>
                  </a:ext>
                </a:extLst>
              </a:tr>
              <a:tr h="502920">
                <a:tc>
                  <a:txBody>
                    <a:bodyPr/>
                    <a:lstStyle/>
                    <a:p>
                      <a:r>
                        <a:rPr lang="en-US" sz="1200" dirty="0"/>
                        <a:t>min</a:t>
                      </a:r>
                      <a:r>
                        <a:rPr lang="ru-RU" sz="1200" dirty="0"/>
                        <a:t>: 2 мин.</a:t>
                      </a:r>
                    </a:p>
                    <a:p>
                      <a:r>
                        <a:rPr lang="en-US" sz="1200" dirty="0"/>
                        <a:t>max</a:t>
                      </a:r>
                      <a:r>
                        <a:rPr lang="ru-RU" sz="1200" dirty="0"/>
                        <a:t>: 15 мин.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21351320"/>
                  </a:ext>
                </a:extLst>
              </a:tr>
            </a:tbl>
          </a:graphicData>
        </a:graphic>
      </p:graphicFrame>
      <p:sp>
        <p:nvSpPr>
          <p:cNvPr id="30" name="Стрелка: вправо 29">
            <a:extLst>
              <a:ext uri="{FF2B5EF4-FFF2-40B4-BE49-F238E27FC236}">
                <a16:creationId xmlns:a16="http://schemas.microsoft.com/office/drawing/2014/main" id="{2E497F69-D774-4DA1-8B43-60AAC7D2D9E5}"/>
              </a:ext>
            </a:extLst>
          </p:cNvPr>
          <p:cNvSpPr/>
          <p:nvPr/>
        </p:nvSpPr>
        <p:spPr>
          <a:xfrm>
            <a:off x="8438680" y="2436104"/>
            <a:ext cx="406083" cy="9027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Стрелка: вправо 30">
            <a:extLst>
              <a:ext uri="{FF2B5EF4-FFF2-40B4-BE49-F238E27FC236}">
                <a16:creationId xmlns:a16="http://schemas.microsoft.com/office/drawing/2014/main" id="{51F4C312-7ED4-4F22-AD2D-BAC705FB150D}"/>
              </a:ext>
            </a:extLst>
          </p:cNvPr>
          <p:cNvSpPr/>
          <p:nvPr/>
        </p:nvSpPr>
        <p:spPr>
          <a:xfrm>
            <a:off x="10139265" y="2393653"/>
            <a:ext cx="406083" cy="9027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Взрыв: 8 точек 31">
            <a:extLst>
              <a:ext uri="{FF2B5EF4-FFF2-40B4-BE49-F238E27FC236}">
                <a16:creationId xmlns:a16="http://schemas.microsoft.com/office/drawing/2014/main" id="{034D9ED3-BDFA-495C-88A0-DBFCD12F8E9D}"/>
              </a:ext>
            </a:extLst>
          </p:cNvPr>
          <p:cNvSpPr/>
          <p:nvPr/>
        </p:nvSpPr>
        <p:spPr>
          <a:xfrm>
            <a:off x="1765625" y="1976751"/>
            <a:ext cx="481928" cy="488785"/>
          </a:xfrm>
          <a:prstGeom prst="irregularSeal1">
            <a:avLst/>
          </a:prstGeom>
          <a:solidFill>
            <a:srgbClr val="FF000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1</a:t>
            </a:r>
          </a:p>
        </p:txBody>
      </p:sp>
      <p:sp>
        <p:nvSpPr>
          <p:cNvPr id="33" name="Взрыв: 8 точек 32">
            <a:extLst>
              <a:ext uri="{FF2B5EF4-FFF2-40B4-BE49-F238E27FC236}">
                <a16:creationId xmlns:a16="http://schemas.microsoft.com/office/drawing/2014/main" id="{B9F490E1-BF4B-453A-98CD-66399A9BDC10}"/>
              </a:ext>
            </a:extLst>
          </p:cNvPr>
          <p:cNvSpPr/>
          <p:nvPr/>
        </p:nvSpPr>
        <p:spPr>
          <a:xfrm>
            <a:off x="5164291" y="1931048"/>
            <a:ext cx="481928" cy="488785"/>
          </a:xfrm>
          <a:prstGeom prst="irregularSeal1">
            <a:avLst/>
          </a:prstGeom>
          <a:solidFill>
            <a:srgbClr val="FF000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2</a:t>
            </a:r>
          </a:p>
        </p:txBody>
      </p:sp>
      <p:sp>
        <p:nvSpPr>
          <p:cNvPr id="34" name="Взрыв: 8 точек 33">
            <a:extLst>
              <a:ext uri="{FF2B5EF4-FFF2-40B4-BE49-F238E27FC236}">
                <a16:creationId xmlns:a16="http://schemas.microsoft.com/office/drawing/2014/main" id="{3D429D98-740F-44B8-9748-3964349C84D5}"/>
              </a:ext>
            </a:extLst>
          </p:cNvPr>
          <p:cNvSpPr/>
          <p:nvPr/>
        </p:nvSpPr>
        <p:spPr>
          <a:xfrm>
            <a:off x="8616102" y="1976752"/>
            <a:ext cx="481928" cy="488785"/>
          </a:xfrm>
          <a:prstGeom prst="irregularSeal1">
            <a:avLst/>
          </a:prstGeom>
          <a:solidFill>
            <a:srgbClr val="FF000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3</a:t>
            </a:r>
          </a:p>
        </p:txBody>
      </p:sp>
      <p:sp>
        <p:nvSpPr>
          <p:cNvPr id="35" name="Взрыв: 8 точек 34">
            <a:extLst>
              <a:ext uri="{FF2B5EF4-FFF2-40B4-BE49-F238E27FC236}">
                <a16:creationId xmlns:a16="http://schemas.microsoft.com/office/drawing/2014/main" id="{B985CAB0-587B-44A6-B0DC-2056588FE83B}"/>
              </a:ext>
            </a:extLst>
          </p:cNvPr>
          <p:cNvSpPr/>
          <p:nvPr/>
        </p:nvSpPr>
        <p:spPr>
          <a:xfrm>
            <a:off x="5646219" y="4793092"/>
            <a:ext cx="481928" cy="488785"/>
          </a:xfrm>
          <a:prstGeom prst="irregularSeal1">
            <a:avLst/>
          </a:prstGeom>
          <a:solidFill>
            <a:srgbClr val="FF000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1</a:t>
            </a:r>
          </a:p>
        </p:txBody>
      </p:sp>
      <p:sp>
        <p:nvSpPr>
          <p:cNvPr id="36" name="Взрыв: 8 точек 35">
            <a:extLst>
              <a:ext uri="{FF2B5EF4-FFF2-40B4-BE49-F238E27FC236}">
                <a16:creationId xmlns:a16="http://schemas.microsoft.com/office/drawing/2014/main" id="{5B2718AA-5EF6-4D28-A233-A8B9E045069C}"/>
              </a:ext>
            </a:extLst>
          </p:cNvPr>
          <p:cNvSpPr/>
          <p:nvPr/>
        </p:nvSpPr>
        <p:spPr>
          <a:xfrm>
            <a:off x="5614072" y="5453797"/>
            <a:ext cx="481928" cy="488785"/>
          </a:xfrm>
          <a:prstGeom prst="irregularSeal1">
            <a:avLst/>
          </a:prstGeom>
          <a:solidFill>
            <a:srgbClr val="FF000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2</a:t>
            </a:r>
          </a:p>
        </p:txBody>
      </p:sp>
      <p:sp>
        <p:nvSpPr>
          <p:cNvPr id="37" name="Взрыв: 8 точек 36">
            <a:extLst>
              <a:ext uri="{FF2B5EF4-FFF2-40B4-BE49-F238E27FC236}">
                <a16:creationId xmlns:a16="http://schemas.microsoft.com/office/drawing/2014/main" id="{B74EFDDC-8730-4FF4-AAB2-625B666E431D}"/>
              </a:ext>
            </a:extLst>
          </p:cNvPr>
          <p:cNvSpPr/>
          <p:nvPr/>
        </p:nvSpPr>
        <p:spPr>
          <a:xfrm>
            <a:off x="5622336" y="6051084"/>
            <a:ext cx="481928" cy="488785"/>
          </a:xfrm>
          <a:prstGeom prst="irregularSeal1">
            <a:avLst/>
          </a:prstGeom>
          <a:solidFill>
            <a:srgbClr val="FF000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121029473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67E7F905-054E-42DB-9945-9BAF0495193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4072" t="3683" r="11500" b="4001"/>
          <a:stretch/>
        </p:blipFill>
        <p:spPr>
          <a:xfrm>
            <a:off x="176971" y="382423"/>
            <a:ext cx="7948506" cy="6093153"/>
          </a:xfrm>
          <a:prstGeom prst="rect">
            <a:avLst/>
          </a:prstGeom>
        </p:spPr>
      </p:pic>
      <p:grpSp>
        <p:nvGrpSpPr>
          <p:cNvPr id="19" name="Группа 18">
            <a:extLst>
              <a:ext uri="{FF2B5EF4-FFF2-40B4-BE49-F238E27FC236}">
                <a16:creationId xmlns:a16="http://schemas.microsoft.com/office/drawing/2014/main" id="{175D3FC7-FC9D-453D-9D5A-83B7F4ACC6C3}"/>
              </a:ext>
            </a:extLst>
          </p:cNvPr>
          <p:cNvGrpSpPr/>
          <p:nvPr/>
        </p:nvGrpSpPr>
        <p:grpSpPr>
          <a:xfrm>
            <a:off x="1730642" y="2413083"/>
            <a:ext cx="3610798" cy="435688"/>
            <a:chOff x="5085806" y="2465308"/>
            <a:chExt cx="4103115" cy="434646"/>
          </a:xfrm>
        </p:grpSpPr>
        <p:cxnSp>
          <p:nvCxnSpPr>
            <p:cNvPr id="7" name="Прямая соединительная линия 6">
              <a:extLst>
                <a:ext uri="{FF2B5EF4-FFF2-40B4-BE49-F238E27FC236}">
                  <a16:creationId xmlns:a16="http://schemas.microsoft.com/office/drawing/2014/main" id="{8A3906DF-B94F-43F0-9E74-D2590A18E9E9}"/>
                </a:ext>
              </a:extLst>
            </p:cNvPr>
            <p:cNvCxnSpPr/>
            <p:nvPr/>
          </p:nvCxnSpPr>
          <p:spPr>
            <a:xfrm>
              <a:off x="5085806" y="2899954"/>
              <a:ext cx="905691" cy="0"/>
            </a:xfrm>
            <a:prstGeom prst="line">
              <a:avLst/>
            </a:prstGeom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9" name="Прямая соединительная линия 8">
              <a:extLst>
                <a:ext uri="{FF2B5EF4-FFF2-40B4-BE49-F238E27FC236}">
                  <a16:creationId xmlns:a16="http://schemas.microsoft.com/office/drawing/2014/main" id="{1C0D2C83-274A-47E5-89AF-F9B36823FC2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991497" y="2769326"/>
              <a:ext cx="269966" cy="130628"/>
            </a:xfrm>
            <a:prstGeom prst="line">
              <a:avLst/>
            </a:prstGeom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D770CC8E-B81C-457F-801C-B1E0BF300D8E}"/>
                </a:ext>
              </a:extLst>
            </p:cNvPr>
            <p:cNvSpPr txBox="1"/>
            <p:nvPr/>
          </p:nvSpPr>
          <p:spPr>
            <a:xfrm>
              <a:off x="6126480" y="2465308"/>
              <a:ext cx="306244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dirty="0">
                  <a:solidFill>
                    <a:schemeClr val="bg2">
                      <a:lumMod val="75000"/>
                    </a:schemeClr>
                  </a:solidFill>
                </a:rPr>
                <a:t>Дата регистрации документа</a:t>
              </a:r>
            </a:p>
          </p:txBody>
        </p:sp>
      </p:grpSp>
      <p:grpSp>
        <p:nvGrpSpPr>
          <p:cNvPr id="16" name="Группа 15">
            <a:extLst>
              <a:ext uri="{FF2B5EF4-FFF2-40B4-BE49-F238E27FC236}">
                <a16:creationId xmlns:a16="http://schemas.microsoft.com/office/drawing/2014/main" id="{23F4C5B4-1DCD-4940-A08B-E125E154157E}"/>
              </a:ext>
            </a:extLst>
          </p:cNvPr>
          <p:cNvGrpSpPr/>
          <p:nvPr/>
        </p:nvGrpSpPr>
        <p:grpSpPr>
          <a:xfrm>
            <a:off x="1410606" y="4913514"/>
            <a:ext cx="4339715" cy="420041"/>
            <a:chOff x="4522859" y="4912747"/>
            <a:chExt cx="4931417" cy="419037"/>
          </a:xfrm>
        </p:grpSpPr>
        <p:cxnSp>
          <p:nvCxnSpPr>
            <p:cNvPr id="11" name="Прямая соединительная линия 10">
              <a:extLst>
                <a:ext uri="{FF2B5EF4-FFF2-40B4-BE49-F238E27FC236}">
                  <a16:creationId xmlns:a16="http://schemas.microsoft.com/office/drawing/2014/main" id="{B6985EBB-A5E3-4513-B73F-8E975F3120DF}"/>
                </a:ext>
              </a:extLst>
            </p:cNvPr>
            <p:cNvCxnSpPr>
              <a:cxnSpLocks/>
            </p:cNvCxnSpPr>
            <p:nvPr/>
          </p:nvCxnSpPr>
          <p:spPr>
            <a:xfrm>
              <a:off x="4522859" y="5330605"/>
              <a:ext cx="1603059" cy="0"/>
            </a:xfrm>
            <a:prstGeom prst="line">
              <a:avLst/>
            </a:prstGeom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12" name="Прямая соединительная линия 11">
              <a:extLst>
                <a:ext uri="{FF2B5EF4-FFF2-40B4-BE49-F238E27FC236}">
                  <a16:creationId xmlns:a16="http://schemas.microsoft.com/office/drawing/2014/main" id="{40828FE9-E614-46C9-BF56-27774FA02A71}"/>
                </a:ext>
              </a:extLst>
            </p:cNvPr>
            <p:cNvCxnSpPr/>
            <p:nvPr/>
          </p:nvCxnSpPr>
          <p:spPr>
            <a:xfrm flipV="1">
              <a:off x="6122360" y="5213031"/>
              <a:ext cx="269966" cy="118753"/>
            </a:xfrm>
            <a:prstGeom prst="line">
              <a:avLst/>
            </a:prstGeom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8BA1BC4E-DA77-4F24-962A-E4D25E67165F}"/>
                </a:ext>
              </a:extLst>
            </p:cNvPr>
            <p:cNvSpPr txBox="1"/>
            <p:nvPr/>
          </p:nvSpPr>
          <p:spPr>
            <a:xfrm>
              <a:off x="6260901" y="4912747"/>
              <a:ext cx="319337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dirty="0">
                  <a:solidFill>
                    <a:schemeClr val="bg2">
                      <a:lumMod val="75000"/>
                    </a:schemeClr>
                  </a:solidFill>
                </a:rPr>
                <a:t>Дата передачи на исполнение</a:t>
              </a:r>
            </a:p>
          </p:txBody>
        </p:sp>
      </p:grpSp>
      <p:graphicFrame>
        <p:nvGraphicFramePr>
          <p:cNvPr id="23" name="Схема 22">
            <a:extLst>
              <a:ext uri="{FF2B5EF4-FFF2-40B4-BE49-F238E27FC236}">
                <a16:creationId xmlns:a16="http://schemas.microsoft.com/office/drawing/2014/main" id="{505E834B-6E4C-4656-ACA7-896D64E4B617}"/>
              </a:ext>
            </a:extLst>
          </p:cNvPr>
          <p:cNvGraphicFramePr/>
          <p:nvPr/>
        </p:nvGraphicFramePr>
        <p:xfrm>
          <a:off x="8376360" y="3289010"/>
          <a:ext cx="3638669" cy="32490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4" name="TextBox 23">
            <a:extLst>
              <a:ext uri="{FF2B5EF4-FFF2-40B4-BE49-F238E27FC236}">
                <a16:creationId xmlns:a16="http://schemas.microsoft.com/office/drawing/2014/main" id="{7FEEEF08-3747-479B-B4F9-7D791D99DF0E}"/>
              </a:ext>
            </a:extLst>
          </p:cNvPr>
          <p:cNvSpPr txBox="1"/>
          <p:nvPr/>
        </p:nvSpPr>
        <p:spPr>
          <a:xfrm>
            <a:off x="8255450" y="1447386"/>
            <a:ext cx="379821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/>
              <a:t>Время прохождения документа с момента регистрации до исполнителя: </a:t>
            </a:r>
            <a:r>
              <a:rPr lang="ru-RU" b="1" dirty="0">
                <a:solidFill>
                  <a:srgbClr val="FF0000"/>
                </a:solidFill>
              </a:rPr>
              <a:t>3 рабочих дня</a:t>
            </a:r>
          </a:p>
        </p:txBody>
      </p:sp>
      <p:sp>
        <p:nvSpPr>
          <p:cNvPr id="14" name="Заголовок 1"/>
          <p:cNvSpPr txBox="1">
            <a:spLocks/>
          </p:cNvSpPr>
          <p:nvPr/>
        </p:nvSpPr>
        <p:spPr>
          <a:xfrm>
            <a:off x="1579295" y="341022"/>
            <a:ext cx="9905998" cy="759250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00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ru-RU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 </a:t>
            </a:r>
            <a:br>
              <a:rPr lang="ru-RU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внедрения проекта</a:t>
            </a:r>
          </a:p>
        </p:txBody>
      </p:sp>
    </p:spTree>
    <p:extLst>
      <p:ext uri="{BB962C8B-B14F-4D97-AF65-F5344CB8AC3E}">
        <p14:creationId xmlns:p14="http://schemas.microsoft.com/office/powerpoint/2010/main" val="339765419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299A205-0321-4C74-B86B-34934EBC31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3475" y="835830"/>
            <a:ext cx="11435165" cy="522305"/>
          </a:xfrm>
        </p:spPr>
        <p:txBody>
          <a:bodyPr>
            <a:normAutofit fontScale="90000"/>
          </a:bodyPr>
          <a:lstStyle/>
          <a:p>
            <a:r>
              <a:rPr lang="ru-RU" dirty="0"/>
              <a:t>Карта ЦЕЛЕВОГО состояния</a:t>
            </a:r>
            <a:br>
              <a:rPr lang="ru-RU" dirty="0"/>
            </a:br>
            <a:r>
              <a:rPr lang="ru-RU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«Автоматизация процесса регистрации входящей корреспонденции администрации муниципального образования Ленинградский район»</a:t>
            </a:r>
            <a:endParaRPr lang="ru-RU" dirty="0"/>
          </a:p>
        </p:txBody>
      </p:sp>
      <p:graphicFrame>
        <p:nvGraphicFramePr>
          <p:cNvPr id="4" name="Таблица 4">
            <a:extLst>
              <a:ext uri="{FF2B5EF4-FFF2-40B4-BE49-F238E27FC236}">
                <a16:creationId xmlns:a16="http://schemas.microsoft.com/office/drawing/2014/main" id="{44EFF75E-CC43-4F16-B7F5-7B2ADDD79CE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43410547"/>
              </p:ext>
            </p:extLst>
          </p:nvPr>
        </p:nvGraphicFramePr>
        <p:xfrm>
          <a:off x="2183802" y="2953661"/>
          <a:ext cx="1447627" cy="828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47627">
                  <a:extLst>
                    <a:ext uri="{9D8B030D-6E8A-4147-A177-3AD203B41FA5}">
                      <a16:colId xmlns:a16="http://schemas.microsoft.com/office/drawing/2014/main" val="70248545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/>
                        <a:t>Входящая корреспонденция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3260335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ru-RU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58835435"/>
                  </a:ext>
                </a:extLst>
              </a:tr>
            </a:tbl>
          </a:graphicData>
        </a:graphic>
      </p:graphicFrame>
      <p:graphicFrame>
        <p:nvGraphicFramePr>
          <p:cNvPr id="8" name="Таблица 4">
            <a:extLst>
              <a:ext uri="{FF2B5EF4-FFF2-40B4-BE49-F238E27FC236}">
                <a16:creationId xmlns:a16="http://schemas.microsoft.com/office/drawing/2014/main" id="{02106FF5-D829-4162-A85D-15C4620CABF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20157736"/>
              </p:ext>
            </p:extLst>
          </p:nvPr>
        </p:nvGraphicFramePr>
        <p:xfrm>
          <a:off x="4060231" y="2953661"/>
          <a:ext cx="1281824" cy="1879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81824">
                  <a:extLst>
                    <a:ext uri="{9D8B030D-6E8A-4147-A177-3AD203B41FA5}">
                      <a16:colId xmlns:a16="http://schemas.microsoft.com/office/drawing/2014/main" val="70248545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/>
                        <a:t>Регистратор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32603352"/>
                  </a:ext>
                </a:extLst>
              </a:tr>
              <a:tr h="502920">
                <a:tc>
                  <a:txBody>
                    <a:bodyPr/>
                    <a:lstStyle/>
                    <a:p>
                      <a:r>
                        <a:rPr lang="ru-RU" sz="1200" dirty="0"/>
                        <a:t>Автоматический ввод в СЭД, передача главе МО на резолюцию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58835435"/>
                  </a:ext>
                </a:extLst>
              </a:tr>
              <a:tr h="502920">
                <a:tc>
                  <a:txBody>
                    <a:bodyPr/>
                    <a:lstStyle/>
                    <a:p>
                      <a:r>
                        <a:rPr lang="en-US" sz="1200" dirty="0"/>
                        <a:t>min</a:t>
                      </a:r>
                      <a:r>
                        <a:rPr lang="ru-RU" sz="1200" dirty="0"/>
                        <a:t>: 1 мин.</a:t>
                      </a:r>
                    </a:p>
                    <a:p>
                      <a:r>
                        <a:rPr lang="en-US" sz="1200" dirty="0"/>
                        <a:t>max</a:t>
                      </a:r>
                      <a:r>
                        <a:rPr lang="ru-RU" sz="1200" dirty="0"/>
                        <a:t>: 1 мин.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21351320"/>
                  </a:ext>
                </a:extLst>
              </a:tr>
            </a:tbl>
          </a:graphicData>
        </a:graphic>
      </p:graphicFrame>
      <p:graphicFrame>
        <p:nvGraphicFramePr>
          <p:cNvPr id="18" name="Таблица 4">
            <a:extLst>
              <a:ext uri="{FF2B5EF4-FFF2-40B4-BE49-F238E27FC236}">
                <a16:creationId xmlns:a16="http://schemas.microsoft.com/office/drawing/2014/main" id="{342B03A5-5A82-4B1D-9984-E36140D1D28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18577265"/>
              </p:ext>
            </p:extLst>
          </p:nvPr>
        </p:nvGraphicFramePr>
        <p:xfrm>
          <a:off x="5750400" y="2966129"/>
          <a:ext cx="1281824" cy="1376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81824">
                  <a:extLst>
                    <a:ext uri="{9D8B030D-6E8A-4147-A177-3AD203B41FA5}">
                      <a16:colId xmlns:a16="http://schemas.microsoft.com/office/drawing/2014/main" val="70248545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/>
                        <a:t>Глава МО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32603352"/>
                  </a:ext>
                </a:extLst>
              </a:tr>
              <a:tr h="502920">
                <a:tc>
                  <a:txBody>
                    <a:bodyPr/>
                    <a:lstStyle/>
                    <a:p>
                      <a:r>
                        <a:rPr lang="ru-RU" sz="1200" dirty="0"/>
                        <a:t>Накладывает резолюцию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58835435"/>
                  </a:ext>
                </a:extLst>
              </a:tr>
              <a:tr h="502920">
                <a:tc>
                  <a:txBody>
                    <a:bodyPr/>
                    <a:lstStyle/>
                    <a:p>
                      <a:r>
                        <a:rPr lang="en-US" sz="1200" dirty="0"/>
                        <a:t>min</a:t>
                      </a:r>
                      <a:r>
                        <a:rPr lang="ru-RU" sz="1200" dirty="0"/>
                        <a:t>: 1 мин.</a:t>
                      </a:r>
                    </a:p>
                    <a:p>
                      <a:r>
                        <a:rPr lang="en-US" sz="1200" dirty="0"/>
                        <a:t>max</a:t>
                      </a:r>
                      <a:r>
                        <a:rPr lang="ru-RU" sz="1200" dirty="0"/>
                        <a:t>: 1 час.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21351320"/>
                  </a:ext>
                </a:extLst>
              </a:tr>
            </a:tbl>
          </a:graphicData>
        </a:graphic>
      </p:graphicFrame>
      <p:graphicFrame>
        <p:nvGraphicFramePr>
          <p:cNvPr id="20" name="Таблица 4">
            <a:extLst>
              <a:ext uri="{FF2B5EF4-FFF2-40B4-BE49-F238E27FC236}">
                <a16:creationId xmlns:a16="http://schemas.microsoft.com/office/drawing/2014/main" id="{06B9957A-1FBC-487A-81A5-AC69F5B0743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89386201"/>
              </p:ext>
            </p:extLst>
          </p:nvPr>
        </p:nvGraphicFramePr>
        <p:xfrm>
          <a:off x="7456522" y="2945506"/>
          <a:ext cx="1281824" cy="1463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81824">
                  <a:extLst>
                    <a:ext uri="{9D8B030D-6E8A-4147-A177-3AD203B41FA5}">
                      <a16:colId xmlns:a16="http://schemas.microsoft.com/office/drawing/2014/main" val="70248545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/>
                        <a:t>Заместитель главы МО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32603352"/>
                  </a:ext>
                </a:extLst>
              </a:tr>
              <a:tr h="502920">
                <a:tc>
                  <a:txBody>
                    <a:bodyPr/>
                    <a:lstStyle/>
                    <a:p>
                      <a:r>
                        <a:rPr lang="ru-RU" sz="1200" dirty="0"/>
                        <a:t>Накладывает резолюцию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58835435"/>
                  </a:ext>
                </a:extLst>
              </a:tr>
              <a:tr h="502920">
                <a:tc>
                  <a:txBody>
                    <a:bodyPr/>
                    <a:lstStyle/>
                    <a:p>
                      <a:r>
                        <a:rPr lang="en-US" sz="1200" dirty="0"/>
                        <a:t>min</a:t>
                      </a:r>
                      <a:r>
                        <a:rPr lang="ru-RU" sz="1200" dirty="0"/>
                        <a:t>: 1 мин.</a:t>
                      </a:r>
                    </a:p>
                    <a:p>
                      <a:r>
                        <a:rPr lang="en-US" sz="1200" dirty="0"/>
                        <a:t>max</a:t>
                      </a:r>
                      <a:r>
                        <a:rPr lang="ru-RU" sz="1200" dirty="0"/>
                        <a:t>: 1 час.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21351320"/>
                  </a:ext>
                </a:extLst>
              </a:tr>
            </a:tbl>
          </a:graphicData>
        </a:graphic>
      </p:graphicFrame>
      <p:graphicFrame>
        <p:nvGraphicFramePr>
          <p:cNvPr id="21" name="Таблица 4">
            <a:extLst>
              <a:ext uri="{FF2B5EF4-FFF2-40B4-BE49-F238E27FC236}">
                <a16:creationId xmlns:a16="http://schemas.microsoft.com/office/drawing/2014/main" id="{BC2127C7-73E9-40DA-82BD-D7D6CB1C548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39109060"/>
              </p:ext>
            </p:extLst>
          </p:nvPr>
        </p:nvGraphicFramePr>
        <p:xfrm>
          <a:off x="9167148" y="2943328"/>
          <a:ext cx="1166783" cy="1376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66783">
                  <a:extLst>
                    <a:ext uri="{9D8B030D-6E8A-4147-A177-3AD203B41FA5}">
                      <a16:colId xmlns:a16="http://schemas.microsoft.com/office/drawing/2014/main" val="70248545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/>
                        <a:t>Исполнитель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32603352"/>
                  </a:ext>
                </a:extLst>
              </a:tr>
              <a:tr h="502920">
                <a:tc>
                  <a:txBody>
                    <a:bodyPr/>
                    <a:lstStyle/>
                    <a:p>
                      <a:r>
                        <a:rPr lang="ru-RU" sz="1200" dirty="0"/>
                        <a:t>Исполнение документа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58835435"/>
                  </a:ext>
                </a:extLst>
              </a:tr>
              <a:tr h="502920">
                <a:tc>
                  <a:txBody>
                    <a:bodyPr/>
                    <a:lstStyle/>
                    <a:p>
                      <a:endParaRPr lang="ru-RU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21351320"/>
                  </a:ext>
                </a:extLst>
              </a:tr>
            </a:tbl>
          </a:graphicData>
        </a:graphic>
      </p:graphicFrame>
      <p:sp>
        <p:nvSpPr>
          <p:cNvPr id="22" name="Стрелка: вправо 21">
            <a:extLst>
              <a:ext uri="{FF2B5EF4-FFF2-40B4-BE49-F238E27FC236}">
                <a16:creationId xmlns:a16="http://schemas.microsoft.com/office/drawing/2014/main" id="{9F5CDE11-208C-43FF-B02A-0E047B7117A1}"/>
              </a:ext>
            </a:extLst>
          </p:cNvPr>
          <p:cNvSpPr/>
          <p:nvPr/>
        </p:nvSpPr>
        <p:spPr>
          <a:xfrm>
            <a:off x="3641520" y="3127486"/>
            <a:ext cx="406083" cy="9027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Стрелка: вправо 22">
            <a:extLst>
              <a:ext uri="{FF2B5EF4-FFF2-40B4-BE49-F238E27FC236}">
                <a16:creationId xmlns:a16="http://schemas.microsoft.com/office/drawing/2014/main" id="{5BB117A4-3009-415C-A2C6-F87F0DCA904A}"/>
              </a:ext>
            </a:extLst>
          </p:cNvPr>
          <p:cNvSpPr/>
          <p:nvPr/>
        </p:nvSpPr>
        <p:spPr>
          <a:xfrm>
            <a:off x="5346899" y="3124426"/>
            <a:ext cx="406083" cy="9027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Стрелка: вправо 23">
            <a:extLst>
              <a:ext uri="{FF2B5EF4-FFF2-40B4-BE49-F238E27FC236}">
                <a16:creationId xmlns:a16="http://schemas.microsoft.com/office/drawing/2014/main" id="{66B853C1-7560-4099-AE07-6C2C5C2DDE25}"/>
              </a:ext>
            </a:extLst>
          </p:cNvPr>
          <p:cNvSpPr/>
          <p:nvPr/>
        </p:nvSpPr>
        <p:spPr>
          <a:xfrm>
            <a:off x="7040186" y="3122300"/>
            <a:ext cx="406083" cy="9027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Стрелка: вправо 29">
            <a:extLst>
              <a:ext uri="{FF2B5EF4-FFF2-40B4-BE49-F238E27FC236}">
                <a16:creationId xmlns:a16="http://schemas.microsoft.com/office/drawing/2014/main" id="{2E497F69-D774-4DA1-8B43-60AAC7D2D9E5}"/>
              </a:ext>
            </a:extLst>
          </p:cNvPr>
          <p:cNvSpPr/>
          <p:nvPr/>
        </p:nvSpPr>
        <p:spPr>
          <a:xfrm>
            <a:off x="8750649" y="3138003"/>
            <a:ext cx="406083" cy="9027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90E999FB-CB29-410F-AFEF-5FC42C8D0C59}"/>
              </a:ext>
            </a:extLst>
          </p:cNvPr>
          <p:cNvSpPr txBox="1"/>
          <p:nvPr/>
        </p:nvSpPr>
        <p:spPr>
          <a:xfrm>
            <a:off x="4047603" y="5439917"/>
            <a:ext cx="4746199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/>
              <a:t>Общее время прохождения документа:</a:t>
            </a:r>
          </a:p>
          <a:p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b="1" dirty="0">
                <a:solidFill>
                  <a:srgbClr val="FF0000"/>
                </a:solidFill>
              </a:rPr>
              <a:t>не более 2 часов</a:t>
            </a:r>
          </a:p>
        </p:txBody>
      </p:sp>
    </p:spTree>
    <p:extLst>
      <p:ext uri="{BB962C8B-B14F-4D97-AF65-F5344CB8AC3E}">
        <p14:creationId xmlns:p14="http://schemas.microsoft.com/office/powerpoint/2010/main" val="279726500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Контур">
  <a:themeElements>
    <a:clrScheme name="Синий">
      <a:dk1>
        <a:sysClr val="windowText" lastClr="000000"/>
      </a:dk1>
      <a:lt1>
        <a:sysClr val="window" lastClr="FFFFFF"/>
      </a:lt1>
      <a:dk2>
        <a:srgbClr val="17406D"/>
      </a:dk2>
      <a:lt2>
        <a:srgbClr val="DBEF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Контур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Контур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94000"/>
                <a:satMod val="148000"/>
                <a:lumMod val="15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6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88000"/>
                <a:hueMod val="106000"/>
                <a:satMod val="140000"/>
                <a:lumMod val="54000"/>
              </a:schemeClr>
              <a:schemeClr val="phClr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ircuit" id="{0AC2F7E7-15F5-431C-B2A2-456FE929F56C}" vid="{0911B802-464C-4241-8DD9-B60FF88E379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TM04033919[[fn=Контур]]</Template>
  <TotalTime>490</TotalTime>
  <Words>942</Words>
  <Application>Microsoft Office PowerPoint</Application>
  <PresentationFormat>Широкоэкранный</PresentationFormat>
  <Paragraphs>140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6" baseType="lpstr">
      <vt:lpstr>Arial</vt:lpstr>
      <vt:lpstr>Calibri</vt:lpstr>
      <vt:lpstr>Tw Cen MT</vt:lpstr>
      <vt:lpstr>Контур</vt:lpstr>
      <vt:lpstr>Администрация муниципального образования Ленинградский район</vt:lpstr>
      <vt:lpstr>Причины выбора проекта</vt:lpstr>
      <vt:lpstr>Презентация PowerPoint</vt:lpstr>
      <vt:lpstr>Карточка проекта  «Автоматизация процесса регистрации входящей корреспонденции администрации муниципального образования Ленинградский район»</vt:lpstr>
      <vt:lpstr>Карточка проекта  «Автоматизация процесса регистрации входящей корреспонденции администрации муниципального образования Ленинградский район»</vt:lpstr>
      <vt:lpstr>ДОРОЖНАЯ КАРТА «Автоматизация процесса регистрации входящей корреспонденции администрации муниципального образования Ленинградский район»</vt:lpstr>
      <vt:lpstr>Карта текущего состояния «Автоматизация процесса регистрации входящей корреспонденции администрации муниципального образования Ленинградский район»</vt:lpstr>
      <vt:lpstr>Презентация PowerPoint</vt:lpstr>
      <vt:lpstr>Карта ЦЕЛЕВОГО состояния «Автоматизация процесса регистрации входящей корреспонденции администрации муниципального образования Ленинградский район»</vt:lpstr>
      <vt:lpstr>Презентация PowerPoint</vt:lpstr>
      <vt:lpstr>результаты внедрения проекта:</vt:lpstr>
      <vt:lpstr>Администрация муниципального образования Ленинградский район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Финько</dc:creator>
  <cp:lastModifiedBy>Сундарева А.А.</cp:lastModifiedBy>
  <cp:revision>14</cp:revision>
  <dcterms:created xsi:type="dcterms:W3CDTF">2021-09-24T10:00:15Z</dcterms:created>
  <dcterms:modified xsi:type="dcterms:W3CDTF">2021-09-30T05:54:31Z</dcterms:modified>
</cp:coreProperties>
</file>