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header63.xml" ContentType="application/vnd.openxmlformats-officedocument.wordprocessingml.header+xml"/>
  <Override PartName="/word/header64.xml" ContentType="application/vnd.openxmlformats-officedocument.wordprocessingml.header+xml"/>
  <Override PartName="/word/header65.xml" ContentType="application/vnd.openxmlformats-officedocument.wordprocessingml.header+xml"/>
  <Override PartName="/word/header66.xml" ContentType="application/vnd.openxmlformats-officedocument.wordprocessingml.header+xml"/>
  <Override PartName="/word/header67.xml" ContentType="application/vnd.openxmlformats-officedocument.wordprocessingml.header+xml"/>
  <Override PartName="/word/header68.xml" ContentType="application/vnd.openxmlformats-officedocument.wordprocessingml.header+xml"/>
  <Override PartName="/word/header69.xml" ContentType="application/vnd.openxmlformats-officedocument.wordprocessingml.header+xml"/>
  <Override PartName="/word/header70.xml" ContentType="application/vnd.openxmlformats-officedocument.wordprocessingml.header+xml"/>
  <Override PartName="/word/header71.xml" ContentType="application/vnd.openxmlformats-officedocument.wordprocessingml.header+xml"/>
  <Override PartName="/word/header72.xml" ContentType="application/vnd.openxmlformats-officedocument.wordprocessingml.header+xml"/>
  <Override PartName="/word/header73.xml" ContentType="application/vnd.openxmlformats-officedocument.wordprocessingml.header+xml"/>
  <Override PartName="/word/header74.xml" ContentType="application/vnd.openxmlformats-officedocument.wordprocessingml.header+xml"/>
  <Override PartName="/word/header75.xml" ContentType="application/vnd.openxmlformats-officedocument.wordprocessingml.header+xml"/>
  <Override PartName="/word/header76.xml" ContentType="application/vnd.openxmlformats-officedocument.wordprocessingml.header+xml"/>
  <Override PartName="/word/header77.xml" ContentType="application/vnd.openxmlformats-officedocument.wordprocessingml.header+xml"/>
  <Override PartName="/word/header78.xml" ContentType="application/vnd.openxmlformats-officedocument.wordprocessingml.header+xml"/>
  <Override PartName="/word/header79.xml" ContentType="application/vnd.openxmlformats-officedocument.wordprocessingml.header+xml"/>
  <Override PartName="/word/header80.xml" ContentType="application/vnd.openxmlformats-officedocument.wordprocessingml.header+xml"/>
  <Override PartName="/word/header81.xml" ContentType="application/vnd.openxmlformats-officedocument.wordprocessingml.header+xml"/>
  <Override PartName="/word/header82.xml" ContentType="application/vnd.openxmlformats-officedocument.wordprocessingml.header+xml"/>
  <Override PartName="/word/header83.xml" ContentType="application/vnd.openxmlformats-officedocument.wordprocessingml.header+xml"/>
  <Override PartName="/word/header84.xml" ContentType="application/vnd.openxmlformats-officedocument.wordprocessingml.header+xml"/>
  <Override PartName="/word/header85.xml" ContentType="application/vnd.openxmlformats-officedocument.wordprocessingml.header+xml"/>
  <Override PartName="/word/header86.xml" ContentType="application/vnd.openxmlformats-officedocument.wordprocessingml.header+xml"/>
  <Override PartName="/word/header87.xml" ContentType="application/vnd.openxmlformats-officedocument.wordprocessingml.header+xml"/>
  <Override PartName="/word/header88.xml" ContentType="application/vnd.openxmlformats-officedocument.wordprocessingml.header+xml"/>
  <Override PartName="/word/header89.xml" ContentType="application/vnd.openxmlformats-officedocument.wordprocessingml.header+xml"/>
  <Override PartName="/word/header9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FEB693" w14:textId="77777777" w:rsidR="00B37CF4" w:rsidRDefault="00000000">
      <w:pPr>
        <w:jc w:val="center"/>
        <w:rPr>
          <w:szCs w:val="28"/>
        </w:rPr>
      </w:pPr>
      <w:r>
        <w:rPr>
          <w:noProof/>
        </w:rPr>
        <w:drawing>
          <wp:inline distT="0" distB="0" distL="0" distR="0" wp14:anchorId="18C11A9B" wp14:editId="432659F1">
            <wp:extent cx="438150" cy="523875"/>
            <wp:effectExtent l="0" t="0" r="0" b="0"/>
            <wp:docPr id="1" name="Рисунок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Рисунок 3"/>
                    <pic:cNvPicPr>
                      <a:picLocks noChangeAspect="1" noChangeArrowheads="1"/>
                    </pic:cNvPicPr>
                  </pic:nvPicPr>
                  <pic:blipFill>
                    <a:blip r:embed="rId53">
                      <a:biLevel thresh="50000"/>
                    </a:blip>
                    <a:stretch>
                      <a:fillRect/>
                    </a:stretch>
                  </pic:blipFill>
                  <pic:spPr bwMode="auto">
                    <a:xfrm>
                      <a:off x="0" y="0"/>
                      <a:ext cx="438150" cy="523875"/>
                    </a:xfrm>
                    <a:prstGeom prst="rect">
                      <a:avLst/>
                    </a:prstGeom>
                  </pic:spPr>
                </pic:pic>
              </a:graphicData>
            </a:graphic>
          </wp:inline>
        </w:drawing>
      </w:r>
    </w:p>
    <w:p w14:paraId="6BAF1677" w14:textId="77777777" w:rsidR="00B37CF4" w:rsidRDefault="00000000">
      <w:pPr>
        <w:jc w:val="center"/>
        <w:rPr>
          <w:b/>
          <w:szCs w:val="28"/>
        </w:rPr>
      </w:pPr>
      <w:r>
        <w:rPr>
          <w:b/>
          <w:szCs w:val="28"/>
        </w:rPr>
        <w:t xml:space="preserve">АДМИНИСТРАЦИЯ МУНИЦИПАЛЬНОГО ОБРАЗОВАНИЯ </w:t>
      </w:r>
    </w:p>
    <w:p w14:paraId="36FDD71B" w14:textId="77777777" w:rsidR="00B37CF4" w:rsidRDefault="00000000">
      <w:pPr>
        <w:jc w:val="center"/>
        <w:rPr>
          <w:b/>
          <w:szCs w:val="28"/>
        </w:rPr>
      </w:pPr>
      <w:r>
        <w:rPr>
          <w:b/>
          <w:szCs w:val="28"/>
        </w:rPr>
        <w:t>ЛЕНИНГРАДСКИЙ МУНИЦИПАЛЬНЫЙ ОКРУГ</w:t>
      </w:r>
    </w:p>
    <w:p w14:paraId="4331F4A9" w14:textId="77777777" w:rsidR="00B37CF4" w:rsidRDefault="00000000">
      <w:pPr>
        <w:jc w:val="center"/>
        <w:rPr>
          <w:b/>
          <w:szCs w:val="28"/>
        </w:rPr>
      </w:pPr>
      <w:r>
        <w:rPr>
          <w:b/>
          <w:szCs w:val="28"/>
        </w:rPr>
        <w:t>КРАСНОДАРСКОГО КРАЯ</w:t>
      </w:r>
    </w:p>
    <w:p w14:paraId="6E83C6AB" w14:textId="77777777" w:rsidR="00B37CF4" w:rsidRDefault="00B37CF4">
      <w:pPr>
        <w:rPr>
          <w:b/>
          <w:szCs w:val="28"/>
        </w:rPr>
      </w:pPr>
    </w:p>
    <w:p w14:paraId="50696EB4" w14:textId="77777777" w:rsidR="00B37CF4" w:rsidRDefault="00000000">
      <w:pPr>
        <w:jc w:val="center"/>
        <w:rPr>
          <w:b/>
          <w:szCs w:val="28"/>
        </w:rPr>
      </w:pPr>
      <w:r>
        <w:rPr>
          <w:b/>
          <w:szCs w:val="28"/>
        </w:rPr>
        <w:t>ПОСТАНОВЛЕНИЕ</w:t>
      </w:r>
    </w:p>
    <w:p w14:paraId="77C8CE79" w14:textId="77777777" w:rsidR="00B37CF4" w:rsidRDefault="00000000">
      <w:pPr>
        <w:jc w:val="both"/>
        <w:rPr>
          <w:szCs w:val="28"/>
        </w:rPr>
      </w:pPr>
      <w:r>
        <w:rPr>
          <w:szCs w:val="28"/>
        </w:rPr>
        <w:t xml:space="preserve">    от</w:t>
      </w:r>
      <w:r>
        <w:rPr>
          <w:szCs w:val="28"/>
          <w:lang w:val="en-US"/>
        </w:rPr>
        <w:t xml:space="preserve"> 01.07.2026</w:t>
      </w:r>
      <w:r>
        <w:rPr>
          <w:szCs w:val="28"/>
        </w:rPr>
        <w:t xml:space="preserve"> г.                                                                                               №</w:t>
      </w:r>
      <w:r>
        <w:rPr>
          <w:szCs w:val="28"/>
          <w:lang w:val="en-US"/>
        </w:rPr>
        <w:t xml:space="preserve"> 930</w:t>
      </w:r>
    </w:p>
    <w:p w14:paraId="6DA5E50D" w14:textId="77777777" w:rsidR="00B37CF4" w:rsidRDefault="00000000">
      <w:pPr>
        <w:jc w:val="center"/>
        <w:rPr>
          <w:szCs w:val="28"/>
        </w:rPr>
      </w:pPr>
      <w:r>
        <w:rPr>
          <w:szCs w:val="28"/>
        </w:rPr>
        <w:t xml:space="preserve">станица Ленинградская </w:t>
      </w:r>
    </w:p>
    <w:p w14:paraId="10510F8C" w14:textId="77777777" w:rsidR="00B37CF4" w:rsidRDefault="00B37CF4">
      <w:pPr>
        <w:jc w:val="center"/>
        <w:rPr>
          <w:szCs w:val="28"/>
        </w:rPr>
      </w:pPr>
    </w:p>
    <w:p w14:paraId="10CE3006" w14:textId="77777777" w:rsidR="00B37CF4" w:rsidRDefault="00000000">
      <w:pPr>
        <w:contextualSpacing/>
        <w:jc w:val="center"/>
        <w:rPr>
          <w:rFonts w:eastAsia="Calibri"/>
          <w:b/>
          <w:szCs w:val="28"/>
          <w:lang w:eastAsia="en-US"/>
        </w:rPr>
      </w:pPr>
      <w:r>
        <w:rPr>
          <w:b/>
          <w:szCs w:val="28"/>
        </w:rPr>
        <w:t xml:space="preserve">Об утверждении Порядка </w:t>
      </w:r>
      <w:r>
        <w:rPr>
          <w:rFonts w:eastAsia="Calibri"/>
          <w:b/>
          <w:szCs w:val="28"/>
          <w:lang w:eastAsia="en-US"/>
        </w:rPr>
        <w:t xml:space="preserve">предоставления субсидий </w:t>
      </w:r>
    </w:p>
    <w:p w14:paraId="51151891" w14:textId="77777777" w:rsidR="00B37CF4" w:rsidRDefault="00000000">
      <w:pPr>
        <w:contextualSpacing/>
        <w:jc w:val="center"/>
      </w:pPr>
      <w:r>
        <w:rPr>
          <w:rFonts w:eastAsia="Calibri"/>
          <w:b/>
          <w:szCs w:val="28"/>
          <w:lang w:eastAsia="en-US"/>
        </w:rPr>
        <w:t>крестьянским (фермерским) хозяйствам</w:t>
      </w:r>
    </w:p>
    <w:p w14:paraId="315C49F8" w14:textId="77777777" w:rsidR="00B37CF4" w:rsidRDefault="00000000">
      <w:pPr>
        <w:widowControl w:val="0"/>
        <w:jc w:val="center"/>
      </w:pPr>
      <w:r>
        <w:rPr>
          <w:b/>
          <w:szCs w:val="28"/>
          <w:lang w:eastAsia="en-US"/>
        </w:rPr>
        <w:t xml:space="preserve"> </w:t>
      </w:r>
      <w:r>
        <w:rPr>
          <w:rFonts w:eastAsia="Calibri"/>
          <w:b/>
          <w:szCs w:val="28"/>
          <w:lang w:eastAsia="en-US"/>
        </w:rPr>
        <w:t xml:space="preserve">и индивидуальным предпринимателям, осуществляющим </w:t>
      </w:r>
    </w:p>
    <w:p w14:paraId="3C8E7A06" w14:textId="77777777" w:rsidR="00B37CF4" w:rsidRDefault="00000000">
      <w:pPr>
        <w:widowControl w:val="0"/>
        <w:jc w:val="center"/>
      </w:pPr>
      <w:r>
        <w:rPr>
          <w:rFonts w:eastAsia="Calibri"/>
          <w:b/>
          <w:szCs w:val="28"/>
          <w:lang w:eastAsia="en-US"/>
        </w:rPr>
        <w:t xml:space="preserve">деятельность в области сельскохозяйственного производства, </w:t>
      </w:r>
    </w:p>
    <w:p w14:paraId="40EC043B" w14:textId="77777777" w:rsidR="00B37CF4" w:rsidRDefault="00000000">
      <w:pPr>
        <w:widowControl w:val="0"/>
        <w:jc w:val="center"/>
      </w:pPr>
      <w:r>
        <w:rPr>
          <w:rFonts w:eastAsia="Calibri"/>
          <w:b/>
          <w:szCs w:val="28"/>
          <w:lang w:eastAsia="en-US"/>
        </w:rPr>
        <w:t>гражданам, ведущим личные подсобные хозяйства, а также гражданам,</w:t>
      </w:r>
    </w:p>
    <w:p w14:paraId="396B3349" w14:textId="77777777" w:rsidR="00B37CF4" w:rsidRDefault="00000000">
      <w:pPr>
        <w:widowControl w:val="0"/>
        <w:jc w:val="center"/>
      </w:pPr>
      <w:r>
        <w:rPr>
          <w:b/>
          <w:szCs w:val="28"/>
          <w:lang w:eastAsia="en-US"/>
        </w:rPr>
        <w:t xml:space="preserve"> </w:t>
      </w:r>
      <w:r>
        <w:rPr>
          <w:rFonts w:eastAsia="Calibri"/>
          <w:b/>
          <w:szCs w:val="28"/>
          <w:lang w:eastAsia="en-US"/>
        </w:rPr>
        <w:t>ведущим личные подсобные хозяйства и применяющим специальный</w:t>
      </w:r>
    </w:p>
    <w:p w14:paraId="609B47EA" w14:textId="77777777" w:rsidR="00B37CF4" w:rsidRDefault="00000000">
      <w:pPr>
        <w:widowControl w:val="0"/>
        <w:jc w:val="center"/>
      </w:pPr>
      <w:r>
        <w:rPr>
          <w:b/>
          <w:szCs w:val="28"/>
          <w:lang w:eastAsia="en-US"/>
        </w:rPr>
        <w:t xml:space="preserve"> </w:t>
      </w:r>
      <w:r>
        <w:rPr>
          <w:rFonts w:eastAsia="Calibri"/>
          <w:b/>
          <w:szCs w:val="28"/>
          <w:lang w:eastAsia="en-US"/>
        </w:rPr>
        <w:t>налоговый режим «Налог на профессиональный доход»</w:t>
      </w:r>
    </w:p>
    <w:p w14:paraId="4022D864" w14:textId="77777777" w:rsidR="00B37CF4" w:rsidRDefault="00000000">
      <w:pPr>
        <w:widowControl w:val="0"/>
        <w:jc w:val="center"/>
      </w:pPr>
      <w:r>
        <w:rPr>
          <w:rFonts w:eastAsia="Calibri"/>
          <w:b/>
          <w:szCs w:val="28"/>
          <w:lang w:eastAsia="en-US"/>
        </w:rPr>
        <w:t>на территории муниципального образования</w:t>
      </w:r>
    </w:p>
    <w:p w14:paraId="13D43BE3" w14:textId="77777777" w:rsidR="00B37CF4" w:rsidRDefault="00000000">
      <w:pPr>
        <w:widowControl w:val="0"/>
        <w:jc w:val="center"/>
      </w:pPr>
      <w:r>
        <w:rPr>
          <w:rFonts w:eastAsia="Calibri"/>
          <w:b/>
          <w:szCs w:val="28"/>
          <w:lang w:eastAsia="en-US"/>
        </w:rPr>
        <w:t xml:space="preserve">Ленинградский муниципальный округ </w:t>
      </w:r>
    </w:p>
    <w:p w14:paraId="500A38D9" w14:textId="77777777" w:rsidR="00B37CF4" w:rsidRDefault="00000000">
      <w:pPr>
        <w:contextualSpacing/>
        <w:jc w:val="center"/>
      </w:pPr>
      <w:r>
        <w:rPr>
          <w:rFonts w:eastAsia="Calibri"/>
          <w:b/>
          <w:szCs w:val="28"/>
          <w:lang w:eastAsia="en-US"/>
        </w:rPr>
        <w:t xml:space="preserve">Краснодарского края </w:t>
      </w:r>
    </w:p>
    <w:p w14:paraId="3333BE51" w14:textId="77777777" w:rsidR="00B37CF4" w:rsidRDefault="00B37CF4">
      <w:pPr>
        <w:contextualSpacing/>
        <w:jc w:val="center"/>
        <w:rPr>
          <w:rFonts w:eastAsia="Calibri"/>
          <w:b/>
          <w:szCs w:val="28"/>
          <w:lang w:eastAsia="en-US"/>
        </w:rPr>
      </w:pPr>
    </w:p>
    <w:p w14:paraId="6318E8F7" w14:textId="77777777" w:rsidR="00B37CF4" w:rsidRDefault="00000000">
      <w:pPr>
        <w:widowControl w:val="0"/>
        <w:ind w:firstLine="794"/>
        <w:jc w:val="both"/>
        <w:rPr>
          <w:bCs/>
          <w:szCs w:val="28"/>
        </w:rPr>
      </w:pPr>
      <w:r>
        <w:rPr>
          <w:bCs/>
          <w:szCs w:val="28"/>
        </w:rPr>
        <w:t>В соответствии со</w:t>
      </w:r>
      <w:r>
        <w:rPr>
          <w:rStyle w:val="af"/>
          <w:color w:val="000000"/>
          <w:szCs w:val="28"/>
          <w:u w:val="none"/>
        </w:rPr>
        <w:t xml:space="preserve"> статьей 78, 78.5</w:t>
      </w:r>
      <w:r>
        <w:rPr>
          <w:szCs w:val="28"/>
        </w:rPr>
        <w:t xml:space="preserve"> Бюджетного кодекса Российской Федерации, </w:t>
      </w:r>
      <w:r>
        <w:rPr>
          <w:bCs/>
          <w:szCs w:val="28"/>
        </w:rPr>
        <w:t xml:space="preserve">постановлениями Правительства Российской Федерации </w:t>
      </w:r>
      <w:r>
        <w:rPr>
          <w:szCs w:val="28"/>
        </w:rPr>
        <w:t xml:space="preserve">от 25 октября 2023 г. № 1781 «Об утверждении Правил отбора получателей субсидий, в том числе грантов в форме субсидий, предоставляемых из бюджетов бюджетной системы Российской Федерации юридическим лицам, индивидуальным предпринимателям, а также физическим лицам — производителям товаров, работ, услуг» (с изменениями от 04 марта 2026 г.) и </w:t>
      </w:r>
      <w:r>
        <w:rPr>
          <w:bCs/>
          <w:szCs w:val="28"/>
        </w:rPr>
        <w:t>от 25 октября 2023 г. № 1782 «Об утверждении общих требований к нормативным правовым актам, муниципальным правовым актам, регулирующим предоставление из бюджетов субъектов Российской Федерации, местных бюджетов субсидий, в том числе грантов в форме субсидий, юридическим лицам, индивидуальным предпринимателям, а также физическим лицам – производителям товаров, работ, услуг и проведение отборов получателей указанных субсидий, в том числе грантов в форме субсидий» (с изменениями от 04 марта 2026 г.)</w:t>
      </w:r>
      <w:r>
        <w:rPr>
          <w:bCs/>
          <w:color w:val="000000"/>
          <w:szCs w:val="28"/>
        </w:rPr>
        <w:t>,</w:t>
      </w:r>
      <w:r>
        <w:rPr>
          <w:bCs/>
          <w:szCs w:val="28"/>
        </w:rPr>
        <w:t xml:space="preserve"> </w:t>
      </w:r>
      <w:r>
        <w:rPr>
          <w:szCs w:val="28"/>
        </w:rPr>
        <w:t xml:space="preserve">Законом Краснодарского края от     28 января 2009 г. № 1690-КЗ «О развитии сельского хозяйства в Краснодарском крае» </w:t>
      </w:r>
      <w:r>
        <w:rPr>
          <w:color w:val="000000"/>
          <w:szCs w:val="28"/>
        </w:rPr>
        <w:t xml:space="preserve">(с изменениями от 11 марта 2025 г.), </w:t>
      </w:r>
      <w:r>
        <w:rPr>
          <w:szCs w:val="28"/>
        </w:rPr>
        <w:t>Законом Краснодарского края от      5 мая 2019 г. № 4024-КЗ «О наделении органов местного самоуправления в Краснодарском крае отдельными государственными полномочиями Краснодарского края по поддержке сельскохозяйственного производства»</w:t>
      </w:r>
      <w:r>
        <w:rPr>
          <w:color w:val="000000"/>
          <w:szCs w:val="28"/>
        </w:rPr>
        <w:t xml:space="preserve"> (с изменениями от 10 октября 2025 г.), </w:t>
      </w:r>
      <w:r>
        <w:rPr>
          <w:bCs/>
          <w:color w:val="000000"/>
          <w:szCs w:val="28"/>
        </w:rPr>
        <w:t>постановлением главы администрации (г</w:t>
      </w:r>
      <w:r>
        <w:rPr>
          <w:bCs/>
          <w:szCs w:val="28"/>
        </w:rPr>
        <w:t xml:space="preserve">убернатора) Краснодарского края от 25 июля 2017 г. № 550 «Об утверждении Порядка предоставления местным бюджетам субвенций из </w:t>
      </w:r>
      <w:r>
        <w:rPr>
          <w:szCs w:val="28"/>
        </w:rPr>
        <w:t>бюджета Краснодарского края</w:t>
      </w:r>
      <w:r>
        <w:rPr>
          <w:bCs/>
          <w:szCs w:val="28"/>
        </w:rPr>
        <w:t xml:space="preserve"> на осуществление отдельных государственных полномочий по поддержке </w:t>
      </w:r>
      <w:r>
        <w:rPr>
          <w:bCs/>
          <w:szCs w:val="28"/>
        </w:rPr>
        <w:lastRenderedPageBreak/>
        <w:t xml:space="preserve">сельскохозяйственного производства в Краснодарском крае» </w:t>
      </w:r>
      <w:r>
        <w:rPr>
          <w:bCs/>
          <w:color w:val="000000"/>
          <w:szCs w:val="28"/>
        </w:rPr>
        <w:t>(с изменениями от 27 апреля 2026 г.) п о с т а н о в л я ю:</w:t>
      </w:r>
    </w:p>
    <w:p w14:paraId="4DAE26C5" w14:textId="77777777" w:rsidR="00B37CF4" w:rsidRDefault="00000000">
      <w:pPr>
        <w:widowControl w:val="0"/>
        <w:ind w:firstLine="680"/>
        <w:contextualSpacing/>
        <w:jc w:val="both"/>
      </w:pPr>
      <w:r>
        <w:rPr>
          <w:szCs w:val="28"/>
        </w:rPr>
        <w:t xml:space="preserve">1. Утвердить </w:t>
      </w:r>
      <w:r>
        <w:rPr>
          <w:rFonts w:eastAsia="Calibri"/>
          <w:szCs w:val="28"/>
          <w:lang w:eastAsia="en-US"/>
        </w:rPr>
        <w:t>Порядок предоставления субсидий крестьянским (фермерским) хозяйствам</w:t>
      </w:r>
      <w:r>
        <w:rPr>
          <w:szCs w:val="28"/>
          <w:lang w:eastAsia="en-US"/>
        </w:rPr>
        <w:t xml:space="preserve"> </w:t>
      </w:r>
      <w:r>
        <w:rPr>
          <w:rFonts w:eastAsia="Calibri"/>
          <w:szCs w:val="28"/>
          <w:lang w:eastAsia="en-US"/>
        </w:rPr>
        <w:t>и индивидуальным 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w:t>
      </w:r>
      <w:r>
        <w:rPr>
          <w:szCs w:val="28"/>
          <w:lang w:eastAsia="en-US"/>
        </w:rPr>
        <w:t xml:space="preserve"> </w:t>
      </w:r>
      <w:r>
        <w:rPr>
          <w:rFonts w:eastAsia="Calibri"/>
          <w:szCs w:val="28"/>
          <w:lang w:eastAsia="en-US"/>
        </w:rPr>
        <w:t>ведущим личные подсобные хозяйства и применяющим специальный</w:t>
      </w:r>
      <w:r>
        <w:rPr>
          <w:szCs w:val="28"/>
          <w:lang w:eastAsia="en-US"/>
        </w:rPr>
        <w:t xml:space="preserve"> </w:t>
      </w:r>
      <w:r>
        <w:rPr>
          <w:rFonts w:eastAsia="Calibri"/>
          <w:szCs w:val="28"/>
          <w:lang w:eastAsia="en-US"/>
        </w:rPr>
        <w:t>налоговый режим «Налог на профессиональный доход» на территории муниципального образования Ленинградский муниципальный округ Краснодарского края (приложение).</w:t>
      </w:r>
    </w:p>
    <w:p w14:paraId="2D1221A5" w14:textId="77777777" w:rsidR="00B37CF4" w:rsidRDefault="00000000">
      <w:pPr>
        <w:widowControl w:val="0"/>
        <w:ind w:firstLine="680"/>
        <w:contextualSpacing/>
        <w:jc w:val="both"/>
      </w:pPr>
      <w:r>
        <w:rPr>
          <w:rFonts w:eastAsia="Calibri"/>
          <w:szCs w:val="28"/>
          <w:lang w:eastAsia="en-US"/>
        </w:rPr>
        <w:t>2. Определить администрацию Ленинградского муниципального округа уполномоченным органом по реализации мероприятий государственной программы Краснодарского края «Развитие сельского хозяйства и регулирование рынков сельскохозяйственной продукции, сырья и продовольствия», утверждённой постановлением главы администрации (губернатора) Краснодарского края от 5 октября 2015 г. № 944, на территории муниципального образования Ленинградский муниципальный округ Краснодарского края.</w:t>
      </w:r>
    </w:p>
    <w:p w14:paraId="2BA174C2" w14:textId="77777777" w:rsidR="00B37CF4" w:rsidRDefault="00000000">
      <w:pPr>
        <w:ind w:firstLine="680"/>
        <w:contextualSpacing/>
        <w:jc w:val="both"/>
        <w:rPr>
          <w:rFonts w:eastAsia="Calibri"/>
          <w:szCs w:val="28"/>
          <w:lang w:eastAsia="en-US"/>
        </w:rPr>
      </w:pPr>
      <w:r>
        <w:rPr>
          <w:rFonts w:eastAsia="Calibri"/>
          <w:szCs w:val="28"/>
          <w:lang w:eastAsia="en-US"/>
        </w:rPr>
        <w:t>3. Определить управление сельского хозяйства администрации Ленинградского муниципального округа</w:t>
      </w:r>
      <w:r>
        <w:rPr>
          <w:rFonts w:eastAsia="Calibri"/>
          <w:b/>
          <w:szCs w:val="28"/>
          <w:lang w:eastAsia="en-US"/>
        </w:rPr>
        <w:t xml:space="preserve"> </w:t>
      </w:r>
      <w:r>
        <w:rPr>
          <w:rFonts w:eastAsia="Calibri"/>
          <w:szCs w:val="28"/>
          <w:lang w:eastAsia="en-US"/>
        </w:rPr>
        <w:t xml:space="preserve">ответственным функциональным органом администрации Ленинградского муниципального округа </w:t>
      </w:r>
      <w:r>
        <w:rPr>
          <w:szCs w:val="28"/>
          <w:lang w:eastAsia="en-US"/>
        </w:rPr>
        <w:t>за осуществление управленческих функций по реализации отдельных государственных полномочий по поддержке сельскохозяйственного производства.</w:t>
      </w:r>
    </w:p>
    <w:p w14:paraId="6C090AB2" w14:textId="77777777" w:rsidR="00B37CF4" w:rsidRDefault="00000000">
      <w:pPr>
        <w:ind w:firstLine="680"/>
        <w:contextualSpacing/>
        <w:jc w:val="both"/>
        <w:rPr>
          <w:color w:val="000000"/>
        </w:rPr>
      </w:pPr>
      <w:r>
        <w:rPr>
          <w:rFonts w:eastAsia="Calibri"/>
          <w:color w:val="000000"/>
          <w:szCs w:val="28"/>
          <w:lang w:eastAsia="en-US"/>
        </w:rPr>
        <w:t xml:space="preserve">4. Признать утратившим силу постановление администрации муниципального образования Ленинградский муниципальный округ Краснодарского края от 24 июня 2025 г. № 752 «Об утверждении Порядка предоставления субсидий </w:t>
      </w:r>
      <w:r>
        <w:rPr>
          <w:rFonts w:eastAsia="Calibri"/>
          <w:szCs w:val="28"/>
          <w:lang w:eastAsia="en-US"/>
        </w:rPr>
        <w:t xml:space="preserve">крестьянским (фермерским) хозяйствам </w:t>
      </w:r>
      <w:r>
        <w:rPr>
          <w:szCs w:val="28"/>
          <w:lang w:eastAsia="en-US"/>
        </w:rPr>
        <w:t xml:space="preserve"> </w:t>
      </w:r>
      <w:r>
        <w:rPr>
          <w:rFonts w:eastAsia="Calibri"/>
          <w:szCs w:val="28"/>
          <w:lang w:eastAsia="en-US"/>
        </w:rPr>
        <w:t>и индивидуальным 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w:t>
      </w:r>
      <w:r>
        <w:rPr>
          <w:szCs w:val="28"/>
          <w:lang w:eastAsia="en-US"/>
        </w:rPr>
        <w:t xml:space="preserve"> </w:t>
      </w:r>
      <w:r>
        <w:rPr>
          <w:rFonts w:eastAsia="Calibri"/>
          <w:szCs w:val="28"/>
          <w:lang w:eastAsia="en-US"/>
        </w:rPr>
        <w:t xml:space="preserve">ведущим личные подсобные хозяйства и применяющим специальный </w:t>
      </w:r>
      <w:r>
        <w:rPr>
          <w:szCs w:val="28"/>
          <w:lang w:eastAsia="en-US"/>
        </w:rPr>
        <w:t xml:space="preserve"> </w:t>
      </w:r>
      <w:r>
        <w:rPr>
          <w:rFonts w:eastAsia="Calibri"/>
          <w:szCs w:val="28"/>
          <w:lang w:eastAsia="en-US"/>
        </w:rPr>
        <w:t xml:space="preserve">налоговый режим «Налог на профессиональный доход» на территории муниципального образования Ленинградский муниципальный округ </w:t>
      </w:r>
      <w:r>
        <w:rPr>
          <w:rFonts w:eastAsia="Calibri"/>
          <w:color w:val="000000"/>
          <w:szCs w:val="28"/>
          <w:lang w:eastAsia="en-US"/>
        </w:rPr>
        <w:t>Краснодарского края ».</w:t>
      </w:r>
    </w:p>
    <w:p w14:paraId="31EC2ECC" w14:textId="77777777" w:rsidR="00B37CF4" w:rsidRDefault="00000000">
      <w:pPr>
        <w:widowControl w:val="0"/>
        <w:ind w:firstLine="680"/>
        <w:contextualSpacing/>
        <w:jc w:val="both"/>
      </w:pPr>
      <w:r>
        <w:rPr>
          <w:rFonts w:eastAsia="Calibri"/>
          <w:szCs w:val="28"/>
          <w:lang w:eastAsia="en-US"/>
        </w:rPr>
        <w:t>5. Управлению сельского хозяйства администрации Ленинградского муниципального округа (Скоробогаченко И.С.) обеспечить официальное опубликование и размещение настоящего постановления на официальном сайте администрации Ленинградского муниципального округа в информационно-телекоммуникационной сети «Интернет» (</w:t>
      </w:r>
      <w:r>
        <w:rPr>
          <w:rFonts w:eastAsia="Calibri"/>
          <w:szCs w:val="28"/>
          <w:lang w:val="en-US" w:eastAsia="en-US"/>
        </w:rPr>
        <w:t>www</w:t>
      </w:r>
      <w:r>
        <w:rPr>
          <w:rFonts w:eastAsia="Calibri"/>
          <w:szCs w:val="28"/>
          <w:lang w:eastAsia="en-US"/>
        </w:rPr>
        <w:t>.</w:t>
      </w:r>
      <w:r>
        <w:rPr>
          <w:rFonts w:eastAsia="Calibri"/>
          <w:szCs w:val="28"/>
          <w:lang w:val="en-US" w:eastAsia="en-US"/>
        </w:rPr>
        <w:t>adminlenkub</w:t>
      </w:r>
      <w:r>
        <w:rPr>
          <w:rFonts w:eastAsia="Calibri"/>
          <w:szCs w:val="28"/>
          <w:lang w:eastAsia="en-US"/>
        </w:rPr>
        <w:t>.</w:t>
      </w:r>
      <w:r>
        <w:rPr>
          <w:rFonts w:eastAsia="Calibri"/>
          <w:szCs w:val="28"/>
          <w:lang w:val="en-US" w:eastAsia="en-US"/>
        </w:rPr>
        <w:t>ru</w:t>
      </w:r>
      <w:r>
        <w:rPr>
          <w:rFonts w:eastAsia="Calibri"/>
          <w:szCs w:val="28"/>
          <w:lang w:eastAsia="en-US"/>
        </w:rPr>
        <w:t>).</w:t>
      </w:r>
    </w:p>
    <w:p w14:paraId="4CCC23BF" w14:textId="77777777" w:rsidR="00B37CF4" w:rsidRDefault="00000000">
      <w:pPr>
        <w:widowControl w:val="0"/>
        <w:ind w:firstLine="680"/>
        <w:contextualSpacing/>
        <w:jc w:val="both"/>
      </w:pPr>
      <w:r>
        <w:rPr>
          <w:rFonts w:eastAsia="Calibri"/>
          <w:szCs w:val="28"/>
          <w:lang w:eastAsia="en-US"/>
        </w:rPr>
        <w:t>6. Контроль за выполнением настоящего постановления возложить на заместителя главы Ленинградского муниципального округа Мишнякова В.И.</w:t>
      </w:r>
    </w:p>
    <w:p w14:paraId="4E8435D8" w14:textId="77777777" w:rsidR="00B37CF4" w:rsidRDefault="00000000">
      <w:pPr>
        <w:widowControl w:val="0"/>
        <w:ind w:firstLine="680"/>
        <w:contextualSpacing/>
        <w:jc w:val="both"/>
      </w:pPr>
      <w:r>
        <w:rPr>
          <w:rFonts w:eastAsia="Calibri"/>
          <w:szCs w:val="28"/>
          <w:lang w:eastAsia="en-US"/>
        </w:rPr>
        <w:t>7. Постановление вступает в силу со дня его официального опубликования.</w:t>
      </w:r>
    </w:p>
    <w:p w14:paraId="4112890B" w14:textId="77777777" w:rsidR="00B37CF4" w:rsidRDefault="00B37CF4">
      <w:pPr>
        <w:widowControl w:val="0"/>
        <w:ind w:firstLine="680"/>
        <w:contextualSpacing/>
        <w:jc w:val="both"/>
        <w:rPr>
          <w:rFonts w:eastAsia="Calibri"/>
          <w:szCs w:val="28"/>
          <w:lang w:eastAsia="en-US"/>
        </w:rPr>
      </w:pPr>
    </w:p>
    <w:p w14:paraId="7F204236" w14:textId="77777777" w:rsidR="00B37CF4" w:rsidRDefault="00000000">
      <w:pPr>
        <w:jc w:val="both"/>
        <w:rPr>
          <w:szCs w:val="28"/>
        </w:rPr>
      </w:pPr>
      <w:r>
        <w:rPr>
          <w:szCs w:val="28"/>
        </w:rPr>
        <w:t>Исполняющий обязанности</w:t>
      </w:r>
    </w:p>
    <w:p w14:paraId="1398FBF2" w14:textId="77777777" w:rsidR="00B37CF4" w:rsidRDefault="00000000">
      <w:pPr>
        <w:jc w:val="both"/>
        <w:rPr>
          <w:szCs w:val="28"/>
        </w:rPr>
      </w:pPr>
      <w:r>
        <w:rPr>
          <w:szCs w:val="28"/>
        </w:rPr>
        <w:t>главы Ленинградского</w:t>
      </w:r>
    </w:p>
    <w:p w14:paraId="6F061CCC" w14:textId="77777777" w:rsidR="00B37CF4" w:rsidRDefault="00000000">
      <w:pPr>
        <w:jc w:val="both"/>
        <w:rPr>
          <w:szCs w:val="28"/>
        </w:rPr>
      </w:pPr>
      <w:r>
        <w:rPr>
          <w:szCs w:val="28"/>
        </w:rPr>
        <w:t>муниципального округа                                                                 В.Н. Шерстобитов</w:t>
      </w:r>
    </w:p>
    <w:p w14:paraId="588BAC8D" w14:textId="77777777" w:rsidR="00B37CF4" w:rsidRDefault="00000000">
      <w:pPr>
        <w:jc w:val="both"/>
        <w:rPr>
          <w:szCs w:val="28"/>
        </w:rPr>
      </w:pPr>
      <w:r>
        <w:br w:type="page"/>
      </w:r>
    </w:p>
    <w:tbl>
      <w:tblPr>
        <w:tblW w:w="5000" w:type="pct"/>
        <w:tblInd w:w="55" w:type="dxa"/>
        <w:tblLayout w:type="fixed"/>
        <w:tblCellMar>
          <w:top w:w="55" w:type="dxa"/>
          <w:left w:w="55" w:type="dxa"/>
          <w:bottom w:w="55" w:type="dxa"/>
          <w:right w:w="55" w:type="dxa"/>
        </w:tblCellMar>
        <w:tblLook w:val="04A0" w:firstRow="1" w:lastRow="0" w:firstColumn="1" w:lastColumn="0" w:noHBand="0" w:noVBand="1"/>
      </w:tblPr>
      <w:tblGrid>
        <w:gridCol w:w="5606"/>
        <w:gridCol w:w="4032"/>
      </w:tblGrid>
      <w:tr w:rsidR="00B37CF4" w14:paraId="131A82D4" w14:textId="77777777">
        <w:tc>
          <w:tcPr>
            <w:tcW w:w="5605" w:type="dxa"/>
          </w:tcPr>
          <w:p w14:paraId="0167938A" w14:textId="77777777" w:rsidR="00B37CF4" w:rsidRDefault="00B37CF4">
            <w:pPr>
              <w:pStyle w:val="affa"/>
              <w:pageBreakBefore/>
              <w:widowControl w:val="0"/>
              <w:snapToGrid w:val="0"/>
              <w:jc w:val="center"/>
            </w:pPr>
          </w:p>
        </w:tc>
        <w:tc>
          <w:tcPr>
            <w:tcW w:w="4032" w:type="dxa"/>
          </w:tcPr>
          <w:p w14:paraId="7D93C156" w14:textId="77777777" w:rsidR="00B37CF4" w:rsidRDefault="00000000">
            <w:pPr>
              <w:pStyle w:val="affa"/>
              <w:widowControl w:val="0"/>
            </w:pPr>
            <w:r>
              <w:t>Приложение</w:t>
            </w:r>
          </w:p>
          <w:p w14:paraId="286D06E4" w14:textId="77777777" w:rsidR="00B37CF4" w:rsidRDefault="00B37CF4">
            <w:pPr>
              <w:pStyle w:val="affa"/>
              <w:widowControl w:val="0"/>
            </w:pPr>
          </w:p>
          <w:p w14:paraId="79AE2793" w14:textId="77777777" w:rsidR="00B37CF4" w:rsidRDefault="00000000">
            <w:pPr>
              <w:pStyle w:val="affa"/>
              <w:widowControl w:val="0"/>
            </w:pPr>
            <w:r>
              <w:t>УТВЕРЖДЕН</w:t>
            </w:r>
          </w:p>
          <w:p w14:paraId="29312EEF" w14:textId="77777777" w:rsidR="00B37CF4" w:rsidRDefault="00000000">
            <w:pPr>
              <w:pStyle w:val="affa"/>
              <w:widowControl w:val="0"/>
            </w:pPr>
            <w:r>
              <w:t>постановлением администрации</w:t>
            </w:r>
          </w:p>
          <w:p w14:paraId="5EE25C77" w14:textId="77777777" w:rsidR="00B37CF4" w:rsidRDefault="00000000">
            <w:pPr>
              <w:pStyle w:val="affa"/>
              <w:widowControl w:val="0"/>
            </w:pPr>
            <w:r>
              <w:t>муниципального образования</w:t>
            </w:r>
          </w:p>
          <w:p w14:paraId="2D0232AC" w14:textId="77777777" w:rsidR="00B37CF4" w:rsidRDefault="00000000">
            <w:pPr>
              <w:pStyle w:val="affa"/>
              <w:widowControl w:val="0"/>
            </w:pPr>
            <w:r>
              <w:t>Ленинградский муниципальный</w:t>
            </w:r>
          </w:p>
          <w:p w14:paraId="485ECA79" w14:textId="77777777" w:rsidR="00B37CF4" w:rsidRDefault="00000000">
            <w:pPr>
              <w:pStyle w:val="affa"/>
              <w:widowControl w:val="0"/>
            </w:pPr>
            <w:r>
              <w:t>округ Краснодарского края</w:t>
            </w:r>
          </w:p>
          <w:p w14:paraId="778A6390" w14:textId="77777777" w:rsidR="00B37CF4" w:rsidRDefault="00000000">
            <w:pPr>
              <w:pStyle w:val="affa"/>
              <w:widowControl w:val="0"/>
            </w:pPr>
            <w:r>
              <w:t>от 01.07.2026 г. № 930</w:t>
            </w:r>
          </w:p>
        </w:tc>
      </w:tr>
    </w:tbl>
    <w:p w14:paraId="7B19A7B3" w14:textId="77777777" w:rsidR="00B37CF4" w:rsidRDefault="00B37CF4"/>
    <w:p w14:paraId="22437012" w14:textId="77777777" w:rsidR="00B37CF4" w:rsidRDefault="00B37CF4"/>
    <w:p w14:paraId="102F27B3" w14:textId="77777777" w:rsidR="00B37CF4" w:rsidRDefault="00000000">
      <w:pPr>
        <w:widowControl w:val="0"/>
        <w:ind w:right="566"/>
        <w:jc w:val="center"/>
        <w:rPr>
          <w:rFonts w:eastAsia="Calibri"/>
          <w:b/>
          <w:szCs w:val="28"/>
          <w:lang w:eastAsia="en-US"/>
        </w:rPr>
      </w:pPr>
      <w:r>
        <w:rPr>
          <w:rFonts w:eastAsia="Calibri"/>
          <w:b/>
          <w:szCs w:val="28"/>
          <w:lang w:eastAsia="en-US"/>
        </w:rPr>
        <w:t>Порядок</w:t>
      </w:r>
    </w:p>
    <w:p w14:paraId="7C12CA9A" w14:textId="77777777" w:rsidR="00B37CF4" w:rsidRDefault="00000000">
      <w:pPr>
        <w:widowControl w:val="0"/>
        <w:jc w:val="center"/>
        <w:rPr>
          <w:rFonts w:eastAsia="Calibri"/>
          <w:b/>
          <w:szCs w:val="28"/>
          <w:lang w:eastAsia="en-US"/>
        </w:rPr>
      </w:pPr>
      <w:r>
        <w:rPr>
          <w:rFonts w:eastAsia="Calibri"/>
          <w:b/>
          <w:szCs w:val="28"/>
          <w:lang w:eastAsia="en-US"/>
        </w:rPr>
        <w:t>предоставления субсидий крестьянским (фермерским) хозяйствам</w:t>
      </w:r>
    </w:p>
    <w:p w14:paraId="77F36835" w14:textId="77777777" w:rsidR="00B37CF4" w:rsidRDefault="00000000">
      <w:pPr>
        <w:widowControl w:val="0"/>
        <w:jc w:val="center"/>
      </w:pPr>
      <w:r>
        <w:rPr>
          <w:b/>
          <w:szCs w:val="28"/>
          <w:lang w:eastAsia="en-US"/>
        </w:rPr>
        <w:t xml:space="preserve"> </w:t>
      </w:r>
      <w:r>
        <w:rPr>
          <w:rFonts w:eastAsia="Calibri"/>
          <w:b/>
          <w:szCs w:val="28"/>
          <w:lang w:eastAsia="en-US"/>
        </w:rPr>
        <w:t xml:space="preserve">и индивидуальным предпринимателям, осуществляющим </w:t>
      </w:r>
    </w:p>
    <w:p w14:paraId="4FF1B99B" w14:textId="77777777" w:rsidR="00B37CF4" w:rsidRDefault="00000000">
      <w:pPr>
        <w:widowControl w:val="0"/>
        <w:jc w:val="center"/>
        <w:rPr>
          <w:rFonts w:eastAsia="Calibri"/>
          <w:b/>
          <w:szCs w:val="28"/>
          <w:lang w:eastAsia="en-US"/>
        </w:rPr>
      </w:pPr>
      <w:r>
        <w:rPr>
          <w:rFonts w:eastAsia="Calibri"/>
          <w:b/>
          <w:szCs w:val="28"/>
          <w:lang w:eastAsia="en-US"/>
        </w:rPr>
        <w:t xml:space="preserve">деятельность в области сельскохозяйственного производства, </w:t>
      </w:r>
    </w:p>
    <w:p w14:paraId="076A4EFF" w14:textId="77777777" w:rsidR="00B37CF4" w:rsidRDefault="00000000">
      <w:pPr>
        <w:widowControl w:val="0"/>
        <w:jc w:val="center"/>
        <w:rPr>
          <w:rFonts w:eastAsia="Calibri"/>
          <w:b/>
          <w:szCs w:val="28"/>
          <w:lang w:eastAsia="en-US"/>
        </w:rPr>
      </w:pPr>
      <w:r>
        <w:rPr>
          <w:rFonts w:eastAsia="Calibri"/>
          <w:b/>
          <w:szCs w:val="28"/>
          <w:lang w:eastAsia="en-US"/>
        </w:rPr>
        <w:t>гражданам, ведущим личные подсобные хозяйства, а также гражданам,</w:t>
      </w:r>
    </w:p>
    <w:p w14:paraId="14653E64" w14:textId="77777777" w:rsidR="00B37CF4" w:rsidRDefault="00000000">
      <w:pPr>
        <w:widowControl w:val="0"/>
        <w:jc w:val="center"/>
      </w:pPr>
      <w:r>
        <w:rPr>
          <w:b/>
          <w:szCs w:val="28"/>
          <w:lang w:eastAsia="en-US"/>
        </w:rPr>
        <w:t xml:space="preserve"> </w:t>
      </w:r>
      <w:r>
        <w:rPr>
          <w:rFonts w:eastAsia="Calibri"/>
          <w:b/>
          <w:szCs w:val="28"/>
          <w:lang w:eastAsia="en-US"/>
        </w:rPr>
        <w:t>ведущим личные подсобные хозяйства и применяющим специальный</w:t>
      </w:r>
    </w:p>
    <w:p w14:paraId="0B174D2F" w14:textId="77777777" w:rsidR="00B37CF4" w:rsidRDefault="00000000">
      <w:pPr>
        <w:widowControl w:val="0"/>
        <w:jc w:val="center"/>
      </w:pPr>
      <w:r>
        <w:rPr>
          <w:b/>
          <w:szCs w:val="28"/>
          <w:lang w:eastAsia="en-US"/>
        </w:rPr>
        <w:t xml:space="preserve"> </w:t>
      </w:r>
      <w:r>
        <w:rPr>
          <w:rFonts w:eastAsia="Calibri"/>
          <w:b/>
          <w:szCs w:val="28"/>
          <w:lang w:eastAsia="en-US"/>
        </w:rPr>
        <w:t>налоговый режим «Налог на профессиональный доход»</w:t>
      </w:r>
    </w:p>
    <w:p w14:paraId="17F8C929" w14:textId="77777777" w:rsidR="00B37CF4" w:rsidRDefault="00000000">
      <w:pPr>
        <w:widowControl w:val="0"/>
        <w:jc w:val="center"/>
        <w:rPr>
          <w:rFonts w:eastAsia="Calibri"/>
          <w:b/>
          <w:szCs w:val="28"/>
          <w:lang w:eastAsia="en-US"/>
        </w:rPr>
      </w:pPr>
      <w:r>
        <w:rPr>
          <w:rFonts w:eastAsia="Calibri"/>
          <w:b/>
          <w:szCs w:val="28"/>
          <w:lang w:eastAsia="en-US"/>
        </w:rPr>
        <w:t>на территории муниципального образования</w:t>
      </w:r>
    </w:p>
    <w:p w14:paraId="3E49EF81" w14:textId="77777777" w:rsidR="00B37CF4" w:rsidRDefault="00000000">
      <w:pPr>
        <w:widowControl w:val="0"/>
        <w:jc w:val="center"/>
      </w:pPr>
      <w:r>
        <w:rPr>
          <w:rFonts w:eastAsia="Calibri"/>
          <w:b/>
          <w:szCs w:val="28"/>
          <w:lang w:eastAsia="en-US"/>
        </w:rPr>
        <w:t xml:space="preserve">Ленинградский муниципальный округ </w:t>
      </w:r>
    </w:p>
    <w:p w14:paraId="3575F7E3" w14:textId="77777777" w:rsidR="00B37CF4" w:rsidRDefault="00000000">
      <w:pPr>
        <w:widowControl w:val="0"/>
        <w:jc w:val="center"/>
        <w:rPr>
          <w:rFonts w:eastAsia="Calibri"/>
          <w:b/>
          <w:szCs w:val="28"/>
          <w:lang w:eastAsia="en-US"/>
        </w:rPr>
      </w:pPr>
      <w:r>
        <w:rPr>
          <w:rFonts w:eastAsia="Calibri"/>
          <w:b/>
          <w:szCs w:val="28"/>
          <w:lang w:eastAsia="en-US"/>
        </w:rPr>
        <w:t xml:space="preserve">Краснодарского края </w:t>
      </w:r>
    </w:p>
    <w:p w14:paraId="09B39902" w14:textId="77777777" w:rsidR="00B37CF4" w:rsidRDefault="00B37CF4">
      <w:pPr>
        <w:widowControl w:val="0"/>
        <w:ind w:right="566"/>
        <w:jc w:val="center"/>
        <w:rPr>
          <w:rFonts w:eastAsia="Calibri"/>
          <w:szCs w:val="28"/>
          <w:lang w:eastAsia="en-US"/>
        </w:rPr>
      </w:pPr>
    </w:p>
    <w:p w14:paraId="4A019786" w14:textId="77777777" w:rsidR="00B37CF4" w:rsidRDefault="00B37CF4">
      <w:pPr>
        <w:widowControl w:val="0"/>
        <w:ind w:right="566"/>
        <w:jc w:val="center"/>
        <w:rPr>
          <w:rFonts w:eastAsia="Calibri"/>
          <w:szCs w:val="28"/>
          <w:lang w:eastAsia="en-US"/>
        </w:rPr>
      </w:pPr>
    </w:p>
    <w:p w14:paraId="3A1ED98E" w14:textId="77777777" w:rsidR="00B37CF4" w:rsidRDefault="00000000">
      <w:pPr>
        <w:widowControl w:val="0"/>
        <w:ind w:right="566"/>
        <w:jc w:val="center"/>
        <w:rPr>
          <w:rFonts w:eastAsia="Calibri"/>
          <w:b/>
          <w:bCs/>
          <w:szCs w:val="28"/>
          <w:lang w:eastAsia="en-US"/>
        </w:rPr>
      </w:pPr>
      <w:r>
        <w:rPr>
          <w:rFonts w:eastAsia="Calibri"/>
          <w:b/>
          <w:bCs/>
          <w:szCs w:val="28"/>
          <w:lang w:eastAsia="en-US"/>
        </w:rPr>
        <w:t>1. Общие положения</w:t>
      </w:r>
    </w:p>
    <w:p w14:paraId="4C8CE950" w14:textId="77777777" w:rsidR="00B37CF4" w:rsidRDefault="00B37CF4">
      <w:pPr>
        <w:widowControl w:val="0"/>
        <w:ind w:right="566" w:firstLine="709"/>
        <w:rPr>
          <w:rFonts w:eastAsia="Calibri"/>
          <w:szCs w:val="28"/>
          <w:lang w:eastAsia="en-US"/>
        </w:rPr>
      </w:pPr>
    </w:p>
    <w:p w14:paraId="54DF7BE7" w14:textId="77777777" w:rsidR="00B37CF4" w:rsidRDefault="00000000">
      <w:pPr>
        <w:widowControl w:val="0"/>
        <w:ind w:firstLine="680"/>
        <w:jc w:val="both"/>
      </w:pPr>
      <w:r>
        <w:rPr>
          <w:rFonts w:eastAsia="Calibri"/>
          <w:szCs w:val="28"/>
          <w:lang w:eastAsia="en-US"/>
        </w:rPr>
        <w:t>1.1. Настоящий Порядок разработан во исполнение</w:t>
      </w:r>
      <w:r>
        <w:rPr>
          <w:szCs w:val="28"/>
        </w:rPr>
        <w:t xml:space="preserve"> </w:t>
      </w:r>
      <w:hyperlink r:id="rId54">
        <w:r>
          <w:rPr>
            <w:rStyle w:val="af"/>
            <w:color w:val="000000"/>
            <w:szCs w:val="28"/>
            <w:u w:val="none"/>
          </w:rPr>
          <w:t>статей 78</w:t>
        </w:r>
      </w:hyperlink>
      <w:r>
        <w:rPr>
          <w:color w:val="000000"/>
          <w:szCs w:val="28"/>
        </w:rPr>
        <w:t>, 78.5</w:t>
      </w:r>
      <w:r>
        <w:rPr>
          <w:szCs w:val="28"/>
        </w:rPr>
        <w:t xml:space="preserve"> Бюджетного кодекса Российской Федерации и в соответствии с постановлениями Правительства Российской Федерации от 25 октября 2023 г. № 1781 «Об утверждении Правил отбора получателей субсидий, в том числе грантов в форме субсидий, предоставляемых из бюджетов бюджетной системы Российской Федерации юридическим лицам, индивидуальным предпринимателям, физическим лицам (далее — Правила отбора) и от 25 октября 2023 г. № 1782 «Об утверждении общих требований к нормативным правовым актам, муниципальным правовым актам, регулирующим предоставление из бюджетов субъектов Российской Федерации, местных бюджетов субсидий, в том числе грантов в форме субсидий, юридическим лицам, индивидуальным предпринимателям, физическим лицам и проведение отборов получателей указанных субсидий, в том числе грантов в форме субсидий» (далее – общие требования к нормативным правовым актам)</w:t>
      </w:r>
      <w:r>
        <w:rPr>
          <w:rFonts w:eastAsia="Calibri"/>
          <w:szCs w:val="28"/>
          <w:lang w:eastAsia="en-US"/>
        </w:rPr>
        <w:t xml:space="preserve">, а также </w:t>
      </w:r>
      <w:r>
        <w:rPr>
          <w:szCs w:val="28"/>
        </w:rPr>
        <w:t xml:space="preserve">в целях реализации Закона Краснодарского края от 28 января 2009 г. № 1690-КЗ «О развитии сельского хозяйства в Краснодарском крае», Закона Краснодарского края от 5 мая 2019 г. № 4024-КЗ «О наделении органов местного самоуправления в Краснодарском крае отдельными государственными полномочиями Краснодарского края по поддержке сельскохозяйственного производства» и постановления главы администрации (губернатора) Краснодарского края от 25 июля 2017 г. № 550 «Об утверждении Порядка предоставления местным бюджетам субвенций из бюджета Краснодарского </w:t>
      </w:r>
      <w:r>
        <w:rPr>
          <w:szCs w:val="28"/>
        </w:rPr>
        <w:lastRenderedPageBreak/>
        <w:t xml:space="preserve">края на осуществление отдельных государственных полномочий по поддержке сельскохозяйственного производства в Краснодарском крае». </w:t>
      </w:r>
    </w:p>
    <w:p w14:paraId="1CA11E98" w14:textId="77777777" w:rsidR="00B37CF4" w:rsidRDefault="00000000">
      <w:pPr>
        <w:widowControl w:val="0"/>
        <w:ind w:firstLine="680"/>
        <w:jc w:val="both"/>
      </w:pPr>
      <w:r>
        <w:rPr>
          <w:szCs w:val="28"/>
        </w:rPr>
        <w:t>1.2.</w:t>
      </w:r>
      <w:r>
        <w:rPr>
          <w:rFonts w:eastAsia="Calibri"/>
          <w:szCs w:val="28"/>
          <w:lang w:eastAsia="en-US"/>
        </w:rPr>
        <w:t xml:space="preserve"> Настоящий Порядок определяет условия и механизм предоставления субсидий </w:t>
      </w:r>
      <w:r>
        <w:rPr>
          <w:szCs w:val="28"/>
        </w:rPr>
        <w:t>гражданам, ведущим личные подсобные хозяйства, гражданам, ведущим личные подсобные хозяйства и применяющим специальный налоговый режим «Налог на профессиональный доход», крестьянским (фермерским) хозяйствам, индивидуальным предпринимателям, осуществляющим деятельность в области сельскохозяйственного производства</w:t>
      </w:r>
      <w:r>
        <w:rPr>
          <w:rFonts w:eastAsia="Calibri"/>
          <w:szCs w:val="28"/>
          <w:lang w:eastAsia="en-US"/>
        </w:rPr>
        <w:t xml:space="preserve"> в целях возмещение части затрат на развитие сельскохозяйственного производства в рамках государственной </w:t>
      </w:r>
      <w:hyperlink r:id="rId55">
        <w:r>
          <w:rPr>
            <w:rStyle w:val="af"/>
            <w:rFonts w:eastAsia="Calibri"/>
            <w:color w:val="000000"/>
            <w:szCs w:val="28"/>
            <w:u w:val="none"/>
            <w:lang w:eastAsia="en-US"/>
          </w:rPr>
          <w:t>программы</w:t>
        </w:r>
      </w:hyperlink>
      <w:r>
        <w:rPr>
          <w:rFonts w:eastAsia="Calibri"/>
          <w:color w:val="000000"/>
          <w:szCs w:val="28"/>
          <w:lang w:eastAsia="en-US"/>
        </w:rPr>
        <w:t xml:space="preserve"> </w:t>
      </w:r>
      <w:r>
        <w:rPr>
          <w:rFonts w:eastAsia="Calibri"/>
          <w:szCs w:val="28"/>
          <w:lang w:eastAsia="en-US"/>
        </w:rPr>
        <w:t>Краснодарского края «Развитие сельского хозяйства и регулирование рынков сельскохозяйственной продукции, сырья и продовольствия», утвержденной постановлением главы администрации (губернатора) Краснодарского края от 5 октября 2015 г. № 944</w:t>
      </w:r>
      <w:r>
        <w:rPr>
          <w:szCs w:val="28"/>
        </w:rPr>
        <w:t xml:space="preserve"> </w:t>
      </w:r>
      <w:r>
        <w:rPr>
          <w:rFonts w:eastAsia="Calibri"/>
          <w:szCs w:val="28"/>
          <w:lang w:eastAsia="en-US"/>
        </w:rPr>
        <w:t>за счет средств бюджета Краснодарского края, передаваемых муниципальным образованиям Краснодарского края в порядке межбюджетных отношений (далее – субсидии).</w:t>
      </w:r>
    </w:p>
    <w:p w14:paraId="6C1F603E"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1.3. Понятия, используемые в целях настоящего Порядка:</w:t>
      </w:r>
    </w:p>
    <w:p w14:paraId="0ABC1F1E"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1) заявители - участники отбора:</w:t>
      </w:r>
    </w:p>
    <w:p w14:paraId="6E026749" w14:textId="77777777" w:rsidR="00B37CF4" w:rsidRDefault="00000000">
      <w:pPr>
        <w:widowControl w:val="0"/>
        <w:ind w:firstLine="680"/>
        <w:jc w:val="both"/>
        <w:rPr>
          <w:szCs w:val="28"/>
        </w:rPr>
      </w:pPr>
      <w:r>
        <w:rPr>
          <w:rFonts w:eastAsia="Calibri"/>
          <w:color w:val="000000"/>
          <w:szCs w:val="28"/>
          <w:lang w:eastAsia="en-US"/>
        </w:rPr>
        <w:t>–</w:t>
      </w:r>
      <w:r>
        <w:rPr>
          <w:color w:val="000000"/>
          <w:szCs w:val="28"/>
          <w:lang w:eastAsia="en-US"/>
        </w:rPr>
        <w:t xml:space="preserve"> </w:t>
      </w:r>
      <w:r>
        <w:rPr>
          <w:rFonts w:eastAsia="Calibri"/>
          <w:color w:val="000000"/>
          <w:szCs w:val="28"/>
          <w:lang w:eastAsia="en-US"/>
        </w:rPr>
        <w:t>граждане, зарегистрированные на территории Краснодарского края и ведущие личные подсобные хозяйства на земельном участке, находящемся на территории муниципального образования Ленинградский м</w:t>
      </w:r>
      <w:r>
        <w:rPr>
          <w:rFonts w:eastAsia="Calibri"/>
          <w:szCs w:val="28"/>
          <w:lang w:eastAsia="en-US"/>
        </w:rPr>
        <w:t xml:space="preserve">униципальный округ Краснодарского края, </w:t>
      </w:r>
      <w:r>
        <w:rPr>
          <w:rFonts w:eastAsia="Calibri"/>
          <w:color w:val="000000"/>
          <w:szCs w:val="28"/>
          <w:lang w:eastAsia="en-US"/>
        </w:rPr>
        <w:t>в соответствии с Федеральным законом от 7 июля 2003 г. № 112-ФЗ «О личном подсобном хозяйстве» (далее — ЛПХ);</w:t>
      </w:r>
    </w:p>
    <w:p w14:paraId="6D414DDC" w14:textId="77777777" w:rsidR="00B37CF4" w:rsidRDefault="00000000">
      <w:pPr>
        <w:widowControl w:val="0"/>
        <w:ind w:firstLine="709"/>
        <w:jc w:val="both"/>
        <w:rPr>
          <w:szCs w:val="28"/>
        </w:rPr>
      </w:pPr>
      <w:r>
        <w:rPr>
          <w:rFonts w:eastAsia="Calibri"/>
          <w:color w:val="000000"/>
          <w:szCs w:val="28"/>
          <w:lang w:eastAsia="en-US"/>
        </w:rPr>
        <w:t>- граждане, зарегистрированные на территории Краснодарского края и ведущие личные подсобные хозяйства на земельном участке, находящемся на территории муниципального образования Ленинградский муниципальный округ Краснодарского края, в соответствии с действующим законодательством перешедшие на специальный налоговый режим «Налог на профессиональный доход» в соответствии с Федеральным законом от 27 ноября 2018 г. № 422-ФЗ «О проведении эксперимента по установлению специального налогового режима «Налог на профессиональный доход» (далее - ЛПХ);</w:t>
      </w:r>
    </w:p>
    <w:p w14:paraId="7D54D1F3" w14:textId="77777777" w:rsidR="00B37CF4" w:rsidRDefault="00000000">
      <w:pPr>
        <w:widowControl w:val="0"/>
        <w:ind w:firstLine="680"/>
        <w:jc w:val="both"/>
        <w:rPr>
          <w:szCs w:val="28"/>
        </w:rPr>
      </w:pPr>
      <w:r>
        <w:rPr>
          <w:rFonts w:eastAsia="Calibri"/>
          <w:color w:val="000000"/>
          <w:szCs w:val="28"/>
          <w:lang w:eastAsia="en-US"/>
        </w:rPr>
        <w:t xml:space="preserve">- крестьянские (фермерские) хозяйства (созданные в соответствии с Федеральным законом от 11 июня 2003 г. № 74-ФЗ «О крестьянском (фермерском) хозяйстве», зарегистрированные на территории Краснодарского края и осуществляющие производственную деятельность в области производства сельскохозяйственной продукции на территории муниципального образования Ленинградский </w:t>
      </w:r>
      <w:r>
        <w:rPr>
          <w:rFonts w:eastAsia="Calibri"/>
          <w:szCs w:val="28"/>
          <w:lang w:eastAsia="en-US"/>
        </w:rPr>
        <w:t xml:space="preserve">муниципальный округ Краснодарского края </w:t>
      </w:r>
      <w:r>
        <w:rPr>
          <w:rFonts w:eastAsia="Calibri"/>
          <w:color w:val="000000"/>
          <w:szCs w:val="28"/>
          <w:lang w:eastAsia="en-US"/>
        </w:rPr>
        <w:t>(далее - КФХ);</w:t>
      </w:r>
    </w:p>
    <w:p w14:paraId="3A07602C" w14:textId="77777777" w:rsidR="00B37CF4" w:rsidRDefault="00000000">
      <w:pPr>
        <w:widowControl w:val="0"/>
        <w:ind w:firstLine="680"/>
        <w:jc w:val="both"/>
        <w:rPr>
          <w:szCs w:val="28"/>
        </w:rPr>
      </w:pPr>
      <w:r>
        <w:rPr>
          <w:rFonts w:eastAsia="Calibri"/>
          <w:color w:val="000000"/>
          <w:szCs w:val="28"/>
          <w:lang w:eastAsia="en-US"/>
        </w:rPr>
        <w:t xml:space="preserve">- индивидуальные предприниматели, зарегистрированные на территории Краснодарского края и осуществляющие производственную деятельность на территории муниципального образования Ленинградский </w:t>
      </w:r>
      <w:r>
        <w:rPr>
          <w:rFonts w:eastAsia="Calibri"/>
          <w:szCs w:val="28"/>
          <w:lang w:eastAsia="en-US"/>
        </w:rPr>
        <w:t>муниципальный округ Краснодарского края</w:t>
      </w:r>
      <w:r>
        <w:rPr>
          <w:rFonts w:eastAsia="Calibri"/>
          <w:color w:val="000000"/>
          <w:szCs w:val="28"/>
          <w:lang w:eastAsia="en-US"/>
        </w:rPr>
        <w:t>, являющиеся сельскохозяйственными товаропроизводителями, отвечающие требованиям Федерального закона от 29 декабря 2006 г. № 264-ФЗ «О развитии сельского хозяйства» (далее – ИП);</w:t>
      </w:r>
    </w:p>
    <w:p w14:paraId="48014C6E" w14:textId="77777777" w:rsidR="00B37CF4" w:rsidRDefault="00000000">
      <w:pPr>
        <w:widowControl w:val="0"/>
        <w:ind w:firstLine="680"/>
        <w:jc w:val="both"/>
        <w:rPr>
          <w:szCs w:val="28"/>
        </w:rPr>
      </w:pPr>
      <w:r>
        <w:rPr>
          <w:rFonts w:eastAsia="Calibri"/>
          <w:color w:val="000000"/>
          <w:szCs w:val="28"/>
          <w:lang w:eastAsia="en-US"/>
        </w:rPr>
        <w:t xml:space="preserve">- индивидуальные предприниматели, зарегистрированные на территории Краснодарского края и осуществляющие свою деятельность на территории муниципального образования Ленинградский </w:t>
      </w:r>
      <w:r>
        <w:rPr>
          <w:rFonts w:eastAsia="Calibri"/>
          <w:szCs w:val="28"/>
          <w:lang w:eastAsia="en-US"/>
        </w:rPr>
        <w:t>муниципальный округ Краснодар</w:t>
      </w:r>
      <w:r>
        <w:rPr>
          <w:rFonts w:eastAsia="Calibri"/>
          <w:szCs w:val="28"/>
          <w:lang w:eastAsia="en-US"/>
        </w:rPr>
        <w:lastRenderedPageBreak/>
        <w:t xml:space="preserve">ского края </w:t>
      </w:r>
      <w:r>
        <w:rPr>
          <w:rFonts w:eastAsia="Calibri"/>
          <w:color w:val="000000"/>
          <w:szCs w:val="28"/>
          <w:lang w:eastAsia="en-US"/>
        </w:rPr>
        <w:t>менее одного года и имеющие соответствующий вид деятельности в соответствии с Общероссийским классификатором по видам экономической деятельности (ОКВЭД2) ОК 029-2014 (КДЕС Ред.2) - Раздел А «Сельское, лесное хозяйство, охота, рыболовство и рыбоводство» (далее – ИП).</w:t>
      </w:r>
    </w:p>
    <w:p w14:paraId="74DDE6A2" w14:textId="77777777" w:rsidR="00B37CF4" w:rsidRDefault="00000000">
      <w:pPr>
        <w:widowControl w:val="0"/>
        <w:ind w:firstLine="680"/>
        <w:jc w:val="both"/>
        <w:rPr>
          <w:szCs w:val="28"/>
        </w:rPr>
      </w:pPr>
      <w:r>
        <w:rPr>
          <w:rFonts w:eastAsia="Calibri"/>
          <w:color w:val="000000"/>
          <w:szCs w:val="28"/>
          <w:lang w:eastAsia="en-US"/>
        </w:rPr>
        <w:t>2) получатели субсидии – заявители, прошедшие отбор</w:t>
      </w:r>
      <w:r>
        <w:rPr>
          <w:rFonts w:eastAsia="Calibri"/>
          <w:color w:val="000000"/>
          <w:szCs w:val="28"/>
          <w:lang w:val="en-US" w:eastAsia="en-US"/>
        </w:rPr>
        <w:t xml:space="preserve"> (</w:t>
      </w:r>
      <w:r>
        <w:rPr>
          <w:rFonts w:eastAsia="Calibri"/>
          <w:color w:val="000000"/>
          <w:szCs w:val="28"/>
          <w:lang w:eastAsia="en-US"/>
        </w:rPr>
        <w:t>далее также — победители отбора</w:t>
      </w:r>
      <w:r>
        <w:rPr>
          <w:rFonts w:eastAsia="Calibri"/>
          <w:color w:val="000000"/>
          <w:szCs w:val="28"/>
          <w:lang w:val="en-US" w:eastAsia="en-US"/>
        </w:rPr>
        <w:t xml:space="preserve">) </w:t>
      </w:r>
      <w:r>
        <w:rPr>
          <w:rFonts w:eastAsia="Calibri"/>
          <w:color w:val="000000"/>
          <w:szCs w:val="28"/>
          <w:lang w:eastAsia="en-US"/>
        </w:rPr>
        <w:t>и заключившие соглашение о предоставлении субсидии с администрацией Ленинградского муниципального округа, в соответствии с типовой формой, утвержденной приказом финансового управления администрации муниципального образования Ленинградский муниципальный округ Краснодарского края (далее – Соглашение);</w:t>
      </w:r>
    </w:p>
    <w:p w14:paraId="7FE5CA69" w14:textId="77777777" w:rsidR="00B37CF4" w:rsidRDefault="00000000">
      <w:pPr>
        <w:widowControl w:val="0"/>
        <w:ind w:firstLine="680"/>
        <w:jc w:val="both"/>
        <w:rPr>
          <w:szCs w:val="28"/>
        </w:rPr>
      </w:pPr>
      <w:r>
        <w:rPr>
          <w:rFonts w:eastAsia="Calibri"/>
          <w:color w:val="000000"/>
          <w:szCs w:val="28"/>
          <w:lang w:eastAsia="en-US"/>
        </w:rPr>
        <w:t xml:space="preserve">3) </w:t>
      </w:r>
      <w:r>
        <w:rPr>
          <w:color w:val="000000"/>
          <w:szCs w:val="28"/>
          <w:lang w:eastAsia="en-US"/>
        </w:rPr>
        <w:t xml:space="preserve">отбор получателей субсидии – это процедура, проводимая Уполномоченным органом (в соответствии с пунктом 1.5. настоящего Порядка) на конкурентной основе способом запроса предложений, исходя из соответствия </w:t>
      </w:r>
      <w:r>
        <w:rPr>
          <w:color w:val="000000"/>
          <w:szCs w:val="28"/>
          <w:lang w:val="en-US" w:eastAsia="en-US"/>
        </w:rPr>
        <w:t>заяв</w:t>
      </w:r>
      <w:r>
        <w:rPr>
          <w:color w:val="000000"/>
          <w:szCs w:val="28"/>
          <w:lang w:eastAsia="en-US"/>
        </w:rPr>
        <w:t>ителей категориям, критериям и очередности поступления предложений (заявок) на участие в отборе получателей субсидий.</w:t>
      </w:r>
    </w:p>
    <w:p w14:paraId="2D931E33" w14:textId="77777777" w:rsidR="00B37CF4" w:rsidRDefault="00000000">
      <w:pPr>
        <w:suppressAutoHyphens/>
        <w:ind w:firstLine="850"/>
        <w:contextualSpacing/>
        <w:jc w:val="both"/>
        <w:rPr>
          <w:color w:val="000000"/>
          <w:szCs w:val="28"/>
          <w:lang w:eastAsia="en-US"/>
        </w:rPr>
      </w:pPr>
      <w:r>
        <w:rPr>
          <w:color w:val="000000"/>
          <w:szCs w:val="28"/>
          <w:lang w:eastAsia="en-US"/>
        </w:rPr>
        <w:t>Проведение отбора получателей субсидии, осуществляется в соответствии с Правилами отбора в государственной интегрированной информационной системе «Электронный бюджет».</w:t>
      </w:r>
    </w:p>
    <w:p w14:paraId="7FFA4E55" w14:textId="77777777" w:rsidR="00B37CF4" w:rsidRDefault="00000000">
      <w:pPr>
        <w:widowControl w:val="0"/>
        <w:ind w:firstLine="850"/>
        <w:jc w:val="both"/>
      </w:pPr>
      <w:r>
        <w:rPr>
          <w:rFonts w:eastAsia="Calibri"/>
          <w:color w:val="000000"/>
          <w:szCs w:val="28"/>
          <w:lang w:eastAsia="en-US"/>
        </w:rPr>
        <w:t>Процесс предоставления субсидий с использованием ГИИС «Электронный бюджет» предусматривает проведение отборов получателей субсидий через портал предоставления мер финансовой государственной поддержки (</w:t>
      </w:r>
      <w:hyperlink r:id="rId56">
        <w:r>
          <w:rPr>
            <w:rStyle w:val="af"/>
            <w:rFonts w:eastAsia="Calibri"/>
            <w:color w:val="0563C1"/>
            <w:szCs w:val="28"/>
            <w:lang w:eastAsia="en-US"/>
          </w:rPr>
          <w:t>https://</w:t>
        </w:r>
        <w:r>
          <w:rPr>
            <w:rStyle w:val="af"/>
            <w:rFonts w:eastAsia="Calibri"/>
            <w:color w:val="0563C1"/>
            <w:szCs w:val="28"/>
            <w:lang w:val="en-US" w:eastAsia="en-US"/>
          </w:rPr>
          <w:t>promote</w:t>
        </w:r>
        <w:r>
          <w:rPr>
            <w:rStyle w:val="af"/>
            <w:rFonts w:eastAsia="Calibri"/>
            <w:color w:val="0563C1"/>
            <w:szCs w:val="28"/>
            <w:lang w:eastAsia="en-US"/>
          </w:rPr>
          <w:t>.budge</w:t>
        </w:r>
        <w:r>
          <w:rPr>
            <w:rStyle w:val="af"/>
            <w:rFonts w:eastAsia="Calibri"/>
            <w:color w:val="0563C1"/>
            <w:szCs w:val="28"/>
            <w:lang w:val="en-US" w:eastAsia="en-US"/>
          </w:rPr>
          <w:t>t</w:t>
        </w:r>
        <w:r>
          <w:rPr>
            <w:rStyle w:val="af"/>
            <w:rFonts w:eastAsia="Calibri"/>
            <w:color w:val="0563C1"/>
            <w:szCs w:val="28"/>
            <w:lang w:eastAsia="en-US"/>
          </w:rPr>
          <w:t>.</w:t>
        </w:r>
        <w:r>
          <w:rPr>
            <w:rStyle w:val="af"/>
            <w:rFonts w:eastAsia="Calibri"/>
            <w:color w:val="0563C1"/>
            <w:szCs w:val="28"/>
            <w:lang w:val="en-US" w:eastAsia="en-US"/>
          </w:rPr>
          <w:t>gov</w:t>
        </w:r>
        <w:r>
          <w:rPr>
            <w:rStyle w:val="af"/>
            <w:rFonts w:eastAsia="Calibri"/>
            <w:color w:val="0563C1"/>
            <w:szCs w:val="28"/>
            <w:lang w:eastAsia="en-US"/>
          </w:rPr>
          <w:t>.ru</w:t>
        </w:r>
      </w:hyperlink>
      <w:r>
        <w:rPr>
          <w:rFonts w:eastAsia="Calibri"/>
          <w:color w:val="000000"/>
          <w:szCs w:val="28"/>
          <w:lang w:eastAsia="en-US"/>
        </w:rPr>
        <w:t>).</w:t>
      </w:r>
    </w:p>
    <w:p w14:paraId="409C21D8" w14:textId="77777777" w:rsidR="00B37CF4" w:rsidRDefault="00000000">
      <w:pPr>
        <w:widowControl w:val="0"/>
        <w:ind w:firstLine="680"/>
        <w:jc w:val="both"/>
        <w:rPr>
          <w:color w:val="000000"/>
          <w:szCs w:val="28"/>
          <w:lang w:eastAsia="en-US"/>
        </w:rPr>
      </w:pPr>
      <w:r>
        <w:rPr>
          <w:color w:val="000000"/>
          <w:szCs w:val="28"/>
          <w:lang w:eastAsia="en-US"/>
        </w:rPr>
        <w:t>4) заявка на участие в отборе получателей субсидий – документ, формируемый заявителями в электронной форме посредством заполнения соответствующих экранных форм веб-интерфейса ГИИС «Электронный бюджет» и представления в ГИИС «Электронный бюджет» электронных копий документов (документов на бумажном носителе, преобразованных в электронную форму путем сканирования) и материалов, представление которых предусмотрено в объявлении о проведении отбора получателей субсидий (далее – Заявка);</w:t>
      </w:r>
    </w:p>
    <w:p w14:paraId="40CB24D3" w14:textId="77777777" w:rsidR="00B37CF4" w:rsidRDefault="00000000">
      <w:pPr>
        <w:widowControl w:val="0"/>
        <w:ind w:firstLine="680"/>
        <w:jc w:val="both"/>
        <w:rPr>
          <w:szCs w:val="28"/>
        </w:rPr>
      </w:pPr>
      <w:r>
        <w:rPr>
          <w:color w:val="000000"/>
          <w:szCs w:val="28"/>
          <w:lang w:eastAsia="en-US"/>
        </w:rPr>
        <w:t>электронная копия документа — документ на бумажном носителе, преобразованный в электронную форму путем сканирования. Сканирование должно производиться в формате «.</w:t>
      </w:r>
      <w:r>
        <w:rPr>
          <w:color w:val="000000"/>
          <w:szCs w:val="28"/>
          <w:lang w:val="en-US" w:eastAsia="en-US"/>
        </w:rPr>
        <w:t>pdf</w:t>
      </w:r>
      <w:r>
        <w:rPr>
          <w:color w:val="000000"/>
          <w:szCs w:val="28"/>
          <w:lang w:eastAsia="en-US"/>
        </w:rPr>
        <w:t>» в масштабе 1:1 с сохранением ориентации оригинала документа в разрешении, обеспечивающем различимость всех реквизитов и текста документа, документы, содержание несколько листов, должны сканироваться в один файл.</w:t>
      </w:r>
    </w:p>
    <w:p w14:paraId="4C5085D3" w14:textId="77777777" w:rsidR="00B37CF4" w:rsidRDefault="00000000">
      <w:pPr>
        <w:widowControl w:val="0"/>
        <w:ind w:firstLine="680"/>
        <w:jc w:val="both"/>
        <w:rPr>
          <w:color w:val="000000"/>
          <w:szCs w:val="28"/>
          <w:lang w:eastAsia="en-US"/>
        </w:rPr>
      </w:pPr>
      <w:r>
        <w:rPr>
          <w:color w:val="000000"/>
          <w:szCs w:val="28"/>
          <w:lang w:eastAsia="en-US"/>
        </w:rPr>
        <w:t>5) налог на профессиональный доход – специальный налоговый режим, применяемый в соответствии с Федеральным законом от 27 ноября 2018 г. № 422-ФЗ «О проведении эксперимента по установлению специального налогового режима «Налог на профессиональный доход»;</w:t>
      </w:r>
    </w:p>
    <w:p w14:paraId="482ABAF5" w14:textId="77777777" w:rsidR="00B37CF4" w:rsidRDefault="00000000">
      <w:pPr>
        <w:widowControl w:val="0"/>
        <w:ind w:firstLine="680"/>
        <w:jc w:val="both"/>
        <w:rPr>
          <w:color w:val="000000"/>
          <w:szCs w:val="28"/>
          <w:lang w:eastAsia="en-US"/>
        </w:rPr>
      </w:pPr>
      <w:r>
        <w:rPr>
          <w:color w:val="000000"/>
          <w:szCs w:val="28"/>
          <w:lang w:eastAsia="en-US"/>
        </w:rPr>
        <w:t>6) субсидии по направлению государственной поддержки «Мой огород — мой бизнес» - меры государственной поддержки граждан, ведущих личное подсобное хозяйство и применяющих специальный налоговый режим «Налог на профессиональный доход», на развитие сельскохозяйственного производства.</w:t>
      </w:r>
    </w:p>
    <w:p w14:paraId="2A531189" w14:textId="77777777" w:rsidR="00B37CF4" w:rsidRDefault="00000000">
      <w:pPr>
        <w:widowControl w:val="0"/>
        <w:ind w:firstLine="680"/>
        <w:jc w:val="both"/>
        <w:rPr>
          <w:color w:val="000000"/>
          <w:szCs w:val="28"/>
          <w:lang w:eastAsia="en-US"/>
        </w:rPr>
      </w:pPr>
      <w:r>
        <w:rPr>
          <w:color w:val="000000"/>
          <w:szCs w:val="28"/>
          <w:lang w:eastAsia="en-US"/>
        </w:rPr>
        <w:t>Понятия изложенные в настоящем пункте, используются в значениях, установленных действующим законодательством Российской Федерации.</w:t>
      </w:r>
    </w:p>
    <w:p w14:paraId="4FD48804" w14:textId="77777777" w:rsidR="00B37CF4" w:rsidRDefault="00000000">
      <w:pPr>
        <w:widowControl w:val="0"/>
        <w:ind w:firstLine="680"/>
        <w:jc w:val="both"/>
        <w:rPr>
          <w:szCs w:val="28"/>
        </w:rPr>
      </w:pPr>
      <w:r>
        <w:rPr>
          <w:rFonts w:eastAsia="Calibri"/>
          <w:color w:val="000000"/>
          <w:szCs w:val="28"/>
          <w:lang w:eastAsia="en-US"/>
        </w:rPr>
        <w:lastRenderedPageBreak/>
        <w:t xml:space="preserve">1.4. </w:t>
      </w:r>
      <w:r>
        <w:rPr>
          <w:rFonts w:eastAsia="Calibri"/>
          <w:szCs w:val="28"/>
          <w:lang w:eastAsia="en-US"/>
        </w:rPr>
        <w:t>Цели предоставления субсидии:</w:t>
      </w:r>
    </w:p>
    <w:p w14:paraId="2772D3BA" w14:textId="77777777" w:rsidR="00B37CF4" w:rsidRDefault="00000000">
      <w:pPr>
        <w:widowControl w:val="0"/>
        <w:ind w:firstLine="709"/>
        <w:jc w:val="both"/>
        <w:rPr>
          <w:rFonts w:eastAsia="Calibri"/>
          <w:szCs w:val="28"/>
          <w:lang w:eastAsia="en-US"/>
        </w:rPr>
      </w:pPr>
      <w:r>
        <w:rPr>
          <w:rFonts w:eastAsia="Calibri"/>
          <w:szCs w:val="28"/>
          <w:lang w:eastAsia="en-US"/>
        </w:rPr>
        <w:t>1) в сфере финансовой государственной поддержки крестьянских (фермерских) хозяйств и индивидуальных предпринимателей, ведущих деятельность в области сельскохозяйственного производства, субсидии предоставляются в целях возмещения части затрат на:</w:t>
      </w:r>
    </w:p>
    <w:p w14:paraId="7B314AFA" w14:textId="77777777" w:rsidR="00B37CF4" w:rsidRDefault="00000000">
      <w:pPr>
        <w:widowControl w:val="0"/>
        <w:ind w:firstLine="680"/>
        <w:jc w:val="both"/>
        <w:rPr>
          <w:rFonts w:eastAsia="Calibri"/>
          <w:szCs w:val="28"/>
          <w:lang w:eastAsia="en-US"/>
        </w:rPr>
      </w:pPr>
      <w:r>
        <w:rPr>
          <w:rFonts w:eastAsia="Calibri"/>
          <w:szCs w:val="28"/>
          <w:lang w:eastAsia="en-US"/>
        </w:rPr>
        <w:t>производство реализуемой продукции животноводства;</w:t>
      </w:r>
    </w:p>
    <w:p w14:paraId="2D1652CE"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племенных сельскохозяйственных животных, а также товарных сельскохозяйственных животных (коров – в возрасте не старше пяти лет на момент приобретения), нетелей, овцематок, ремонтных телок, ярочек, козочек – в возрасте не старше двух лет на момент приобретения), предназначенных для воспроизводства;</w:t>
      </w:r>
    </w:p>
    <w:p w14:paraId="4C737796" w14:textId="77777777" w:rsidR="00B37CF4" w:rsidRDefault="00000000">
      <w:pPr>
        <w:widowControl w:val="0"/>
        <w:ind w:firstLine="680"/>
        <w:jc w:val="both"/>
        <w:rPr>
          <w:rFonts w:eastAsia="Calibri"/>
          <w:szCs w:val="28"/>
          <w:lang w:eastAsia="en-US"/>
        </w:rPr>
      </w:pPr>
      <w:r>
        <w:rPr>
          <w:rFonts w:eastAsia="Calibri"/>
          <w:szCs w:val="28"/>
          <w:lang w:eastAsia="en-US"/>
        </w:rPr>
        <w:t>строительство теплиц для выращивания овощей и (или) ягод в защищенном грунте;</w:t>
      </w:r>
    </w:p>
    <w:p w14:paraId="04BF8BAA" w14:textId="77777777" w:rsidR="00B37CF4" w:rsidRDefault="00000000">
      <w:pPr>
        <w:widowControl w:val="0"/>
        <w:ind w:firstLine="680"/>
        <w:jc w:val="both"/>
        <w:rPr>
          <w:rFonts w:eastAsia="Calibri"/>
          <w:szCs w:val="28"/>
          <w:lang w:eastAsia="en-US"/>
        </w:rPr>
      </w:pPr>
      <w:r>
        <w:rPr>
          <w:rFonts w:eastAsia="Calibri"/>
          <w:szCs w:val="28"/>
          <w:lang w:eastAsia="en-US"/>
        </w:rPr>
        <w:t>оплату услуг по искусственному осеменению сельскохозяйственных животных (крупного рогатого скота, овец и коз);</w:t>
      </w:r>
    </w:p>
    <w:p w14:paraId="435DA7E3"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систем капельного орошения для ведения овощеводства;</w:t>
      </w:r>
    </w:p>
    <w:p w14:paraId="7AFE92F7"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молодняка кроликов, гусей, индеек;</w:t>
      </w:r>
    </w:p>
    <w:p w14:paraId="13591654"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технологического оборудования для животноводства, птицеводства, а также переработки животноводческой продукции;</w:t>
      </w:r>
    </w:p>
    <w:p w14:paraId="5BBA4D16" w14:textId="77777777" w:rsidR="00B37CF4" w:rsidRDefault="00000000">
      <w:pPr>
        <w:widowControl w:val="0"/>
        <w:ind w:firstLine="680"/>
        <w:jc w:val="both"/>
        <w:rPr>
          <w:rFonts w:eastAsia="Calibri"/>
          <w:szCs w:val="28"/>
          <w:lang w:eastAsia="en-US"/>
        </w:rPr>
      </w:pPr>
      <w:r>
        <w:rPr>
          <w:rFonts w:eastAsia="Calibri"/>
          <w:szCs w:val="28"/>
          <w:lang w:eastAsia="en-US"/>
        </w:rPr>
        <w:t>по наращиванию поголовья коров (предоставляется в случае покупки коров, а также наращивания поголовья коров в году, предшествующем текущему финансовому году).</w:t>
      </w:r>
    </w:p>
    <w:p w14:paraId="152C2427" w14:textId="77777777" w:rsidR="00B37CF4" w:rsidRDefault="00000000">
      <w:pPr>
        <w:widowControl w:val="0"/>
        <w:ind w:firstLine="680"/>
        <w:jc w:val="both"/>
        <w:rPr>
          <w:rFonts w:eastAsia="Calibri"/>
          <w:szCs w:val="28"/>
          <w:lang w:eastAsia="en-US"/>
        </w:rPr>
      </w:pPr>
      <w:r>
        <w:rPr>
          <w:rFonts w:eastAsia="Calibri"/>
          <w:szCs w:val="28"/>
          <w:lang w:eastAsia="en-US"/>
        </w:rPr>
        <w:t>2) в сфере финансовой государственной поддержки развития личных подсобных хозяйств в области сельскохозяйственного производства субсидии предоставляются на возмещение части затрат граждан, ведущих личные подсобные хозяйства, на:</w:t>
      </w:r>
    </w:p>
    <w:p w14:paraId="5973B9DE"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племенных сельскохозяйственных животных, а также товарных сельскохозяйственных животных (коров – в возрасте не старше пяти лет на момент приобретения), нетелей, овцематок, ремонтных телок, ярочек, козочек – в возрасте не старше двух лет на момент приобретения), предназначенных для воспроизводства;</w:t>
      </w:r>
    </w:p>
    <w:p w14:paraId="47AE6159" w14:textId="77777777" w:rsidR="00B37CF4" w:rsidRDefault="00000000">
      <w:pPr>
        <w:widowControl w:val="0"/>
        <w:ind w:firstLine="680"/>
        <w:jc w:val="both"/>
        <w:rPr>
          <w:rFonts w:eastAsia="Calibri"/>
          <w:szCs w:val="28"/>
          <w:lang w:eastAsia="en-US"/>
        </w:rPr>
      </w:pPr>
      <w:r>
        <w:rPr>
          <w:rFonts w:eastAsia="Calibri"/>
          <w:szCs w:val="28"/>
          <w:lang w:eastAsia="en-US"/>
        </w:rPr>
        <w:t>искусственное осеменение сельскохозяйственных животных (крупного рогатого скота, овец и коз);</w:t>
      </w:r>
    </w:p>
    <w:p w14:paraId="07D97C29" w14:textId="77777777" w:rsidR="00B37CF4" w:rsidRDefault="00000000">
      <w:pPr>
        <w:widowControl w:val="0"/>
        <w:ind w:firstLine="680"/>
        <w:jc w:val="both"/>
        <w:rPr>
          <w:rFonts w:eastAsia="Calibri"/>
          <w:szCs w:val="28"/>
          <w:lang w:eastAsia="en-US"/>
        </w:rPr>
      </w:pPr>
      <w:r>
        <w:rPr>
          <w:rFonts w:eastAsia="Calibri"/>
          <w:szCs w:val="28"/>
          <w:lang w:eastAsia="en-US"/>
        </w:rPr>
        <w:t>производство реализуемой ими продукции животноводства;</w:t>
      </w:r>
    </w:p>
    <w:p w14:paraId="3D7CE8CB" w14:textId="77777777" w:rsidR="00B37CF4" w:rsidRDefault="00000000">
      <w:pPr>
        <w:widowControl w:val="0"/>
        <w:ind w:firstLine="680"/>
        <w:jc w:val="both"/>
        <w:rPr>
          <w:rFonts w:eastAsia="Calibri"/>
          <w:szCs w:val="28"/>
          <w:lang w:eastAsia="en-US"/>
        </w:rPr>
      </w:pPr>
      <w:r>
        <w:rPr>
          <w:rFonts w:eastAsia="Calibri"/>
          <w:szCs w:val="28"/>
          <w:lang w:eastAsia="en-US"/>
        </w:rPr>
        <w:t>строительство теплиц для выращивания овощей и (или) ягод в защищенном грунте;</w:t>
      </w:r>
    </w:p>
    <w:p w14:paraId="7BFB7A8D"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молодняка кроликов, гусей, индеек.</w:t>
      </w:r>
    </w:p>
    <w:p w14:paraId="79996602" w14:textId="77777777" w:rsidR="00B37CF4" w:rsidRDefault="00000000">
      <w:pPr>
        <w:widowControl w:val="0"/>
        <w:ind w:firstLine="680"/>
        <w:jc w:val="both"/>
        <w:rPr>
          <w:rFonts w:eastAsia="Calibri"/>
          <w:szCs w:val="28"/>
          <w:lang w:eastAsia="en-US"/>
        </w:rPr>
      </w:pPr>
      <w:r>
        <w:rPr>
          <w:rFonts w:eastAsia="Calibri"/>
          <w:szCs w:val="28"/>
          <w:lang w:eastAsia="en-US"/>
        </w:rPr>
        <w:t>3) в сфере финансовой государственной поддержки граждан, ведущих личные подсобные хозяйства и применяющих специальный налоговый режим «Налог на профессиональный доход» (далее – ЛПХ, применяющие специальный налоговый режим «Налог на профессиональный доход»), субсидии предоставляются по направлению государственной поддержки «Мой огород – мой бизнес» в целях возмещения части затрат на:</w:t>
      </w:r>
    </w:p>
    <w:p w14:paraId="0CEB656C" w14:textId="77777777" w:rsidR="00B37CF4" w:rsidRDefault="00000000">
      <w:pPr>
        <w:widowControl w:val="0"/>
        <w:ind w:firstLine="680"/>
        <w:jc w:val="both"/>
        <w:rPr>
          <w:rFonts w:eastAsia="Calibri"/>
          <w:szCs w:val="28"/>
          <w:lang w:eastAsia="en-US"/>
        </w:rPr>
      </w:pPr>
      <w:r>
        <w:rPr>
          <w:rFonts w:eastAsia="Calibri"/>
          <w:szCs w:val="28"/>
          <w:lang w:eastAsia="en-US"/>
        </w:rPr>
        <w:t xml:space="preserve">приобретение племенных сельскохозяйственных животных, а также товарных сельскохозяйственных животных (коров – в возрасте не старше пяти </w:t>
      </w:r>
      <w:r>
        <w:rPr>
          <w:rFonts w:eastAsia="Calibri"/>
          <w:szCs w:val="28"/>
          <w:lang w:eastAsia="en-US"/>
        </w:rPr>
        <w:lastRenderedPageBreak/>
        <w:t>лет на момент приобретения), нетелей, овцематок, ремонтных телок, ярочек, козочек – в возрасте не старше двух лет на момент приобретения), предназначенных для воспроизводства;</w:t>
      </w:r>
    </w:p>
    <w:p w14:paraId="3D9E9C1A" w14:textId="77777777" w:rsidR="00B37CF4" w:rsidRDefault="00000000">
      <w:pPr>
        <w:widowControl w:val="0"/>
        <w:ind w:firstLine="680"/>
        <w:jc w:val="both"/>
        <w:rPr>
          <w:rFonts w:eastAsia="Calibri"/>
          <w:szCs w:val="28"/>
          <w:lang w:eastAsia="en-US"/>
        </w:rPr>
      </w:pPr>
      <w:r>
        <w:rPr>
          <w:rFonts w:eastAsia="Calibri"/>
          <w:szCs w:val="28"/>
          <w:lang w:eastAsia="en-US"/>
        </w:rPr>
        <w:t>производство реализуемой продукции животноводства;</w:t>
      </w:r>
    </w:p>
    <w:p w14:paraId="08D7704F" w14:textId="77777777" w:rsidR="00B37CF4" w:rsidRDefault="00000000">
      <w:pPr>
        <w:widowControl w:val="0"/>
        <w:ind w:firstLine="680"/>
        <w:jc w:val="both"/>
        <w:rPr>
          <w:rFonts w:eastAsia="Calibri"/>
          <w:szCs w:val="28"/>
          <w:lang w:eastAsia="en-US"/>
        </w:rPr>
      </w:pPr>
      <w:r>
        <w:rPr>
          <w:rFonts w:eastAsia="Calibri"/>
          <w:szCs w:val="28"/>
          <w:lang w:eastAsia="en-US"/>
        </w:rPr>
        <w:t>оплату услуг по искусственному осеменению сельскохозяйственных животных (крупного рогатого скота, овец и коз);</w:t>
      </w:r>
    </w:p>
    <w:p w14:paraId="4BFC3887"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молодняка кроликов, нутрий, гусей, индеек, уток, кур-несушек, перепелов, а также пчелопакетов;</w:t>
      </w:r>
    </w:p>
    <w:p w14:paraId="261164DE" w14:textId="77777777" w:rsidR="00B37CF4" w:rsidRDefault="00000000">
      <w:pPr>
        <w:widowControl w:val="0"/>
        <w:ind w:firstLine="680"/>
        <w:jc w:val="both"/>
        <w:rPr>
          <w:rFonts w:eastAsia="Calibri"/>
          <w:szCs w:val="28"/>
          <w:lang w:eastAsia="en-US"/>
        </w:rPr>
      </w:pPr>
      <w:r>
        <w:rPr>
          <w:rFonts w:eastAsia="Calibri"/>
          <w:szCs w:val="28"/>
          <w:lang w:eastAsia="en-US"/>
        </w:rPr>
        <w:t>строительство теплиц для выращивания овощей и (или) ягод в защищенном грунте;</w:t>
      </w:r>
    </w:p>
    <w:p w14:paraId="0457599E"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технологического оборудования для животноводства, птицеводства, а также переработки животноводческой продукции;</w:t>
      </w:r>
    </w:p>
    <w:p w14:paraId="2615A205" w14:textId="77777777" w:rsidR="00B37CF4" w:rsidRDefault="00000000">
      <w:pPr>
        <w:widowControl w:val="0"/>
        <w:ind w:firstLine="680"/>
        <w:jc w:val="both"/>
        <w:rPr>
          <w:rFonts w:eastAsia="Calibri"/>
          <w:szCs w:val="28"/>
          <w:lang w:eastAsia="en-US"/>
        </w:rPr>
      </w:pPr>
      <w:r>
        <w:rPr>
          <w:rFonts w:eastAsia="Calibri"/>
          <w:szCs w:val="28"/>
          <w:lang w:eastAsia="en-US"/>
        </w:rPr>
        <w:t>приобретение саженцев плодово-ягодных культур, рассады и семян овощных и цветочных культур;</w:t>
      </w:r>
    </w:p>
    <w:p w14:paraId="26F56652" w14:textId="77777777" w:rsidR="00B37CF4" w:rsidRDefault="00000000">
      <w:pPr>
        <w:widowControl w:val="0"/>
        <w:ind w:firstLine="680"/>
        <w:jc w:val="both"/>
        <w:rPr>
          <w:rFonts w:eastAsia="Calibri"/>
          <w:szCs w:val="28"/>
        </w:rPr>
      </w:pPr>
      <w:r>
        <w:rPr>
          <w:rFonts w:eastAsia="Calibri"/>
          <w:szCs w:val="28"/>
        </w:rPr>
        <w:t>приобретение систем капельного орошения для ведения овощеводства.</w:t>
      </w:r>
    </w:p>
    <w:p w14:paraId="2F631CB9" w14:textId="77777777" w:rsidR="00B37CF4" w:rsidRDefault="00000000">
      <w:pPr>
        <w:widowControl w:val="0"/>
        <w:ind w:firstLine="680"/>
        <w:jc w:val="both"/>
        <w:rPr>
          <w:szCs w:val="28"/>
        </w:rPr>
      </w:pPr>
      <w:r>
        <w:rPr>
          <w:rFonts w:eastAsia="Calibri"/>
          <w:szCs w:val="28"/>
          <w:lang w:eastAsia="en-US"/>
        </w:rPr>
        <w:t xml:space="preserve">1.5. </w:t>
      </w:r>
      <w:r>
        <w:rPr>
          <w:szCs w:val="28"/>
          <w:lang w:eastAsia="en-US"/>
        </w:rPr>
        <w:t xml:space="preserve">Функции главного распорядителя бюджетных средств, которому в соответствии с бюджетным законодательством Российской Федерации доведены в установленном порядке лимиты бюджетных обязательств на предоставление субсидий на соответствующий финансовый год и плановый период, осуществляет администрация Ленинградского муниципального округа. </w:t>
      </w:r>
    </w:p>
    <w:p w14:paraId="0851C33F" w14:textId="77777777" w:rsidR="00B37CF4" w:rsidRDefault="00000000">
      <w:pPr>
        <w:widowControl w:val="0"/>
        <w:ind w:firstLine="680"/>
        <w:jc w:val="both"/>
        <w:rPr>
          <w:szCs w:val="28"/>
        </w:rPr>
      </w:pPr>
      <w:r>
        <w:rPr>
          <w:rFonts w:eastAsia="Calibri"/>
          <w:szCs w:val="28"/>
          <w:lang w:eastAsia="en-US"/>
        </w:rPr>
        <w:t xml:space="preserve">Функциональным органом администрации Ленинградского муниципального округа </w:t>
      </w:r>
      <w:r>
        <w:rPr>
          <w:szCs w:val="28"/>
          <w:lang w:eastAsia="en-US"/>
        </w:rPr>
        <w:t xml:space="preserve">ответственным за осуществление управленческих функций по реализации отдельных государственных полномочий по поддержке сельскохозяйственного производства является управление сельского хозяйства администрации Ленинградского муниципального округа (далее – уполномоченный орган). </w:t>
      </w:r>
    </w:p>
    <w:p w14:paraId="43BBF9CA"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1.6. Способ предоставления субсидии — возмещение части затрат.</w:t>
      </w:r>
    </w:p>
    <w:p w14:paraId="1D6A932D" w14:textId="77777777" w:rsidR="00B37CF4" w:rsidRDefault="00000000">
      <w:pPr>
        <w:widowControl w:val="0"/>
        <w:ind w:firstLine="680"/>
        <w:contextualSpacing/>
        <w:jc w:val="both"/>
        <w:rPr>
          <w:szCs w:val="28"/>
        </w:rPr>
      </w:pPr>
      <w:r>
        <w:rPr>
          <w:color w:val="000000"/>
          <w:szCs w:val="28"/>
          <w:lang w:eastAsia="en-US"/>
        </w:rPr>
        <w:t xml:space="preserve">Период возмещения части затрат и расчётные размеры ставок субсидий на понесённые затраты участникам отбора получателей субсидий </w:t>
      </w:r>
      <w:r>
        <w:rPr>
          <w:rFonts w:eastAsia="Calibri"/>
          <w:szCs w:val="28"/>
          <w:lang w:eastAsia="en-US"/>
        </w:rPr>
        <w:t>утверждаются постановлением главы администрации (губернатора) Краснодарского края от 25 июля 2017 г. № 550 «Об утверждении Порядка предоставления местным бюджетам субвенций из бюджета Краснодарского края на осуществление отдельных государственных полномочий по поддержке сельскохозяйственного производства в Краснодарском крае в части предоставления субсидий гражданам, ведущим личное подсобное хозяйство, крестьянским (фермерским) хозяйствам, индивидуальным предпринимателям, осуществляющим деятельность в области сельскохозяйственного производства, в рамках реализации мероприятия государственной программы Краснодарского края "Развитие сельского хозяйства и регулирование рынков сельскохозяйственной продукции, сырья и продовольствия».</w:t>
      </w:r>
      <w:r>
        <w:rPr>
          <w:szCs w:val="28"/>
        </w:rPr>
        <w:t xml:space="preserve"> </w:t>
      </w:r>
    </w:p>
    <w:p w14:paraId="1C9CE231" w14:textId="77777777" w:rsidR="00B37CF4" w:rsidRDefault="00000000">
      <w:pPr>
        <w:widowControl w:val="0"/>
        <w:ind w:firstLine="680"/>
        <w:jc w:val="both"/>
        <w:rPr>
          <w:rFonts w:eastAsia="Calibri"/>
          <w:szCs w:val="28"/>
          <w:lang w:eastAsia="en-US"/>
        </w:rPr>
      </w:pPr>
      <w:r>
        <w:rPr>
          <w:rFonts w:eastAsia="Calibri"/>
          <w:szCs w:val="28"/>
          <w:lang w:eastAsia="en-US"/>
        </w:rPr>
        <w:t>1.7 Информация, содержащая сведения о субсидиях, подлежит размещению на едином портале бюджетной системы Российской Федерации в информационно-телекоммуникационной сети «Интернет» (далее – единый портал) в разделе «Единого портала», в соответствии с порядком размещения такой информации, установленным Министерством финансов Российской Федерации.</w:t>
      </w:r>
    </w:p>
    <w:p w14:paraId="499E3828" w14:textId="77777777" w:rsidR="00B37CF4" w:rsidRDefault="00B37CF4">
      <w:pPr>
        <w:widowControl w:val="0"/>
        <w:ind w:firstLine="680"/>
        <w:jc w:val="both"/>
        <w:rPr>
          <w:rFonts w:eastAsia="Calibri"/>
          <w:szCs w:val="28"/>
          <w:lang w:eastAsia="en-US"/>
        </w:rPr>
      </w:pPr>
    </w:p>
    <w:p w14:paraId="55DD45E0" w14:textId="77777777" w:rsidR="00B37CF4" w:rsidRDefault="00000000">
      <w:pPr>
        <w:widowControl w:val="0"/>
        <w:ind w:firstLine="680"/>
        <w:jc w:val="center"/>
        <w:rPr>
          <w:rFonts w:eastAsia="Calibri"/>
          <w:b/>
          <w:bCs/>
          <w:color w:val="000000"/>
          <w:szCs w:val="28"/>
          <w:lang w:eastAsia="en-US"/>
        </w:rPr>
      </w:pPr>
      <w:r>
        <w:rPr>
          <w:rFonts w:eastAsia="Calibri"/>
          <w:b/>
          <w:bCs/>
          <w:color w:val="000000"/>
          <w:szCs w:val="28"/>
          <w:lang w:eastAsia="en-US"/>
        </w:rPr>
        <w:lastRenderedPageBreak/>
        <w:t>2. Условия и порядок предоставления субсидий</w:t>
      </w:r>
    </w:p>
    <w:p w14:paraId="24CE7912" w14:textId="77777777" w:rsidR="00B37CF4" w:rsidRDefault="00B37CF4">
      <w:pPr>
        <w:widowControl w:val="0"/>
        <w:ind w:firstLine="680"/>
        <w:jc w:val="both"/>
        <w:rPr>
          <w:rFonts w:eastAsia="Calibri"/>
          <w:color w:val="000000"/>
          <w:szCs w:val="28"/>
          <w:lang w:eastAsia="en-US"/>
        </w:rPr>
      </w:pPr>
    </w:p>
    <w:p w14:paraId="20076116" w14:textId="77777777" w:rsidR="00B37CF4" w:rsidRDefault="00000000">
      <w:pPr>
        <w:widowControl w:val="0"/>
        <w:ind w:firstLine="680"/>
        <w:jc w:val="both"/>
        <w:rPr>
          <w:rFonts w:eastAsia="Calibri"/>
          <w:szCs w:val="28"/>
          <w:lang w:eastAsia="en-US"/>
        </w:rPr>
      </w:pPr>
      <w:r>
        <w:rPr>
          <w:rFonts w:eastAsia="Calibri"/>
          <w:szCs w:val="28"/>
          <w:lang w:eastAsia="en-US"/>
        </w:rPr>
        <w:t>2.1. Заявители по состоянию на даты рассмотрения заявки и заключения Соглашения должны соответствовать следующим требованиям:</w:t>
      </w:r>
    </w:p>
    <w:p w14:paraId="56244FA6"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1) заявители должны являться сельскохозяйственными товаропроизводителями (признаваемые таковыми в соответствии с Федеральным законом от 29 декабря 2006 г. № 264-ФЗ «О развитии сельского хозяйства»);</w:t>
      </w:r>
    </w:p>
    <w:p w14:paraId="4A107828"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2) заявитель должен быть зарегистрирован в Федеральной государственной информационной системе в области ветеринарии «Меркурий» (далее - ФГИС «Меркурий») (кроме заявителей на участие в отборе на предоставление субсидии на возмещение части затрат на строительство теплиц и приобретения систем капельного орошения) по состоянию на дату подачи заявки;</w:t>
      </w:r>
    </w:p>
    <w:p w14:paraId="74DE8319" w14:textId="77777777" w:rsidR="00B37CF4" w:rsidRDefault="00000000">
      <w:pPr>
        <w:widowControl w:val="0"/>
        <w:tabs>
          <w:tab w:val="left" w:pos="675"/>
        </w:tabs>
        <w:ind w:firstLine="680"/>
        <w:jc w:val="both"/>
        <w:rPr>
          <w:szCs w:val="28"/>
        </w:rPr>
      </w:pPr>
      <w:r>
        <w:rPr>
          <w:color w:val="000000"/>
          <w:szCs w:val="28"/>
          <w:lang w:val="en-US"/>
        </w:rPr>
        <w:t>3</w:t>
      </w:r>
      <w:r>
        <w:rPr>
          <w:color w:val="000000"/>
          <w:szCs w:val="28"/>
        </w:rPr>
        <w:t>) заявитель не должен являться иностранным юридическим лицом, в том числе местом регистрации которого является государство или территория, включенные в утверждаемый Министерством финансов Российской Федерации перечень государств и территорий, используемых для промежуточного (офшорного) владения активами в Российской Федерации (далее - офшорные компании), а также российским юридическим лицом, в уставном (складочном) капитале которого доля прямого или косвенного (через третьих лиц) участия офшорных компаний в совокупности превышает 25 процентов (если иное не предусмотрено законодательством Российской Федерации) на первое число месяца, в котором подана заявка. При расчете доли участия офшорных компаний в капитале российских юридических лиц не учитывается прямое и (или) косвенное участие офшорных компаний в капитале публичных акционерных обществ (в том числе со статусом международной компании), акции которых обращаются на организованных торгах в Российской Федерации, а также косвенное участие таких офшорных компаний в капитале других российских юридических лиц, реализованное через участие в капитале указанных публичных акционерных обществ;</w:t>
      </w:r>
    </w:p>
    <w:p w14:paraId="17585DDB" w14:textId="77777777" w:rsidR="00B37CF4" w:rsidRDefault="00000000">
      <w:pPr>
        <w:widowControl w:val="0"/>
        <w:tabs>
          <w:tab w:val="left" w:pos="675"/>
        </w:tabs>
        <w:ind w:firstLine="680"/>
        <w:jc w:val="both"/>
        <w:rPr>
          <w:szCs w:val="28"/>
        </w:rPr>
      </w:pPr>
      <w:r>
        <w:rPr>
          <w:color w:val="000000"/>
          <w:szCs w:val="28"/>
        </w:rPr>
        <w:t xml:space="preserve">4) заявитель не находится в перечне организаций и физических лиц, в отношении которых имеются сведения об их причастности к экстремистской деятельности или терроризму по состоянию на дату </w:t>
      </w:r>
      <w:r>
        <w:rPr>
          <w:rFonts w:eastAsia="Calibri"/>
          <w:color w:val="000000"/>
          <w:szCs w:val="28"/>
          <w:lang w:eastAsia="en-US"/>
        </w:rPr>
        <w:t>подачи заявки</w:t>
      </w:r>
      <w:r>
        <w:rPr>
          <w:color w:val="000000"/>
          <w:szCs w:val="28"/>
        </w:rPr>
        <w:t>;</w:t>
      </w:r>
    </w:p>
    <w:p w14:paraId="34155321" w14:textId="77777777" w:rsidR="00B37CF4" w:rsidRDefault="00000000">
      <w:pPr>
        <w:widowControl w:val="0"/>
        <w:tabs>
          <w:tab w:val="left" w:pos="675"/>
        </w:tabs>
        <w:ind w:firstLine="680"/>
        <w:jc w:val="both"/>
        <w:rPr>
          <w:color w:val="000000"/>
          <w:szCs w:val="28"/>
        </w:rPr>
      </w:pPr>
      <w:r>
        <w:rPr>
          <w:color w:val="000000"/>
          <w:szCs w:val="28"/>
        </w:rPr>
        <w:t>5) заявитель не находится в составляемых в рамках реализации полномочий, предусмотренных главой VII Устава ООН, Советом Безопасности ООН или органами, специально созданными решениями Совета Безопасности ООН, перечнях организаций и физических лиц, связанных с террористическими организациями и террористами или с распространением оружия массового уничтожения по состоянию на дату подачи заявки;</w:t>
      </w:r>
    </w:p>
    <w:p w14:paraId="3122F826" w14:textId="77777777" w:rsidR="00B37CF4" w:rsidRDefault="00000000">
      <w:pPr>
        <w:widowControl w:val="0"/>
        <w:ind w:firstLine="680"/>
        <w:jc w:val="both"/>
        <w:rPr>
          <w:szCs w:val="28"/>
        </w:rPr>
      </w:pPr>
      <w:r>
        <w:rPr>
          <w:rFonts w:eastAsia="Calibri"/>
          <w:color w:val="000000"/>
          <w:szCs w:val="28"/>
          <w:lang w:val="en-US" w:eastAsia="en-US"/>
        </w:rPr>
        <w:t>6</w:t>
      </w:r>
      <w:r>
        <w:rPr>
          <w:rFonts w:eastAsia="Calibri"/>
          <w:color w:val="000000"/>
          <w:szCs w:val="28"/>
          <w:lang w:eastAsia="en-US"/>
        </w:rPr>
        <w:t>) заявитель не должен получать средства из бюджета Краснодарского края, на основании иных нормативных правовых актов Краснодарского края на цели, установленные настоящим Порядком, на первое число месяца, в котором подана заявка;</w:t>
      </w:r>
    </w:p>
    <w:p w14:paraId="25969782"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 xml:space="preserve">7) заявитель не является иностранным агентом в соответствии с Федеральным законом от 14 июля 2022 г. № 255-ФЗ «О контроле за деятельностью лиц, находящихся под иностранным влиянием» по состоянию на дату подачи </w:t>
      </w:r>
      <w:r>
        <w:rPr>
          <w:rFonts w:eastAsia="Calibri"/>
          <w:color w:val="000000"/>
          <w:szCs w:val="28"/>
          <w:lang w:eastAsia="en-US"/>
        </w:rPr>
        <w:lastRenderedPageBreak/>
        <w:t>заявки;</w:t>
      </w:r>
    </w:p>
    <w:p w14:paraId="1D3F1791" w14:textId="77777777" w:rsidR="00B37CF4" w:rsidRDefault="00000000">
      <w:pPr>
        <w:widowControl w:val="0"/>
        <w:ind w:firstLine="680"/>
        <w:jc w:val="both"/>
        <w:rPr>
          <w:szCs w:val="28"/>
        </w:rPr>
      </w:pPr>
      <w:r>
        <w:rPr>
          <w:rFonts w:eastAsia="Calibri"/>
          <w:color w:val="000000"/>
          <w:szCs w:val="28"/>
          <w:lang w:val="en-US" w:eastAsia="en-US"/>
        </w:rPr>
        <w:t>8</w:t>
      </w:r>
      <w:r>
        <w:rPr>
          <w:rFonts w:eastAsia="Calibri"/>
          <w:color w:val="000000"/>
          <w:szCs w:val="28"/>
          <w:lang w:eastAsia="en-US"/>
        </w:rPr>
        <w:t>) заявитель должен иметь государственную регистрацию в Федеральной налоговой службе (далее — ФНС России) по состоянию на дату подачи заявки (кроме – ЛПХ не применяющих специальный налоговый режим «Налог на профессиональный доход»);</w:t>
      </w:r>
    </w:p>
    <w:p w14:paraId="1877D824" w14:textId="77777777" w:rsidR="00B37CF4" w:rsidRDefault="00000000">
      <w:pPr>
        <w:widowControl w:val="0"/>
        <w:ind w:firstLine="680"/>
        <w:jc w:val="both"/>
        <w:rPr>
          <w:szCs w:val="28"/>
        </w:rPr>
      </w:pPr>
      <w:r>
        <w:rPr>
          <w:rFonts w:eastAsia="Calibri"/>
          <w:color w:val="000000"/>
          <w:szCs w:val="28"/>
          <w:lang w:val="en-US" w:eastAsia="en-US"/>
        </w:rPr>
        <w:t>9</w:t>
      </w:r>
      <w:r>
        <w:rPr>
          <w:rFonts w:eastAsia="Calibri"/>
          <w:color w:val="000000"/>
          <w:szCs w:val="28"/>
          <w:lang w:eastAsia="en-US"/>
        </w:rPr>
        <w:t>) заявитель должен</w:t>
      </w:r>
      <w:r>
        <w:rPr>
          <w:rFonts w:eastAsia="Calibri"/>
          <w:color w:val="000000"/>
          <w:szCs w:val="28"/>
          <w:lang w:val="en-US" w:eastAsia="en-US"/>
        </w:rPr>
        <w:t xml:space="preserve"> </w:t>
      </w:r>
      <w:r>
        <w:rPr>
          <w:rFonts w:eastAsia="Calibri"/>
          <w:color w:val="000000"/>
          <w:szCs w:val="28"/>
          <w:lang w:eastAsia="en-US"/>
        </w:rPr>
        <w:t>осуществлять производственную деятельность на территории муниципального образования Ленинградский муниципальный округ Краснодарского края на дату подачи заявки;</w:t>
      </w:r>
    </w:p>
    <w:p w14:paraId="48AB94F9" w14:textId="77777777" w:rsidR="00B37CF4" w:rsidRDefault="00000000">
      <w:pPr>
        <w:widowControl w:val="0"/>
        <w:ind w:firstLine="680"/>
        <w:jc w:val="both"/>
        <w:rPr>
          <w:szCs w:val="28"/>
        </w:rPr>
      </w:pPr>
      <w:r>
        <w:rPr>
          <w:rFonts w:eastAsia="Calibri"/>
          <w:color w:val="000000"/>
          <w:szCs w:val="28"/>
          <w:lang w:val="en-US" w:eastAsia="en-US"/>
        </w:rPr>
        <w:t>10</w:t>
      </w:r>
      <w:r>
        <w:rPr>
          <w:rFonts w:eastAsia="Calibri"/>
          <w:color w:val="000000"/>
          <w:szCs w:val="28"/>
          <w:lang w:eastAsia="en-US"/>
        </w:rPr>
        <w:t>) отсутствие просроченной (неурегулированной) задолженности по денежным обязательствам перед Краснодарским краем и (или) муниципальным образованием Ленинградский муниципальный округ Краснодарского края, из бюджета которого планируется предоставление субсидий, на первое число месяца, в котором подана заявка;</w:t>
      </w:r>
    </w:p>
    <w:p w14:paraId="797F01A0" w14:textId="77777777" w:rsidR="00B37CF4" w:rsidRDefault="00000000">
      <w:pPr>
        <w:widowControl w:val="0"/>
        <w:ind w:firstLine="680"/>
        <w:jc w:val="both"/>
        <w:rPr>
          <w:szCs w:val="28"/>
        </w:rPr>
      </w:pPr>
      <w:r>
        <w:rPr>
          <w:rFonts w:eastAsia="Calibri"/>
          <w:color w:val="000000"/>
          <w:szCs w:val="28"/>
          <w:lang w:val="en-US" w:eastAsia="en-US"/>
        </w:rPr>
        <w:t>11</w:t>
      </w:r>
      <w:r>
        <w:rPr>
          <w:rFonts w:eastAsia="Calibri"/>
          <w:color w:val="000000"/>
          <w:szCs w:val="28"/>
          <w:lang w:eastAsia="en-US"/>
        </w:rPr>
        <w:t>) реализация продукции растениеводства (за исключением семенного и посадочного материала сельскохозяйственных культур) на территории Российской Федерации в году, предшествующем получению субсидии, по направлениям, обеспечивающим развитие растениеводства;</w:t>
      </w:r>
    </w:p>
    <w:p w14:paraId="186E49EB" w14:textId="77777777" w:rsidR="00B37CF4" w:rsidRDefault="00000000">
      <w:pPr>
        <w:widowControl w:val="0"/>
        <w:ind w:firstLine="680"/>
        <w:jc w:val="both"/>
        <w:rPr>
          <w:szCs w:val="28"/>
        </w:rPr>
      </w:pPr>
      <w:r>
        <w:rPr>
          <w:rFonts w:eastAsia="Calibri"/>
          <w:color w:val="000000"/>
          <w:szCs w:val="28"/>
          <w:lang w:eastAsia="en-US"/>
        </w:rPr>
        <w:t>1</w:t>
      </w:r>
      <w:r>
        <w:rPr>
          <w:rFonts w:eastAsia="Calibri"/>
          <w:color w:val="000000"/>
          <w:szCs w:val="28"/>
          <w:lang w:val="en-US" w:eastAsia="en-US"/>
        </w:rPr>
        <w:t>2</w:t>
      </w:r>
      <w:r>
        <w:rPr>
          <w:rFonts w:eastAsia="Calibri"/>
          <w:color w:val="000000"/>
          <w:szCs w:val="28"/>
          <w:lang w:eastAsia="en-US"/>
        </w:rPr>
        <w:t>) заявитель реализовывает продукцию животноводства, предъявленную к субсидированию юридическим лицам независимо от организационно-правовой формы, а также предпринимателям, зарегистрированным на территории Краснодарского края;</w:t>
      </w:r>
    </w:p>
    <w:p w14:paraId="5A167A56" w14:textId="77777777" w:rsidR="00B37CF4" w:rsidRDefault="00000000">
      <w:pPr>
        <w:widowControl w:val="0"/>
        <w:ind w:firstLine="680"/>
        <w:jc w:val="both"/>
        <w:rPr>
          <w:szCs w:val="28"/>
        </w:rPr>
      </w:pPr>
      <w:r>
        <w:rPr>
          <w:rFonts w:eastAsia="Calibri"/>
          <w:color w:val="000000"/>
          <w:szCs w:val="28"/>
          <w:lang w:val="en-US" w:eastAsia="en-US"/>
        </w:rPr>
        <w:t>13</w:t>
      </w:r>
      <w:r>
        <w:rPr>
          <w:rFonts w:eastAsia="Calibri"/>
          <w:color w:val="000000"/>
          <w:szCs w:val="28"/>
          <w:lang w:eastAsia="en-US"/>
        </w:rPr>
        <w:t>) ведение личного подсобного хозяйства без привлечения труда наёмных работников на дату подачи заявки (для ЛПХ);</w:t>
      </w:r>
    </w:p>
    <w:p w14:paraId="2B601766" w14:textId="77777777" w:rsidR="00B37CF4" w:rsidRDefault="00000000">
      <w:pPr>
        <w:widowControl w:val="0"/>
        <w:ind w:firstLine="680"/>
        <w:jc w:val="both"/>
        <w:rPr>
          <w:szCs w:val="28"/>
        </w:rPr>
      </w:pPr>
      <w:r>
        <w:rPr>
          <w:rFonts w:eastAsia="Calibri"/>
          <w:color w:val="000000"/>
          <w:szCs w:val="28"/>
          <w:lang w:val="en-US" w:eastAsia="en-US"/>
        </w:rPr>
        <w:t>14</w:t>
      </w:r>
      <w:r>
        <w:rPr>
          <w:rFonts w:eastAsia="Calibri"/>
          <w:color w:val="000000"/>
          <w:szCs w:val="28"/>
          <w:lang w:eastAsia="en-US"/>
        </w:rPr>
        <w:t>) соблюдение предельных максимальных размеров земельных участков (приусадебных и полевых), предназначенных для ведения личного подсобного хозяйства на дату подачи заявки (для ЛПХ);</w:t>
      </w:r>
    </w:p>
    <w:p w14:paraId="206E7BF3" w14:textId="77777777" w:rsidR="00B37CF4" w:rsidRDefault="00000000">
      <w:pPr>
        <w:widowControl w:val="0"/>
        <w:ind w:firstLine="680"/>
        <w:jc w:val="both"/>
        <w:rPr>
          <w:szCs w:val="28"/>
        </w:rPr>
      </w:pPr>
      <w:r>
        <w:rPr>
          <w:color w:val="000000"/>
          <w:szCs w:val="28"/>
          <w:lang w:val="en-US" w:eastAsia="en-US"/>
        </w:rPr>
        <w:t>1</w:t>
      </w:r>
      <w:r>
        <w:rPr>
          <w:color w:val="000000"/>
          <w:szCs w:val="28"/>
          <w:lang w:eastAsia="en-US"/>
        </w:rPr>
        <w:t xml:space="preserve">5) </w:t>
      </w:r>
      <w:r>
        <w:rPr>
          <w:color w:val="000000"/>
          <w:szCs w:val="28"/>
          <w:shd w:val="clear" w:color="auto" w:fill="FFFFFF"/>
          <w:lang w:eastAsia="en-US"/>
        </w:rPr>
        <w:t>обеспечение определенного уровня численности поголовья коров, овцематок (включая ярок от года и старше), козоматок (включая козочек от года и старше) сельскохозяйственными товаропроизводителями, занимающимися животноводством. У заявителя в наличии должно быть поголовье сельскохозяйственных животных на дату подачи заявки не ниже уровня численности поголовья на 1-ое января текущего года при предоставлении субсидии на производство реализуемой продукции животноводства (молока) и (или) наращивание поголовья коров, за исключением заявителей, осуществляющих данный вид деятельности менее одного года. Данное требование не распространяется на сельскохозяйственных товаропроизводителей, осуществляющих проведение мероприятий по оздоровлению стада от лейкоза крупного рогатого скота, с учетом условий и в порядке, которые установлены нормативными правовыми актами Губернатора Краснодарского края или актами уполномоченных им органов исполнительной власти Краснодарского края;</w:t>
      </w:r>
    </w:p>
    <w:p w14:paraId="4995CF3A" w14:textId="77777777" w:rsidR="00B37CF4" w:rsidRDefault="00000000">
      <w:pPr>
        <w:widowControl w:val="0"/>
        <w:ind w:firstLine="680"/>
        <w:jc w:val="both"/>
        <w:rPr>
          <w:szCs w:val="28"/>
        </w:rPr>
      </w:pPr>
      <w:r>
        <w:rPr>
          <w:color w:val="000000"/>
          <w:szCs w:val="28"/>
          <w:shd w:val="clear" w:color="auto" w:fill="FFFFFF"/>
          <w:lang w:eastAsia="en-US"/>
        </w:rPr>
        <w:t xml:space="preserve">16) обеспечение прироста производства объемов коровьего молока сельскохозяйственными товаропроизводителями, занимающимися производством коровьего молока, за исключением осуществляющих данный вид деятельности менее одного года. Данное требование не распространяется на сельскохозяйственных товаропроизводителей, осуществляющих проведение мероприятий по </w:t>
      </w:r>
      <w:r>
        <w:rPr>
          <w:color w:val="000000"/>
          <w:szCs w:val="28"/>
          <w:shd w:val="clear" w:color="auto" w:fill="FFFFFF"/>
          <w:lang w:eastAsia="en-US"/>
        </w:rPr>
        <w:lastRenderedPageBreak/>
        <w:t>оздоровлению стада от лейкоза крупного рогатого скота, с учетом условий и в порядке, которые установлены нормативными правовыми актами Губернатора Краснодарского края или актами уполномоченных им органов исполнительной власти Краснодарского края (кроме - ЛПХ);</w:t>
      </w:r>
    </w:p>
    <w:p w14:paraId="133BB585" w14:textId="77777777" w:rsidR="00B37CF4" w:rsidRDefault="00000000">
      <w:pPr>
        <w:widowControl w:val="0"/>
        <w:ind w:firstLine="680"/>
        <w:jc w:val="both"/>
        <w:rPr>
          <w:szCs w:val="28"/>
        </w:rPr>
      </w:pPr>
      <w:r>
        <w:rPr>
          <w:rFonts w:eastAsia="Calibri"/>
          <w:color w:val="000000"/>
          <w:szCs w:val="28"/>
          <w:lang w:val="en-US" w:eastAsia="en-US"/>
        </w:rPr>
        <w:t>1</w:t>
      </w:r>
      <w:r>
        <w:rPr>
          <w:rFonts w:eastAsia="Calibri"/>
          <w:color w:val="000000"/>
          <w:szCs w:val="28"/>
          <w:lang w:eastAsia="en-US"/>
        </w:rPr>
        <w:t>7) для получения субсидии на строительство теплиц для выращивания овощей и (или) ягод в защищённом грунте: наличие у заявителя зарегистрированного права на земельные участки на территории муниципального образования Ленинградский муниципальный округ Краснодарского края (сельскохозяйственного назначения</w:t>
      </w:r>
      <w:r>
        <w:rPr>
          <w:rFonts w:eastAsia="Calibri"/>
          <w:color w:val="000000"/>
          <w:szCs w:val="28"/>
          <w:lang w:val="en-US" w:eastAsia="en-US"/>
        </w:rPr>
        <w:t xml:space="preserve"> </w:t>
      </w:r>
      <w:r>
        <w:rPr>
          <w:rFonts w:eastAsia="Calibri"/>
          <w:color w:val="000000"/>
          <w:szCs w:val="28"/>
          <w:lang w:eastAsia="en-US"/>
        </w:rPr>
        <w:t>или земли населённых пунктов с видом разрешённого использования: сельскохозяйственное использование (для КФХ и ИП); земли населённых пунктов с видом разрешённого использования: для ведения личного подсобного хозяйства (для ЛПХ)), а в случае аренды земельного участка срок аренды должен составлять не менее 5 лет с даты ввода в эксплуатацию теплиц;</w:t>
      </w:r>
    </w:p>
    <w:p w14:paraId="74AF73CC" w14:textId="77777777" w:rsidR="00B37CF4" w:rsidRDefault="00000000">
      <w:pPr>
        <w:widowControl w:val="0"/>
        <w:tabs>
          <w:tab w:val="left" w:pos="567"/>
          <w:tab w:val="left" w:pos="851"/>
          <w:tab w:val="left" w:pos="1134"/>
        </w:tabs>
        <w:spacing w:line="240" w:lineRule="atLeast"/>
        <w:ind w:firstLine="680"/>
        <w:jc w:val="both"/>
        <w:rPr>
          <w:szCs w:val="28"/>
        </w:rPr>
      </w:pPr>
      <w:r>
        <w:rPr>
          <w:color w:val="000000"/>
          <w:szCs w:val="28"/>
          <w:lang w:val="en-US"/>
        </w:rPr>
        <w:t>1</w:t>
      </w:r>
      <w:r>
        <w:rPr>
          <w:color w:val="000000"/>
          <w:szCs w:val="28"/>
        </w:rPr>
        <w:t>8) заявитель, являющий юридическим лицом не должен находиться в процессе реорганизации (за исключением реорганизации в форме присоединения к юридическому лицу, являющемуся участником отбора, другого юридического лица), ликвидации, в отношении них не введена процедура банкротства, деятельность участника отбора не приостановлена в порядке, предусмотренном законодательством Российской Федерации, а участники отбора – ИП не должны прекратить деятельность в качестве ИП;</w:t>
      </w:r>
    </w:p>
    <w:p w14:paraId="09FA5A11" w14:textId="77777777" w:rsidR="00B37CF4" w:rsidRDefault="00000000">
      <w:pPr>
        <w:widowControl w:val="0"/>
        <w:tabs>
          <w:tab w:val="left" w:pos="567"/>
          <w:tab w:val="left" w:pos="851"/>
          <w:tab w:val="left" w:pos="1134"/>
        </w:tabs>
        <w:spacing w:line="240" w:lineRule="atLeast"/>
        <w:ind w:firstLine="680"/>
        <w:jc w:val="both"/>
        <w:rPr>
          <w:szCs w:val="28"/>
        </w:rPr>
      </w:pPr>
      <w:r>
        <w:rPr>
          <w:rFonts w:eastAsia="Calibri"/>
          <w:color w:val="000000"/>
          <w:szCs w:val="28"/>
          <w:lang w:eastAsia="en-US"/>
        </w:rPr>
        <w:t>19) в реестре дисквалифицированных лиц отсутствуют сведения о дисквалифицированных руководителях, членах коллегиального исполнительного органа, лице, исполняющем функции единоличного исполнительного органа, или главном бухгалтере участника отбора, являющегося юридическим лицом, об ИП и о физическом лице – производителе товаров, работ, услуг, являющихся участниками отбора;</w:t>
      </w:r>
    </w:p>
    <w:p w14:paraId="645DE284" w14:textId="77777777" w:rsidR="00B37CF4" w:rsidRDefault="00000000">
      <w:pPr>
        <w:widowControl w:val="0"/>
        <w:ind w:firstLine="680"/>
        <w:jc w:val="both"/>
        <w:rPr>
          <w:szCs w:val="28"/>
        </w:rPr>
      </w:pPr>
      <w:r>
        <w:rPr>
          <w:rFonts w:eastAsia="Calibri"/>
          <w:color w:val="000000"/>
          <w:szCs w:val="28"/>
          <w:lang w:eastAsia="en-US"/>
        </w:rPr>
        <w:t>20) предоставление полного пакета документов.</w:t>
      </w:r>
    </w:p>
    <w:p w14:paraId="00C7BF78" w14:textId="77777777" w:rsidR="00B37CF4" w:rsidRDefault="00000000">
      <w:pPr>
        <w:pStyle w:val="8508"/>
        <w:widowControl w:val="0"/>
        <w:spacing w:before="0" w:after="0"/>
        <w:ind w:firstLine="680"/>
        <w:jc w:val="both"/>
        <w:rPr>
          <w:rFonts w:ascii="Times New Roman" w:hAnsi="Times New Roman"/>
          <w:sz w:val="28"/>
          <w:szCs w:val="28"/>
        </w:rPr>
      </w:pPr>
      <w:r>
        <w:rPr>
          <w:rFonts w:ascii="Times New Roman" w:eastAsia="Calibri" w:hAnsi="Times New Roman"/>
          <w:color w:val="000000"/>
          <w:sz w:val="28"/>
          <w:szCs w:val="28"/>
          <w:lang w:eastAsia="en-US"/>
        </w:rPr>
        <w:t>2.2.</w:t>
      </w:r>
      <w:r>
        <w:rPr>
          <w:rFonts w:ascii="Times New Roman" w:hAnsi="Times New Roman"/>
          <w:color w:val="000000"/>
          <w:sz w:val="28"/>
          <w:szCs w:val="28"/>
        </w:rPr>
        <w:t xml:space="preserve"> Порядок формирования заявки, перечень документов и сроки их представления заявителями для подтверждения соответствия требованиям, указанным в пункте 2.1. настоящего раздела, а также требования к таким документам.</w:t>
      </w:r>
    </w:p>
    <w:p w14:paraId="0A090616" w14:textId="77777777" w:rsidR="00B37CF4" w:rsidRDefault="00000000">
      <w:pPr>
        <w:widowControl w:val="0"/>
        <w:ind w:firstLine="680"/>
        <w:jc w:val="both"/>
        <w:rPr>
          <w:szCs w:val="28"/>
        </w:rPr>
      </w:pPr>
      <w:r>
        <w:rPr>
          <w:rFonts w:eastAsia="Calibri"/>
          <w:szCs w:val="28"/>
          <w:lang w:eastAsia="en-US"/>
        </w:rPr>
        <w:t xml:space="preserve">2.2.1. </w:t>
      </w:r>
      <w:r>
        <w:rPr>
          <w:szCs w:val="28"/>
        </w:rPr>
        <w:t>Заявки формируются заявителями в электронной форме посредством заполнения соответствующих экранных форм веб-интерфейса ГИИС «Электронный бюджет» и представления в ГИИС «Электронный бюджет» электронных копий документов (документов на бумажном носителе, преобразованных в электронную форму путем сканирования) и материалов, представление которых предусмотрено в объявлении о проведении отбора получателей субсидий. Заявка подается в соответствии с требованиями и в сроки, указанные в объявлении о проведении отбора получателей субсидий.</w:t>
      </w:r>
    </w:p>
    <w:p w14:paraId="173B22E8" w14:textId="77777777" w:rsidR="00B37CF4" w:rsidRDefault="00000000">
      <w:pPr>
        <w:widowControl w:val="0"/>
        <w:ind w:firstLine="680"/>
        <w:jc w:val="both"/>
        <w:rPr>
          <w:szCs w:val="28"/>
        </w:rPr>
      </w:pPr>
      <w:r>
        <w:rPr>
          <w:szCs w:val="28"/>
        </w:rPr>
        <w:t>2.2.2. Заявка подписывается:</w:t>
      </w:r>
    </w:p>
    <w:p w14:paraId="52B6E400" w14:textId="77777777" w:rsidR="00B37CF4" w:rsidRDefault="00000000">
      <w:pPr>
        <w:widowControl w:val="0"/>
        <w:ind w:firstLine="680"/>
        <w:jc w:val="both"/>
        <w:rPr>
          <w:szCs w:val="28"/>
        </w:rPr>
      </w:pPr>
      <w:r>
        <w:rPr>
          <w:szCs w:val="28"/>
        </w:rPr>
        <w:t>1) усиленной квалифицированной электронной подписью руководителя заявителя или уполномоченного им лица (для ИП и КФХ);</w:t>
      </w:r>
    </w:p>
    <w:p w14:paraId="4D55C1A8" w14:textId="77777777" w:rsidR="00B37CF4" w:rsidRDefault="00000000">
      <w:pPr>
        <w:widowControl w:val="0"/>
        <w:ind w:firstLine="680"/>
        <w:jc w:val="both"/>
        <w:rPr>
          <w:szCs w:val="28"/>
        </w:rPr>
      </w:pPr>
      <w:r>
        <w:rPr>
          <w:szCs w:val="28"/>
        </w:rPr>
        <w:t>2) простой электронной подписью подтвержденной учетной записи физического лица в единой системе идентификации и аутентификации (для физиче</w:t>
      </w:r>
      <w:r>
        <w:rPr>
          <w:szCs w:val="28"/>
        </w:rPr>
        <w:lastRenderedPageBreak/>
        <w:t>ских лиц).</w:t>
      </w:r>
    </w:p>
    <w:p w14:paraId="6DF33088" w14:textId="77777777" w:rsidR="00B37CF4" w:rsidRDefault="00000000">
      <w:pPr>
        <w:widowControl w:val="0"/>
        <w:ind w:firstLine="680"/>
        <w:jc w:val="both"/>
        <w:rPr>
          <w:szCs w:val="28"/>
        </w:rPr>
      </w:pPr>
      <w:r>
        <w:rPr>
          <w:szCs w:val="28"/>
        </w:rPr>
        <w:t>2.2.3. Ответственность за полноту и достоверность информации и документов, содержащихся в заявке, а также за своевременность их представления несет заявитель в соответствии с законодательством Российской Федерации.</w:t>
      </w:r>
    </w:p>
    <w:p w14:paraId="2599BDD4" w14:textId="77777777" w:rsidR="00B37CF4" w:rsidRDefault="00000000">
      <w:pPr>
        <w:widowControl w:val="0"/>
        <w:ind w:firstLine="680"/>
        <w:jc w:val="both"/>
        <w:rPr>
          <w:szCs w:val="28"/>
        </w:rPr>
      </w:pPr>
      <w:r>
        <w:rPr>
          <w:szCs w:val="28"/>
        </w:rPr>
        <w:t>2.2.4. Электронные копии документов и материалы, включаемые в заявку, должны иметь распространенные открытые форматы, обеспечивающие возможность просмотра всего документа либо его фрагмента средствами общедоступного программного обеспечения просмотра информации, и не должны быть зашифрованы или защищены средствами, не позволяющими осуществить ознакомление с их содержимым без специальных программных или технологических средств.</w:t>
      </w:r>
    </w:p>
    <w:p w14:paraId="16144190" w14:textId="77777777" w:rsidR="00B37CF4" w:rsidRDefault="00000000">
      <w:pPr>
        <w:widowControl w:val="0"/>
        <w:ind w:firstLine="680"/>
        <w:jc w:val="both"/>
        <w:rPr>
          <w:color w:val="000000"/>
          <w:szCs w:val="28"/>
        </w:rPr>
      </w:pPr>
      <w:r>
        <w:rPr>
          <w:color w:val="000000"/>
          <w:szCs w:val="28"/>
        </w:rPr>
        <w:t xml:space="preserve">Фото- и видеоматериалы, включаемые в заявку, должны содержать четкое и контрастное изображение высокого качества. </w:t>
      </w:r>
    </w:p>
    <w:p w14:paraId="2223F919" w14:textId="77777777" w:rsidR="00B37CF4" w:rsidRDefault="00000000">
      <w:pPr>
        <w:widowControl w:val="0"/>
        <w:ind w:firstLine="680"/>
        <w:jc w:val="both"/>
        <w:rPr>
          <w:szCs w:val="28"/>
        </w:rPr>
      </w:pPr>
      <w:r>
        <w:rPr>
          <w:szCs w:val="28"/>
        </w:rPr>
        <w:t xml:space="preserve">2.2.5. Датой и временем представления участником отбора получателей субсидий заявки считаются дата и время подписания участником отбора получателей субсидий указанной заявки с присвоением ей регистрационного номера автоматически в ГИИС «Электронный бюджет». </w:t>
      </w:r>
    </w:p>
    <w:p w14:paraId="5917E802" w14:textId="77777777" w:rsidR="00B37CF4" w:rsidRDefault="00000000">
      <w:pPr>
        <w:widowControl w:val="0"/>
        <w:tabs>
          <w:tab w:val="left" w:pos="567"/>
          <w:tab w:val="left" w:pos="851"/>
          <w:tab w:val="left" w:pos="1134"/>
        </w:tabs>
        <w:spacing w:line="240" w:lineRule="atLeast"/>
        <w:ind w:firstLine="680"/>
        <w:jc w:val="both"/>
        <w:rPr>
          <w:szCs w:val="28"/>
        </w:rPr>
      </w:pPr>
      <w:r>
        <w:rPr>
          <w:szCs w:val="28"/>
        </w:rPr>
        <w:t xml:space="preserve">Заявитель в период срока подачи заявок, определенного в объявлении о проведении отбора получателей субсидии, вправе подавать неограниченное число заявок при условии, что они предусматривают возмещение части затрат, не возмещенных ранее. </w:t>
      </w:r>
    </w:p>
    <w:p w14:paraId="052C69D9" w14:textId="77777777" w:rsidR="00B37CF4" w:rsidRDefault="00000000">
      <w:pPr>
        <w:widowControl w:val="0"/>
        <w:ind w:firstLine="680"/>
        <w:jc w:val="both"/>
        <w:rPr>
          <w:rFonts w:eastAsia="Calibri"/>
          <w:szCs w:val="28"/>
          <w:lang w:eastAsia="en-US"/>
        </w:rPr>
      </w:pPr>
      <w:r>
        <w:rPr>
          <w:rFonts w:eastAsia="Calibri"/>
          <w:szCs w:val="28"/>
          <w:lang w:eastAsia="en-US"/>
        </w:rPr>
        <w:t>2.2.6. Заявка содержит следующие информацию и документы о заявителе:</w:t>
      </w:r>
    </w:p>
    <w:p w14:paraId="13E56A80" w14:textId="77777777" w:rsidR="00B37CF4" w:rsidRDefault="00000000">
      <w:pPr>
        <w:widowControl w:val="0"/>
        <w:ind w:firstLine="680"/>
        <w:jc w:val="both"/>
        <w:rPr>
          <w:rFonts w:eastAsia="Calibri"/>
          <w:szCs w:val="28"/>
          <w:lang w:eastAsia="en-US"/>
        </w:rPr>
      </w:pPr>
      <w:r>
        <w:rPr>
          <w:rFonts w:eastAsia="Calibri"/>
          <w:szCs w:val="28"/>
          <w:lang w:eastAsia="en-US"/>
        </w:rPr>
        <w:t>1) общую информацию о заявителе:</w:t>
      </w:r>
    </w:p>
    <w:p w14:paraId="63335A9C" w14:textId="77777777" w:rsidR="00B37CF4" w:rsidRDefault="00000000">
      <w:pPr>
        <w:widowControl w:val="0"/>
        <w:ind w:firstLine="680"/>
        <w:jc w:val="both"/>
        <w:rPr>
          <w:rFonts w:eastAsia="Calibri"/>
          <w:szCs w:val="28"/>
          <w:lang w:eastAsia="en-US"/>
        </w:rPr>
      </w:pPr>
      <w:r>
        <w:rPr>
          <w:rFonts w:eastAsia="Calibri"/>
          <w:szCs w:val="28"/>
          <w:lang w:eastAsia="en-US"/>
        </w:rPr>
        <w:t>фамилия, имя, отчество (при наличии) для КФХ и ИП;</w:t>
      </w:r>
    </w:p>
    <w:p w14:paraId="4427EFA8" w14:textId="77777777" w:rsidR="00B37CF4" w:rsidRDefault="00000000">
      <w:pPr>
        <w:widowControl w:val="0"/>
        <w:ind w:firstLine="680"/>
        <w:jc w:val="both"/>
        <w:rPr>
          <w:rFonts w:eastAsia="Calibri"/>
          <w:szCs w:val="28"/>
          <w:lang w:eastAsia="en-US"/>
        </w:rPr>
      </w:pPr>
      <w:r>
        <w:rPr>
          <w:rFonts w:eastAsia="Calibri"/>
          <w:szCs w:val="28"/>
          <w:lang w:eastAsia="en-US"/>
        </w:rPr>
        <w:t>фамилия, имя, отчество (при наличии), пол и сведения о паспорте гражданина Российской Федерации, включающие в себя информацию о его серии, номере и дате выдачи, а также о наименовании органа и коде подразделения органа, выдавшего документ (при наличии), дате и месте рождения (для ЛПХ);</w:t>
      </w:r>
    </w:p>
    <w:p w14:paraId="4B21E9D4" w14:textId="77777777" w:rsidR="00B37CF4" w:rsidRDefault="00000000">
      <w:pPr>
        <w:widowControl w:val="0"/>
        <w:ind w:firstLine="680"/>
        <w:jc w:val="both"/>
        <w:rPr>
          <w:rFonts w:eastAsia="Calibri"/>
          <w:szCs w:val="28"/>
          <w:lang w:eastAsia="en-US"/>
        </w:rPr>
      </w:pPr>
      <w:r>
        <w:rPr>
          <w:rFonts w:eastAsia="Calibri"/>
          <w:szCs w:val="28"/>
          <w:lang w:eastAsia="en-US"/>
        </w:rPr>
        <w:t>основной государственный регистрационный номер заявителя (кроме ЛПХ);</w:t>
      </w:r>
    </w:p>
    <w:p w14:paraId="6F145622" w14:textId="77777777" w:rsidR="00B37CF4" w:rsidRDefault="00000000">
      <w:pPr>
        <w:widowControl w:val="0"/>
        <w:ind w:firstLine="680"/>
        <w:jc w:val="both"/>
        <w:rPr>
          <w:rFonts w:eastAsia="Calibri"/>
          <w:szCs w:val="28"/>
          <w:lang w:eastAsia="en-US"/>
        </w:rPr>
      </w:pPr>
      <w:r>
        <w:rPr>
          <w:rFonts w:eastAsia="Calibri"/>
          <w:szCs w:val="28"/>
          <w:lang w:eastAsia="en-US"/>
        </w:rPr>
        <w:t>идентификационный номер налогоплательщика;</w:t>
      </w:r>
    </w:p>
    <w:p w14:paraId="7A395AAC" w14:textId="77777777" w:rsidR="00B37CF4" w:rsidRDefault="00000000">
      <w:pPr>
        <w:widowControl w:val="0"/>
        <w:ind w:firstLine="680"/>
        <w:jc w:val="both"/>
        <w:rPr>
          <w:rFonts w:eastAsia="Calibri"/>
          <w:szCs w:val="28"/>
          <w:lang w:eastAsia="en-US"/>
        </w:rPr>
      </w:pPr>
      <w:r>
        <w:rPr>
          <w:rFonts w:eastAsia="Calibri"/>
          <w:szCs w:val="28"/>
          <w:lang w:eastAsia="en-US"/>
        </w:rPr>
        <w:t>дата постановки на учет в налоговом органе (кроме ЛПХ, не применяющий специальный налоговый режим «Налог на профессиональный доход»);</w:t>
      </w:r>
    </w:p>
    <w:p w14:paraId="0558704C" w14:textId="77777777" w:rsidR="00B37CF4" w:rsidRDefault="00000000">
      <w:pPr>
        <w:widowControl w:val="0"/>
        <w:ind w:firstLine="680"/>
        <w:jc w:val="both"/>
        <w:rPr>
          <w:rFonts w:eastAsia="Calibri"/>
          <w:szCs w:val="28"/>
          <w:lang w:eastAsia="en-US"/>
        </w:rPr>
      </w:pPr>
      <w:r>
        <w:rPr>
          <w:rFonts w:eastAsia="Calibri"/>
          <w:szCs w:val="28"/>
          <w:lang w:eastAsia="en-US"/>
        </w:rPr>
        <w:t>дата государственной регистрации физического лица в качестве ИП, КФХ и ЛПХ, применяющий специальный налоговый режим «Налог на профессиональный доход»;</w:t>
      </w:r>
    </w:p>
    <w:p w14:paraId="2CD8D82C" w14:textId="77777777" w:rsidR="00B37CF4" w:rsidRDefault="00000000">
      <w:pPr>
        <w:widowControl w:val="0"/>
        <w:ind w:firstLine="680"/>
        <w:jc w:val="both"/>
        <w:rPr>
          <w:rFonts w:eastAsia="Calibri"/>
          <w:szCs w:val="28"/>
          <w:lang w:eastAsia="en-US"/>
        </w:rPr>
      </w:pPr>
      <w:r>
        <w:rPr>
          <w:rFonts w:eastAsia="Calibri"/>
          <w:szCs w:val="28"/>
          <w:lang w:eastAsia="en-US"/>
        </w:rPr>
        <w:t>дата и место рождения;</w:t>
      </w:r>
    </w:p>
    <w:p w14:paraId="15E9CB2E" w14:textId="77777777" w:rsidR="00B37CF4" w:rsidRDefault="00000000">
      <w:pPr>
        <w:widowControl w:val="0"/>
        <w:ind w:firstLine="680"/>
        <w:jc w:val="both"/>
        <w:rPr>
          <w:rFonts w:eastAsia="Calibri"/>
          <w:szCs w:val="28"/>
          <w:lang w:eastAsia="en-US"/>
        </w:rPr>
      </w:pPr>
      <w:r>
        <w:rPr>
          <w:rFonts w:eastAsia="Calibri"/>
          <w:szCs w:val="28"/>
          <w:lang w:eastAsia="en-US"/>
        </w:rPr>
        <w:t>страховой номер индивидуального лицевого счета;</w:t>
      </w:r>
    </w:p>
    <w:p w14:paraId="45246A38" w14:textId="77777777" w:rsidR="00B37CF4" w:rsidRDefault="00000000">
      <w:pPr>
        <w:widowControl w:val="0"/>
        <w:ind w:firstLine="680"/>
        <w:jc w:val="both"/>
        <w:rPr>
          <w:rFonts w:eastAsia="Calibri"/>
          <w:szCs w:val="28"/>
          <w:lang w:eastAsia="en-US"/>
        </w:rPr>
      </w:pPr>
      <w:r>
        <w:rPr>
          <w:rFonts w:eastAsia="Calibri"/>
          <w:szCs w:val="28"/>
          <w:lang w:eastAsia="en-US"/>
        </w:rPr>
        <w:t>адрес регистрации;</w:t>
      </w:r>
    </w:p>
    <w:p w14:paraId="210BBD43" w14:textId="77777777" w:rsidR="00B37CF4" w:rsidRDefault="00000000">
      <w:pPr>
        <w:widowControl w:val="0"/>
        <w:ind w:firstLine="680"/>
        <w:jc w:val="both"/>
        <w:rPr>
          <w:rFonts w:eastAsia="Calibri"/>
          <w:szCs w:val="28"/>
          <w:lang w:eastAsia="en-US"/>
        </w:rPr>
      </w:pPr>
      <w:r>
        <w:rPr>
          <w:rFonts w:eastAsia="Calibri"/>
          <w:szCs w:val="28"/>
          <w:lang w:eastAsia="en-US"/>
        </w:rPr>
        <w:t>номер контактного телефона, почтовый адрес и адрес электронной почты для направления юридически значимых сообщений;</w:t>
      </w:r>
    </w:p>
    <w:p w14:paraId="5A6881CA" w14:textId="77777777" w:rsidR="00B37CF4" w:rsidRDefault="00000000">
      <w:pPr>
        <w:widowControl w:val="0"/>
        <w:ind w:firstLine="680"/>
        <w:jc w:val="both"/>
        <w:rPr>
          <w:rFonts w:eastAsia="Calibri"/>
          <w:szCs w:val="28"/>
          <w:lang w:eastAsia="en-US"/>
        </w:rPr>
      </w:pPr>
      <w:r>
        <w:rPr>
          <w:rFonts w:eastAsia="Calibri"/>
          <w:szCs w:val="28"/>
          <w:lang w:eastAsia="en-US"/>
        </w:rPr>
        <w:t>перечень основных и дополнительных видов деятельности, которые заявитель вправе осуществлять в соответствии со сведениями единого государственного реестра индивидуальных предпринимателей (для КФХ и ИП);</w:t>
      </w:r>
    </w:p>
    <w:p w14:paraId="7648030A" w14:textId="77777777" w:rsidR="00B37CF4" w:rsidRDefault="00000000">
      <w:pPr>
        <w:widowControl w:val="0"/>
        <w:ind w:firstLine="680"/>
        <w:jc w:val="both"/>
        <w:rPr>
          <w:rFonts w:eastAsia="Calibri"/>
          <w:szCs w:val="28"/>
          <w:lang w:eastAsia="en-US"/>
        </w:rPr>
      </w:pPr>
      <w:r>
        <w:rPr>
          <w:rFonts w:eastAsia="Calibri"/>
          <w:szCs w:val="28"/>
          <w:lang w:eastAsia="en-US"/>
        </w:rPr>
        <w:t>информация о счете в соответствии с законодательством Российской Фе</w:t>
      </w:r>
      <w:r>
        <w:rPr>
          <w:rFonts w:eastAsia="Calibri"/>
          <w:szCs w:val="28"/>
          <w:lang w:eastAsia="en-US"/>
        </w:rPr>
        <w:lastRenderedPageBreak/>
        <w:t>дерации для перечисления субсидии;</w:t>
      </w:r>
    </w:p>
    <w:p w14:paraId="43A97C9C" w14:textId="77777777" w:rsidR="00B37CF4" w:rsidRDefault="00000000">
      <w:pPr>
        <w:widowControl w:val="0"/>
        <w:ind w:firstLine="680"/>
        <w:jc w:val="both"/>
        <w:rPr>
          <w:rFonts w:eastAsia="Calibri"/>
          <w:szCs w:val="28"/>
          <w:lang w:eastAsia="en-US"/>
        </w:rPr>
      </w:pPr>
      <w:r>
        <w:rPr>
          <w:rFonts w:eastAsia="Calibri"/>
          <w:szCs w:val="28"/>
          <w:lang w:eastAsia="en-US"/>
        </w:rPr>
        <w:t>информация о наличии (отсутствии) статуса плательщика налога на добавленную стоимость;</w:t>
      </w:r>
    </w:p>
    <w:p w14:paraId="581E4EC0" w14:textId="77777777" w:rsidR="00B37CF4" w:rsidRDefault="00000000">
      <w:pPr>
        <w:widowControl w:val="0"/>
        <w:ind w:firstLine="680"/>
        <w:jc w:val="both"/>
        <w:rPr>
          <w:szCs w:val="28"/>
        </w:rPr>
      </w:pPr>
      <w:r>
        <w:rPr>
          <w:rFonts w:eastAsia="Calibri"/>
          <w:color w:val="000000"/>
          <w:szCs w:val="28"/>
          <w:lang w:eastAsia="en-US"/>
        </w:rPr>
        <w:t>информация о наличии (отсутствии) специального</w:t>
      </w:r>
      <w:r>
        <w:rPr>
          <w:color w:val="000000"/>
          <w:szCs w:val="28"/>
        </w:rPr>
        <w:t xml:space="preserve"> </w:t>
      </w:r>
      <w:r>
        <w:rPr>
          <w:rFonts w:eastAsia="Calibri"/>
          <w:color w:val="000000"/>
          <w:szCs w:val="28"/>
          <w:lang w:eastAsia="en-US"/>
        </w:rPr>
        <w:t>налогового режима «Налог на профессиональный доход»);</w:t>
      </w:r>
    </w:p>
    <w:p w14:paraId="1DC0130A"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2) информацию и документы, представляемые при проведении отбора в процессе документооборота:</w:t>
      </w:r>
    </w:p>
    <w:p w14:paraId="6CA720B3"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подтверждение согласия на публикацию (размещение) в информационно-телекоммуникационной сети «Интернет» информации о заявителе, о подаваемой заявке, а также иной информации о заявителе, связанной с соответствующим отбором получателей субсидий и результатом предоставления субсидии, подаваемое посредством заполнения соответствующих экранных форм веб-интерфейса ГИИС «Электронный бюджет»;</w:t>
      </w:r>
    </w:p>
    <w:p w14:paraId="629E6A76"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подтверждение согласия на обработку персональных данных, подаваемое посредством заполнения соответствующих экранных форм веб-интерфейса ГИИС «Электронный бюджет»;</w:t>
      </w:r>
    </w:p>
    <w:p w14:paraId="72671F62" w14:textId="77777777" w:rsidR="00B37CF4" w:rsidRDefault="00000000">
      <w:pPr>
        <w:widowControl w:val="0"/>
        <w:ind w:firstLine="680"/>
        <w:jc w:val="both"/>
        <w:rPr>
          <w:szCs w:val="28"/>
        </w:rPr>
      </w:pPr>
      <w:r>
        <w:rPr>
          <w:rFonts w:eastAsia="Calibri"/>
          <w:color w:val="000000"/>
          <w:szCs w:val="28"/>
          <w:lang w:eastAsia="en-US"/>
        </w:rPr>
        <w:t>3) значение запрашив</w:t>
      </w:r>
      <w:r>
        <w:rPr>
          <w:rFonts w:eastAsia="Calibri"/>
          <w:szCs w:val="28"/>
          <w:lang w:eastAsia="en-US"/>
        </w:rPr>
        <w:t xml:space="preserve">аемого заявителем размера субсидии (в соответствии с суммой субсидии, указанной в справке-расчете причитающейся суммы субсидии, заполненной заявителем, рассчитанной по форме, согласно приложениям </w:t>
      </w:r>
      <w:r>
        <w:rPr>
          <w:rFonts w:eastAsia="Calibri"/>
          <w:color w:val="000000"/>
          <w:szCs w:val="28"/>
          <w:lang w:eastAsia="en-US"/>
        </w:rPr>
        <w:t xml:space="preserve">1-19 </w:t>
      </w:r>
      <w:r>
        <w:rPr>
          <w:rFonts w:eastAsia="Calibri"/>
          <w:szCs w:val="28"/>
          <w:lang w:eastAsia="en-US"/>
        </w:rPr>
        <w:t>настоящего Порядка);</w:t>
      </w:r>
    </w:p>
    <w:p w14:paraId="792BEFBB" w14:textId="77777777" w:rsidR="00B37CF4" w:rsidRDefault="00000000">
      <w:pPr>
        <w:widowControl w:val="0"/>
        <w:ind w:firstLine="680"/>
        <w:jc w:val="both"/>
        <w:rPr>
          <w:szCs w:val="28"/>
        </w:rPr>
      </w:pPr>
      <w:r>
        <w:rPr>
          <w:rFonts w:eastAsia="Calibri"/>
          <w:szCs w:val="28"/>
          <w:lang w:eastAsia="en-US"/>
        </w:rPr>
        <w:t>4) предлагаемые заявителем значение результата предоставления субсидии, указанного в пункте 2.10 раздела 2 настоящего Порядка;</w:t>
      </w:r>
    </w:p>
    <w:p w14:paraId="2598BFF6"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5) подтверждение о том, что:</w:t>
      </w:r>
    </w:p>
    <w:p w14:paraId="700910EA"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заявитель не получал средства из бюджета Краснодарского края в соответствии с иными нормативными правовыми актами Краснодарского края на цели предоставления субсидий, на первое число месяца, в котором подана заявка;</w:t>
      </w:r>
    </w:p>
    <w:p w14:paraId="26DAC4F7"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заявитель не является иностранным юридическим лицом, в том числе местом регистрации которого является государство или территория, включенные в утверждаемый Министерством финансов Российской Федерации перечень государств и территорий, используемых для промежуточного (офшорного) владения активами в Российской Федерации, а также российским юридическим лицом, в уставном (складочном) капитале которого доля прямого или косвенного (через третьих лиц) участия офшорных компаний в совокупности превышает 25 процентов (если иное не предусмотрено законодательством Российской Федерации) на первое число месяца, в котором подана заявка.</w:t>
      </w:r>
      <w:r>
        <w:rPr>
          <w:rFonts w:ascii="Times New Roman" w:hAnsi="Times New Roman"/>
          <w:sz w:val="28"/>
          <w:szCs w:val="28"/>
        </w:rPr>
        <w:t xml:space="preserve"> При расчете доли участия офшорных компаний в капитале российских юридических лиц не учитывается прямое и (или) косвенное участие офшорных компаний в капитале публичных акционерных обществ (в том числе со статусом международной компании), акции которых обращаются на организованных торгах в Российской Федерации, а также косвенное участие таких офшорных компаний в капитале других российских юридических лиц, реализованное через участие в капитале указанных публичных акционерных обществ;</w:t>
      </w:r>
    </w:p>
    <w:p w14:paraId="31C2F732"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у заявителя отсутствует просроченная (неурегулированная) </w:t>
      </w:r>
      <w:r>
        <w:rPr>
          <w:rFonts w:ascii="Times New Roman" w:hAnsi="Times New Roman"/>
          <w:color w:val="000000"/>
          <w:sz w:val="28"/>
          <w:szCs w:val="28"/>
        </w:rPr>
        <w:lastRenderedPageBreak/>
        <w:t>задолженность по денежным обязательствам перед Краснодарским краем, из бюджета которого планируется предоставление субсидии, на первое число месяца, в котором подана заявка;</w:t>
      </w:r>
    </w:p>
    <w:p w14:paraId="1F920D3C"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заявитель осуществляет производственную деятельность на территории муниципального образования Ленинградский муниципальный округ Краснодарского края, на дату подачи заявки;</w:t>
      </w:r>
    </w:p>
    <w:p w14:paraId="411288FE"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заявитель осуществляет реализацию продукции растениеводства (за исключением семенного и посадочного материала сельскохозяйственных культур)</w:t>
      </w:r>
      <w:r>
        <w:rPr>
          <w:rFonts w:ascii="Times New Roman" w:hAnsi="Times New Roman"/>
          <w:color w:val="C9211E"/>
          <w:sz w:val="28"/>
          <w:szCs w:val="28"/>
        </w:rPr>
        <w:t xml:space="preserve"> </w:t>
      </w:r>
      <w:r>
        <w:rPr>
          <w:rFonts w:ascii="Times New Roman" w:hAnsi="Times New Roman"/>
          <w:color w:val="000000"/>
          <w:sz w:val="28"/>
          <w:szCs w:val="28"/>
        </w:rPr>
        <w:t>на территории Российской Федерации в году, предшествующем получению субсидии, по направлениям, обеспечивающим развитие растениеводства;</w:t>
      </w:r>
    </w:p>
    <w:p w14:paraId="7F1E5C13"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заявитель зарегистрирован в ФГИС «Меркурий» на дату подачи заявки (кроме заявителей на участие в отборе на предоставление субсидии на возмещение части затрат на строительство теплиц и приобретения систем капельного орошения);</w:t>
      </w:r>
    </w:p>
    <w:p w14:paraId="4ABF4302"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заявителем ведение личного подсобного хозяйства осуществляется без привлечения труда наемных работников на дату подачи заявки (для ЛПХ);</w:t>
      </w:r>
    </w:p>
    <w:p w14:paraId="267A722E" w14:textId="77777777" w:rsidR="00B37CF4" w:rsidRDefault="00000000">
      <w:pPr>
        <w:widowControl w:val="0"/>
        <w:tabs>
          <w:tab w:val="left" w:pos="567"/>
          <w:tab w:val="left" w:pos="851"/>
          <w:tab w:val="left" w:pos="1134"/>
        </w:tabs>
        <w:ind w:firstLine="680"/>
        <w:jc w:val="both"/>
        <w:rPr>
          <w:szCs w:val="28"/>
        </w:rPr>
      </w:pPr>
      <w:r>
        <w:rPr>
          <w:color w:val="000000"/>
          <w:szCs w:val="28"/>
        </w:rPr>
        <w:t>заявителем соблюдаются предельно максимальные размеры земельных участков (приусадебных и полевых), предназначенных для ведения личного подсобного хозяйства на дату подачи заявки (для ЛПХ);</w:t>
      </w:r>
      <w:r>
        <w:rPr>
          <w:color w:val="000000"/>
          <w:szCs w:val="28"/>
          <w:shd w:val="clear" w:color="auto" w:fill="FFFFFF"/>
        </w:rPr>
        <w:t xml:space="preserve"> </w:t>
      </w:r>
    </w:p>
    <w:p w14:paraId="427B0901" w14:textId="77777777" w:rsidR="00B37CF4" w:rsidRDefault="00000000">
      <w:pPr>
        <w:widowControl w:val="0"/>
        <w:tabs>
          <w:tab w:val="left" w:pos="567"/>
          <w:tab w:val="left" w:pos="851"/>
          <w:tab w:val="left" w:pos="1134"/>
        </w:tabs>
        <w:ind w:firstLine="680"/>
        <w:jc w:val="both"/>
        <w:rPr>
          <w:color w:val="000000"/>
          <w:szCs w:val="28"/>
          <w:shd w:val="clear" w:color="auto" w:fill="FFFFFF"/>
        </w:rPr>
      </w:pPr>
      <w:r>
        <w:rPr>
          <w:color w:val="000000"/>
          <w:szCs w:val="28"/>
          <w:shd w:val="clear" w:color="auto" w:fill="FFFFFF"/>
        </w:rPr>
        <w:t>заявитель не находится в перечне организаций и физических лиц, в отношении которых имеются сведения об их причастности к экстремистской деятельности или терроризму на дату подачи заявки;</w:t>
      </w:r>
    </w:p>
    <w:p w14:paraId="05155158" w14:textId="77777777" w:rsidR="00B37CF4" w:rsidRDefault="00000000">
      <w:pPr>
        <w:widowControl w:val="0"/>
        <w:tabs>
          <w:tab w:val="left" w:pos="567"/>
          <w:tab w:val="left" w:pos="851"/>
          <w:tab w:val="left" w:pos="1134"/>
        </w:tabs>
        <w:ind w:firstLine="680"/>
        <w:jc w:val="both"/>
        <w:rPr>
          <w:color w:val="000000"/>
          <w:szCs w:val="28"/>
          <w:shd w:val="clear" w:color="auto" w:fill="FFFFFF"/>
        </w:rPr>
      </w:pPr>
      <w:r>
        <w:rPr>
          <w:color w:val="000000"/>
          <w:szCs w:val="28"/>
          <w:shd w:val="clear" w:color="auto" w:fill="FFFFFF"/>
        </w:rPr>
        <w:t>заявитель не находится в составляемых в рамках реализации полномочий, предусмотренных главой VII Устава ООН, Советом Безопасности ООН или органами, специально созданными решениями Совета Безопасности ООН, перечнях организаций и физических лиц, связанных с террористическими организациями и террористами или с распространением оружия массового уничтожения на дату подачи заявки;</w:t>
      </w:r>
    </w:p>
    <w:p w14:paraId="1DDE589D" w14:textId="77777777" w:rsidR="00B37CF4" w:rsidRDefault="00000000">
      <w:pPr>
        <w:widowControl w:val="0"/>
        <w:tabs>
          <w:tab w:val="left" w:pos="567"/>
          <w:tab w:val="left" w:pos="851"/>
          <w:tab w:val="left" w:pos="1134"/>
        </w:tabs>
        <w:ind w:firstLine="680"/>
        <w:jc w:val="both"/>
        <w:rPr>
          <w:szCs w:val="28"/>
        </w:rPr>
      </w:pPr>
      <w:r>
        <w:rPr>
          <w:color w:val="000000"/>
          <w:szCs w:val="28"/>
          <w:shd w:val="clear" w:color="auto" w:fill="FFFFFF"/>
        </w:rPr>
        <w:t xml:space="preserve">заявитель не является иностранным агентом в соответствии с Федеральным законом </w:t>
      </w:r>
      <w:r>
        <w:rPr>
          <w:rFonts w:eastAsia="Calibri"/>
          <w:color w:val="000000"/>
          <w:szCs w:val="28"/>
          <w:shd w:val="clear" w:color="auto" w:fill="FFFFFF"/>
          <w:lang w:eastAsia="en-US"/>
        </w:rPr>
        <w:t>от 14 июля 2022 г. № 255-ФЗ «</w:t>
      </w:r>
      <w:r>
        <w:rPr>
          <w:color w:val="000000"/>
          <w:szCs w:val="28"/>
          <w:shd w:val="clear" w:color="auto" w:fill="FFFFFF"/>
        </w:rPr>
        <w:t>О контроле за деятельностью лиц, находящихся под иностранным влиянием» на дату подачи заявки</w:t>
      </w:r>
      <w:r>
        <w:rPr>
          <w:color w:val="000000"/>
          <w:szCs w:val="28"/>
          <w:shd w:val="clear" w:color="auto" w:fill="FFFFFF"/>
          <w:lang w:val="en-US"/>
        </w:rPr>
        <w:t>;</w:t>
      </w:r>
    </w:p>
    <w:p w14:paraId="75FA48FD" w14:textId="77777777" w:rsidR="00B37CF4" w:rsidRDefault="00000000">
      <w:pPr>
        <w:widowControl w:val="0"/>
        <w:tabs>
          <w:tab w:val="left" w:pos="567"/>
          <w:tab w:val="left" w:pos="851"/>
          <w:tab w:val="left" w:pos="1134"/>
        </w:tabs>
        <w:spacing w:line="240" w:lineRule="atLeast"/>
        <w:ind w:firstLine="680"/>
        <w:jc w:val="both"/>
        <w:rPr>
          <w:szCs w:val="28"/>
        </w:rPr>
      </w:pPr>
      <w:r>
        <w:rPr>
          <w:szCs w:val="28"/>
        </w:rPr>
        <w:t>заявитель является юридическим лицом не находится в процессе реорганизации (за исключением реорганизации в форме присоединения к юридическому лицу, являющемуся участником отбора, другого юридического лица), ликвидации, в отношении них не введена процедура банкротства, деятельность участника отбора не приостановлена в порядке, предусмотренном законодательством Российской Федерации, а участники отбора – ИП не должны прекратить деятельность в качестве ИП;</w:t>
      </w:r>
    </w:p>
    <w:p w14:paraId="1DCEF677" w14:textId="77777777" w:rsidR="00B37CF4" w:rsidRDefault="00000000">
      <w:pPr>
        <w:widowControl w:val="0"/>
        <w:tabs>
          <w:tab w:val="left" w:pos="567"/>
          <w:tab w:val="left" w:pos="851"/>
          <w:tab w:val="left" w:pos="1134"/>
        </w:tabs>
        <w:spacing w:line="240" w:lineRule="atLeast"/>
        <w:ind w:firstLine="680"/>
        <w:jc w:val="both"/>
        <w:rPr>
          <w:szCs w:val="28"/>
        </w:rPr>
      </w:pPr>
      <w:r>
        <w:rPr>
          <w:color w:val="000000"/>
          <w:szCs w:val="28"/>
          <w:shd w:val="clear" w:color="auto" w:fill="FFFFFF"/>
        </w:rPr>
        <w:t>в</w:t>
      </w:r>
      <w:r>
        <w:rPr>
          <w:color w:val="000000"/>
          <w:szCs w:val="28"/>
          <w:shd w:val="clear" w:color="auto" w:fill="FFFFFF"/>
          <w:lang w:val="en-US"/>
        </w:rPr>
        <w:t xml:space="preserve"> реестре дисквалифицированных лиц отсутствуют сведения о дисквалифицированных руководителях, членах коллегиального исполнительного органа, лице, исполняющем функции единоличного исполнительного органа, или главном бухгалтере участника отбора, являющегося юридическим лицом, об ИП и о физическом лице – производителе товаров, работ, услуг, являющихся участниками отбора.</w:t>
      </w:r>
    </w:p>
    <w:p w14:paraId="27D20414" w14:textId="77777777" w:rsidR="00B37CF4" w:rsidRDefault="00000000">
      <w:pPr>
        <w:widowControl w:val="0"/>
        <w:tabs>
          <w:tab w:val="left" w:pos="567"/>
          <w:tab w:val="left" w:pos="851"/>
          <w:tab w:val="left" w:pos="1134"/>
        </w:tabs>
        <w:ind w:firstLine="680"/>
        <w:jc w:val="both"/>
        <w:rPr>
          <w:color w:val="000000"/>
          <w:szCs w:val="28"/>
        </w:rPr>
      </w:pPr>
      <w:r>
        <w:rPr>
          <w:color w:val="000000"/>
          <w:szCs w:val="28"/>
        </w:rPr>
        <w:lastRenderedPageBreak/>
        <w:t xml:space="preserve">2.2.7. К заявке прикладываются следующие документы (электронные копии документов на бумажном носителе, преобразованные в электронную форму путем сканирования): </w:t>
      </w:r>
    </w:p>
    <w:p w14:paraId="3EF34CBB"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1) справка-расчет причитающихся сумм субсидии по форме согласно приложениям 1 - 19 настоящего Порядка:</w:t>
      </w:r>
    </w:p>
    <w:p w14:paraId="16D37721"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справки-расчеты сумм субсидий по соответствующим формам согласно приложениям 1, 2, 3, 4, 5, 6, 7, 8, 9, к настоящему Порядку для КФХ и ИП;</w:t>
      </w:r>
    </w:p>
    <w:p w14:paraId="498DF49F"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справки-расчеты сумм субсидии по соответствующим формам согласно приложениям 10, 11, 12, 13, 14, 15, 16, 17, 18, 19 к настоящему Порядку для ЛПХ;</w:t>
      </w:r>
    </w:p>
    <w:p w14:paraId="65EE441D"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2) сведения о выручке (заявителям, не вошедшим в сводную отчетность о финансово-экономическом состоянии товаропроизводителей агропромышленного комплекса Краснодарского края за отчётный финансовый год, представляемую по формам утвержденным Министерством сельского хозяйства Российской Федерации для подтверждения статуса сельскохозяйственного товаропроизводителя), согласно приложению 20 к настоящему Порядку, кроме крестьянских (фермерских) хозяйств, созданных в соответствии с Федеральным законом от 11 июня 2003 г. № 74 –ФЗ «О крестьянском (фермерском) хозяйстве» (кроме ЛПХ); </w:t>
      </w:r>
    </w:p>
    <w:p w14:paraId="00B7E9E6"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3) согласие на обработку и передачу оператором персональных данных третьим лицам по форме, согласно приложению 21 к заявке на участие в отборе на предоставление субсидии;</w:t>
      </w:r>
    </w:p>
    <w:p w14:paraId="2A94DC78"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4) документ, удостоверяющего личность заявителя (паспорт гражданина Российской Федерации 1-2 страница и страница с адресом регистрации на дату подачи заявки);</w:t>
      </w:r>
    </w:p>
    <w:p w14:paraId="2BDABF1D"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5) документ с указанием банковских реквизитов и номера счета заявителя для перечисления средств на возмещение части затрат;</w:t>
      </w:r>
    </w:p>
    <w:p w14:paraId="01E28083" w14:textId="77777777" w:rsidR="00B37CF4" w:rsidRDefault="00000000">
      <w:pPr>
        <w:widowControl w:val="0"/>
        <w:tabs>
          <w:tab w:val="left" w:pos="567"/>
          <w:tab w:val="left" w:pos="851"/>
          <w:tab w:val="left" w:pos="1134"/>
        </w:tabs>
        <w:ind w:firstLine="680"/>
        <w:jc w:val="both"/>
        <w:rPr>
          <w:color w:val="000000"/>
          <w:szCs w:val="28"/>
        </w:rPr>
      </w:pPr>
      <w:r>
        <w:rPr>
          <w:color w:val="000000"/>
          <w:szCs w:val="28"/>
        </w:rPr>
        <w:t xml:space="preserve">6) выписка из похозяйственной книги по форме, утвержденной приказом Министерства сельского хозяйства РФ от 27 сентября 2022 г. № 629 «Об утверждении формы и порядка ведения похозяйственных книг» (далее - выписка из похозяйственной книги) в форме электронного документа или на бумажном носителе (подразделы I,II,IV раздела I выписки из похозяйственной книги). Сведения выписки из похозяйственной книги действительны в течении 30 календарных дней после ее формирования (кроме - КФХ и ИП); </w:t>
      </w:r>
    </w:p>
    <w:p w14:paraId="6968C990" w14:textId="77777777" w:rsidR="00B37CF4" w:rsidRDefault="00000000">
      <w:pPr>
        <w:widowControl w:val="0"/>
        <w:ind w:firstLine="680"/>
        <w:jc w:val="both"/>
        <w:rPr>
          <w:szCs w:val="28"/>
        </w:rPr>
      </w:pPr>
      <w:r>
        <w:rPr>
          <w:color w:val="000000"/>
          <w:szCs w:val="28"/>
        </w:rPr>
        <w:t xml:space="preserve">7) </w:t>
      </w:r>
      <w:r>
        <w:rPr>
          <w:rFonts w:eastAsia="Calibri"/>
          <w:color w:val="000000"/>
          <w:szCs w:val="28"/>
          <w:lang w:eastAsia="en-US"/>
        </w:rPr>
        <w:t>документ, подтверждающий наличие земельного участка, на котором гражданин ведет личное подсобное хозяйство (для ЛПХ);</w:t>
      </w:r>
    </w:p>
    <w:p w14:paraId="740982B3" w14:textId="77777777" w:rsidR="00B37CF4" w:rsidRDefault="00000000">
      <w:pPr>
        <w:widowControl w:val="0"/>
        <w:ind w:firstLine="680"/>
        <w:jc w:val="both"/>
        <w:rPr>
          <w:szCs w:val="28"/>
        </w:rPr>
      </w:pPr>
      <w:r>
        <w:rPr>
          <w:rFonts w:eastAsia="Calibri"/>
          <w:color w:val="000000"/>
          <w:szCs w:val="28"/>
          <w:lang w:eastAsia="en-US"/>
        </w:rPr>
        <w:t>8) справка о постановке на учёт физического лица в качестве налогоплательщика налога на профессиональный доход (КНД 1122035) на дату не ранее пяти календарных дней до даты регистрации заявки о предоставлении субсидий (для ЛПХ применяющих специальный налоговый режим «Налог на профессиональный доход»);</w:t>
      </w:r>
    </w:p>
    <w:p w14:paraId="2BE7FCF9" w14:textId="77777777" w:rsidR="00B37CF4" w:rsidRDefault="00000000">
      <w:pPr>
        <w:widowControl w:val="0"/>
        <w:ind w:firstLine="680"/>
        <w:jc w:val="both"/>
        <w:rPr>
          <w:szCs w:val="28"/>
        </w:rPr>
      </w:pPr>
      <w:r>
        <w:rPr>
          <w:color w:val="000000"/>
          <w:szCs w:val="28"/>
        </w:rPr>
        <w:t>9) заявители, не обеспечившие определенный уровень численности поголовья коров по причине проведения мероприятий по оздоровлению стада от лейкоза крупного рогатого скота (далее – лейкоз) в отчетном финансовом году, дополнительно представляют документы</w:t>
      </w:r>
      <w:r>
        <w:rPr>
          <w:rFonts w:eastAsia="Calibri"/>
          <w:color w:val="000000"/>
          <w:szCs w:val="28"/>
          <w:lang w:eastAsia="en-US"/>
        </w:rPr>
        <w:t xml:space="preserve"> подтверждающие, что проводились </w:t>
      </w:r>
      <w:r>
        <w:rPr>
          <w:rFonts w:eastAsia="Calibri"/>
          <w:color w:val="000000"/>
          <w:szCs w:val="28"/>
          <w:lang w:eastAsia="en-US"/>
        </w:rPr>
        <w:lastRenderedPageBreak/>
        <w:t>мероприятия по оздоровлению стада от лейкоза крупного рогатого скота, для сельскохозяйственных товаропроизводителей, осуществляющих проведение мероприятий по оздоровлению стада от лейкоза крупного рогатого скота.</w:t>
      </w:r>
    </w:p>
    <w:p w14:paraId="7DE09E51"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Под проведением мероприятий по оздоровлению стада от лейкоза понимается проведение комплекса оздоровительных мероприятий в хозяйствах, установленных правовыми актами Краснодарского края в соответствии с приказом Министерства сельского хозяйства Российской Федерации от 24 марта 2021 г. № 156 «Об утверждении Ветеринарных правил осуществления профилактических, диагностических, ограничительных и иных мероприятий, установления и отмены карантина и иных ограничений, направленных на предотвращение распространения и ликвидацию очагов лейкоза крупного рогатого скота».</w:t>
      </w:r>
    </w:p>
    <w:p w14:paraId="2D267CAB"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Для подтверждения фактически понесенных заявителем затрат, при заполнении заявки также предоставляются следующие документы (электронные копии документов на бумажном носителе, преобразованные в электронную форму путем сканирования): </w:t>
      </w:r>
    </w:p>
    <w:p w14:paraId="38896DAF"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1) для получения субсидий на возмещение части затрат на приобретение племенных сельскохозяйственных животных и товарных сельскохозяйственных животных (коров, нетелей, ремонтных телок, овцематок, ярочек, козочек), предназначенных для воспроизводства, молодняка кроликов, гусей, индеек, нутрий, уток, кур — несушек, перепелов, пчелопакетов представляются:</w:t>
      </w:r>
    </w:p>
    <w:p w14:paraId="0B41A9F2" w14:textId="77777777" w:rsidR="00B37CF4" w:rsidRDefault="00000000">
      <w:pPr>
        <w:pStyle w:val="aff7"/>
        <w:widowControl w:val="0"/>
        <w:spacing w:before="0" w:after="0"/>
        <w:ind w:firstLine="680"/>
        <w:jc w:val="both"/>
        <w:rPr>
          <w:rFonts w:ascii="Times New Roman" w:hAnsi="Times New Roman" w:cs="Times New Roman"/>
          <w:color w:val="000000"/>
          <w:sz w:val="28"/>
          <w:szCs w:val="28"/>
        </w:rPr>
      </w:pPr>
      <w:r>
        <w:rPr>
          <w:rFonts w:ascii="Times New Roman" w:hAnsi="Times New Roman" w:cs="Times New Roman"/>
          <w:color w:val="000000"/>
          <w:sz w:val="28"/>
          <w:szCs w:val="28"/>
        </w:rPr>
        <w:t>документы, подтверждающие приобретение и оплату сельскохозяйственных животных (платежное поручение или чек контрольно-кассовой машины, товарная накладная или универсальный передаточный документ, договор (контракт) поставки сельскохозяйственных животных);</w:t>
      </w:r>
    </w:p>
    <w:p w14:paraId="71215472"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ветеринарную справку форма №4, оформленную с использованием компонента «Меркурий» Федеральной государственной системы в области ветеринарии (ФГИС) в соответствии с требованиями приказа Министерства сельского хозяйства Российской Федерации от 13 декабря 2022 г. № 862 «Об утверждении Ветеринарных правил организации работы по оформлению ветеринарных сопроводительных документов, Порядка оформления ветеринарных сопроводительных документов в электронной форме и Порядка оформления ветеринарных сопроводительных документов на бумажных носителях», заверенную в установленном законодательством порядке, при покупке животных в пределах одного муниципального образования;</w:t>
      </w:r>
    </w:p>
    <w:p w14:paraId="26B187B6"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ветеринарное свидетельство форма № 1, оформленное с использованием компонента «Меркурий» Федеральной государственной системы в области ветеринарии (ФГИС) в соответствии с требованиями приказа Министерства сельского хозяйства Российской Федерации от 13 декабря 2022 г. № 862 «Об утверждении Ветеринарных правил организации работы по оформлению ветеринарных сопроводительных документов, Порядка оформления ветеринарных сопроводительных документов в электронной форме и Порядка оформления ветеринарных сопроводительных документов на бумажных носителях», заверенное в установленном законодательством порядке, при покупке животных за пределами муниципального образования;</w:t>
      </w:r>
    </w:p>
    <w:p w14:paraId="03B012FC"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lastRenderedPageBreak/>
        <w:t>документы, подтверждающие племенную ценность приобретенных животных (племенное свидетельство) (предоставляется в случае приобретения племенных сельскохозяйственных животных);</w:t>
      </w:r>
    </w:p>
    <w:p w14:paraId="14D4F410"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выписка из похозяйственной книги с указанием движения поголовья сельскохозяйственных животных </w:t>
      </w:r>
      <w:r>
        <w:rPr>
          <w:rFonts w:ascii="Times New Roman" w:hAnsi="Times New Roman"/>
          <w:sz w:val="28"/>
          <w:szCs w:val="28"/>
        </w:rPr>
        <w:t>в период приобретения их хозяйством (для ЛПХ) по состоянию на дату не ранее тридцати дней до даты регистрации заявки о предоставлении субсидии,</w:t>
      </w:r>
      <w:r>
        <w:rPr>
          <w:rFonts w:ascii="Times New Roman" w:hAnsi="Times New Roman"/>
          <w:color w:val="000000"/>
          <w:sz w:val="28"/>
          <w:szCs w:val="28"/>
        </w:rPr>
        <w:t xml:space="preserve"> информация о поголовье сельскохозяйственных животных по форме согласно приложению 22 к настоящему Порядку (для КФХ и ИП).</w:t>
      </w:r>
    </w:p>
    <w:p w14:paraId="48A3CB3A" w14:textId="77777777" w:rsidR="00B37CF4" w:rsidRDefault="00000000">
      <w:pPr>
        <w:ind w:firstLine="708"/>
        <w:jc w:val="both"/>
        <w:rPr>
          <w:szCs w:val="28"/>
        </w:rPr>
      </w:pPr>
      <w:r>
        <w:rPr>
          <w:color w:val="000000"/>
          <w:szCs w:val="28"/>
        </w:rPr>
        <w:t>Заявители, которые приобрели поголовье крупного рогатого скота молочного направления, больного или инфицированного лейкозом, выбывшего в текущем или предыдущем годах дополнительно предоставляют документы</w:t>
      </w:r>
      <w:r>
        <w:rPr>
          <w:rFonts w:eastAsia="Calibri"/>
          <w:szCs w:val="28"/>
          <w:lang w:eastAsia="en-US"/>
        </w:rPr>
        <w:t xml:space="preserve"> подтверждающие, что проводились мероприятия по оздоровлению стада от лейкоза крупного рогатого скота. </w:t>
      </w:r>
    </w:p>
    <w:p w14:paraId="4EB83980" w14:textId="77777777" w:rsidR="00B37CF4" w:rsidRDefault="00000000">
      <w:pPr>
        <w:pStyle w:val="aff7"/>
        <w:spacing w:before="0" w:after="0"/>
        <w:ind w:right="-1" w:firstLine="708"/>
        <w:jc w:val="both"/>
        <w:rPr>
          <w:rFonts w:ascii="Times New Roman" w:hAnsi="Times New Roman"/>
          <w:color w:val="000000"/>
          <w:sz w:val="28"/>
          <w:szCs w:val="28"/>
        </w:rPr>
      </w:pPr>
      <w:r>
        <w:rPr>
          <w:rFonts w:ascii="Times New Roman" w:hAnsi="Times New Roman"/>
          <w:color w:val="000000"/>
          <w:sz w:val="28"/>
          <w:szCs w:val="28"/>
        </w:rPr>
        <w:t>Под проведением мероприятий по оздоровлению стада от лейкоза понимается проведение комплекса оздоровительных мероприятий в хозяйствах, установленных правовыми актами Краснодарского края.</w:t>
      </w:r>
    </w:p>
    <w:p w14:paraId="0C82BDA4"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2) для получения субсидий за произведенное и реализованное мясо крупного рогатого скота (в расчете на 1 кг живого веса), молоко (коров, коз) (в физическом весе) предоставляются следующие документы:</w:t>
      </w:r>
    </w:p>
    <w:p w14:paraId="0EB203C3"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документы, подтверждающие</w:t>
      </w:r>
      <w:r>
        <w:rPr>
          <w:rFonts w:ascii="Times New Roman" w:hAnsi="Times New Roman"/>
          <w:color w:val="C9211E"/>
          <w:sz w:val="28"/>
          <w:szCs w:val="28"/>
        </w:rPr>
        <w:t xml:space="preserve"> </w:t>
      </w:r>
      <w:r>
        <w:rPr>
          <w:rFonts w:ascii="Times New Roman" w:hAnsi="Times New Roman"/>
          <w:color w:val="000000"/>
          <w:sz w:val="28"/>
          <w:szCs w:val="28"/>
        </w:rPr>
        <w:t>реализацию продукции (приемные квитанции и (или) товарные накладные и др.);</w:t>
      </w:r>
    </w:p>
    <w:p w14:paraId="5E4718BE"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ветеринарные сопроводительные документы (ветеринарная справка формы №4 и (или) ветеринарное свидетельство форма №1) , оформленные с использованием компонента «Меркурий» Федеральной государственной системы в области ветеринарии (ФГИС) в соответствии с требованиями приказа Министерства сельского хозяйства Российской Федерации от 13 декабря 2022 г. №862 «Об утверждении Ветеринарных правил организации работы по оформлению ветеринарных сопроводительных документов, Порядка оформления ветеринарных сопроводительных документов в электронной форме и Порядка оформления ветеринарных сопроводительных документов на бумажных носителях» заверенные в установленном законодательством порядке (при субсидировании мяса крупного рогатого скота); </w:t>
      </w:r>
    </w:p>
    <w:p w14:paraId="688D271C"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документ, подтверждающий ветеринарно-санитарное благополучие производителей молока (справка о ветеринарно-санитарном благополучии производителей молока (при предоставлении субсидий на производство реализуемой продукции животноводства – молока), действительна после ее формирования в течение 30 календарных дней;</w:t>
      </w:r>
    </w:p>
    <w:p w14:paraId="0A224134"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информация о поголовье сельскохозяйственных животных по форме согласно приложению 23 к настоящему Порядку (для КФХ и ИП);</w:t>
      </w:r>
    </w:p>
    <w:p w14:paraId="5F2C2E2C"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выписка из похозяйственной книги с указанием движения поголовья сельскохозяйственных животных по состоянию на дату не ранее тридцати дней до даты регистрации заявки о предоставлении субсидии (для ЛПХ);</w:t>
      </w:r>
    </w:p>
    <w:p w14:paraId="3CF4365C"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сведения об объеме производства коровьего и (или) козьего молока по форме согласно приложению 24 к настоящему Порядку (при предоставлении </w:t>
      </w:r>
      <w:r>
        <w:rPr>
          <w:rFonts w:ascii="Times New Roman" w:hAnsi="Times New Roman"/>
          <w:color w:val="000000"/>
          <w:sz w:val="28"/>
          <w:szCs w:val="28"/>
        </w:rPr>
        <w:lastRenderedPageBreak/>
        <w:t>субсидий на производство реализуемой продукции животноводства - молока) (кроме – ЛПХ);</w:t>
      </w:r>
    </w:p>
    <w:p w14:paraId="7FD6423B"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сводный реестр документов, подтверждающих часть фактически понесенных заявителем затрат в отчетном и текущем финансовом году на собственное производство продукции животноводства по форме согласно приложениям</w:t>
      </w:r>
      <w:r>
        <w:rPr>
          <w:rFonts w:ascii="Times New Roman" w:hAnsi="Times New Roman"/>
          <w:sz w:val="28"/>
          <w:szCs w:val="28"/>
        </w:rPr>
        <w:t xml:space="preserve"> 25 (для КФХ и ИП) и 26</w:t>
      </w:r>
      <w:r>
        <w:rPr>
          <w:rFonts w:ascii="Times New Roman" w:hAnsi="Times New Roman"/>
          <w:color w:val="FF0000"/>
          <w:sz w:val="28"/>
          <w:szCs w:val="28"/>
        </w:rPr>
        <w:t xml:space="preserve"> </w:t>
      </w:r>
      <w:r>
        <w:rPr>
          <w:rFonts w:ascii="Times New Roman" w:hAnsi="Times New Roman"/>
          <w:color w:val="000000"/>
          <w:sz w:val="28"/>
          <w:szCs w:val="28"/>
        </w:rPr>
        <w:t>(для ЛПХ</w:t>
      </w:r>
      <w:r>
        <w:rPr>
          <w:rFonts w:ascii="Times New Roman" w:eastAsia="Calibri" w:hAnsi="Times New Roman" w:cs="Times New Roman"/>
          <w:color w:val="000000"/>
          <w:sz w:val="28"/>
          <w:szCs w:val="28"/>
          <w:lang w:eastAsia="en-US"/>
        </w:rPr>
        <w:t>)</w:t>
      </w:r>
      <w:r>
        <w:rPr>
          <w:rFonts w:ascii="Times New Roman" w:eastAsia="Calibri" w:hAnsi="Times New Roman" w:cs="Times New Roman"/>
          <w:color w:val="C9211E"/>
          <w:sz w:val="28"/>
          <w:szCs w:val="28"/>
          <w:lang w:eastAsia="en-US"/>
        </w:rPr>
        <w:t xml:space="preserve"> </w:t>
      </w:r>
      <w:r>
        <w:rPr>
          <w:rFonts w:ascii="Times New Roman" w:hAnsi="Times New Roman"/>
          <w:color w:val="000000"/>
          <w:sz w:val="28"/>
          <w:szCs w:val="28"/>
        </w:rPr>
        <w:t>к настоящему Порядку, с приложением документов, подтверждающих часть фактически понесенных затрат;</w:t>
      </w:r>
    </w:p>
    <w:p w14:paraId="59B7D754"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3) для получения субсидий на возмещение части затрат по оплате услуг по искусственному осеменению крупного рогатого скота, овец и коз представляются:</w:t>
      </w:r>
    </w:p>
    <w:p w14:paraId="7CCCA221"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 документы, подтверждающие оказание и оплату услуг по искусственному осеменению (акт выполненных работ (оказанных услуг); платежное поручение или чек контрольно-кассовой машины); </w:t>
      </w:r>
    </w:p>
    <w:p w14:paraId="5174CC6A"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информация о поголовье сельскохозяйственных животных по форме согласно приложению 22 к настоящему Порядку (для КФХ и ИП).</w:t>
      </w:r>
    </w:p>
    <w:p w14:paraId="08D2E53D"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4) для получения субсидий на возмещение части затрат на строительство теплиц для выращивания овощей и (или) ягод в защищенном грунте представляются:</w:t>
      </w:r>
    </w:p>
    <w:p w14:paraId="1DB109C3"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смета (сводка) фактических затрат при строительстве хозяйственным способом по форме согласно приложению 27 к настоящему Порядку;</w:t>
      </w:r>
    </w:p>
    <w:p w14:paraId="2BD044F3"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документы, подтверждающие затраты на строительство теплиц (платежное поручение или чек контрольно-кассовой машины; товарная накладная и (или) товарно-транспортная накладная или универсальный передаточный документ, или товарный чек) согласно смете (сводке) фактических затрат на строительство хозяйственным способом; </w:t>
      </w:r>
    </w:p>
    <w:p w14:paraId="6FF1E036"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договор на строительство теплицы (при строительстве теплицы подрядным способом);</w:t>
      </w:r>
    </w:p>
    <w:p w14:paraId="2D3371D4"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локальный сметный расчет выполненный ресурсным методом (смета) на строительство теплицы (подрядным способом) для выращивания овощей и (или) ягод в защищённом грунте составленный в федеральных единичных расценках;</w:t>
      </w:r>
    </w:p>
    <w:p w14:paraId="29A28F62"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акты выполненных работ и документы, подтверждающих оплату выполненных работ (платежное поручение или чек контрольно-кассовой машины) при строительстве подрядным способом;</w:t>
      </w:r>
    </w:p>
    <w:p w14:paraId="5C63735F"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акт обследования теплицы комиссией территориального органа администрации Ленинградского муниципального округа, на территории которого расположен земельный участок, заверенный начальником территориального органа администрации Ленинградского муниципального округа (акт является документом, подтверждающим факт завершения монтажа теплицы и эксплуатации теплицы заявителем по целевому назначению) </w:t>
      </w:r>
      <w:r>
        <w:rPr>
          <w:rFonts w:ascii="Times New Roman" w:hAnsi="Times New Roman"/>
          <w:sz w:val="28"/>
          <w:szCs w:val="28"/>
        </w:rPr>
        <w:t>по состоянию на дату не ранее тридцати дней до даты регистрации заявки о предоставлении субсидии, по форме согласно приложению 28 к настоящему Порядку;</w:t>
      </w:r>
    </w:p>
    <w:p w14:paraId="6E4DFC5E"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сводный реестр документов, подтверждающих право пользования </w:t>
      </w:r>
      <w:r>
        <w:rPr>
          <w:rFonts w:ascii="Times New Roman" w:hAnsi="Times New Roman"/>
          <w:color w:val="000000"/>
          <w:sz w:val="28"/>
          <w:szCs w:val="28"/>
        </w:rPr>
        <w:lastRenderedPageBreak/>
        <w:t xml:space="preserve">земельными участками, на которых осуществлено строительство теплиц для выращивания овощей и (или) ягод в защищенном грунте по форме согласно приложению 29 (для КФХ и ИП) к настоящему Порядку с приложением электронных документов. </w:t>
      </w:r>
    </w:p>
    <w:p w14:paraId="40D7A1D4"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5) для получения субсидий на возмещение части затрат на приобретение систем капельного орошения для ведения овощеводства представляются:</w:t>
      </w:r>
    </w:p>
    <w:p w14:paraId="2B680946"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документы, подтверждающие</w:t>
      </w:r>
      <w:r>
        <w:rPr>
          <w:rFonts w:ascii="Times New Roman" w:hAnsi="Times New Roman"/>
          <w:color w:val="C9211E"/>
          <w:sz w:val="28"/>
          <w:szCs w:val="28"/>
        </w:rPr>
        <w:t xml:space="preserve"> </w:t>
      </w:r>
      <w:r>
        <w:rPr>
          <w:rFonts w:ascii="Times New Roman" w:hAnsi="Times New Roman"/>
          <w:color w:val="000000"/>
          <w:sz w:val="28"/>
          <w:szCs w:val="28"/>
        </w:rPr>
        <w:t>приобретение</w:t>
      </w:r>
      <w:r>
        <w:rPr>
          <w:rFonts w:ascii="Times New Roman" w:hAnsi="Times New Roman"/>
          <w:color w:val="000000"/>
          <w:sz w:val="28"/>
          <w:szCs w:val="28"/>
          <w:lang w:val="en-US"/>
        </w:rPr>
        <w:t xml:space="preserve"> и</w:t>
      </w:r>
      <w:r>
        <w:rPr>
          <w:rFonts w:ascii="Times New Roman" w:hAnsi="Times New Roman"/>
          <w:color w:val="000000"/>
          <w:sz w:val="28"/>
          <w:szCs w:val="28"/>
        </w:rPr>
        <w:t xml:space="preserve"> оплату оборудования систем для капельного орошения для ведения овощеводства (товарная накладная или универсальный передаточный документ или товарно-транспортная накладная или товарный чек; чек контрольно-кассовой машины или платежное поручение);</w:t>
      </w:r>
    </w:p>
    <w:p w14:paraId="5138924D"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акт обследования установленных систем капельного орошения для ведения овощеводства комиссией территориального органа администрации Ленинградского муниципального округа, на территории которого расположен земельный участок, заверенный начальником территориального органа администрации Ленинградского муниципального округа (акт является документом, подтверждающим факт завершения монтажа систем капельного орошения и эксплуатации систем капельного орошения для ведения овощеводства по целевому назначению) </w:t>
      </w:r>
      <w:r>
        <w:rPr>
          <w:rFonts w:ascii="Times New Roman" w:hAnsi="Times New Roman"/>
          <w:sz w:val="28"/>
          <w:szCs w:val="28"/>
        </w:rPr>
        <w:t>по состоянию на дату не ранее тридцати дней до даты регистрации заявки о предоставлении субсидии, по форме согласно приложению 28 к настоящему Порядку;</w:t>
      </w:r>
    </w:p>
    <w:p w14:paraId="025185F1"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6) для получения субсидий на возмещение части затрат на приобретение технологического оборудования для животноводства, птицеводства по кодам 28.22.18.244, 28.30.51.000 — 28.30.53.000, 28.30.83.110 — 28.30.83.180, 28.93.13.143 в соответствии с приказом Федерального агентства по техническому регулированию и метрологии от 31 января 2014 года № 14-ст «О принятии и введении в действие Общероссийского классификатора видов экономической деятельности (ОКВЭД2) ОК 029-2014 (КДЕС РЕД. 2) и Общероссийского классификатора продукции по видам экономической деятельности (ОКПД2) (ОК 034-2014 (КПЕС 2008)» представляются:</w:t>
      </w:r>
    </w:p>
    <w:p w14:paraId="0C8C2C98"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документы, подтверждающие приобретение и оплату технологического оборудования для животноводства, птицеводства (товарная накладная или товарно-транспортная накладная или универсальный передаточный документ или товарный чек; платежное поручение или чек контрольно-кассовой машины);</w:t>
      </w:r>
    </w:p>
    <w:p w14:paraId="789785FB"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акт обследования хозяйства после установки (монтажа) технологического оборудования комиссией территориального органа администрации Ленинградского муниципального округа, на территории которого расположено хозяйство, заверенный начальником территориального органа администрации Ленинградского муниципального округа (акт является документом, подтверждающим факт установки (монтажа) технологического оборудования и эксплуатации заявителем по целевому назначению) по состоянию на дату не ранее тридцати дней до даты регистрации заявки о предоставлении субсидии, по форме согласно приложению 30 к настоящему Порядку;</w:t>
      </w:r>
    </w:p>
    <w:p w14:paraId="67FBD8F2"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7) для получения субсидий на возмещение части затрат на приобретение </w:t>
      </w:r>
      <w:r>
        <w:rPr>
          <w:rFonts w:ascii="Times New Roman" w:hAnsi="Times New Roman"/>
          <w:color w:val="000000"/>
          <w:sz w:val="28"/>
          <w:szCs w:val="28"/>
        </w:rPr>
        <w:lastRenderedPageBreak/>
        <w:t>технологического оборудования для животноводства, птицеводства, а также переработки животноводческой продукции по кодам 27.51.11.120, 28.22.18.244, 28.25.13.110, 28.25.13.111, 28.25.13.115, 28.29.60.000, 28.30.10.000, 28.30.21.110, 28.30.51.000 — 28.30.53.000, 28.30.82.110, 28.30.82.120, 28.30.83.110 — 28.30.83.180, 28.30.84.110, 28.30.84.120, 28.30.85.00, 28.30.86.110, 28.30.86.140, 28.93.12.00, 28.93.13.143, 28.93.17.170 в соответствии с приказом Федерального агентства по техническому регулированию и метрологии от 31 января 2014 года № 14-ст «О принятии и введении в действие Общероссийского классификатора видов экономической деятельности (ОКВЭД2) ОК 029-2014 (КДЕС РЕД. 2) и Общероссийского классификатора продукции по видам экономической деятельности (ОКПД2) (ОК 034-2014 (КПЕС 2008)» представляются:</w:t>
      </w:r>
    </w:p>
    <w:p w14:paraId="43BEA6B0"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документы, подтверждающие приобретение и оплату технологического оборудования для животноводства, птицеводства, а также переработки животноводческой продукции (товарная накладная или товарно-транспортная накладная или универсальный передаточный документ или товарный чек; платежное поручение или чек контрольно-кассовой машины);</w:t>
      </w:r>
    </w:p>
    <w:p w14:paraId="040D8190"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акт обследования хозяйства после установки (монтажа) технологического оборудования комиссией территориального органа администрации Ленинградского муниципального округа, на территории которого расположено хозяйство, заверенный начальником территориального органа администрации Ленинградского муниципального округа (акт является документом, подтверждающим факт установки (монтажа) технологического оборудования и эксплуатации заявителем по целевому назначению) по состоянию на дату не ранее тридцати дней до даты регистрации заявки о предоставлении субсидии, по форме согласно приложению 30 к настоящему Порядку;</w:t>
      </w:r>
    </w:p>
    <w:p w14:paraId="153019B4"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8) для получения субсидии на возмещение части затрат на приобретение саженцев плодово — ягодных культур, рассады и семян овощных и цветочных культур предоставляются:</w:t>
      </w:r>
    </w:p>
    <w:p w14:paraId="7156BE31"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документы, подтверждающие приобретение и оплату саженцев плодово — ягодных культур, рассады и семян овощных и цветочных культур (платежное поручение или чек контрольно — кассовой машины; товарная накладная или товарно — транспортная накладная или универсальный передаточный документ или товарный чек);</w:t>
      </w:r>
    </w:p>
    <w:p w14:paraId="27CB59A9"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акт расхода саженцев плодово-ягодных культур, рассады и семян овощных и цветочных культур, по форме согласно приложению 31 к настоящему Порядку;</w:t>
      </w:r>
    </w:p>
    <w:p w14:paraId="3F3B659C"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сертификат соответствия саженцев плодово — ягодных культур;</w:t>
      </w:r>
    </w:p>
    <w:p w14:paraId="64B5FADF"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9) для получения субсидий на возмещение части затрат по наращиванию поголовья коров представляются:</w:t>
      </w:r>
    </w:p>
    <w:p w14:paraId="346617C0"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 xml:space="preserve">информация о поголовье сельскохозяйственных животных по форме согласно приложению 22 к настоящему Порядку (при покупке или наращивании поголовья коров в году, предшествующем текущему финансовому году); </w:t>
      </w:r>
    </w:p>
    <w:p w14:paraId="4BA9F951"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 xml:space="preserve">сводный реестр документов, подтверждающих часть фактически понесенных заявителем затрат в отчетном и текущем финансовом году на </w:t>
      </w:r>
      <w:r>
        <w:rPr>
          <w:rFonts w:ascii="Times New Roman" w:hAnsi="Times New Roman"/>
          <w:color w:val="000000"/>
          <w:sz w:val="28"/>
          <w:szCs w:val="28"/>
        </w:rPr>
        <w:lastRenderedPageBreak/>
        <w:t xml:space="preserve">содержание коров, по форме согласно приложению 25 к настоящему Порядку, с приложением документов, подтверждающих часть фактически понесенных затрат. </w:t>
      </w:r>
    </w:p>
    <w:p w14:paraId="52CE66BA"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ab/>
        <w:t>2.3.</w:t>
      </w:r>
      <w:r>
        <w:rPr>
          <w:rFonts w:ascii="Times New Roman" w:hAnsi="Times New Roman"/>
          <w:color w:val="00A933"/>
          <w:sz w:val="28"/>
          <w:szCs w:val="28"/>
        </w:rPr>
        <w:t xml:space="preserve"> </w:t>
      </w:r>
      <w:r>
        <w:rPr>
          <w:rFonts w:ascii="Times New Roman" w:hAnsi="Times New Roman"/>
          <w:color w:val="000000"/>
          <w:sz w:val="28"/>
          <w:szCs w:val="28"/>
        </w:rPr>
        <w:t xml:space="preserve">Возмещению подлежит часть фактически понесенных заявителем затрат по направлениям, указанных в пункте 1.4. настоящего Порядка. </w:t>
      </w:r>
    </w:p>
    <w:p w14:paraId="5347C04A" w14:textId="77777777" w:rsidR="00B37CF4" w:rsidRDefault="00000000">
      <w:pPr>
        <w:widowControl w:val="0"/>
        <w:tabs>
          <w:tab w:val="left" w:pos="567"/>
          <w:tab w:val="left" w:pos="851"/>
          <w:tab w:val="left" w:pos="1134"/>
        </w:tabs>
        <w:ind w:firstLine="680"/>
        <w:jc w:val="both"/>
        <w:rPr>
          <w:szCs w:val="28"/>
        </w:rPr>
      </w:pPr>
      <w:r>
        <w:rPr>
          <w:szCs w:val="28"/>
        </w:rPr>
        <w:t>Возмещение части затрат осуществляется без учета налога на добавленную стоимость, за исключением заявителей, использующих право на освобождение от исполнения обязанностей налогоплательщика, связанных с исчислением и уплатой налога на добавленную стоимость.</w:t>
      </w:r>
    </w:p>
    <w:p w14:paraId="02A8C51B" w14:textId="77777777" w:rsidR="00B37CF4" w:rsidRDefault="00000000">
      <w:pPr>
        <w:widowControl w:val="0"/>
        <w:tabs>
          <w:tab w:val="left" w:pos="567"/>
          <w:tab w:val="left" w:pos="851"/>
          <w:tab w:val="left" w:pos="1134"/>
        </w:tabs>
        <w:ind w:firstLine="680"/>
        <w:jc w:val="both"/>
        <w:rPr>
          <w:szCs w:val="28"/>
        </w:rPr>
      </w:pPr>
      <w:r>
        <w:rPr>
          <w:szCs w:val="28"/>
        </w:rPr>
        <w:t>Для заявителей, использующих право на освобождение от исполнения обязанностей налогоплательщика, связанных с исчислением и уплатой налога на добавленную стоимость, возмещение части затрат осуществляется исходя из суммы расходов, включая сумму налога на добавленную стоимость.</w:t>
      </w:r>
    </w:p>
    <w:p w14:paraId="1F9E57B4" w14:textId="77777777" w:rsidR="00B37CF4" w:rsidRDefault="00000000">
      <w:pPr>
        <w:pStyle w:val="aff7"/>
        <w:widowControl w:val="0"/>
        <w:spacing w:before="0" w:after="0"/>
        <w:ind w:firstLine="680"/>
        <w:jc w:val="both"/>
        <w:rPr>
          <w:rFonts w:ascii="Times New Roman" w:hAnsi="Times New Roman"/>
          <w:sz w:val="28"/>
          <w:szCs w:val="28"/>
        </w:rPr>
      </w:pPr>
      <w:r>
        <w:rPr>
          <w:rFonts w:ascii="Times New Roman" w:hAnsi="Times New Roman"/>
          <w:color w:val="000000"/>
          <w:sz w:val="28"/>
          <w:szCs w:val="28"/>
        </w:rPr>
        <w:t>При предоставлении государственной поддержки, на возмещение части затрат на производство реализуемой продукции животноводства (молоко, мясо) и по наращиванию поголовья коров, субсидируется часть понесенных затрат на приобретение кормов (в том числе премиксов, витаминов, белково-витаминно-минеральных добавок (БВМД) и прочих составляющих комбикормов); средства защиты животных (биопрепараты, медикаменты, дезинфицирующие средства); топливо и электроэнергия на технологические цели; водоснабжение ; содержание основных средств (запасные части и расходные материалы, текущий ремонт); горючие, смазочные материалы, газообразное и другие виды топлива; оплата услуг и работ сторонних организаций; автотранспортные расходы; прочие затраты, связанные с производством реализованного мяса КРС, молока и наращиванием поголовья коров. Для КФХ и ИП дополнительно предусматривается направление возмещение затрат на оплата труда с начислениями на страховые взносы работникам подразделения животноводства.</w:t>
      </w:r>
    </w:p>
    <w:p w14:paraId="18976565" w14:textId="77777777" w:rsidR="00B37CF4" w:rsidRDefault="00000000">
      <w:pPr>
        <w:pStyle w:val="aff7"/>
        <w:widowControl w:val="0"/>
        <w:spacing w:before="0" w:after="0"/>
        <w:ind w:firstLine="680"/>
        <w:jc w:val="both"/>
        <w:rPr>
          <w:rFonts w:ascii="Times New Roman" w:hAnsi="Times New Roman"/>
          <w:color w:val="000000"/>
          <w:sz w:val="28"/>
          <w:szCs w:val="28"/>
        </w:rPr>
      </w:pPr>
      <w:r>
        <w:rPr>
          <w:rFonts w:ascii="Times New Roman" w:hAnsi="Times New Roman"/>
          <w:color w:val="000000"/>
          <w:sz w:val="28"/>
          <w:szCs w:val="28"/>
        </w:rPr>
        <w:t>Документы, подтверждающие фактически понесённые затраты, не могут быть предъявлены по иным видам субсидий.</w:t>
      </w:r>
    </w:p>
    <w:p w14:paraId="0319855F" w14:textId="77777777" w:rsidR="00B37CF4" w:rsidRDefault="00000000">
      <w:pPr>
        <w:widowControl w:val="0"/>
        <w:ind w:firstLine="680"/>
        <w:jc w:val="both"/>
        <w:rPr>
          <w:szCs w:val="28"/>
        </w:rPr>
      </w:pPr>
      <w:r>
        <w:rPr>
          <w:rFonts w:eastAsia="Calibri" w:cs="Arial"/>
          <w:szCs w:val="28"/>
          <w:lang w:eastAsia="en-US"/>
        </w:rPr>
        <w:t xml:space="preserve">2.4. </w:t>
      </w:r>
      <w:r>
        <w:rPr>
          <w:szCs w:val="28"/>
        </w:rPr>
        <w:t>Любой заявитель со дня размещения объявления о проведении отбора получателей субсидий на едином портале не позднее 3-го рабочего дня до дня завершения подачи заявок вправе направить уполномоченному органу не более пяти запросов о разъяснении положений объявления о проведении отбора получателей субсидий путем формирования в ГИИС «Электронный бюджет» соответствующего запроса.</w:t>
      </w:r>
    </w:p>
    <w:p w14:paraId="051E5167" w14:textId="77777777" w:rsidR="00B37CF4" w:rsidRDefault="00000000">
      <w:pPr>
        <w:widowControl w:val="0"/>
        <w:ind w:firstLine="680"/>
        <w:jc w:val="both"/>
        <w:rPr>
          <w:szCs w:val="28"/>
        </w:rPr>
      </w:pPr>
      <w:r>
        <w:rPr>
          <w:rFonts w:eastAsia="Calibri" w:cs="Arial"/>
          <w:szCs w:val="28"/>
          <w:lang w:eastAsia="en-US"/>
        </w:rPr>
        <w:t xml:space="preserve">2.5. Уполномоченный орган </w:t>
      </w:r>
      <w:r>
        <w:rPr>
          <w:szCs w:val="28"/>
        </w:rPr>
        <w:t>в ответ на запрос, указанный в пункте 2.4 настоящего раздела, направляет разъяснение положений объявления о проведении отбора получателей субсидий в срок, установленный указанным объявлением, но не позднее одного рабочего дня до дня завершения подачи заявок, путем формирования в ГИИС «Электронный бюджет» соответствующего разъяснения. Представленное Уполномоченным органом разъяснение положений объявления о проведении отбора получателей субсидий не должно изменять суть информации, содержащейся в указанном объявлении.</w:t>
      </w:r>
    </w:p>
    <w:p w14:paraId="77257F42" w14:textId="77777777" w:rsidR="00B37CF4" w:rsidRDefault="00000000">
      <w:pPr>
        <w:widowControl w:val="0"/>
        <w:ind w:firstLine="680"/>
        <w:jc w:val="both"/>
        <w:rPr>
          <w:szCs w:val="28"/>
        </w:rPr>
      </w:pPr>
      <w:r>
        <w:rPr>
          <w:szCs w:val="28"/>
        </w:rPr>
        <w:t xml:space="preserve">Доступ к разъяснению, формируемому в ГИИС «Электронный бюджет» в </w:t>
      </w:r>
      <w:r>
        <w:rPr>
          <w:szCs w:val="28"/>
        </w:rPr>
        <w:lastRenderedPageBreak/>
        <w:t>соответствии с абзацем первым настоящего пункта, предоставляется всем участникам отбора.</w:t>
      </w:r>
    </w:p>
    <w:p w14:paraId="74900990" w14:textId="77777777" w:rsidR="00B37CF4" w:rsidRDefault="00000000">
      <w:pPr>
        <w:widowControl w:val="0"/>
        <w:ind w:firstLine="680"/>
        <w:jc w:val="both"/>
        <w:rPr>
          <w:szCs w:val="28"/>
        </w:rPr>
      </w:pPr>
      <w:r>
        <w:rPr>
          <w:szCs w:val="28"/>
        </w:rPr>
        <w:t>2.6. Порядок формирования и размещения объявления о проведении отбора, разъяснения положений объявления об отборе:</w:t>
      </w:r>
    </w:p>
    <w:p w14:paraId="54CBE14E" w14:textId="77777777" w:rsidR="00B37CF4" w:rsidRDefault="00000000">
      <w:pPr>
        <w:widowControl w:val="0"/>
        <w:ind w:firstLine="680"/>
        <w:jc w:val="both"/>
        <w:rPr>
          <w:szCs w:val="28"/>
        </w:rPr>
      </w:pPr>
      <w:r>
        <w:rPr>
          <w:rFonts w:eastAsia="Calibri"/>
          <w:color w:val="000000"/>
          <w:szCs w:val="28"/>
          <w:lang w:eastAsia="en-US"/>
        </w:rPr>
        <w:t>1)</w:t>
      </w:r>
      <w:r>
        <w:rPr>
          <w:szCs w:val="28"/>
        </w:rPr>
        <w:t xml:space="preserve"> объявление о проведении отбора получателей субсидий формируется в электронной форме посредством заполнения соответствующих экранных форм веб-интерфейса ГИИС «Электронный бюджет», подписывается усиленной квалифицированной электронной подписью руководителя главного распорядителя бюджетных средств (уполномоченного им лица), публикуется на Едином портале, </w:t>
      </w:r>
      <w:r>
        <w:rPr>
          <w:rFonts w:eastAsia="Calibri"/>
          <w:color w:val="000000"/>
          <w:szCs w:val="28"/>
          <w:lang w:eastAsia="en-US"/>
        </w:rPr>
        <w:t xml:space="preserve">а также при необходимости на сайте </w:t>
      </w:r>
      <w:r>
        <w:rPr>
          <w:szCs w:val="28"/>
        </w:rPr>
        <w:t>администрации Ленинградского муниципального округа</w:t>
      </w:r>
      <w:r>
        <w:rPr>
          <w:rFonts w:eastAsia="Calibri"/>
          <w:color w:val="000000"/>
          <w:szCs w:val="28"/>
          <w:lang w:eastAsia="en-US"/>
        </w:rPr>
        <w:t xml:space="preserve"> в информационно-телекоммуникационной сети «Интернет»</w:t>
      </w:r>
      <w:r>
        <w:rPr>
          <w:szCs w:val="28"/>
        </w:rPr>
        <w:t xml:space="preserve"> и включает в себя следующую информацию:</w:t>
      </w:r>
    </w:p>
    <w:p w14:paraId="2C8F6140" w14:textId="77777777" w:rsidR="00B37CF4" w:rsidRDefault="00000000">
      <w:pPr>
        <w:widowControl w:val="0"/>
        <w:ind w:firstLine="680"/>
        <w:jc w:val="both"/>
        <w:rPr>
          <w:szCs w:val="28"/>
        </w:rPr>
      </w:pPr>
      <w:r>
        <w:rPr>
          <w:rFonts w:eastAsia="Calibri"/>
          <w:color w:val="000000"/>
          <w:szCs w:val="28"/>
          <w:lang w:eastAsia="en-US"/>
        </w:rPr>
        <w:t>даты начала подачи и окончания приема заявок участников отбора, при этом дата окончания приема заявок не может быть ранее 10-го календарного дня, следующего за днем размещения объявления о проведении отбора;</w:t>
      </w:r>
    </w:p>
    <w:p w14:paraId="1392AE04"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срок проведения отбора;</w:t>
      </w:r>
    </w:p>
    <w:p w14:paraId="7D2A9A27"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t>способ проведения отбора;</w:t>
      </w:r>
    </w:p>
    <w:p w14:paraId="6668CE0A"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наименование, место нахождения, почтовый адрес, адрес электронной почты Уполномоченного органа;</w:t>
      </w:r>
    </w:p>
    <w:p w14:paraId="5DB549D8" w14:textId="77777777" w:rsidR="00B37CF4" w:rsidRDefault="00000000">
      <w:pPr>
        <w:widowControl w:val="0"/>
        <w:ind w:firstLine="680"/>
        <w:jc w:val="both"/>
        <w:rPr>
          <w:szCs w:val="28"/>
        </w:rPr>
      </w:pPr>
      <w:r>
        <w:rPr>
          <w:rFonts w:eastAsia="Calibri" w:cs="Arial"/>
          <w:color w:val="000000"/>
          <w:szCs w:val="28"/>
          <w:lang w:eastAsia="en-US"/>
        </w:rPr>
        <w:t>результат (результаты) предоставления субсидии, а также характеристика (характеристики) результата (при ее установлении)</w:t>
      </w:r>
      <w:r>
        <w:rPr>
          <w:rFonts w:eastAsia="Calibri" w:cs="Arial"/>
          <w:color w:val="000000"/>
          <w:szCs w:val="28"/>
          <w:lang w:val="en-US" w:eastAsia="en-US"/>
        </w:rPr>
        <w:t>;</w:t>
      </w:r>
    </w:p>
    <w:p w14:paraId="0EDED91C" w14:textId="77777777" w:rsidR="00B37CF4" w:rsidRDefault="00000000">
      <w:pPr>
        <w:widowControl w:val="0"/>
        <w:tabs>
          <w:tab w:val="left" w:pos="567"/>
          <w:tab w:val="left" w:pos="851"/>
          <w:tab w:val="left" w:pos="1134"/>
        </w:tabs>
        <w:ind w:firstLine="680"/>
        <w:jc w:val="both"/>
        <w:rPr>
          <w:color w:val="000000"/>
          <w:szCs w:val="28"/>
        </w:rPr>
      </w:pPr>
      <w:r>
        <w:rPr>
          <w:color w:val="000000"/>
          <w:szCs w:val="28"/>
        </w:rPr>
        <w:t>доменного имени, и (или) сетевого адреса, и (или) указателей страниц сайта в информационно-телекоммуникационной сети «Интернет», на котором обеспечивается проведение отбора;</w:t>
      </w:r>
    </w:p>
    <w:p w14:paraId="163BC165"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требования к заявителям, которым участник отбора должен соответствовать с пунктом 2.1 настоящего Порядка и к перечню документов, представляемых заявителями для подтверждения соответствия указанным требованиям, в соответствии с подпунктом 2.2.6, 2.2.7 пункта 2.2 раздела 2 настоящего Порядка;</w:t>
      </w:r>
    </w:p>
    <w:p w14:paraId="0D76F857"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категории заявителей в соответствии с пунктом 1.3 раздела 1 настоящего Порядка, критерии отбора в соответствии с подпунктом 2.7.1 пункта 2.7 раздела 2 настоящего Порядка;</w:t>
      </w:r>
    </w:p>
    <w:p w14:paraId="2821E15F"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порядок подачи участниками отбора заявок и требований, предъявляемых к форме и содержанию заявок в соответствии с пунктом 2.2 настоящего Порядка;</w:t>
      </w:r>
    </w:p>
    <w:p w14:paraId="36CFC318"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порядка отзыва заявок, порядка их возврата на доработку, определяющего, в том числе основания для возврата заявок, порядок внесения изменений в заявки в соответствии с пунктами 2.7.9, 2.7.10, 2.7.11 пункта 2.7 настоящего Порядка;</w:t>
      </w:r>
    </w:p>
    <w:p w14:paraId="5B7C316E"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порядка рассмотрения заявок в соответствии с подпунктом 2.7.2 пункта 2.7 настоящего Порядка;</w:t>
      </w:r>
    </w:p>
    <w:p w14:paraId="46812E44"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информация об участии или неучастии комиссии и (или) экспертов (экспертных организаций) в рассмотрении заявок;</w:t>
      </w:r>
    </w:p>
    <w:p w14:paraId="64D8B05B" w14:textId="77777777" w:rsidR="00B37CF4" w:rsidRDefault="00000000">
      <w:pPr>
        <w:widowControl w:val="0"/>
        <w:ind w:firstLine="680"/>
        <w:jc w:val="both"/>
        <w:rPr>
          <w:rFonts w:eastAsia="Calibri" w:cs="Arial"/>
          <w:color w:val="000000"/>
          <w:szCs w:val="28"/>
          <w:lang w:eastAsia="en-US"/>
        </w:rPr>
      </w:pPr>
      <w:r>
        <w:rPr>
          <w:rFonts w:eastAsia="Calibri" w:cs="Arial"/>
          <w:color w:val="000000"/>
          <w:szCs w:val="28"/>
          <w:lang w:eastAsia="en-US"/>
        </w:rPr>
        <w:t>порядка возврата заявок на доработку в соответствии с подпунктом 2.7.11 пункта 2.7 настоящего Порядка;</w:t>
      </w:r>
    </w:p>
    <w:p w14:paraId="67F2821A" w14:textId="77777777" w:rsidR="00B37CF4" w:rsidRDefault="00000000">
      <w:pPr>
        <w:widowControl w:val="0"/>
        <w:ind w:firstLine="680"/>
        <w:jc w:val="both"/>
        <w:rPr>
          <w:szCs w:val="28"/>
        </w:rPr>
      </w:pPr>
      <w:r>
        <w:rPr>
          <w:szCs w:val="28"/>
        </w:rPr>
        <w:lastRenderedPageBreak/>
        <w:t>порядка отклонения заявок, а также информации об основаниях их отклонения в соответствии с подпунктом 2.7.5 пункта 2.7 настоящего Порядка;</w:t>
      </w:r>
    </w:p>
    <w:p w14:paraId="5D7600A0" w14:textId="77777777" w:rsidR="00B37CF4" w:rsidRDefault="00000000">
      <w:pPr>
        <w:widowControl w:val="0"/>
        <w:ind w:firstLine="680"/>
        <w:jc w:val="both"/>
        <w:rPr>
          <w:szCs w:val="28"/>
        </w:rPr>
      </w:pPr>
      <w:r>
        <w:rPr>
          <w:szCs w:val="28"/>
        </w:rPr>
        <w:t>объем распределяемой субсидии в рамках отбора, порядок расчета размера субсидии, установленный настоящим Порядком, правила распределения субсидии по результатам отбора в соответствии с пунктом 2.8 настоящего Порядка;</w:t>
      </w:r>
    </w:p>
    <w:p w14:paraId="1302EA85" w14:textId="77777777" w:rsidR="00B37CF4" w:rsidRDefault="00000000">
      <w:pPr>
        <w:widowControl w:val="0"/>
        <w:ind w:firstLine="680"/>
        <w:jc w:val="both"/>
        <w:rPr>
          <w:szCs w:val="28"/>
        </w:rPr>
      </w:pPr>
      <w:r>
        <w:rPr>
          <w:szCs w:val="28"/>
        </w:rPr>
        <w:t>порядка предоставления участникам отбора разъяснений положений объявления о проведении отбора, даты начала и окончания срока такого предоставления в соответствии с пунктами 2.4 и 2.5 настоящего Порядка;</w:t>
      </w:r>
    </w:p>
    <w:p w14:paraId="71EBB579" w14:textId="77777777" w:rsidR="00B37CF4" w:rsidRDefault="00000000">
      <w:pPr>
        <w:widowControl w:val="0"/>
        <w:ind w:firstLine="680"/>
        <w:jc w:val="both"/>
        <w:rPr>
          <w:szCs w:val="28"/>
        </w:rPr>
      </w:pPr>
      <w:r>
        <w:rPr>
          <w:szCs w:val="28"/>
        </w:rPr>
        <w:t>срок, в течение которого победитель (победители) отбора должен подписать Соглашение в соответствии с пунктом 2.9.1 пункта 2.9 настоящего Порядка;</w:t>
      </w:r>
    </w:p>
    <w:p w14:paraId="7A9DD5E5" w14:textId="77777777" w:rsidR="00B37CF4" w:rsidRDefault="00000000">
      <w:pPr>
        <w:widowControl w:val="0"/>
        <w:ind w:firstLine="680"/>
        <w:jc w:val="both"/>
        <w:rPr>
          <w:szCs w:val="28"/>
        </w:rPr>
      </w:pPr>
      <w:r>
        <w:rPr>
          <w:szCs w:val="28"/>
        </w:rPr>
        <w:t>условия признания победителя (победителей) отбора уклонившимся от заключения соглашения в соответствии с подпунктом 2.9.5 пункта 2.9 настоящего Порядка;</w:t>
      </w:r>
    </w:p>
    <w:p w14:paraId="1423A49C" w14:textId="77777777" w:rsidR="00B37CF4" w:rsidRDefault="00000000">
      <w:pPr>
        <w:widowControl w:val="0"/>
        <w:ind w:firstLine="680"/>
        <w:jc w:val="both"/>
        <w:rPr>
          <w:rFonts w:eastAsia="Calibri"/>
          <w:szCs w:val="28"/>
          <w:lang w:eastAsia="en-US"/>
        </w:rPr>
      </w:pPr>
      <w:r>
        <w:rPr>
          <w:rFonts w:eastAsia="Calibri"/>
          <w:szCs w:val="28"/>
          <w:lang w:eastAsia="en-US"/>
        </w:rPr>
        <w:t>сроков размещения протокола подведения итогов (документа об итогах проведения отбора) на едином портале, а также при необходимости на официальном сайте администрации Ленинградского муниципального округа в сети «Интернет» которые не могут быть позднее 14-го календарного дня, следующего за днем определения победителя отбора;</w:t>
      </w:r>
    </w:p>
    <w:p w14:paraId="366EB63C" w14:textId="77777777" w:rsidR="00B37CF4" w:rsidRDefault="00000000">
      <w:pPr>
        <w:widowControl w:val="0"/>
        <w:ind w:firstLine="680"/>
        <w:jc w:val="both"/>
        <w:rPr>
          <w:color w:val="000000"/>
          <w:szCs w:val="28"/>
        </w:rPr>
      </w:pPr>
      <w:r>
        <w:rPr>
          <w:color w:val="000000"/>
          <w:szCs w:val="28"/>
        </w:rPr>
        <w:t>2) отбор объявляется Уполномоченным органом по мере необходимости в течение текущего финансового года, но не позднее 1 декабря текущего года.</w:t>
      </w:r>
    </w:p>
    <w:p w14:paraId="5051F32A" w14:textId="77777777" w:rsidR="00B37CF4" w:rsidRDefault="00000000">
      <w:pPr>
        <w:widowControl w:val="0"/>
        <w:ind w:firstLine="680"/>
        <w:jc w:val="both"/>
        <w:rPr>
          <w:szCs w:val="28"/>
        </w:rPr>
      </w:pPr>
      <w:r>
        <w:rPr>
          <w:szCs w:val="28"/>
        </w:rPr>
        <w:t>3) срок проведения отбора - в течение текущего финансового года.</w:t>
      </w:r>
    </w:p>
    <w:p w14:paraId="72EA6427" w14:textId="77777777" w:rsidR="00B37CF4" w:rsidRDefault="00000000">
      <w:pPr>
        <w:widowControl w:val="0"/>
        <w:spacing w:line="288" w:lineRule="atLeast"/>
        <w:ind w:firstLine="680"/>
        <w:jc w:val="both"/>
        <w:rPr>
          <w:szCs w:val="28"/>
        </w:rPr>
      </w:pPr>
      <w:r>
        <w:rPr>
          <w:szCs w:val="28"/>
        </w:rPr>
        <w:t>2.6.1. Внесение изменений в объявление о проведении отбора возможно не позднее наступления даты окончания приема заявок с соблюдением следующих условий:</w:t>
      </w:r>
    </w:p>
    <w:p w14:paraId="25111A77" w14:textId="77777777" w:rsidR="00B37CF4" w:rsidRDefault="00000000">
      <w:pPr>
        <w:widowControl w:val="0"/>
        <w:spacing w:line="288" w:lineRule="atLeast"/>
        <w:ind w:firstLine="680"/>
        <w:jc w:val="both"/>
        <w:rPr>
          <w:szCs w:val="28"/>
        </w:rPr>
      </w:pPr>
      <w:r>
        <w:rPr>
          <w:szCs w:val="28"/>
        </w:rPr>
        <w:t>1) срок подачи участниками отбора получателей субсидий заявок должен быть продлен таким образом, чтобы со дня, следующего за днем внесения таких изменений, до даты окончания приема заявок указанный срок составлял не менее 3 календарных дней;</w:t>
      </w:r>
    </w:p>
    <w:p w14:paraId="1C310918" w14:textId="77777777" w:rsidR="00B37CF4" w:rsidRDefault="00000000">
      <w:pPr>
        <w:widowControl w:val="0"/>
        <w:spacing w:line="288" w:lineRule="atLeast"/>
        <w:ind w:firstLine="680"/>
        <w:jc w:val="both"/>
        <w:rPr>
          <w:szCs w:val="28"/>
        </w:rPr>
      </w:pPr>
      <w:r>
        <w:rPr>
          <w:szCs w:val="28"/>
        </w:rPr>
        <w:t>2) при внесении изменений в объявление о проведении отбора получателей субсидий изменение способа отбора получателей субсидий не допускается;</w:t>
      </w:r>
    </w:p>
    <w:p w14:paraId="2036AA99" w14:textId="77777777" w:rsidR="00B37CF4" w:rsidRDefault="00000000">
      <w:pPr>
        <w:widowControl w:val="0"/>
        <w:spacing w:line="288" w:lineRule="atLeast"/>
        <w:ind w:firstLine="680"/>
        <w:jc w:val="both"/>
        <w:rPr>
          <w:szCs w:val="28"/>
        </w:rPr>
      </w:pPr>
      <w:r>
        <w:rPr>
          <w:szCs w:val="28"/>
        </w:rPr>
        <w:t>3) в случае внесения изменений в объявление о проведении отбора получателей субсидий после наступления даты начала приема заявок в объявление о проведении отбора получателей субсидий включается положение, предусматривающее право участников отбора получателей субсидий внести изменения в заявки;</w:t>
      </w:r>
    </w:p>
    <w:p w14:paraId="6C3B70FE" w14:textId="77777777" w:rsidR="00B37CF4" w:rsidRDefault="00000000">
      <w:pPr>
        <w:widowControl w:val="0"/>
        <w:ind w:firstLine="680"/>
        <w:jc w:val="both"/>
        <w:rPr>
          <w:szCs w:val="28"/>
        </w:rPr>
      </w:pPr>
      <w:r>
        <w:rPr>
          <w:szCs w:val="28"/>
        </w:rPr>
        <w:t>4) участники отбора получателей субсидий, подавшие заявку, уведомляются о внесении изменений в объявление о проведении отбора получателей субсидий не позднее дня, следующего за днем внесения изменений в объявление о проведении отбора получателей субсидий, с использованием ГИИС «Электронный бюджет».</w:t>
      </w:r>
    </w:p>
    <w:p w14:paraId="3F6AB011" w14:textId="77777777" w:rsidR="00B37CF4" w:rsidRDefault="00000000">
      <w:pPr>
        <w:widowControl w:val="0"/>
        <w:ind w:firstLine="680"/>
        <w:jc w:val="both"/>
        <w:rPr>
          <w:szCs w:val="28"/>
        </w:rPr>
      </w:pPr>
      <w:r>
        <w:rPr>
          <w:szCs w:val="28"/>
        </w:rPr>
        <w:t>2.7. Порядок проведения отбора.</w:t>
      </w:r>
    </w:p>
    <w:p w14:paraId="7AF15650" w14:textId="77777777" w:rsidR="00B37CF4" w:rsidRDefault="00000000">
      <w:pPr>
        <w:widowControl w:val="0"/>
        <w:ind w:firstLine="680"/>
        <w:jc w:val="both"/>
        <w:rPr>
          <w:szCs w:val="28"/>
        </w:rPr>
      </w:pPr>
      <w:r>
        <w:rPr>
          <w:szCs w:val="28"/>
        </w:rPr>
        <w:t>2.7.1. Проведение отбора обеспечивается в ГИИС «Электронный бюджет», отбор проводится путем запроса предложений.</w:t>
      </w:r>
    </w:p>
    <w:p w14:paraId="1789289C" w14:textId="77777777" w:rsidR="00B37CF4" w:rsidRDefault="00000000">
      <w:pPr>
        <w:widowControl w:val="0"/>
        <w:ind w:firstLine="680"/>
        <w:jc w:val="both"/>
        <w:rPr>
          <w:szCs w:val="28"/>
        </w:rPr>
      </w:pPr>
      <w:r>
        <w:rPr>
          <w:szCs w:val="28"/>
        </w:rPr>
        <w:lastRenderedPageBreak/>
        <w:t>Критериями отбора являются соответствие заявителя требованиям, указанным в пункте 2.1 настоящего раздела, соответствие документов требованиям, указанным в подпунктах 2.2.6, 2.2.7 пункта 2.2 настоящего Порядка.</w:t>
      </w:r>
    </w:p>
    <w:p w14:paraId="03E7B1BB" w14:textId="77777777" w:rsidR="00B37CF4" w:rsidRDefault="00000000">
      <w:pPr>
        <w:widowControl w:val="0"/>
        <w:ind w:firstLine="680"/>
        <w:jc w:val="both"/>
        <w:rPr>
          <w:color w:val="000000"/>
          <w:szCs w:val="28"/>
        </w:rPr>
      </w:pPr>
      <w:r>
        <w:rPr>
          <w:color w:val="000000"/>
          <w:szCs w:val="28"/>
        </w:rPr>
        <w:t>Рассмотрение заявок осуществляется без участия комиссии и (или) экспертов (экспертных организаций).</w:t>
      </w:r>
    </w:p>
    <w:p w14:paraId="6A9A0A3A" w14:textId="77777777" w:rsidR="00B37CF4" w:rsidRDefault="00000000">
      <w:pPr>
        <w:widowControl w:val="0"/>
        <w:ind w:firstLine="680"/>
        <w:jc w:val="both"/>
        <w:rPr>
          <w:szCs w:val="28"/>
        </w:rPr>
      </w:pPr>
      <w:r>
        <w:rPr>
          <w:color w:val="000000"/>
          <w:szCs w:val="28"/>
        </w:rPr>
        <w:t xml:space="preserve">2.7.2. </w:t>
      </w:r>
      <w:r>
        <w:rPr>
          <w:szCs w:val="28"/>
        </w:rPr>
        <w:t>Порядок и сроки проведения проверки Уполномоченным органом на соответствие заявителя требованиям:</w:t>
      </w:r>
    </w:p>
    <w:p w14:paraId="32875539" w14:textId="77777777" w:rsidR="00B37CF4" w:rsidRDefault="00000000">
      <w:pPr>
        <w:widowControl w:val="0"/>
        <w:tabs>
          <w:tab w:val="left" w:pos="567"/>
          <w:tab w:val="left" w:pos="851"/>
          <w:tab w:val="left" w:pos="1134"/>
        </w:tabs>
        <w:ind w:firstLine="680"/>
        <w:jc w:val="both"/>
        <w:rPr>
          <w:szCs w:val="28"/>
        </w:rPr>
      </w:pPr>
      <w:r>
        <w:rPr>
          <w:szCs w:val="28"/>
        </w:rPr>
        <w:tab/>
        <w:t>1) не ранее одного рабочего дня, следующего за днем начала подачи заявок, установленного в объявлении о проведении отбора получателей субсидий, в ГИИС «Электронный бюджет» открывается доступ уполномоченному органу к поданным заявителями заявкам для их рассмотрения;</w:t>
      </w:r>
    </w:p>
    <w:p w14:paraId="0CDD32BE" w14:textId="77777777" w:rsidR="00B37CF4" w:rsidRDefault="00000000">
      <w:pPr>
        <w:widowControl w:val="0"/>
        <w:tabs>
          <w:tab w:val="left" w:pos="567"/>
          <w:tab w:val="left" w:pos="851"/>
          <w:tab w:val="left" w:pos="1134"/>
        </w:tabs>
        <w:ind w:firstLine="680"/>
        <w:jc w:val="both"/>
        <w:rPr>
          <w:szCs w:val="28"/>
        </w:rPr>
      </w:pPr>
      <w:r>
        <w:rPr>
          <w:color w:val="000000"/>
          <w:szCs w:val="28"/>
        </w:rPr>
        <w:t>2) уполномоченный орган не позднее одного рабочего дня, следующего за днем окончания приёма заявок, установленного в объявлении о проведении отбора получателей субсидий, подписывает протокол вскрытия заявок, содержащий следующую информацию о поступивших для участия в отборе получателей субсидий заявках:</w:t>
      </w:r>
    </w:p>
    <w:p w14:paraId="1CF05DFF" w14:textId="77777777" w:rsidR="00B37CF4" w:rsidRDefault="00000000">
      <w:pPr>
        <w:widowControl w:val="0"/>
        <w:ind w:firstLine="680"/>
        <w:jc w:val="both"/>
        <w:rPr>
          <w:szCs w:val="28"/>
        </w:rPr>
      </w:pPr>
      <w:r>
        <w:rPr>
          <w:szCs w:val="28"/>
        </w:rPr>
        <w:t>регистрационный номер заявки;</w:t>
      </w:r>
    </w:p>
    <w:p w14:paraId="4C52B13D" w14:textId="77777777" w:rsidR="00B37CF4" w:rsidRDefault="00000000">
      <w:pPr>
        <w:widowControl w:val="0"/>
        <w:ind w:firstLine="680"/>
        <w:jc w:val="both"/>
        <w:rPr>
          <w:szCs w:val="28"/>
        </w:rPr>
      </w:pPr>
      <w:r>
        <w:rPr>
          <w:szCs w:val="28"/>
        </w:rPr>
        <w:t>дата и время поступления заявки;</w:t>
      </w:r>
    </w:p>
    <w:p w14:paraId="1B665471" w14:textId="77777777" w:rsidR="00B37CF4" w:rsidRDefault="00000000">
      <w:pPr>
        <w:widowControl w:val="0"/>
        <w:ind w:firstLine="680"/>
        <w:jc w:val="both"/>
        <w:rPr>
          <w:szCs w:val="28"/>
        </w:rPr>
      </w:pPr>
      <w:r>
        <w:rPr>
          <w:szCs w:val="28"/>
        </w:rPr>
        <w:t xml:space="preserve">полное наименование участника отбора (для юридических лиц) или фамилия, имя, отчество (при наличии) (для индивидуальных предпринимателей, индивидуальных предпринимателей глав крестьянских (фермерских) хозяйств и граждан, ведущих личное подсобное хозяйство); </w:t>
      </w:r>
    </w:p>
    <w:p w14:paraId="3FC24061" w14:textId="77777777" w:rsidR="00B37CF4" w:rsidRDefault="00000000">
      <w:pPr>
        <w:widowControl w:val="0"/>
        <w:ind w:firstLine="680"/>
        <w:jc w:val="both"/>
        <w:rPr>
          <w:szCs w:val="28"/>
        </w:rPr>
      </w:pPr>
      <w:r>
        <w:rPr>
          <w:szCs w:val="28"/>
        </w:rPr>
        <w:t>адрес юридического лица;</w:t>
      </w:r>
    </w:p>
    <w:p w14:paraId="1A2C8E1A" w14:textId="77777777" w:rsidR="00B37CF4" w:rsidRDefault="00000000">
      <w:pPr>
        <w:widowControl w:val="0"/>
        <w:ind w:firstLine="680"/>
        <w:jc w:val="both"/>
        <w:rPr>
          <w:szCs w:val="28"/>
        </w:rPr>
      </w:pPr>
      <w:r>
        <w:rPr>
          <w:szCs w:val="28"/>
        </w:rPr>
        <w:t>запрашиваемый заявителем размер субсидии;</w:t>
      </w:r>
    </w:p>
    <w:p w14:paraId="3A542C26" w14:textId="77777777" w:rsidR="00B37CF4" w:rsidRDefault="00000000">
      <w:pPr>
        <w:widowControl w:val="0"/>
        <w:ind w:firstLine="680"/>
        <w:jc w:val="both"/>
        <w:rPr>
          <w:szCs w:val="28"/>
        </w:rPr>
      </w:pPr>
      <w:r>
        <w:rPr>
          <w:szCs w:val="28"/>
        </w:rPr>
        <w:t>3) протокол вскрытия заявок формируется на едином портале автоматически и подписывается усиленной квалифицированной электронной подписью руководителя главного распорядителем бюджетных средств (уполномоченного им лица) в ГИИС «Электронный бюджет», а также размещается на Едином портале не позднее одного рабочего дня, следующего за днем его подписания и на официальном сайте администрации Ленинградского муниципального округа в течение трех рабочих дней со дня, следующего за днем его подписания.</w:t>
      </w:r>
    </w:p>
    <w:p w14:paraId="4A2E8A31" w14:textId="77777777" w:rsidR="00B37CF4" w:rsidRDefault="00000000">
      <w:pPr>
        <w:widowControl w:val="0"/>
        <w:ind w:firstLine="680"/>
        <w:jc w:val="both"/>
        <w:rPr>
          <w:szCs w:val="28"/>
        </w:rPr>
      </w:pPr>
      <w:r>
        <w:rPr>
          <w:szCs w:val="28"/>
        </w:rPr>
        <w:t>4) заявка признается надлежащей, если она соответствует требованиям, указанным в объявлении о проведении отбора получателей субсидий в соответствии с подпунктами 2.2.6 и 2.2.7 пункта 2.2 настоящего раздела, и при отсутствии оснований для отклонения заявки в соответствии с подпунктом 2.7.5 пункта 2.7 настоящего раздела.</w:t>
      </w:r>
    </w:p>
    <w:p w14:paraId="76785237" w14:textId="77777777" w:rsidR="00B37CF4" w:rsidRDefault="00000000">
      <w:pPr>
        <w:widowControl w:val="0"/>
        <w:ind w:firstLine="680"/>
        <w:jc w:val="both"/>
        <w:rPr>
          <w:szCs w:val="28"/>
        </w:rPr>
      </w:pPr>
      <w:r>
        <w:rPr>
          <w:szCs w:val="28"/>
        </w:rPr>
        <w:t>Решения о соответствии заявки и заявителя требованиям, указанным в объявлении о проведении отбора получателей субсидий, принимаются Уполномоченным органом на даты получения результатов проверки, представленных заявителями информации и документов, поданных в составе заявки;</w:t>
      </w:r>
    </w:p>
    <w:p w14:paraId="00F6EEB6" w14:textId="77777777" w:rsidR="00B37CF4" w:rsidRDefault="00000000">
      <w:pPr>
        <w:widowControl w:val="0"/>
        <w:ind w:firstLine="680"/>
        <w:jc w:val="both"/>
        <w:rPr>
          <w:szCs w:val="28"/>
        </w:rPr>
      </w:pPr>
      <w:r>
        <w:rPr>
          <w:szCs w:val="28"/>
        </w:rPr>
        <w:t>5) проверка заявителя на соответствие требованию, указанному в подпункте 1 пункта 2.1 настоящего Порядка осуществляется Уполномоченным органом на основании сведений, представленных заявителем в соответствии с подпунктом 2 подпункта 2.2.7 пункта 2.2 настоящего Порядка;</w:t>
      </w:r>
    </w:p>
    <w:p w14:paraId="1C3070CB" w14:textId="77777777" w:rsidR="00B37CF4" w:rsidRDefault="00000000">
      <w:pPr>
        <w:widowControl w:val="0"/>
        <w:tabs>
          <w:tab w:val="left" w:pos="567"/>
          <w:tab w:val="left" w:pos="851"/>
          <w:tab w:val="left" w:pos="1134"/>
        </w:tabs>
        <w:ind w:firstLine="680"/>
        <w:jc w:val="both"/>
        <w:rPr>
          <w:szCs w:val="28"/>
        </w:rPr>
      </w:pPr>
      <w:r>
        <w:rPr>
          <w:szCs w:val="28"/>
        </w:rPr>
        <w:t>6) проверка заявителя на соответствие требованиям, указанным в под</w:t>
      </w:r>
      <w:r>
        <w:rPr>
          <w:szCs w:val="28"/>
        </w:rPr>
        <w:lastRenderedPageBreak/>
        <w:t>пунктах 3, 4, 5, 6, 7, 10, 18, 19 пункта 2.1 настоящего раздела, осуществляется автоматически в ГИИС «Электронный бюджет» по данным государственных информационных систем, в том числе с использованием единой системы межведомственного электронного взаимодействия (при наличии технической возможности);</w:t>
      </w:r>
    </w:p>
    <w:p w14:paraId="0963E9D4" w14:textId="77777777" w:rsidR="00B37CF4" w:rsidRDefault="00000000">
      <w:pPr>
        <w:widowControl w:val="0"/>
        <w:tabs>
          <w:tab w:val="left" w:pos="567"/>
          <w:tab w:val="left" w:pos="851"/>
          <w:tab w:val="left" w:pos="1134"/>
        </w:tabs>
        <w:ind w:firstLine="680"/>
        <w:jc w:val="both"/>
        <w:rPr>
          <w:szCs w:val="28"/>
        </w:rPr>
      </w:pPr>
      <w:r>
        <w:rPr>
          <w:szCs w:val="28"/>
        </w:rPr>
        <w:t>7) проверка заявителя на соответствие требованиям, указанным в подпунктах 3, 4, 5, 6, 7, 10, 18, 19 пункта 2.1 настоящего раздела в случае отсутствия технической возможности осуществления автоматической проверки в системе ГИИС «Электронный бюджет», производится путем проставления в электронном виде заявителем отметок о соответствии указанным требованиям посредством заполнения соответствующих экранных форм веб-интерфейса ГИИС «Электронный бюджет».</w:t>
      </w:r>
    </w:p>
    <w:p w14:paraId="590E0CF8" w14:textId="77777777" w:rsidR="00B37CF4" w:rsidRDefault="00000000">
      <w:pPr>
        <w:widowControl w:val="0"/>
        <w:tabs>
          <w:tab w:val="left" w:pos="567"/>
          <w:tab w:val="left" w:pos="851"/>
          <w:tab w:val="left" w:pos="1134"/>
        </w:tabs>
        <w:ind w:firstLine="680"/>
        <w:jc w:val="both"/>
        <w:rPr>
          <w:szCs w:val="28"/>
        </w:rPr>
      </w:pPr>
      <w:r>
        <w:rPr>
          <w:szCs w:val="28"/>
        </w:rPr>
        <w:t>8) подтверждение соответствия заявителя требованиям, указанным в подпунктах 2, 9, 11, 13, 14 пункта 2.1 настоящего Порядка производится путем проставления в электронном виде заявителем отметок о соответствии указанным требованиям посредством заполнения соответствующих экранных форм веб-интерфейса ГИИС «Электронный бюджет»;</w:t>
      </w:r>
    </w:p>
    <w:p w14:paraId="0B1468F7" w14:textId="77777777" w:rsidR="00B37CF4" w:rsidRDefault="00000000">
      <w:pPr>
        <w:widowControl w:val="0"/>
        <w:tabs>
          <w:tab w:val="left" w:pos="567"/>
          <w:tab w:val="left" w:pos="851"/>
          <w:tab w:val="left" w:pos="1134"/>
        </w:tabs>
        <w:ind w:firstLine="680"/>
        <w:jc w:val="both"/>
        <w:rPr>
          <w:szCs w:val="28"/>
        </w:rPr>
      </w:pPr>
      <w:r>
        <w:rPr>
          <w:szCs w:val="28"/>
        </w:rPr>
        <w:t xml:space="preserve">9) подтверждение соответствия заявителя требованиям, указанным в подпункте 8 пункта 2.1 настоящего Порядка осуществляется Уполномоченным органом на основании сведений представленных заявителем (ЛПХ, применяющих специальный налоговый режим «Налог на профессиональный доход») в соответствии с подпунктом 8 подпункта 2.2.7 пункта 2.2 настоящего Порядка. </w:t>
      </w:r>
    </w:p>
    <w:p w14:paraId="290B85E0" w14:textId="77777777" w:rsidR="00B37CF4" w:rsidRDefault="00000000">
      <w:pPr>
        <w:widowControl w:val="0"/>
        <w:tabs>
          <w:tab w:val="left" w:pos="567"/>
          <w:tab w:val="left" w:pos="851"/>
          <w:tab w:val="left" w:pos="1134"/>
        </w:tabs>
        <w:ind w:firstLine="680"/>
        <w:jc w:val="both"/>
        <w:rPr>
          <w:szCs w:val="28"/>
        </w:rPr>
      </w:pPr>
      <w:r>
        <w:rPr>
          <w:szCs w:val="28"/>
        </w:rPr>
        <w:t>Для КФХ и ИП на основании выписки из Единого государственного реестра юридических лиц или Единого государственного реестра индивидуальных предпринимателей полученной Уполномоченным органом с официального сайта ФНС России с помощью сервиса «Предоставление сведений из ЕГРЮЛ/ЕГРИП о конкретном юридическом лице/индивидуальном предпринимателе» в форме электронного документа;</w:t>
      </w:r>
    </w:p>
    <w:p w14:paraId="3A1BBA6B" w14:textId="77777777" w:rsidR="00B37CF4" w:rsidRDefault="00000000">
      <w:pPr>
        <w:widowControl w:val="0"/>
        <w:tabs>
          <w:tab w:val="left" w:pos="567"/>
          <w:tab w:val="left" w:pos="851"/>
          <w:tab w:val="left" w:pos="1134"/>
        </w:tabs>
        <w:ind w:firstLine="680"/>
        <w:jc w:val="both"/>
        <w:rPr>
          <w:szCs w:val="28"/>
        </w:rPr>
      </w:pPr>
      <w:r>
        <w:rPr>
          <w:szCs w:val="28"/>
        </w:rPr>
        <w:t>Заявитель вправе представить сведения, указанные в подпункте 8 пункта 2.1 настоящего Порядка, и иные документы по собственной инициативе. При этом представленная заявителем выписка из Единого государственного реестра юридических лиц или Единого государственного реестра индивидуальных предпринимателей, – должна быть получена по состоянию на дату не ранее тридцати календарных дней до даты регистрации заявки о предоставлении субсидии.</w:t>
      </w:r>
    </w:p>
    <w:p w14:paraId="54CB5EC1" w14:textId="77777777" w:rsidR="00B37CF4" w:rsidRDefault="00000000">
      <w:pPr>
        <w:widowControl w:val="0"/>
        <w:ind w:firstLine="680"/>
        <w:jc w:val="both"/>
        <w:rPr>
          <w:szCs w:val="28"/>
        </w:rPr>
      </w:pPr>
      <w:r>
        <w:rPr>
          <w:szCs w:val="28"/>
        </w:rPr>
        <w:t>После получения сведений, уполномоченные сотрудники Уполномоченного органа, осуществляют проверку в части своей компетенции и в случае отсутствия замечаний согласовывают пакет документов заявителя.</w:t>
      </w:r>
    </w:p>
    <w:p w14:paraId="18FF01AF" w14:textId="77777777" w:rsidR="00B37CF4" w:rsidRDefault="00000000">
      <w:pPr>
        <w:widowControl w:val="0"/>
        <w:tabs>
          <w:tab w:val="left" w:pos="567"/>
          <w:tab w:val="left" w:pos="851"/>
          <w:tab w:val="left" w:pos="1134"/>
        </w:tabs>
        <w:ind w:firstLine="680"/>
        <w:jc w:val="both"/>
        <w:rPr>
          <w:szCs w:val="28"/>
        </w:rPr>
      </w:pPr>
      <w:r>
        <w:rPr>
          <w:szCs w:val="28"/>
        </w:rPr>
        <w:t>10) подтверждение соответствия заявителя требованиям, указанным в подпункте 15 пункта 2.1 настоящего раздела осуществляется Уполномоченным органом на основании сведений представленных заявителем:</w:t>
      </w:r>
    </w:p>
    <w:p w14:paraId="09F05BD0" w14:textId="77777777" w:rsidR="00B37CF4" w:rsidRDefault="00000000">
      <w:pPr>
        <w:widowControl w:val="0"/>
        <w:tabs>
          <w:tab w:val="left" w:pos="567"/>
          <w:tab w:val="left" w:pos="851"/>
          <w:tab w:val="left" w:pos="1134"/>
        </w:tabs>
        <w:ind w:firstLine="680"/>
        <w:jc w:val="both"/>
        <w:rPr>
          <w:szCs w:val="28"/>
        </w:rPr>
      </w:pPr>
      <w:r>
        <w:rPr>
          <w:szCs w:val="28"/>
        </w:rPr>
        <w:t>ЛПХ в соответствии с подпунктом 6 подпункта 2.2.7 пункта 2.2 настоящего Порядка;</w:t>
      </w:r>
    </w:p>
    <w:p w14:paraId="64FEE7BE" w14:textId="77777777" w:rsidR="00B37CF4" w:rsidRDefault="00000000">
      <w:pPr>
        <w:widowControl w:val="0"/>
        <w:tabs>
          <w:tab w:val="left" w:pos="567"/>
          <w:tab w:val="left" w:pos="851"/>
          <w:tab w:val="left" w:pos="1134"/>
        </w:tabs>
        <w:ind w:firstLine="680"/>
        <w:jc w:val="both"/>
        <w:rPr>
          <w:szCs w:val="28"/>
        </w:rPr>
      </w:pPr>
      <w:r>
        <w:rPr>
          <w:szCs w:val="28"/>
        </w:rPr>
        <w:t xml:space="preserve">КФХ и ИП в соответствии с представленной заявителем информацией о поголовье сельскохозяйственных животных по форме согласно приложению 22 </w:t>
      </w:r>
      <w:r>
        <w:rPr>
          <w:szCs w:val="28"/>
        </w:rPr>
        <w:lastRenderedPageBreak/>
        <w:t>к Порядку;</w:t>
      </w:r>
    </w:p>
    <w:p w14:paraId="220D522C" w14:textId="77777777" w:rsidR="00B37CF4" w:rsidRDefault="00000000">
      <w:pPr>
        <w:widowControl w:val="0"/>
        <w:tabs>
          <w:tab w:val="left" w:pos="567"/>
          <w:tab w:val="left" w:pos="851"/>
          <w:tab w:val="left" w:pos="1134"/>
        </w:tabs>
        <w:ind w:firstLine="680"/>
        <w:jc w:val="both"/>
        <w:rPr>
          <w:szCs w:val="28"/>
        </w:rPr>
      </w:pPr>
      <w:r>
        <w:rPr>
          <w:szCs w:val="28"/>
        </w:rPr>
        <w:t>11) подтверждение соответствия заявителя требованиям, указанным в подпункте 16 пункта 2.1 настоящего Порядка осуществляется Уполномоченным органом на основании сведений об объеме производства коровьего и (или) козьего молока по форме согласно приложению 24 к настоящему Порядку;</w:t>
      </w:r>
    </w:p>
    <w:p w14:paraId="741615E8" w14:textId="77777777" w:rsidR="00B37CF4" w:rsidRDefault="00000000">
      <w:pPr>
        <w:widowControl w:val="0"/>
        <w:tabs>
          <w:tab w:val="left" w:pos="567"/>
          <w:tab w:val="left" w:pos="851"/>
          <w:tab w:val="left" w:pos="1134"/>
        </w:tabs>
        <w:ind w:firstLine="680"/>
        <w:jc w:val="both"/>
        <w:rPr>
          <w:szCs w:val="28"/>
        </w:rPr>
      </w:pPr>
      <w:r>
        <w:rPr>
          <w:szCs w:val="28"/>
        </w:rPr>
        <w:t>12) подтверждение соответствия заявителя требованиям, указанным в подпункте 12 пункта 2.1 настоящего Порядка осуществляется Уполномоченным органом на основании документов, подтверждающих реализацию продукции животноводства (приемные квитанции и (или) товарные накладные и др.);</w:t>
      </w:r>
    </w:p>
    <w:p w14:paraId="0E5360C4" w14:textId="77777777" w:rsidR="00B37CF4" w:rsidRDefault="00000000">
      <w:pPr>
        <w:widowControl w:val="0"/>
        <w:tabs>
          <w:tab w:val="left" w:pos="567"/>
          <w:tab w:val="left" w:pos="851"/>
          <w:tab w:val="left" w:pos="1134"/>
        </w:tabs>
        <w:ind w:firstLine="680"/>
        <w:jc w:val="both"/>
        <w:rPr>
          <w:szCs w:val="28"/>
        </w:rPr>
      </w:pPr>
      <w:r>
        <w:rPr>
          <w:szCs w:val="28"/>
        </w:rPr>
        <w:t>13) подтверждение соответствия заявителя требованиям, указанным в подпункте 17 пункта 2.1 настоящего раздела осуществляется Уполномоченным органом на основании сведений представленных заявителем:</w:t>
      </w:r>
    </w:p>
    <w:p w14:paraId="2FB3FFDE" w14:textId="77777777" w:rsidR="00B37CF4" w:rsidRDefault="00000000">
      <w:pPr>
        <w:widowControl w:val="0"/>
        <w:tabs>
          <w:tab w:val="left" w:pos="567"/>
          <w:tab w:val="left" w:pos="851"/>
          <w:tab w:val="left" w:pos="1134"/>
        </w:tabs>
        <w:ind w:firstLine="680"/>
        <w:jc w:val="both"/>
        <w:rPr>
          <w:szCs w:val="28"/>
        </w:rPr>
      </w:pPr>
      <w:r>
        <w:rPr>
          <w:szCs w:val="28"/>
        </w:rPr>
        <w:t>ЛПХ в соответствии с подпунктом 7 подпункта 2.2.7 пункта 2.2 настоящего Порядка;</w:t>
      </w:r>
    </w:p>
    <w:p w14:paraId="276BB820" w14:textId="77777777" w:rsidR="00B37CF4" w:rsidRDefault="00000000">
      <w:pPr>
        <w:widowControl w:val="0"/>
        <w:tabs>
          <w:tab w:val="left" w:pos="567"/>
          <w:tab w:val="left" w:pos="851"/>
          <w:tab w:val="left" w:pos="1134"/>
        </w:tabs>
        <w:ind w:firstLine="680"/>
        <w:jc w:val="both"/>
        <w:rPr>
          <w:szCs w:val="28"/>
        </w:rPr>
      </w:pPr>
      <w:r>
        <w:rPr>
          <w:color w:val="000000"/>
          <w:szCs w:val="28"/>
        </w:rPr>
        <w:t>КФХ и ИП в соответствии с представленным заявителем сводным реестром документов, подтверждающих право пользования земельными участками, на которых осуществлено строительство теплиц для выращивания овощей и (или) ягод в защищенном грунте по форме согласно приложению 29 к настоящему Порядку с приложением электронных документов;</w:t>
      </w:r>
    </w:p>
    <w:p w14:paraId="6A835A3F" w14:textId="77777777" w:rsidR="00B37CF4" w:rsidRDefault="00000000">
      <w:pPr>
        <w:widowControl w:val="0"/>
        <w:tabs>
          <w:tab w:val="left" w:pos="567"/>
          <w:tab w:val="left" w:pos="851"/>
          <w:tab w:val="left" w:pos="1134"/>
        </w:tabs>
        <w:ind w:firstLine="680"/>
        <w:jc w:val="both"/>
        <w:rPr>
          <w:szCs w:val="28"/>
        </w:rPr>
      </w:pPr>
      <w:r>
        <w:rPr>
          <w:szCs w:val="28"/>
        </w:rPr>
        <w:t>14) срок рассмотрения заявок составляет не более 23 рабочих дней со дня, следующего за днем окончания приема заявок;</w:t>
      </w:r>
    </w:p>
    <w:p w14:paraId="4C2A0CAF" w14:textId="77777777" w:rsidR="00B37CF4" w:rsidRDefault="00000000">
      <w:pPr>
        <w:widowControl w:val="0"/>
        <w:ind w:firstLine="680"/>
        <w:jc w:val="both"/>
        <w:rPr>
          <w:szCs w:val="28"/>
        </w:rPr>
      </w:pPr>
      <w:r>
        <w:rPr>
          <w:szCs w:val="28"/>
        </w:rPr>
        <w:t>15) в случае если в целях полного, всестороннего и объективного рассмотрения заявки необходимо получение дополнительной информации и документов от заявителя для разъяснений по представленным им документам, информации, Уполномоченным органом осуществляется запрос у заявителя разъяснения в отношении документов и информации с использованием ГИИС «Электронный бюджет», направляемый при необходимости в равной мере всем заявителям.</w:t>
      </w:r>
    </w:p>
    <w:p w14:paraId="043581B3" w14:textId="77777777" w:rsidR="00B37CF4" w:rsidRDefault="00000000">
      <w:pPr>
        <w:widowControl w:val="0"/>
        <w:ind w:firstLine="680"/>
        <w:jc w:val="both"/>
        <w:rPr>
          <w:szCs w:val="28"/>
        </w:rPr>
      </w:pPr>
      <w:r>
        <w:rPr>
          <w:szCs w:val="28"/>
        </w:rPr>
        <w:t>В запросе, указанном в абзаце первом настоящего подпункта, уполномоченный орган устанавливает срок представления заявителем разъяснения в отношении документов и информации, который должен составлять не менее чем два рабочих дня со дня размещения соответствующего запроса.</w:t>
      </w:r>
    </w:p>
    <w:p w14:paraId="13BD67A1" w14:textId="77777777" w:rsidR="00B37CF4" w:rsidRDefault="00000000">
      <w:pPr>
        <w:widowControl w:val="0"/>
        <w:ind w:firstLine="680"/>
        <w:jc w:val="both"/>
        <w:rPr>
          <w:szCs w:val="28"/>
        </w:rPr>
      </w:pPr>
      <w:r>
        <w:rPr>
          <w:szCs w:val="28"/>
        </w:rPr>
        <w:t>Заявитель формирует и представляет в ГИИС «Электронный бюджет» информацию и документы, запрашиваемые в соответствии с абзацем первым настоящего пункта, в сроки, установленные соответствующим запросом с учетом положений настоящего пункта.</w:t>
      </w:r>
    </w:p>
    <w:p w14:paraId="643D366C" w14:textId="77777777" w:rsidR="00B37CF4" w:rsidRDefault="00000000">
      <w:pPr>
        <w:widowControl w:val="0"/>
        <w:ind w:firstLine="680"/>
        <w:jc w:val="both"/>
        <w:rPr>
          <w:szCs w:val="28"/>
        </w:rPr>
      </w:pPr>
      <w:r>
        <w:rPr>
          <w:szCs w:val="28"/>
        </w:rPr>
        <w:t>В случае если заявитель в ответ на запрос, указанный в абзаце первом настоящего пункта, не представил запрашиваемые документы и информацию в срок, установленный соответствующим запросом, информация об этом включается в протокол подведения итогов получателей субсидии.</w:t>
      </w:r>
    </w:p>
    <w:p w14:paraId="1B5DAA26" w14:textId="77777777" w:rsidR="00B37CF4" w:rsidRDefault="00000000">
      <w:pPr>
        <w:widowControl w:val="0"/>
        <w:ind w:firstLine="680"/>
        <w:jc w:val="both"/>
        <w:rPr>
          <w:szCs w:val="28"/>
        </w:rPr>
      </w:pPr>
      <w:r>
        <w:rPr>
          <w:szCs w:val="28"/>
        </w:rPr>
        <w:t>2.7.3. Порядок взаимодействия заявителей и Уполномоченного органа с использованием документов в электронной форме:</w:t>
      </w:r>
    </w:p>
    <w:p w14:paraId="73553045" w14:textId="77777777" w:rsidR="00B37CF4" w:rsidRDefault="00000000">
      <w:pPr>
        <w:widowControl w:val="0"/>
        <w:ind w:firstLine="680"/>
        <w:jc w:val="both"/>
        <w:rPr>
          <w:szCs w:val="28"/>
        </w:rPr>
      </w:pPr>
      <w:r>
        <w:rPr>
          <w:szCs w:val="28"/>
        </w:rPr>
        <w:t xml:space="preserve">1) обеспечение доступа к системе ГИИС «Электронный бюджет» осуществляется с использованием федеральной государственной информационной системы «Единая система идентификации и аутентификации в инфраструктуре, </w:t>
      </w:r>
      <w:r>
        <w:rPr>
          <w:szCs w:val="28"/>
        </w:rPr>
        <w:lastRenderedPageBreak/>
        <w:t>обеспечивающей информационно-технологическое взаимодействие информационных систем, используемых для предоставления государственных и муниципальных услуг в электронной форме»;</w:t>
      </w:r>
    </w:p>
    <w:p w14:paraId="2629B750" w14:textId="77777777" w:rsidR="00B37CF4" w:rsidRDefault="00000000">
      <w:pPr>
        <w:widowControl w:val="0"/>
        <w:ind w:firstLine="680"/>
        <w:jc w:val="both"/>
        <w:rPr>
          <w:szCs w:val="28"/>
        </w:rPr>
      </w:pPr>
      <w:r>
        <w:rPr>
          <w:szCs w:val="28"/>
        </w:rPr>
        <w:t>2) взаимодействие Уполномоченного органа с заявителями осуществляется с использованием документов в электронной форме в ГИИС «Электронный бюджет»;</w:t>
      </w:r>
    </w:p>
    <w:p w14:paraId="296A2F70" w14:textId="77777777" w:rsidR="00B37CF4" w:rsidRDefault="00000000">
      <w:pPr>
        <w:widowControl w:val="0"/>
        <w:ind w:firstLine="680"/>
        <w:jc w:val="both"/>
        <w:rPr>
          <w:szCs w:val="28"/>
        </w:rPr>
      </w:pPr>
      <w:r>
        <w:rPr>
          <w:szCs w:val="28"/>
        </w:rPr>
        <w:t>3) требование от заявителя представления документов и информации в целях подтверждения соответствия заявителя требованиям, определенным в соответствии с подпунктами 3, 4, 5, 6, 7, 10, 18, 19 пункта 2.1 настоящего раздела, при наличии соответствующей информации в государственных информационных системах, доступ к которым у Уполномоченного органа имеется в рамках межведомственного электронного взаимодействия, запрещено, за исключением случая, если участник отбора готов представить указанные документы и информацию уполномоченному органу по собственной инициативе.</w:t>
      </w:r>
    </w:p>
    <w:p w14:paraId="69AA9814" w14:textId="77777777" w:rsidR="00B37CF4" w:rsidRDefault="00000000">
      <w:pPr>
        <w:widowControl w:val="0"/>
        <w:ind w:firstLine="680"/>
        <w:jc w:val="both"/>
        <w:rPr>
          <w:szCs w:val="28"/>
        </w:rPr>
      </w:pPr>
      <w:r>
        <w:rPr>
          <w:szCs w:val="28"/>
        </w:rPr>
        <w:t>2.7.4. Порядок ранжирования поступивших заявок, определяется исходя из очередности их поступления.</w:t>
      </w:r>
    </w:p>
    <w:p w14:paraId="5099208A" w14:textId="77777777" w:rsidR="00B37CF4" w:rsidRDefault="00000000">
      <w:pPr>
        <w:widowControl w:val="0"/>
        <w:tabs>
          <w:tab w:val="left" w:pos="567"/>
          <w:tab w:val="left" w:pos="851"/>
          <w:tab w:val="left" w:pos="1134"/>
        </w:tabs>
        <w:ind w:firstLine="680"/>
        <w:jc w:val="both"/>
        <w:rPr>
          <w:szCs w:val="28"/>
        </w:rPr>
      </w:pPr>
      <w:r>
        <w:rPr>
          <w:szCs w:val="28"/>
        </w:rPr>
        <w:t>Субсидии на цели, указанные в абзацах 7 и 8 подпункта 1, абзаце 6 подпункта 2, абзацах 5 и 7 подпункта 3 пункта 1.4 раздела 1, расходуются при условии, что в приоритетном порядке оказывается поддержка указанной категории получателей, обеспечивающих перевод свиноводческих хозяйств, имеющих низкий уровень биологической защиты, на альтернативные свиноводству виды деятельности.</w:t>
      </w:r>
    </w:p>
    <w:p w14:paraId="1D822FD7" w14:textId="77777777" w:rsidR="00B37CF4" w:rsidRDefault="00000000">
      <w:pPr>
        <w:widowControl w:val="0"/>
        <w:tabs>
          <w:tab w:val="left" w:pos="567"/>
          <w:tab w:val="left" w:pos="851"/>
          <w:tab w:val="left" w:pos="1134"/>
        </w:tabs>
        <w:ind w:firstLine="680"/>
        <w:jc w:val="both"/>
        <w:rPr>
          <w:szCs w:val="28"/>
        </w:rPr>
      </w:pPr>
      <w:r>
        <w:rPr>
          <w:szCs w:val="28"/>
        </w:rPr>
        <w:t>Субсидии на цели, указанные в пункте 1.4 радела 1</w:t>
      </w:r>
      <w:r>
        <w:rPr>
          <w:color w:val="FF0000"/>
          <w:szCs w:val="28"/>
        </w:rPr>
        <w:t xml:space="preserve"> </w:t>
      </w:r>
      <w:r>
        <w:rPr>
          <w:szCs w:val="28"/>
        </w:rPr>
        <w:t>настоящего Порядка для крестьянских (фермерских) хозяйств и индивидуальных предпринимателей, ведущих деятельность в области сельскохозяйственного производства, расходуются при условии, что в приоритетном порядке оказывается поддержка указанной категории получателей, обеспечивающих производство органической продукции.</w:t>
      </w:r>
    </w:p>
    <w:p w14:paraId="26721F8D" w14:textId="77777777" w:rsidR="00B37CF4" w:rsidRDefault="00000000">
      <w:pPr>
        <w:widowControl w:val="0"/>
        <w:tabs>
          <w:tab w:val="left" w:pos="567"/>
          <w:tab w:val="left" w:pos="851"/>
          <w:tab w:val="left" w:pos="1134"/>
        </w:tabs>
        <w:ind w:firstLine="680"/>
        <w:jc w:val="both"/>
        <w:rPr>
          <w:szCs w:val="28"/>
        </w:rPr>
      </w:pPr>
      <w:r>
        <w:rPr>
          <w:szCs w:val="28"/>
        </w:rPr>
        <w:t>Подтверждение соответствия производства органической продукции осуществляется в форме добровольной сертификации в соответствии с требованиями законодательства Российской Федерации.</w:t>
      </w:r>
    </w:p>
    <w:p w14:paraId="033132E7" w14:textId="77777777" w:rsidR="00B37CF4" w:rsidRDefault="00000000">
      <w:pPr>
        <w:widowControl w:val="0"/>
        <w:ind w:firstLine="680"/>
        <w:jc w:val="both"/>
        <w:rPr>
          <w:szCs w:val="28"/>
        </w:rPr>
      </w:pPr>
      <w:r>
        <w:rPr>
          <w:szCs w:val="28"/>
        </w:rPr>
        <w:t>2.7.5. Порядок отклонения заявок, а также информация об основаниях их отклонения:</w:t>
      </w:r>
    </w:p>
    <w:p w14:paraId="117A70C2" w14:textId="77777777" w:rsidR="00B37CF4" w:rsidRDefault="00000000">
      <w:pPr>
        <w:widowControl w:val="0"/>
        <w:ind w:firstLine="680"/>
        <w:jc w:val="both"/>
        <w:rPr>
          <w:szCs w:val="28"/>
        </w:rPr>
      </w:pPr>
      <w:r>
        <w:rPr>
          <w:szCs w:val="28"/>
        </w:rPr>
        <w:t>1) заявка на стадии рассмотрения отклоняется при наличии оснований для отклонения заявки;</w:t>
      </w:r>
    </w:p>
    <w:p w14:paraId="214475BB" w14:textId="77777777" w:rsidR="00B37CF4" w:rsidRDefault="00000000">
      <w:pPr>
        <w:widowControl w:val="0"/>
        <w:ind w:firstLine="680"/>
        <w:jc w:val="both"/>
        <w:rPr>
          <w:szCs w:val="28"/>
        </w:rPr>
      </w:pPr>
      <w:r>
        <w:rPr>
          <w:szCs w:val="28"/>
        </w:rPr>
        <w:t>2) основаниями для отклонения заявки заявителя на стадии рассмотрения являются:</w:t>
      </w:r>
    </w:p>
    <w:p w14:paraId="5A655AB4" w14:textId="77777777" w:rsidR="00B37CF4" w:rsidRDefault="00000000">
      <w:pPr>
        <w:widowControl w:val="0"/>
        <w:ind w:firstLine="680"/>
        <w:jc w:val="both"/>
        <w:rPr>
          <w:szCs w:val="28"/>
        </w:rPr>
      </w:pPr>
      <w:r>
        <w:rPr>
          <w:szCs w:val="28"/>
        </w:rPr>
        <w:t>несоответствие заявителя требованиям, установленным в соответствии с пунктом 2.1 раздела 2 настоящего Порядка;</w:t>
      </w:r>
    </w:p>
    <w:p w14:paraId="7D558813" w14:textId="77777777" w:rsidR="00B37CF4" w:rsidRDefault="00000000">
      <w:pPr>
        <w:widowControl w:val="0"/>
        <w:ind w:firstLine="680"/>
        <w:jc w:val="both"/>
        <w:rPr>
          <w:szCs w:val="28"/>
        </w:rPr>
      </w:pPr>
      <w:r>
        <w:rPr>
          <w:szCs w:val="28"/>
        </w:rPr>
        <w:t xml:space="preserve">непредставление (представление не в полном объеме) документов, указанных в объявлении о проведении отбора, предусмотренных подпунктами 2.2.6 и 2.2.7 пункта 2.2 раздела 2 настоящего Порядка; </w:t>
      </w:r>
    </w:p>
    <w:p w14:paraId="55523531" w14:textId="77777777" w:rsidR="00B37CF4" w:rsidRDefault="00000000">
      <w:pPr>
        <w:widowControl w:val="0"/>
        <w:ind w:firstLine="680"/>
        <w:jc w:val="both"/>
        <w:rPr>
          <w:szCs w:val="28"/>
        </w:rPr>
      </w:pPr>
      <w:r>
        <w:rPr>
          <w:szCs w:val="28"/>
        </w:rPr>
        <w:t>несоответствие представленных заявителем заявки и (или) документов требованиям, установленным в объявлении о проведении отбора,  предусмотренных подпунктами 2.2.6 и 2.2.7 пункта 2.2 раздела 2 настоящего Порядка;</w:t>
      </w:r>
    </w:p>
    <w:p w14:paraId="4DCF6F0B" w14:textId="77777777" w:rsidR="00B37CF4" w:rsidRDefault="00000000">
      <w:pPr>
        <w:widowControl w:val="0"/>
        <w:ind w:firstLine="680"/>
        <w:jc w:val="both"/>
        <w:rPr>
          <w:szCs w:val="28"/>
        </w:rPr>
      </w:pPr>
      <w:r>
        <w:rPr>
          <w:szCs w:val="28"/>
        </w:rPr>
        <w:lastRenderedPageBreak/>
        <w:t>недостоверность информации, содержащейся в документах, представленных заявителем в целях подтверждения соответствия установленным настоящим Порядком требованиям;</w:t>
      </w:r>
    </w:p>
    <w:p w14:paraId="29E3D576" w14:textId="77777777" w:rsidR="00B37CF4" w:rsidRDefault="00000000">
      <w:pPr>
        <w:widowControl w:val="0"/>
        <w:ind w:firstLine="680"/>
        <w:jc w:val="both"/>
        <w:rPr>
          <w:szCs w:val="28"/>
        </w:rPr>
      </w:pPr>
      <w:r>
        <w:rPr>
          <w:szCs w:val="28"/>
        </w:rPr>
        <w:t>подача участников отбора получателей субсидии заявки после даты и (или) времени, определенных для подачи заявок (при наличии технической возможности);</w:t>
      </w:r>
    </w:p>
    <w:p w14:paraId="2480C8E4" w14:textId="77777777" w:rsidR="00B37CF4" w:rsidRDefault="00000000">
      <w:pPr>
        <w:widowControl w:val="0"/>
        <w:ind w:firstLine="680"/>
        <w:jc w:val="both"/>
        <w:rPr>
          <w:szCs w:val="28"/>
        </w:rPr>
      </w:pPr>
      <w:r>
        <w:rPr>
          <w:szCs w:val="28"/>
        </w:rPr>
        <w:t>несоблюдение заявителем порядка доработки заявок, установленного подпунктом 2.7.11 пункта 2.7 настоящего раздела.</w:t>
      </w:r>
    </w:p>
    <w:p w14:paraId="7BA78F11" w14:textId="77777777" w:rsidR="00B37CF4" w:rsidRDefault="00000000">
      <w:pPr>
        <w:widowControl w:val="0"/>
        <w:ind w:firstLine="680"/>
        <w:jc w:val="both"/>
        <w:rPr>
          <w:szCs w:val="28"/>
        </w:rPr>
      </w:pPr>
      <w:r>
        <w:rPr>
          <w:szCs w:val="28"/>
        </w:rPr>
        <w:t>2.7.6. Победителями отбора получателей субсидий признаются заявители, включенные в рейтинг, сформированный Уполномоченным органом в ГИИС «Электронный бюджет» по результатам ранжирования поступивших заявок в соответствии с подпунктом 2.7.4 пункта 2.7 раздела 2 настоящего Порядка (далее – рейтинг), в пределах объема распределяемой субсидии, указанного в объявлении о проведении отбора получателей субсидий.</w:t>
      </w:r>
    </w:p>
    <w:p w14:paraId="662880E0" w14:textId="77777777" w:rsidR="00B37CF4" w:rsidRDefault="00000000">
      <w:pPr>
        <w:widowControl w:val="0"/>
        <w:ind w:firstLine="680"/>
        <w:jc w:val="both"/>
        <w:rPr>
          <w:szCs w:val="28"/>
        </w:rPr>
      </w:pPr>
      <w:r>
        <w:rPr>
          <w:szCs w:val="28"/>
        </w:rPr>
        <w:t xml:space="preserve">Уполномоченный орган принимает решение о предоставлении субсидии, которое оформляется постановлением </w:t>
      </w:r>
      <w:r>
        <w:rPr>
          <w:rFonts w:eastAsia="Calibri"/>
          <w:szCs w:val="28"/>
          <w:lang w:eastAsia="en-US"/>
        </w:rPr>
        <w:t>администрации муниципального образования Ленинградский муниципальный округ Краснодарского края</w:t>
      </w:r>
      <w:r>
        <w:rPr>
          <w:szCs w:val="28"/>
        </w:rPr>
        <w:t xml:space="preserve"> в течение трех рабочих дней со дня утверждения протокола подведения итогов отбора получателей субсидий.</w:t>
      </w:r>
    </w:p>
    <w:p w14:paraId="3AE4FB66" w14:textId="77777777" w:rsidR="00B37CF4" w:rsidRDefault="00000000">
      <w:pPr>
        <w:widowControl w:val="0"/>
        <w:ind w:firstLine="680"/>
        <w:jc w:val="both"/>
        <w:rPr>
          <w:szCs w:val="28"/>
        </w:rPr>
      </w:pPr>
      <w:r>
        <w:rPr>
          <w:szCs w:val="28"/>
        </w:rPr>
        <w:t>2.7.7. В целях завершения отбора получателей субсидий и определения победителей формируется протокол подведения итогов отбора получателей субсидий, включающий информацию о победителях отбора получателей субсидий с указанием размера субсидии, предусмотренной им для предоставления, об отклонении заявок с указанием оснований для их отклонения.</w:t>
      </w:r>
    </w:p>
    <w:p w14:paraId="7D8D52B7" w14:textId="77777777" w:rsidR="00B37CF4" w:rsidRDefault="00000000">
      <w:pPr>
        <w:widowControl w:val="0"/>
        <w:ind w:firstLine="680"/>
        <w:jc w:val="both"/>
        <w:rPr>
          <w:szCs w:val="28"/>
        </w:rPr>
      </w:pPr>
      <w:r>
        <w:rPr>
          <w:szCs w:val="28"/>
        </w:rPr>
        <w:t>При указании в протоколе подведения итогов отбора размера субсидии, предусмотренной для предоставления получателю субсидий абзацем первым настоящего подпункта, в случае несоответствия запрашиваемого им размера субсидии порядку расчета размера субсидии, установленному решением о порядке предоставления субсидии, уполномоченный орган может скорректировать размер субсидии, предусмотренной для предоставления такому получателю субсидии, но не выше размера, указанного им в заявке.</w:t>
      </w:r>
    </w:p>
    <w:p w14:paraId="31AB2E71" w14:textId="77777777" w:rsidR="00B37CF4" w:rsidRDefault="00000000">
      <w:pPr>
        <w:widowControl w:val="0"/>
        <w:ind w:firstLine="680"/>
        <w:jc w:val="both"/>
        <w:rPr>
          <w:szCs w:val="28"/>
        </w:rPr>
      </w:pPr>
      <w:r>
        <w:rPr>
          <w:szCs w:val="28"/>
        </w:rPr>
        <w:t>Протокол подведения итогов отбора получателей субсидий формируется на едином портале автоматически на основании результатов определения победителей отбора получателей субсидий и подписывается усиленной квалифицированной электронной подписью руководителя главного распорядителя бюджетных средств (уполномоченного им лица) в ГИИС «Электронный бюджет», а также размещается на Едином портале не позднее первого рабочего дня, следующего за днем его подписания и на официальном сайте администрации Ленинградского муниципального округа в информационно-телекоммуникационной сети «Интернет» в течение трех рабочих дней со дня, следующего за днем его подписания.</w:t>
      </w:r>
    </w:p>
    <w:p w14:paraId="0F21778D" w14:textId="77777777" w:rsidR="00B37CF4" w:rsidRDefault="00000000">
      <w:pPr>
        <w:widowControl w:val="0"/>
        <w:ind w:firstLine="680"/>
        <w:jc w:val="both"/>
        <w:rPr>
          <w:szCs w:val="28"/>
        </w:rPr>
      </w:pPr>
      <w:r>
        <w:rPr>
          <w:szCs w:val="28"/>
        </w:rPr>
        <w:t>Внесение изменений в протокол подведения итогов отбора осуществляется не позднее 10 календарных дней, со дня подписания первых версий протокола подведения итогов отбора путем формирования новых версий указанных протоколов с указанием причин внесения изменений.</w:t>
      </w:r>
    </w:p>
    <w:p w14:paraId="11F40F2D" w14:textId="77777777" w:rsidR="00B37CF4" w:rsidRDefault="00000000">
      <w:pPr>
        <w:widowControl w:val="0"/>
        <w:ind w:firstLine="680"/>
        <w:jc w:val="both"/>
        <w:rPr>
          <w:szCs w:val="28"/>
        </w:rPr>
      </w:pPr>
      <w:r>
        <w:rPr>
          <w:szCs w:val="28"/>
        </w:rPr>
        <w:lastRenderedPageBreak/>
        <w:t>2.7.8. Протокол подведения итогов отбора получателей субсидий включает следующие сведения:</w:t>
      </w:r>
    </w:p>
    <w:p w14:paraId="5AF6F89A" w14:textId="77777777" w:rsidR="00B37CF4" w:rsidRDefault="00000000">
      <w:pPr>
        <w:widowControl w:val="0"/>
        <w:ind w:firstLine="680"/>
        <w:jc w:val="both"/>
        <w:rPr>
          <w:szCs w:val="28"/>
        </w:rPr>
      </w:pPr>
      <w:r>
        <w:rPr>
          <w:szCs w:val="28"/>
        </w:rPr>
        <w:t>дата, время и место проведения рассмотрения заявок;</w:t>
      </w:r>
    </w:p>
    <w:p w14:paraId="4FAC222E" w14:textId="77777777" w:rsidR="00B37CF4" w:rsidRDefault="00000000">
      <w:pPr>
        <w:widowControl w:val="0"/>
        <w:ind w:firstLine="680"/>
        <w:jc w:val="both"/>
        <w:rPr>
          <w:szCs w:val="28"/>
        </w:rPr>
      </w:pPr>
      <w:r>
        <w:rPr>
          <w:szCs w:val="28"/>
        </w:rPr>
        <w:t>информация о заявителях, заявки которых были рассмотрены;</w:t>
      </w:r>
    </w:p>
    <w:p w14:paraId="19A830AE" w14:textId="77777777" w:rsidR="00B37CF4" w:rsidRDefault="00000000">
      <w:pPr>
        <w:widowControl w:val="0"/>
        <w:ind w:firstLine="680"/>
        <w:jc w:val="both"/>
        <w:rPr>
          <w:szCs w:val="28"/>
        </w:rPr>
      </w:pPr>
      <w:r>
        <w:rPr>
          <w:szCs w:val="28"/>
        </w:rPr>
        <w:t>информация о заявителях, заявки которых были отклонены, с указанием причин их отклонения, в том числе положений объявления о проведении отбора, которым не соответствуют заявки;</w:t>
      </w:r>
    </w:p>
    <w:p w14:paraId="64604140" w14:textId="77777777" w:rsidR="00B37CF4" w:rsidRDefault="00000000">
      <w:pPr>
        <w:widowControl w:val="0"/>
        <w:ind w:firstLine="680"/>
        <w:jc w:val="both"/>
        <w:rPr>
          <w:szCs w:val="28"/>
        </w:rPr>
      </w:pPr>
      <w:r>
        <w:rPr>
          <w:szCs w:val="28"/>
        </w:rPr>
        <w:t>наименование получателя (получателей) субсидии, с которым заключается Соглашение и размер предоставляемой ему субсидии.</w:t>
      </w:r>
    </w:p>
    <w:p w14:paraId="5BB41D5F" w14:textId="77777777" w:rsidR="00B37CF4" w:rsidRDefault="00000000">
      <w:pPr>
        <w:widowControl w:val="0"/>
        <w:ind w:firstLine="680"/>
        <w:jc w:val="both"/>
        <w:rPr>
          <w:szCs w:val="28"/>
        </w:rPr>
      </w:pPr>
      <w:r>
        <w:rPr>
          <w:szCs w:val="28"/>
        </w:rPr>
        <w:t>2.7.9. Порядок отзыва заявителями заявок – отзыв заявки заявителем возможен в любое время до даты окончания проведения отбора.</w:t>
      </w:r>
    </w:p>
    <w:p w14:paraId="27D7BFA6" w14:textId="77777777" w:rsidR="00B37CF4" w:rsidRDefault="00000000">
      <w:pPr>
        <w:widowControl w:val="0"/>
        <w:ind w:firstLine="680"/>
        <w:jc w:val="both"/>
        <w:rPr>
          <w:szCs w:val="28"/>
        </w:rPr>
      </w:pPr>
      <w:r>
        <w:rPr>
          <w:szCs w:val="28"/>
        </w:rPr>
        <w:t xml:space="preserve">2.7.10. Порядок внесения заявителями изменений в заявки: </w:t>
      </w:r>
    </w:p>
    <w:p w14:paraId="1ADFF9A1" w14:textId="77777777" w:rsidR="00B37CF4" w:rsidRDefault="00000000">
      <w:pPr>
        <w:widowControl w:val="0"/>
        <w:ind w:firstLine="680"/>
        <w:jc w:val="both"/>
        <w:rPr>
          <w:szCs w:val="28"/>
        </w:rPr>
      </w:pPr>
      <w:r>
        <w:rPr>
          <w:szCs w:val="28"/>
        </w:rPr>
        <w:t>внесение изменений в заявку возможно:</w:t>
      </w:r>
    </w:p>
    <w:p w14:paraId="1D78636B" w14:textId="77777777" w:rsidR="00B37CF4" w:rsidRDefault="00000000">
      <w:pPr>
        <w:widowControl w:val="0"/>
        <w:ind w:firstLine="680"/>
        <w:jc w:val="both"/>
        <w:rPr>
          <w:szCs w:val="28"/>
        </w:rPr>
      </w:pPr>
      <w:r>
        <w:rPr>
          <w:szCs w:val="28"/>
        </w:rPr>
        <w:t>до дня окончания срока приема заявок – после формирования заявителем в электронной форме уведомления об отзыве заявки и последующего формирования новой заявки;</w:t>
      </w:r>
    </w:p>
    <w:p w14:paraId="2E8AAFC0" w14:textId="77777777" w:rsidR="00B37CF4" w:rsidRDefault="00000000">
      <w:pPr>
        <w:widowControl w:val="0"/>
        <w:ind w:firstLine="680"/>
        <w:jc w:val="both"/>
        <w:rPr>
          <w:szCs w:val="28"/>
        </w:rPr>
      </w:pPr>
      <w:r>
        <w:rPr>
          <w:szCs w:val="28"/>
        </w:rPr>
        <w:t>на стадии</w:t>
      </w:r>
      <w:bookmarkStart w:id="0" w:name="_GoBack1"/>
      <w:bookmarkEnd w:id="0"/>
      <w:r>
        <w:rPr>
          <w:szCs w:val="28"/>
        </w:rPr>
        <w:t xml:space="preserve"> рассмотрения заявки – по решению Уполномоченного органа о возврате заявки на доработку с учетом положений подпункта 2.7.11 пункта 2.7 раздела 2 настоящего Порядка, при этом внесение изменений в заявку допускается не более одного раза.</w:t>
      </w:r>
    </w:p>
    <w:p w14:paraId="19853537" w14:textId="77777777" w:rsidR="00B37CF4" w:rsidRDefault="00000000">
      <w:pPr>
        <w:widowControl w:val="0"/>
        <w:ind w:firstLine="680"/>
        <w:jc w:val="both"/>
        <w:rPr>
          <w:szCs w:val="28"/>
        </w:rPr>
      </w:pPr>
      <w:r>
        <w:rPr>
          <w:szCs w:val="28"/>
        </w:rPr>
        <w:t>2.7.11. Порядок возврата заявок заявителям на доработку:</w:t>
      </w:r>
    </w:p>
    <w:p w14:paraId="26573801" w14:textId="77777777" w:rsidR="00B37CF4" w:rsidRDefault="00000000">
      <w:pPr>
        <w:widowControl w:val="0"/>
        <w:ind w:firstLine="680"/>
        <w:jc w:val="both"/>
        <w:rPr>
          <w:szCs w:val="28"/>
        </w:rPr>
      </w:pPr>
      <w:r>
        <w:rPr>
          <w:szCs w:val="28"/>
        </w:rPr>
        <w:t>1) направление заявки на доработку возможно не позднее 5 рабочих дней до окончания срока рассмотрения заявки;</w:t>
      </w:r>
    </w:p>
    <w:p w14:paraId="7B0C3A9A" w14:textId="77777777" w:rsidR="00B37CF4" w:rsidRDefault="00000000">
      <w:pPr>
        <w:widowControl w:val="0"/>
        <w:ind w:firstLine="680"/>
        <w:jc w:val="both"/>
        <w:rPr>
          <w:szCs w:val="28"/>
        </w:rPr>
      </w:pPr>
      <w:r>
        <w:rPr>
          <w:szCs w:val="28"/>
        </w:rPr>
        <w:t>2) основаниями для возврата заявки на доработку являются технические неточности (в том числе технические неточности, возникшие при преобразовании документа на бумажном носителе в электронную форму), несоответствия, арифметические ошибки, допущенные при заполнении заявки и (или) в представленных заявителем документах и (или) сведениях;</w:t>
      </w:r>
    </w:p>
    <w:p w14:paraId="1F3127A6" w14:textId="77777777" w:rsidR="00B37CF4" w:rsidRDefault="00000000">
      <w:pPr>
        <w:widowControl w:val="0"/>
        <w:ind w:firstLine="680"/>
        <w:jc w:val="both"/>
        <w:rPr>
          <w:szCs w:val="28"/>
        </w:rPr>
      </w:pPr>
      <w:r>
        <w:rPr>
          <w:szCs w:val="28"/>
        </w:rPr>
        <w:t>3) при доработке заявки запрещается внесение изменений в части сведений, в отношении которых отсутствовали замечания уполномоченного органа;</w:t>
      </w:r>
    </w:p>
    <w:p w14:paraId="3BCACEF7" w14:textId="77777777" w:rsidR="00B37CF4" w:rsidRDefault="00000000">
      <w:pPr>
        <w:widowControl w:val="0"/>
        <w:ind w:firstLine="680"/>
        <w:jc w:val="both"/>
        <w:rPr>
          <w:szCs w:val="28"/>
        </w:rPr>
      </w:pPr>
      <w:r>
        <w:rPr>
          <w:szCs w:val="28"/>
        </w:rPr>
        <w:t>4) решения Уполномоченного органа о возврате заявок на доработку принимаются в равной мере ко всем заявителям, при рассмотрении заявок, которых выявлены основания для их возврата на доработку, а также доводятся до заявителей с использованием ГИИС «Электронный бюджет» в течение одного рабочего дня со дня их принятия с указанием оснований для возврата заявки, а также положений заявки, нуждающихся в доработке;</w:t>
      </w:r>
    </w:p>
    <w:p w14:paraId="6E72B464" w14:textId="77777777" w:rsidR="00B37CF4" w:rsidRDefault="00000000">
      <w:pPr>
        <w:widowControl w:val="0"/>
        <w:ind w:firstLine="680"/>
        <w:jc w:val="both"/>
        <w:rPr>
          <w:szCs w:val="28"/>
        </w:rPr>
      </w:pPr>
      <w:r>
        <w:rPr>
          <w:szCs w:val="28"/>
        </w:rPr>
        <w:t>5) заявитель должен направить скорректированную заявку не позднее трех рабочих дней до окончания срока рассмотрения заявок, установленного в объявлении.</w:t>
      </w:r>
    </w:p>
    <w:p w14:paraId="417F584A" w14:textId="77777777" w:rsidR="00B37CF4" w:rsidRDefault="00000000">
      <w:pPr>
        <w:widowControl w:val="0"/>
        <w:ind w:firstLine="680"/>
        <w:jc w:val="both"/>
        <w:rPr>
          <w:szCs w:val="28"/>
        </w:rPr>
      </w:pPr>
      <w:r>
        <w:rPr>
          <w:szCs w:val="28"/>
        </w:rPr>
        <w:t>2.7.12. Порядок отмены проведения отбора получателей субсидий:</w:t>
      </w:r>
    </w:p>
    <w:p w14:paraId="4D6AE161" w14:textId="77777777" w:rsidR="00B37CF4" w:rsidRDefault="00000000">
      <w:pPr>
        <w:widowControl w:val="0"/>
        <w:ind w:firstLine="680"/>
        <w:jc w:val="both"/>
        <w:rPr>
          <w:szCs w:val="28"/>
        </w:rPr>
      </w:pPr>
      <w:r>
        <w:rPr>
          <w:szCs w:val="28"/>
        </w:rPr>
        <w:t>1) объявление Уполномоченным органом об отмене проведения отбора получателей субсидий на Едином портале и на сайте администрации Ленинградского муниципального округа допускается не позднее чем за один рабочий день до даты окончания срока подачи заявок участниками отбора получателей субсидий;</w:t>
      </w:r>
    </w:p>
    <w:p w14:paraId="18551F8E" w14:textId="77777777" w:rsidR="00B37CF4" w:rsidRDefault="00000000">
      <w:pPr>
        <w:widowControl w:val="0"/>
        <w:ind w:firstLine="680"/>
        <w:jc w:val="both"/>
        <w:rPr>
          <w:szCs w:val="28"/>
        </w:rPr>
      </w:pPr>
      <w:r>
        <w:rPr>
          <w:szCs w:val="28"/>
        </w:rPr>
        <w:lastRenderedPageBreak/>
        <w:t>2) объявление об отмене отбора получателей субсидий формируется в электронной форме посредством заполнения соответствующих экранных форм веб-интерфейса ГИИС «Электронный бюджет», подписывается усиленной квалифицированной электронной подписью руководителя главного распорядителя бюджетных средств (уполномоченного им лица), размещается на едином портале и на сайте администрации Ленинградского муниципального округа и содержит информацию о причинах отмены отбора получателей субсидий;</w:t>
      </w:r>
    </w:p>
    <w:p w14:paraId="14A851D9" w14:textId="77777777" w:rsidR="00B37CF4" w:rsidRDefault="00000000">
      <w:pPr>
        <w:widowControl w:val="0"/>
        <w:ind w:firstLine="680"/>
        <w:jc w:val="both"/>
        <w:rPr>
          <w:szCs w:val="28"/>
        </w:rPr>
      </w:pPr>
      <w:r>
        <w:rPr>
          <w:szCs w:val="28"/>
        </w:rPr>
        <w:t>3) заявители, подавшие заявки, информируются об отмене проведения отбора получателей субсидий в системе ГИИС «Электронный бюджет»;</w:t>
      </w:r>
    </w:p>
    <w:p w14:paraId="18589B58" w14:textId="77777777" w:rsidR="00B37CF4" w:rsidRDefault="00000000">
      <w:pPr>
        <w:widowControl w:val="0"/>
        <w:ind w:firstLine="680"/>
        <w:jc w:val="both"/>
        <w:rPr>
          <w:szCs w:val="28"/>
        </w:rPr>
      </w:pPr>
      <w:r>
        <w:rPr>
          <w:szCs w:val="28"/>
        </w:rPr>
        <w:t>4) отбор получателей субсидий считается отмененным со дня размещения объявления о его отмене на Едином портале;</w:t>
      </w:r>
    </w:p>
    <w:p w14:paraId="1A4C4A93" w14:textId="77777777" w:rsidR="00B37CF4" w:rsidRDefault="00000000">
      <w:pPr>
        <w:widowControl w:val="0"/>
        <w:ind w:firstLine="680"/>
        <w:jc w:val="both"/>
        <w:rPr>
          <w:szCs w:val="28"/>
        </w:rPr>
      </w:pPr>
      <w:r>
        <w:rPr>
          <w:szCs w:val="28"/>
        </w:rPr>
        <w:t>5) после окончания срока отмены проведения отбора получателей субсидий в соответствии с подпунктом 1 настоящего подпункта и до заключения Соглашения с победителем (победителями) отбора получателей субсидий Уполномоченный орган может отменить отбор получателей субсидий только в случае возникновения обстоятельств непреодолимой силы в соответствии с пунктом 3 статьи 401 Гражданского кодекса Российской Федерации (далее - Гражданский кодекс).</w:t>
      </w:r>
    </w:p>
    <w:p w14:paraId="7BD5A771" w14:textId="77777777" w:rsidR="00B37CF4" w:rsidRDefault="00000000">
      <w:pPr>
        <w:widowControl w:val="0"/>
        <w:ind w:firstLine="680"/>
        <w:jc w:val="both"/>
        <w:rPr>
          <w:szCs w:val="28"/>
        </w:rPr>
      </w:pPr>
      <w:r>
        <w:rPr>
          <w:szCs w:val="28"/>
        </w:rPr>
        <w:t>2.8. Размер субсидии и порядок расчета размера субсидии.</w:t>
      </w:r>
    </w:p>
    <w:p w14:paraId="4E85832D" w14:textId="77777777" w:rsidR="00B37CF4" w:rsidRDefault="00000000">
      <w:pPr>
        <w:widowControl w:val="0"/>
        <w:ind w:firstLine="680"/>
        <w:jc w:val="both"/>
        <w:rPr>
          <w:szCs w:val="28"/>
        </w:rPr>
      </w:pPr>
      <w:r>
        <w:rPr>
          <w:szCs w:val="28"/>
        </w:rPr>
        <w:t>Субсидия, распределяемая в рамках отбора получателей субсидий, распределяется между заявителями, включенными в рейтинг, указанный в подпункте 2.7.6 пункта 2.7 настоящего Порядка следующим способом:</w:t>
      </w:r>
    </w:p>
    <w:p w14:paraId="73062931" w14:textId="77777777" w:rsidR="00B37CF4" w:rsidRDefault="00000000">
      <w:pPr>
        <w:widowControl w:val="0"/>
        <w:ind w:firstLine="680"/>
        <w:jc w:val="both"/>
        <w:rPr>
          <w:szCs w:val="28"/>
        </w:rPr>
      </w:pPr>
      <w:r>
        <w:rPr>
          <w:szCs w:val="28"/>
        </w:rPr>
        <w:t>заявителю, прошедшему отбор, которому присвоен первый порядковый номер в рейтинге, распределяется размер субсидии, равный значению размера, указанному им в заявке;</w:t>
      </w:r>
    </w:p>
    <w:p w14:paraId="4E672074" w14:textId="77777777" w:rsidR="00B37CF4" w:rsidRDefault="00000000">
      <w:pPr>
        <w:widowControl w:val="0"/>
        <w:ind w:firstLine="680"/>
        <w:jc w:val="both"/>
        <w:rPr>
          <w:szCs w:val="28"/>
        </w:rPr>
      </w:pPr>
      <w:r>
        <w:rPr>
          <w:szCs w:val="28"/>
        </w:rPr>
        <w:t>в случае если субсидия, распределяемая в рамках отбора получателей субсидий, больше размера субсидии, указанного в заявке участника отбора получателей субсидий, которому присвоен первый порядковый номер, оставшийся размер субсидии распределяется между остальными заявителями, включенными в рейтинг;</w:t>
      </w:r>
    </w:p>
    <w:p w14:paraId="6554F275" w14:textId="77777777" w:rsidR="00B37CF4" w:rsidRDefault="00000000">
      <w:pPr>
        <w:widowControl w:val="0"/>
        <w:ind w:firstLine="680"/>
        <w:jc w:val="both"/>
        <w:rPr>
          <w:szCs w:val="28"/>
        </w:rPr>
      </w:pPr>
      <w:r>
        <w:rPr>
          <w:szCs w:val="28"/>
        </w:rPr>
        <w:t>каждому следующему заявителю, включенному в рейтинг, распределяется размер субсидии, равный размеру, указанному им в заявке, в случае если указанный им размер меньше нераспределенного размера субсидии либо равен ему.</w:t>
      </w:r>
    </w:p>
    <w:p w14:paraId="06E65710" w14:textId="77777777" w:rsidR="00B37CF4" w:rsidRDefault="00000000">
      <w:pPr>
        <w:widowControl w:val="0"/>
        <w:ind w:firstLine="680"/>
        <w:jc w:val="both"/>
        <w:rPr>
          <w:szCs w:val="28"/>
        </w:rPr>
      </w:pPr>
      <w:r>
        <w:rPr>
          <w:szCs w:val="28"/>
        </w:rPr>
        <w:t>В случае если размер субсидии, указанный заявителем в заявке, больше нераспределенного размера субсидии, такому заявителю при его согласии распределяется весь оставшийся нераспределенный размер субсидии, без изменения указанного заявителем в заявке значения результата предоставления субсидии.</w:t>
      </w:r>
    </w:p>
    <w:p w14:paraId="4DA6AB25" w14:textId="77777777" w:rsidR="00B37CF4" w:rsidRDefault="00000000">
      <w:pPr>
        <w:widowControl w:val="0"/>
        <w:ind w:firstLine="680"/>
        <w:jc w:val="both"/>
        <w:rPr>
          <w:szCs w:val="28"/>
        </w:rPr>
      </w:pPr>
      <w:r>
        <w:rPr>
          <w:rFonts w:eastAsia="Calibri"/>
          <w:color w:val="000000"/>
          <w:szCs w:val="28"/>
          <w:lang w:eastAsia="en-US"/>
        </w:rPr>
        <w:t xml:space="preserve">Возмещение части затрат осуществляется согласно расчетным размерам ставок субсидий, утвержденных постановлением </w:t>
      </w:r>
      <w:r>
        <w:rPr>
          <w:szCs w:val="28"/>
        </w:rPr>
        <w:t>главы администрации (губернатора) Краснодарского края от 25 июля 2017 г. № 550 «Об утверждении Порядка предоставления местным бюджетам субвенций из бюджета Краснодарского края на осуществление отдельных государственных полномочий по поддержке сельскохозяйственного производства в Краснодарском крае</w:t>
      </w:r>
      <w:r>
        <w:rPr>
          <w:rFonts w:eastAsia="Calibri"/>
          <w:color w:val="000000"/>
          <w:szCs w:val="28"/>
          <w:lang w:eastAsia="en-US"/>
        </w:rPr>
        <w:t>».</w:t>
      </w:r>
    </w:p>
    <w:p w14:paraId="0E009C56" w14:textId="77777777" w:rsidR="00B37CF4" w:rsidRDefault="00000000">
      <w:pPr>
        <w:widowControl w:val="0"/>
        <w:ind w:firstLine="680"/>
        <w:jc w:val="both"/>
        <w:rPr>
          <w:rFonts w:eastAsia="Calibri"/>
          <w:color w:val="000000"/>
          <w:szCs w:val="28"/>
          <w:lang w:eastAsia="en-US"/>
        </w:rPr>
      </w:pPr>
      <w:r>
        <w:rPr>
          <w:rFonts w:eastAsia="Calibri"/>
          <w:color w:val="000000"/>
          <w:szCs w:val="28"/>
          <w:lang w:eastAsia="en-US"/>
        </w:rPr>
        <w:lastRenderedPageBreak/>
        <w:t>Размер субсидии заявителю рассчитывается по формуле согласно справки-расчета суммы субсидии на возмещение части затрат по формам, согласно приложениям 1-19 настоящего Порядка.</w:t>
      </w:r>
    </w:p>
    <w:p w14:paraId="487A4650" w14:textId="77777777" w:rsidR="00B37CF4" w:rsidRDefault="00000000">
      <w:pPr>
        <w:widowControl w:val="0"/>
        <w:ind w:firstLine="680"/>
        <w:jc w:val="both"/>
        <w:rPr>
          <w:szCs w:val="28"/>
        </w:rPr>
      </w:pPr>
      <w:r>
        <w:rPr>
          <w:szCs w:val="28"/>
        </w:rPr>
        <w:t>За исключением затрат, просубсидированных ранее в указанный период и при условии ведения ими соответствующей производственной деятельности на момент подачи заявки.</w:t>
      </w:r>
    </w:p>
    <w:p w14:paraId="15E85850" w14:textId="77777777" w:rsidR="00B37CF4" w:rsidRDefault="00000000">
      <w:pPr>
        <w:widowControl w:val="0"/>
        <w:ind w:firstLine="680"/>
        <w:contextualSpacing/>
        <w:jc w:val="both"/>
      </w:pPr>
      <w:r>
        <w:rPr>
          <w:rFonts w:eastAsia="Calibri"/>
          <w:color w:val="000000"/>
          <w:szCs w:val="28"/>
          <w:lang w:eastAsia="en-US"/>
        </w:rPr>
        <w:t xml:space="preserve">Предоставление субсидий осуществляется в соответствии с объемами финансирования, предусмотренными в сводной бюджетной росписи бюджета Краснодарского края на текущий финансовый год, в соответствии с </w:t>
      </w:r>
      <w:hyperlink r:id="rId57">
        <w:r>
          <w:rPr>
            <w:rStyle w:val="af"/>
            <w:rFonts w:eastAsia="Calibri"/>
            <w:color w:val="000000"/>
            <w:szCs w:val="28"/>
            <w:u w:val="none"/>
            <w:lang w:eastAsia="en-US"/>
          </w:rPr>
          <w:t>постановлением</w:t>
        </w:r>
      </w:hyperlink>
      <w:r>
        <w:rPr>
          <w:rFonts w:eastAsia="Calibri"/>
          <w:color w:val="000000"/>
          <w:szCs w:val="28"/>
          <w:lang w:eastAsia="en-US"/>
        </w:rPr>
        <w:t xml:space="preserve"> главы администрации (губернатора) Краснодарского края от  5 октября 2015 г. № 944 «Об утверждении государственной </w:t>
      </w:r>
      <w:hyperlink r:id="rId58">
        <w:r>
          <w:rPr>
            <w:rStyle w:val="af"/>
            <w:rFonts w:eastAsia="Calibri"/>
            <w:color w:val="000000"/>
            <w:szCs w:val="28"/>
            <w:u w:val="none"/>
            <w:lang w:eastAsia="en-US"/>
          </w:rPr>
          <w:t>программы</w:t>
        </w:r>
      </w:hyperlink>
      <w:r>
        <w:rPr>
          <w:rFonts w:eastAsia="Calibri"/>
          <w:color w:val="000000"/>
          <w:szCs w:val="28"/>
          <w:u w:val="single"/>
          <w:lang w:eastAsia="en-US"/>
        </w:rPr>
        <w:t xml:space="preserve"> </w:t>
      </w:r>
      <w:r>
        <w:rPr>
          <w:rFonts w:eastAsia="Calibri"/>
          <w:color w:val="000000"/>
          <w:szCs w:val="28"/>
          <w:lang w:eastAsia="en-US"/>
        </w:rPr>
        <w:t>Краснодарского края «Развитие сельского хозяйства и регулирование рынков сельскохозяйственной продукции, сырья и продовольствия», в пределах лимитов бюджетных обязательств и бюджетных ассигнований, доведенных до администрации Ленинградского муниципального округа на эти цели на текущий финансовый год.</w:t>
      </w:r>
    </w:p>
    <w:p w14:paraId="0D90A219" w14:textId="77777777" w:rsidR="00B37CF4" w:rsidRDefault="00000000">
      <w:pPr>
        <w:widowControl w:val="0"/>
        <w:tabs>
          <w:tab w:val="left" w:pos="-3420"/>
        </w:tabs>
        <w:ind w:firstLine="680"/>
        <w:jc w:val="both"/>
        <w:rPr>
          <w:szCs w:val="28"/>
        </w:rPr>
      </w:pPr>
      <w:r>
        <w:rPr>
          <w:rFonts w:eastAsia="Calibri"/>
          <w:color w:val="000000"/>
          <w:szCs w:val="28"/>
          <w:lang w:eastAsia="en-US"/>
        </w:rPr>
        <w:t xml:space="preserve">Субсидии перечисляются получателю субсидий с лицевого счета администрации Ленинградского муниципального округа на расчетные счета, открытые получателем субсидии в российских кредитных организациях, не позднее десятого рабочего дня следующего за днем принятия решения о предоставлении субсидии, на основании направленных в </w:t>
      </w:r>
      <w:r>
        <w:rPr>
          <w:rFonts w:eastAsia="Calibri"/>
          <w:color w:val="000000"/>
          <w:szCs w:val="28"/>
          <w:highlight w:val="white"/>
          <w:lang w:eastAsia="en-US"/>
        </w:rPr>
        <w:t>муниципальное казённое учреждение «Централизованную межотраслевую бухгалтерию» муниципального образования Ленинградский муниципальный округ Краснодарского края</w:t>
      </w:r>
      <w:r>
        <w:rPr>
          <w:rFonts w:eastAsia="Calibri"/>
          <w:color w:val="000000"/>
          <w:szCs w:val="28"/>
          <w:lang w:eastAsia="en-US"/>
        </w:rPr>
        <w:t xml:space="preserve"> сводных реестров получателей субсидий, которые формирует уполномоченный сотрудник Уполномоченного органа по формам, согласно приложениям 32 и 33 к настоящему Порядку.</w:t>
      </w:r>
    </w:p>
    <w:p w14:paraId="00A752EE" w14:textId="77777777" w:rsidR="00B37CF4" w:rsidRDefault="00000000">
      <w:pPr>
        <w:widowControl w:val="0"/>
        <w:ind w:firstLine="680"/>
        <w:jc w:val="both"/>
        <w:rPr>
          <w:color w:val="000000"/>
          <w:szCs w:val="28"/>
          <w:lang w:eastAsia="en-US"/>
        </w:rPr>
      </w:pPr>
      <w:r>
        <w:rPr>
          <w:color w:val="000000"/>
          <w:szCs w:val="28"/>
          <w:lang w:eastAsia="en-US"/>
        </w:rPr>
        <w:t>2.9. Условия и порядок заключения между администрацией Ленинградского муниципального округа и получателем субсидии Соглашения, дополнительного соглашения к Соглашению, в том числе дополнительного соглашения о расторжении Соглашения:</w:t>
      </w:r>
    </w:p>
    <w:p w14:paraId="2E2530A1" w14:textId="77777777" w:rsidR="00B37CF4" w:rsidRDefault="00000000">
      <w:pPr>
        <w:widowControl w:val="0"/>
        <w:tabs>
          <w:tab w:val="left" w:pos="567"/>
          <w:tab w:val="left" w:pos="851"/>
          <w:tab w:val="left" w:pos="1134"/>
        </w:tabs>
        <w:ind w:firstLine="680"/>
        <w:jc w:val="both"/>
        <w:rPr>
          <w:szCs w:val="28"/>
        </w:rPr>
      </w:pPr>
      <w:r>
        <w:rPr>
          <w:color w:val="000000"/>
          <w:szCs w:val="28"/>
          <w:lang w:eastAsia="en-US"/>
        </w:rPr>
        <w:t>2.9.1. Субсидии предоставляются на основании Соглашения, при необходимости заключаются дополнительные соглашения к Соглашению. Соглашение заключается в системе ГИИС «Электронный бюджет» (при наличии технической возможности), в соответствии с типовой формой, утвержденной приказом финансового управления администрации муниципального образования Ленинградский муниципальный округ Краснодарского края, в следующем порядке:</w:t>
      </w:r>
    </w:p>
    <w:p w14:paraId="63C764DB"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заявитель подписывает Соглашения в течение двух рабочих дней, следующих за днем направления Соглашения заявителю а ГИИС «Электронный бюджет».</w:t>
      </w:r>
    </w:p>
    <w:p w14:paraId="73751F20"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При отсутствии технической возможности, соглашение формируется и подписывается сторонами в форме бумажного документа:</w:t>
      </w:r>
    </w:p>
    <w:p w14:paraId="6F3816FE" w14:textId="77777777" w:rsidR="00B37CF4" w:rsidRDefault="00000000">
      <w:pPr>
        <w:widowControl w:val="0"/>
        <w:suppressAutoHyphens/>
        <w:ind w:firstLine="680"/>
        <w:jc w:val="both"/>
        <w:rPr>
          <w:color w:val="000000"/>
          <w:szCs w:val="28"/>
          <w:lang w:eastAsia="en-US"/>
        </w:rPr>
      </w:pPr>
      <w:r>
        <w:rPr>
          <w:color w:val="000000"/>
          <w:szCs w:val="28"/>
          <w:lang w:eastAsia="en-US"/>
        </w:rPr>
        <w:t>1) уполномоченный сотрудник Уполномоченного органа определяет значение результата предоставления субсидии в соответствии с пунктом 2.10 настоящего раздела для внесения в Соглашение;</w:t>
      </w:r>
    </w:p>
    <w:p w14:paraId="55D6FE97" w14:textId="77777777" w:rsidR="00B37CF4" w:rsidRDefault="00000000">
      <w:pPr>
        <w:widowControl w:val="0"/>
        <w:suppressAutoHyphens/>
        <w:ind w:firstLine="680"/>
        <w:jc w:val="both"/>
        <w:rPr>
          <w:szCs w:val="28"/>
        </w:rPr>
      </w:pPr>
      <w:r>
        <w:rPr>
          <w:color w:val="000000"/>
          <w:szCs w:val="28"/>
          <w:lang w:eastAsia="en-US"/>
        </w:rPr>
        <w:t xml:space="preserve">2) уполномоченный сотрудник Уполномоченного органа на основании </w:t>
      </w:r>
      <w:r>
        <w:rPr>
          <w:color w:val="000000"/>
          <w:szCs w:val="28"/>
          <w:lang w:eastAsia="en-US"/>
        </w:rPr>
        <w:lastRenderedPageBreak/>
        <w:t>постановления о предоставлении субсидии не позднее третьего рабочего дня со дня принятия решения о предоставлении субсидии направляет заявителю Соглашение для подписания</w:t>
      </w:r>
      <w:r>
        <w:rPr>
          <w:szCs w:val="28"/>
        </w:rPr>
        <w:t xml:space="preserve"> в бумажной форме</w:t>
      </w:r>
      <w:r>
        <w:rPr>
          <w:color w:val="000000"/>
          <w:szCs w:val="28"/>
          <w:lang w:eastAsia="en-US"/>
        </w:rPr>
        <w:t>;</w:t>
      </w:r>
    </w:p>
    <w:p w14:paraId="33F1CB7C" w14:textId="77777777" w:rsidR="00B37CF4" w:rsidRDefault="00000000">
      <w:pPr>
        <w:widowControl w:val="0"/>
        <w:suppressAutoHyphens/>
        <w:ind w:firstLine="680"/>
        <w:jc w:val="both"/>
        <w:rPr>
          <w:color w:val="000000"/>
          <w:szCs w:val="28"/>
          <w:lang w:eastAsia="en-US"/>
        </w:rPr>
      </w:pPr>
      <w:r>
        <w:rPr>
          <w:color w:val="000000"/>
          <w:szCs w:val="28"/>
          <w:lang w:eastAsia="en-US"/>
        </w:rPr>
        <w:t>3) заявитель, прошедший отбор, подписывает Соглашение в течение двух рабочих дней со дня его получения и направляет в уполномоченный орган;</w:t>
      </w:r>
    </w:p>
    <w:p w14:paraId="5E182BB6"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4) уполномоченный сотрудник Уполномоченного органа после получения подписанного заявителем Соглашения производит регистрацию заключенного Соглашения.</w:t>
      </w:r>
    </w:p>
    <w:p w14:paraId="6051D2E3" w14:textId="77777777" w:rsidR="00B37CF4" w:rsidRDefault="00000000">
      <w:pPr>
        <w:suppressAutoHyphens/>
        <w:ind w:firstLine="709"/>
        <w:jc w:val="both"/>
        <w:rPr>
          <w:color w:val="000000"/>
          <w:szCs w:val="28"/>
          <w:lang w:eastAsia="en-US"/>
        </w:rPr>
      </w:pPr>
      <w:r>
        <w:rPr>
          <w:color w:val="000000"/>
          <w:szCs w:val="28"/>
          <w:lang w:eastAsia="en-US"/>
        </w:rPr>
        <w:t>Субсидии предоставляются на основании Соглашения.</w:t>
      </w:r>
    </w:p>
    <w:p w14:paraId="3E142C47" w14:textId="77777777" w:rsidR="00B37CF4" w:rsidRDefault="00000000">
      <w:pPr>
        <w:suppressAutoHyphens/>
        <w:ind w:firstLine="709"/>
        <w:jc w:val="both"/>
        <w:rPr>
          <w:szCs w:val="28"/>
        </w:rPr>
      </w:pPr>
      <w:r>
        <w:rPr>
          <w:szCs w:val="28"/>
        </w:rPr>
        <w:t>При необходимости заключается дополнительное соглашение к Соглашению, в том числе дополнительное соглашение о расторжении Соглашения.</w:t>
      </w:r>
    </w:p>
    <w:p w14:paraId="26F36328" w14:textId="77777777" w:rsidR="00B37CF4" w:rsidRDefault="00000000">
      <w:pPr>
        <w:widowControl w:val="0"/>
        <w:ind w:firstLine="680"/>
        <w:jc w:val="both"/>
        <w:rPr>
          <w:color w:val="000000"/>
          <w:szCs w:val="28"/>
          <w:lang w:eastAsia="en-US"/>
        </w:rPr>
      </w:pPr>
      <w:r>
        <w:rPr>
          <w:color w:val="000000"/>
          <w:szCs w:val="28"/>
          <w:lang w:eastAsia="en-US"/>
        </w:rPr>
        <w:t>2.9.2. Обязательными условиями Соглашения являются:</w:t>
      </w:r>
    </w:p>
    <w:p w14:paraId="622FB452" w14:textId="77777777" w:rsidR="00B37CF4" w:rsidRDefault="00000000">
      <w:pPr>
        <w:widowControl w:val="0"/>
        <w:tabs>
          <w:tab w:val="left" w:pos="567"/>
          <w:tab w:val="left" w:pos="851"/>
          <w:tab w:val="left" w:pos="1134"/>
        </w:tabs>
        <w:ind w:firstLine="680"/>
        <w:jc w:val="both"/>
        <w:rPr>
          <w:szCs w:val="28"/>
        </w:rPr>
      </w:pPr>
      <w:r>
        <w:rPr>
          <w:szCs w:val="28"/>
        </w:rPr>
        <w:t xml:space="preserve">1) порядок и сроки предоставления </w:t>
      </w:r>
      <w:r>
        <w:rPr>
          <w:szCs w:val="28"/>
          <w:lang w:val="en-US"/>
        </w:rPr>
        <w:t>п</w:t>
      </w:r>
      <w:r>
        <w:rPr>
          <w:szCs w:val="28"/>
        </w:rPr>
        <w:t>олучателем субсидий отчетов;</w:t>
      </w:r>
    </w:p>
    <w:p w14:paraId="5B258FDE" w14:textId="77777777" w:rsidR="00B37CF4" w:rsidRDefault="00000000">
      <w:pPr>
        <w:widowControl w:val="0"/>
        <w:tabs>
          <w:tab w:val="left" w:pos="567"/>
          <w:tab w:val="left" w:pos="851"/>
          <w:tab w:val="left" w:pos="1134"/>
        </w:tabs>
        <w:ind w:firstLine="680"/>
        <w:jc w:val="both"/>
        <w:rPr>
          <w:szCs w:val="28"/>
        </w:rPr>
      </w:pPr>
      <w:r>
        <w:rPr>
          <w:szCs w:val="28"/>
        </w:rPr>
        <w:t xml:space="preserve">2) порядок и сроки возврата сумм субсидий в случае несоблюдения получателем целей, условий и порядка предоставления субсидий, определенных Соглашением; </w:t>
      </w:r>
    </w:p>
    <w:p w14:paraId="4B0D2EEF" w14:textId="77777777" w:rsidR="00B37CF4" w:rsidRDefault="00000000">
      <w:pPr>
        <w:widowControl w:val="0"/>
        <w:ind w:firstLine="680"/>
        <w:jc w:val="both"/>
        <w:rPr>
          <w:szCs w:val="28"/>
        </w:rPr>
      </w:pPr>
      <w:r>
        <w:rPr>
          <w:color w:val="000000"/>
          <w:szCs w:val="28"/>
          <w:lang w:eastAsia="en-US"/>
        </w:rPr>
        <w:t xml:space="preserve">3) согласие получателя субсидий на осуществление </w:t>
      </w:r>
      <w:r>
        <w:rPr>
          <w:szCs w:val="28"/>
          <w:lang w:eastAsia="en-US"/>
        </w:rPr>
        <w:t>администрацией Ленинградского муниципального округа</w:t>
      </w:r>
      <w:r>
        <w:rPr>
          <w:color w:val="000000"/>
          <w:szCs w:val="28"/>
          <w:lang w:eastAsia="en-US"/>
        </w:rPr>
        <w:t xml:space="preserve"> и органами государственного (муниципального) финансового контроля проверок соблюдения получателем субсидии порядка и условий предоставления субсидии, в том числе в части достижения результатов предоставления субсидии, а также органами государственного финансового контроля проверок в соответствии со статьями 268.1 и 269.2 Бюджетного кодекса Российской Федерации;</w:t>
      </w:r>
    </w:p>
    <w:p w14:paraId="53CE6742" w14:textId="77777777" w:rsidR="00B37CF4" w:rsidRDefault="00000000">
      <w:pPr>
        <w:widowControl w:val="0"/>
        <w:tabs>
          <w:tab w:val="left" w:pos="567"/>
          <w:tab w:val="left" w:pos="851"/>
          <w:tab w:val="left" w:pos="1134"/>
        </w:tabs>
        <w:ind w:firstLine="680"/>
        <w:jc w:val="both"/>
        <w:rPr>
          <w:szCs w:val="28"/>
        </w:rPr>
      </w:pPr>
      <w:r>
        <w:rPr>
          <w:szCs w:val="28"/>
        </w:rPr>
        <w:t>4) установление значений достигнутых результатов предоставления субсидии;</w:t>
      </w:r>
    </w:p>
    <w:p w14:paraId="305C200D" w14:textId="77777777" w:rsidR="00B37CF4" w:rsidRDefault="00000000">
      <w:pPr>
        <w:widowControl w:val="0"/>
        <w:tabs>
          <w:tab w:val="left" w:pos="567"/>
          <w:tab w:val="left" w:pos="851"/>
          <w:tab w:val="left" w:pos="1134"/>
        </w:tabs>
        <w:ind w:firstLine="680"/>
        <w:jc w:val="both"/>
        <w:rPr>
          <w:szCs w:val="28"/>
        </w:rPr>
      </w:pPr>
      <w:r>
        <w:rPr>
          <w:szCs w:val="28"/>
        </w:rPr>
        <w:t xml:space="preserve">5) принятие получателем субсидий на себя обязательства о содержании и сохранности животных в течение трех лет со дня их приобретения - при предоставлении субсидии на возмещение части затрат на приобретение племенных и товарных сельскохозяйственных животных (коров, нетелей, овцематок, ремонтных телок, ярочек, козочек), предназначенных для воспроизводства, в том числе на условиях рассрочки (отсрочки) платежа или аренды с последующим выкупом; </w:t>
      </w:r>
    </w:p>
    <w:p w14:paraId="59465ABA" w14:textId="77777777" w:rsidR="00B37CF4" w:rsidRDefault="00000000">
      <w:pPr>
        <w:widowControl w:val="0"/>
        <w:tabs>
          <w:tab w:val="left" w:pos="567"/>
          <w:tab w:val="left" w:pos="851"/>
          <w:tab w:val="left" w:pos="1134"/>
        </w:tabs>
        <w:ind w:firstLine="680"/>
        <w:jc w:val="both"/>
        <w:rPr>
          <w:szCs w:val="28"/>
        </w:rPr>
      </w:pPr>
      <w:r>
        <w:rPr>
          <w:szCs w:val="28"/>
        </w:rPr>
        <w:t xml:space="preserve">6) принятие заявителем на себя обязательства по эксплуатации теплицы в течение последующих пяти лет, при предоставлении субсидии на возмещение части затрат на строительство теплиц для выращивания овощей и (или) ягод в защищённом грунте; </w:t>
      </w:r>
    </w:p>
    <w:p w14:paraId="7B1380C3" w14:textId="77777777" w:rsidR="00B37CF4" w:rsidRDefault="00000000">
      <w:pPr>
        <w:widowControl w:val="0"/>
        <w:tabs>
          <w:tab w:val="left" w:pos="567"/>
          <w:tab w:val="left" w:pos="851"/>
          <w:tab w:val="left" w:pos="1134"/>
        </w:tabs>
        <w:ind w:firstLine="680"/>
        <w:jc w:val="both"/>
        <w:rPr>
          <w:szCs w:val="28"/>
        </w:rPr>
      </w:pPr>
      <w:r>
        <w:rPr>
          <w:szCs w:val="28"/>
        </w:rPr>
        <w:t>7) выполнение условия о минимальном сроке применения специального налогового режима в течение определенного периода с даты получения субсидии гражданами, ведущими личные подсобные хозяйства и перешедших на специальный налоговый режим «Налог на профессиональный доход»:</w:t>
      </w:r>
    </w:p>
    <w:p w14:paraId="363FA7F6" w14:textId="77777777" w:rsidR="00B37CF4" w:rsidRDefault="00000000">
      <w:pPr>
        <w:widowControl w:val="0"/>
        <w:tabs>
          <w:tab w:val="left" w:pos="567"/>
          <w:tab w:val="left" w:pos="851"/>
          <w:tab w:val="left" w:pos="1134"/>
        </w:tabs>
        <w:ind w:firstLine="680"/>
        <w:jc w:val="both"/>
        <w:rPr>
          <w:szCs w:val="28"/>
        </w:rPr>
      </w:pPr>
      <w:r>
        <w:rPr>
          <w:szCs w:val="28"/>
        </w:rPr>
        <w:t>60 месяцев при субсидировании строительства теплиц;</w:t>
      </w:r>
    </w:p>
    <w:p w14:paraId="431B4A3B" w14:textId="77777777" w:rsidR="00B37CF4" w:rsidRDefault="00000000">
      <w:pPr>
        <w:widowControl w:val="0"/>
        <w:tabs>
          <w:tab w:val="left" w:pos="567"/>
          <w:tab w:val="left" w:pos="851"/>
          <w:tab w:val="left" w:pos="1134"/>
        </w:tabs>
        <w:ind w:firstLine="680"/>
        <w:jc w:val="both"/>
        <w:rPr>
          <w:szCs w:val="28"/>
        </w:rPr>
      </w:pPr>
      <w:r>
        <w:rPr>
          <w:szCs w:val="28"/>
        </w:rPr>
        <w:t>36 месяцев при субсидировании приобретения сельскохозяйственных животных;</w:t>
      </w:r>
    </w:p>
    <w:p w14:paraId="08FB8650" w14:textId="77777777" w:rsidR="00B37CF4" w:rsidRDefault="00000000">
      <w:pPr>
        <w:widowControl w:val="0"/>
        <w:tabs>
          <w:tab w:val="left" w:pos="567"/>
          <w:tab w:val="left" w:pos="851"/>
          <w:tab w:val="left" w:pos="1134"/>
        </w:tabs>
        <w:ind w:firstLine="680"/>
        <w:jc w:val="both"/>
        <w:rPr>
          <w:szCs w:val="28"/>
        </w:rPr>
      </w:pPr>
      <w:r>
        <w:rPr>
          <w:szCs w:val="28"/>
        </w:rPr>
        <w:t>12 месяцев по иным направлениям субсидирования.</w:t>
      </w:r>
    </w:p>
    <w:p w14:paraId="345C6C7A" w14:textId="77777777" w:rsidR="00B37CF4" w:rsidRDefault="00000000">
      <w:pPr>
        <w:widowControl w:val="0"/>
        <w:ind w:firstLine="680"/>
        <w:contextualSpacing/>
        <w:jc w:val="both"/>
        <w:rPr>
          <w:color w:val="000000"/>
          <w:szCs w:val="28"/>
          <w:lang w:eastAsia="en-US"/>
        </w:rPr>
      </w:pPr>
      <w:r>
        <w:rPr>
          <w:color w:val="000000"/>
          <w:szCs w:val="28"/>
          <w:lang w:eastAsia="en-US"/>
        </w:rPr>
        <w:lastRenderedPageBreak/>
        <w:t>2.9.3. В случае уменьшения администрации Ленинградского муниципального округа ранее доведенных лимитов бюджетных обязательств, приводящего к невозможности предоставления субсидии в размере, определенном в Соглашении, условия о согласовании новых условий соглашения или о расторжении Соглашения при недостижении согласия по новым условиям.</w:t>
      </w:r>
    </w:p>
    <w:p w14:paraId="58BA4DC0" w14:textId="77777777" w:rsidR="00B37CF4" w:rsidRDefault="00000000">
      <w:pPr>
        <w:widowControl w:val="0"/>
        <w:ind w:firstLine="680"/>
        <w:contextualSpacing/>
        <w:jc w:val="both"/>
        <w:rPr>
          <w:color w:val="000000"/>
          <w:szCs w:val="28"/>
          <w:lang w:eastAsia="en-US"/>
        </w:rPr>
      </w:pPr>
      <w:r>
        <w:rPr>
          <w:color w:val="000000"/>
          <w:szCs w:val="28"/>
          <w:lang w:eastAsia="en-US"/>
        </w:rPr>
        <w:t>2.9.4. При прекращении деятельности получателя субсидии, являющегося индивидуальным предпринимателем (за исключением индивидуального предпринимателя, осуществляющего деятельность в качестве главы крестьянского (фермерского) хозяйства в соответствии с абзацем вторым пункта 5 статьи 23 Гражданского кодекса Российской Федерации), Соглашение расторгается с формированием уведомления о расторжении Соглашения в одностороннем порядке и акта об исполнении обязательств по Соглашению с отражением информации о неисполненных получателем субсидии обязательствах, источником финансового обеспечения которых является субсидия, и возврате неиспользованного остатка субсидии в соответствующий бюджет бюджетной системы Российской Федерации.</w:t>
      </w:r>
    </w:p>
    <w:p w14:paraId="7E4598E3" w14:textId="77777777" w:rsidR="00B37CF4" w:rsidRDefault="00000000">
      <w:pPr>
        <w:widowControl w:val="0"/>
        <w:ind w:firstLine="680"/>
        <w:contextualSpacing/>
        <w:jc w:val="both"/>
        <w:rPr>
          <w:color w:val="000000"/>
          <w:szCs w:val="28"/>
          <w:lang w:eastAsia="en-US"/>
        </w:rPr>
      </w:pPr>
      <w:r>
        <w:rPr>
          <w:color w:val="000000"/>
          <w:szCs w:val="28"/>
          <w:lang w:eastAsia="en-US"/>
        </w:rPr>
        <w:t>При прекращении деятельности получателя субсидии, являющегося индивидуальным предпринимателем, осуществляющим деятельность в качестве главы крестьянского (фермерского) хозяйства в соответствии с абзацем вторым пункта 5 статьи 23 Гражданского кодекса Российской Федерации, передающего свои права другому гражданину в соответствии со статьей 18 Федерального закона от 11 июня 2003 г. № 74-ФЗ «О крестьянском (фермерском) хозяйстве», в Соглашение вносятся изменения путем заключения дополнительного соглашения к Соглашению в части перемены лица в обязательстве с указанием стороны в Соглашении иного лица, являющегося правопреемником.</w:t>
      </w:r>
    </w:p>
    <w:p w14:paraId="4F072A02" w14:textId="77777777" w:rsidR="00B37CF4" w:rsidRDefault="00000000">
      <w:pPr>
        <w:widowControl w:val="0"/>
        <w:ind w:firstLine="680"/>
        <w:contextualSpacing/>
        <w:jc w:val="both"/>
        <w:rPr>
          <w:color w:val="000000"/>
          <w:szCs w:val="28"/>
          <w:lang w:eastAsia="en-US"/>
        </w:rPr>
      </w:pPr>
      <w:r>
        <w:rPr>
          <w:color w:val="000000"/>
          <w:szCs w:val="28"/>
          <w:lang w:eastAsia="en-US"/>
        </w:rPr>
        <w:t>2.9.5. Заявитель, прошедший отбор, признается уклонившимся от заключения Соглашения в случае:</w:t>
      </w:r>
    </w:p>
    <w:p w14:paraId="60E37E25" w14:textId="77777777" w:rsidR="00B37CF4" w:rsidRDefault="00000000">
      <w:pPr>
        <w:widowControl w:val="0"/>
        <w:ind w:firstLine="680"/>
        <w:contextualSpacing/>
        <w:jc w:val="both"/>
        <w:rPr>
          <w:color w:val="000000"/>
          <w:szCs w:val="28"/>
          <w:lang w:eastAsia="en-US"/>
        </w:rPr>
      </w:pPr>
      <w:r>
        <w:rPr>
          <w:color w:val="000000"/>
          <w:szCs w:val="28"/>
          <w:lang w:eastAsia="en-US"/>
        </w:rPr>
        <w:t>поступления в уполномоченный орган письменного заявления заявителя об отказе от подписания Соглашения;</w:t>
      </w:r>
    </w:p>
    <w:p w14:paraId="126B2F1B" w14:textId="77777777" w:rsidR="00B37CF4" w:rsidRDefault="00000000">
      <w:pPr>
        <w:widowControl w:val="0"/>
        <w:tabs>
          <w:tab w:val="left" w:pos="567"/>
          <w:tab w:val="left" w:pos="851"/>
          <w:tab w:val="left" w:pos="1134"/>
        </w:tabs>
        <w:ind w:firstLine="680"/>
        <w:jc w:val="both"/>
        <w:rPr>
          <w:szCs w:val="28"/>
        </w:rPr>
      </w:pPr>
      <w:r>
        <w:rPr>
          <w:szCs w:val="28"/>
        </w:rPr>
        <w:t>неподписания заявителем Соглашения в течение двух рабочих дней, следующих за днем получения Соглашения.</w:t>
      </w:r>
    </w:p>
    <w:p w14:paraId="34FAD43C" w14:textId="77777777" w:rsidR="00B37CF4" w:rsidRDefault="00000000">
      <w:pPr>
        <w:tabs>
          <w:tab w:val="left" w:pos="567"/>
          <w:tab w:val="left" w:pos="851"/>
          <w:tab w:val="left" w:pos="1134"/>
        </w:tabs>
        <w:ind w:firstLine="709"/>
        <w:jc w:val="both"/>
        <w:rPr>
          <w:szCs w:val="28"/>
        </w:rPr>
      </w:pPr>
      <w:r>
        <w:rPr>
          <w:szCs w:val="28"/>
        </w:rPr>
        <w:t xml:space="preserve">Уклонение участника отбора получателей субсидий в подписании Соглашения является основанием для отказа в предоставлении субсидий и Уполномоченный орган вносит изменение  в постановление о предоставлении субсидий. </w:t>
      </w:r>
    </w:p>
    <w:p w14:paraId="15ACC8D5" w14:textId="77777777" w:rsidR="00B37CF4" w:rsidRDefault="00000000">
      <w:pPr>
        <w:widowControl w:val="0"/>
        <w:ind w:firstLine="680"/>
        <w:contextualSpacing/>
        <w:jc w:val="both"/>
        <w:rPr>
          <w:color w:val="000000"/>
          <w:szCs w:val="28"/>
          <w:lang w:eastAsia="en-US"/>
        </w:rPr>
      </w:pPr>
      <w:r>
        <w:rPr>
          <w:color w:val="000000"/>
          <w:szCs w:val="28"/>
          <w:lang w:eastAsia="en-US"/>
        </w:rPr>
        <w:t>2.9.6. Администрация Ленинградского муниципального округа может отказаться от заключения Соглашения с заявителем, прошедшем отбор, в случае обнаружения факта несоответствия требованиям, указанным в объявлении о проведении отбора получателей субсидий, или представления получателем субсидии недостоверной информации.</w:t>
      </w:r>
    </w:p>
    <w:p w14:paraId="20A14E5A" w14:textId="77777777" w:rsidR="00B37CF4" w:rsidRDefault="00000000">
      <w:pPr>
        <w:widowControl w:val="0"/>
        <w:ind w:firstLine="680"/>
        <w:contextualSpacing/>
        <w:jc w:val="both"/>
        <w:rPr>
          <w:szCs w:val="28"/>
        </w:rPr>
      </w:pPr>
      <w:r>
        <w:rPr>
          <w:rFonts w:eastAsia="Calibri"/>
          <w:color w:val="000000"/>
          <w:szCs w:val="28"/>
          <w:lang w:eastAsia="en-US"/>
        </w:rPr>
        <w:t>2.10. Результаты предоставления субсидии,  должны быть достигнуты по итогам текущего года и четвертого квартала предыдущего года.</w:t>
      </w:r>
    </w:p>
    <w:p w14:paraId="6747844C"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Результатами предоставления субсидии являются:</w:t>
      </w:r>
    </w:p>
    <w:p w14:paraId="3DAB3AE4" w14:textId="77777777" w:rsidR="00B37CF4" w:rsidRDefault="00000000">
      <w:pPr>
        <w:widowControl w:val="0"/>
        <w:suppressAutoHyphens/>
        <w:ind w:firstLine="680"/>
        <w:contextualSpacing/>
        <w:jc w:val="both"/>
        <w:rPr>
          <w:szCs w:val="28"/>
        </w:rPr>
      </w:pPr>
      <w:r>
        <w:rPr>
          <w:rFonts w:eastAsia="Calibri"/>
          <w:color w:val="000000"/>
          <w:szCs w:val="28"/>
          <w:lang w:eastAsia="en-US"/>
        </w:rPr>
        <w:t xml:space="preserve">1) </w:t>
      </w:r>
      <w:r>
        <w:rPr>
          <w:color w:val="000000"/>
          <w:szCs w:val="28"/>
        </w:rPr>
        <w:t xml:space="preserve">на возмещение части затрат </w:t>
      </w:r>
      <w:r>
        <w:rPr>
          <w:rFonts w:eastAsia="Calibri"/>
          <w:color w:val="000000"/>
          <w:szCs w:val="28"/>
          <w:lang w:eastAsia="en-US"/>
        </w:rPr>
        <w:t xml:space="preserve">на производство реализуемой продукции животноводства (мясо крупного рогатого скота) – «реализовано мяса крупного </w:t>
      </w:r>
      <w:r>
        <w:rPr>
          <w:rFonts w:eastAsia="Calibri"/>
          <w:color w:val="000000"/>
          <w:szCs w:val="28"/>
          <w:lang w:eastAsia="en-US"/>
        </w:rPr>
        <w:lastRenderedPageBreak/>
        <w:t>рогатого скота собственного производства, кг» на дату подачи заявки.</w:t>
      </w:r>
    </w:p>
    <w:p w14:paraId="6CFF0A27"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Тип результата предоставления субсидии – «Производство (реализация) продукции».</w:t>
      </w:r>
    </w:p>
    <w:p w14:paraId="0F356565"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Значение (характеристики) результата устанавливается в размере фактически реализованного мяса крупного рогатого скота собственного производства, затраты на производство которого заявлены заявителем для субсидирования;</w:t>
      </w:r>
    </w:p>
    <w:p w14:paraId="0E7F8479" w14:textId="77777777" w:rsidR="00B37CF4" w:rsidRDefault="00000000">
      <w:pPr>
        <w:widowControl w:val="0"/>
        <w:suppressAutoHyphens/>
        <w:ind w:firstLine="680"/>
        <w:contextualSpacing/>
        <w:jc w:val="both"/>
        <w:rPr>
          <w:szCs w:val="28"/>
        </w:rPr>
      </w:pPr>
      <w:r>
        <w:rPr>
          <w:rFonts w:eastAsia="Calibri"/>
          <w:color w:val="000000"/>
          <w:szCs w:val="28"/>
          <w:lang w:eastAsia="en-US"/>
        </w:rPr>
        <w:t xml:space="preserve">2) </w:t>
      </w:r>
      <w:r>
        <w:rPr>
          <w:color w:val="000000"/>
          <w:szCs w:val="28"/>
        </w:rPr>
        <w:t xml:space="preserve">на возмещение части затрат </w:t>
      </w:r>
      <w:r>
        <w:rPr>
          <w:rFonts w:eastAsia="Calibri"/>
          <w:color w:val="000000"/>
          <w:szCs w:val="28"/>
          <w:lang w:eastAsia="en-US"/>
        </w:rPr>
        <w:t>на производство реализуемой продукции животноводства (молоко коров, коз) – «реализовано молоко собственного производства, кг» на дату подачи заявки.</w:t>
      </w:r>
    </w:p>
    <w:p w14:paraId="4D09D2F3"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Тип результата предоставления субсидии – «Производство (реализация) продукции».</w:t>
      </w:r>
    </w:p>
    <w:p w14:paraId="0CEE8893"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Значение (характеристики) результата устанавливается в размере фактически реализованного молока (коров, коз) собственного производства, затраты на производство которого заявлены заявителем для субсидирования;</w:t>
      </w:r>
    </w:p>
    <w:p w14:paraId="35FA3024" w14:textId="77777777" w:rsidR="00B37CF4" w:rsidRDefault="00000000">
      <w:pPr>
        <w:widowControl w:val="0"/>
        <w:suppressAutoHyphens/>
        <w:ind w:firstLine="680"/>
        <w:contextualSpacing/>
        <w:jc w:val="both"/>
        <w:rPr>
          <w:szCs w:val="28"/>
        </w:rPr>
      </w:pPr>
      <w:r>
        <w:rPr>
          <w:rFonts w:eastAsia="Calibri"/>
          <w:color w:val="000000"/>
          <w:szCs w:val="28"/>
          <w:lang w:eastAsia="en-US"/>
        </w:rPr>
        <w:t>3)</w:t>
      </w:r>
      <w:r>
        <w:rPr>
          <w:rFonts w:eastAsia="Calibri"/>
          <w:color w:val="000000"/>
          <w:szCs w:val="28"/>
          <w:lang w:val="en-US" w:eastAsia="en-US"/>
        </w:rPr>
        <w:t xml:space="preserve"> </w:t>
      </w:r>
      <w:r>
        <w:rPr>
          <w:rFonts w:eastAsia="Calibri"/>
          <w:color w:val="000000"/>
          <w:szCs w:val="28"/>
          <w:lang w:eastAsia="en-US"/>
        </w:rPr>
        <w:t>на возмещение части затрат на приобретение племенных сельскохозяйственных животных, а также товарных сельскохозяйственных животных (коров, нетелей, овцематок, ремонтных телок, ярочек, козочек), предназначенных для воспроизводства – «приобретено поголовье сельскохозяйственных животных, условных голов» на дату подачи заявки.</w:t>
      </w:r>
    </w:p>
    <w:p w14:paraId="5A15AC85"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Тип результата предоставления субсидии – «Приобретение товаров, работ, услуг».</w:t>
      </w:r>
    </w:p>
    <w:p w14:paraId="0C88432F" w14:textId="77777777" w:rsidR="00B37CF4" w:rsidRDefault="00000000">
      <w:pPr>
        <w:widowControl w:val="0"/>
        <w:suppressAutoHyphens/>
        <w:ind w:firstLine="680"/>
        <w:contextualSpacing/>
        <w:jc w:val="both"/>
        <w:rPr>
          <w:rFonts w:eastAsia="Calibri"/>
          <w:color w:val="000000"/>
          <w:szCs w:val="28"/>
          <w:lang w:eastAsia="en-US"/>
        </w:rPr>
      </w:pPr>
      <w:r>
        <w:rPr>
          <w:rFonts w:eastAsia="Calibri"/>
          <w:color w:val="000000"/>
          <w:szCs w:val="28"/>
          <w:lang w:eastAsia="en-US"/>
        </w:rPr>
        <w:t>Значение (характеристики) результата устанавливается в размере фактически приобретенного поголовья сельскохозяйственных животных, затраты на приобретение которых заявлены заявителем для субсидирования;</w:t>
      </w:r>
    </w:p>
    <w:p w14:paraId="628625E2" w14:textId="77777777" w:rsidR="00B37CF4" w:rsidRDefault="00000000">
      <w:pPr>
        <w:widowControl w:val="0"/>
        <w:ind w:firstLine="680"/>
        <w:jc w:val="both"/>
        <w:rPr>
          <w:szCs w:val="28"/>
        </w:rPr>
      </w:pPr>
      <w:r>
        <w:rPr>
          <w:rFonts w:eastAsia="Calibri"/>
          <w:color w:val="000000"/>
          <w:szCs w:val="28"/>
          <w:lang w:eastAsia="en-US"/>
        </w:rPr>
        <w:t>4)</w:t>
      </w:r>
      <w:r>
        <w:rPr>
          <w:color w:val="000000"/>
          <w:szCs w:val="28"/>
        </w:rPr>
        <w:t xml:space="preserve"> на возмещение части затрат на приобретение молодняка кроликов, нутрий, гусей, индеек, уток, кур-несушек, перепелов – «приобретено</w:t>
      </w:r>
      <w:r>
        <w:rPr>
          <w:rFonts w:eastAsia="Calibri"/>
          <w:color w:val="000000"/>
          <w:szCs w:val="28"/>
          <w:lang w:eastAsia="en-US"/>
        </w:rPr>
        <w:t xml:space="preserve"> поголовье сельскохозяйственных животных, условных голов» на дату подачи заявки</w:t>
      </w:r>
      <w:r>
        <w:rPr>
          <w:color w:val="000000"/>
          <w:szCs w:val="28"/>
        </w:rPr>
        <w:t>.</w:t>
      </w:r>
    </w:p>
    <w:p w14:paraId="4F6837B3"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6C2DBDBE" w14:textId="77777777" w:rsidR="00B37CF4" w:rsidRDefault="00000000">
      <w:pPr>
        <w:widowControl w:val="0"/>
        <w:ind w:firstLine="680"/>
        <w:jc w:val="both"/>
        <w:rPr>
          <w:szCs w:val="28"/>
        </w:rPr>
      </w:pPr>
      <w:r>
        <w:rPr>
          <w:color w:val="000000"/>
          <w:szCs w:val="28"/>
        </w:rPr>
        <w:t xml:space="preserve">Значение (характеристики) результата устанавливается </w:t>
      </w:r>
      <w:r>
        <w:rPr>
          <w:rFonts w:eastAsia="Calibri"/>
          <w:color w:val="000000"/>
          <w:szCs w:val="28"/>
          <w:lang w:eastAsia="en-US"/>
        </w:rPr>
        <w:t>в размере фактически приобретенного поголовья сельскохозяйственных животных, затраты на приобретение которых заявлены заявителем для субсидирования;</w:t>
      </w:r>
    </w:p>
    <w:p w14:paraId="31D51B8F" w14:textId="77777777" w:rsidR="00B37CF4" w:rsidRDefault="00000000">
      <w:pPr>
        <w:widowControl w:val="0"/>
        <w:ind w:firstLine="680"/>
        <w:jc w:val="both"/>
        <w:rPr>
          <w:szCs w:val="28"/>
        </w:rPr>
      </w:pPr>
      <w:r>
        <w:rPr>
          <w:rFonts w:eastAsia="Calibri"/>
          <w:color w:val="000000"/>
          <w:szCs w:val="28"/>
          <w:lang w:eastAsia="en-US"/>
        </w:rPr>
        <w:t xml:space="preserve">5) </w:t>
      </w:r>
      <w:r>
        <w:rPr>
          <w:color w:val="000000"/>
          <w:szCs w:val="28"/>
        </w:rPr>
        <w:t>на возмещение части затрат на приобретение пчелопакетов – «приобретено пчелопакетов, штук» на дату подачи заявки.</w:t>
      </w:r>
    </w:p>
    <w:p w14:paraId="578F0867"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25422DE3" w14:textId="77777777" w:rsidR="00B37CF4" w:rsidRDefault="00000000">
      <w:pPr>
        <w:widowControl w:val="0"/>
        <w:ind w:firstLine="680"/>
        <w:jc w:val="both"/>
        <w:rPr>
          <w:szCs w:val="28"/>
        </w:rPr>
      </w:pPr>
      <w:r>
        <w:rPr>
          <w:color w:val="000000"/>
          <w:szCs w:val="28"/>
        </w:rPr>
        <w:t xml:space="preserve">Значение (характеристики) результата устанавливается </w:t>
      </w:r>
      <w:r>
        <w:rPr>
          <w:rFonts w:eastAsia="Calibri"/>
          <w:color w:val="000000"/>
          <w:szCs w:val="28"/>
          <w:lang w:eastAsia="en-US"/>
        </w:rPr>
        <w:t>в размере фактически приобретенных пчелопакетов, затраты на приобретение которых заявлены заявителем для субсидирования;</w:t>
      </w:r>
    </w:p>
    <w:p w14:paraId="76E72877" w14:textId="77777777" w:rsidR="00B37CF4" w:rsidRDefault="00000000">
      <w:pPr>
        <w:widowControl w:val="0"/>
        <w:ind w:firstLine="680"/>
        <w:jc w:val="both"/>
        <w:rPr>
          <w:szCs w:val="28"/>
        </w:rPr>
      </w:pPr>
      <w:r>
        <w:rPr>
          <w:color w:val="000000"/>
          <w:szCs w:val="28"/>
        </w:rPr>
        <w:t xml:space="preserve">6) на возмещение части затрат на </w:t>
      </w:r>
      <w:r>
        <w:rPr>
          <w:rFonts w:eastAsia="Calibri"/>
          <w:color w:val="000000"/>
          <w:szCs w:val="28"/>
          <w:lang w:eastAsia="en-US"/>
        </w:rPr>
        <w:t>оплату услуг по искусственному осеменению сельскохозяйственных животных (крупного рогатого скота, овец и коз) – «</w:t>
      </w:r>
      <w:r>
        <w:rPr>
          <w:color w:val="000000"/>
          <w:szCs w:val="28"/>
        </w:rPr>
        <w:t xml:space="preserve">осуществлено </w:t>
      </w:r>
      <w:r>
        <w:rPr>
          <w:rFonts w:eastAsia="Calibri"/>
          <w:color w:val="000000"/>
          <w:szCs w:val="28"/>
        </w:rPr>
        <w:t>искусственное осеменение</w:t>
      </w:r>
      <w:r>
        <w:rPr>
          <w:rFonts w:eastAsia="Calibri"/>
          <w:color w:val="000000"/>
          <w:szCs w:val="28"/>
          <w:lang w:eastAsia="en-US"/>
        </w:rPr>
        <w:t xml:space="preserve"> сельскохозяйственных животных, голов» на дату подачи заявки.</w:t>
      </w:r>
    </w:p>
    <w:p w14:paraId="1D08569E"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w:t>
      </w:r>
      <w:r>
        <w:rPr>
          <w:color w:val="000000"/>
          <w:szCs w:val="28"/>
        </w:rPr>
        <w:lastRenderedPageBreak/>
        <w:t>бот, услуг».</w:t>
      </w:r>
    </w:p>
    <w:p w14:paraId="63EFA8C3" w14:textId="77777777" w:rsidR="00B37CF4" w:rsidRDefault="00000000">
      <w:pPr>
        <w:widowControl w:val="0"/>
        <w:ind w:firstLine="680"/>
        <w:jc w:val="both"/>
        <w:rPr>
          <w:szCs w:val="28"/>
        </w:rPr>
      </w:pPr>
      <w:r>
        <w:rPr>
          <w:color w:val="000000"/>
          <w:szCs w:val="28"/>
        </w:rPr>
        <w:t xml:space="preserve">Значение (характеристики) результата устанавливается в размере фактически осуществленного </w:t>
      </w:r>
      <w:r>
        <w:rPr>
          <w:rFonts w:eastAsia="Calibri"/>
          <w:color w:val="000000"/>
          <w:szCs w:val="28"/>
        </w:rPr>
        <w:t>искусственного осеменения</w:t>
      </w:r>
      <w:r>
        <w:rPr>
          <w:rFonts w:eastAsia="Calibri"/>
          <w:color w:val="000000"/>
          <w:szCs w:val="28"/>
          <w:lang w:eastAsia="en-US"/>
        </w:rPr>
        <w:t xml:space="preserve"> сельскохозяйственных животных</w:t>
      </w:r>
      <w:r>
        <w:rPr>
          <w:rFonts w:eastAsia="Calibri"/>
          <w:color w:val="000000"/>
          <w:szCs w:val="28"/>
        </w:rPr>
        <w:t xml:space="preserve">, </w:t>
      </w:r>
      <w:r>
        <w:rPr>
          <w:color w:val="000000"/>
          <w:szCs w:val="28"/>
        </w:rPr>
        <w:t>затраты на осеменение которых заявлены заявителем для субсидирования;</w:t>
      </w:r>
    </w:p>
    <w:p w14:paraId="7C2A37F9" w14:textId="77777777" w:rsidR="00B37CF4" w:rsidRDefault="00000000">
      <w:pPr>
        <w:widowControl w:val="0"/>
        <w:ind w:firstLine="680"/>
        <w:jc w:val="both"/>
        <w:rPr>
          <w:szCs w:val="28"/>
        </w:rPr>
      </w:pPr>
      <w:r>
        <w:rPr>
          <w:color w:val="000000"/>
          <w:szCs w:val="28"/>
        </w:rPr>
        <w:t xml:space="preserve">7) на возмещение части затрат </w:t>
      </w:r>
      <w:r>
        <w:rPr>
          <w:rFonts w:eastAsia="Calibri"/>
          <w:color w:val="000000"/>
          <w:szCs w:val="28"/>
          <w:lang w:eastAsia="en-US"/>
        </w:rPr>
        <w:t>на строительство теплиц для выращивания овощей и (или) ягод в защищенном грунте – «осуществлено строительство теплиц для выращивания овощей и (или) ягод, кв.м» на дату подачи документов.</w:t>
      </w:r>
    </w:p>
    <w:p w14:paraId="7AB24450"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23F3B0D1" w14:textId="77777777" w:rsidR="00B37CF4" w:rsidRDefault="00000000">
      <w:pPr>
        <w:widowControl w:val="0"/>
        <w:ind w:firstLine="680"/>
        <w:jc w:val="both"/>
        <w:rPr>
          <w:szCs w:val="28"/>
        </w:rPr>
      </w:pPr>
      <w:r>
        <w:rPr>
          <w:color w:val="000000"/>
          <w:szCs w:val="28"/>
        </w:rPr>
        <w:t xml:space="preserve">Значение (характеристики) результата устанавливается в размере площади фактически осуществленного строительства теплицы для выращивания овощей </w:t>
      </w:r>
      <w:r>
        <w:rPr>
          <w:rFonts w:eastAsia="Calibri"/>
          <w:color w:val="000000"/>
          <w:szCs w:val="28"/>
        </w:rPr>
        <w:t>и (или) ягод</w:t>
      </w:r>
      <w:r>
        <w:rPr>
          <w:rFonts w:eastAsia="Calibri"/>
          <w:color w:val="000000"/>
          <w:szCs w:val="28"/>
          <w:lang w:eastAsia="en-US"/>
        </w:rPr>
        <w:t xml:space="preserve"> в защищенном грунте</w:t>
      </w:r>
      <w:r>
        <w:rPr>
          <w:color w:val="000000"/>
          <w:szCs w:val="28"/>
        </w:rPr>
        <w:t>, затраты на строительство которой заявлены заявителем для субсидирования;</w:t>
      </w:r>
    </w:p>
    <w:p w14:paraId="56D3103A" w14:textId="77777777" w:rsidR="00B37CF4" w:rsidRDefault="00000000">
      <w:pPr>
        <w:widowControl w:val="0"/>
        <w:ind w:firstLine="680"/>
        <w:jc w:val="both"/>
        <w:rPr>
          <w:color w:val="000000"/>
          <w:szCs w:val="28"/>
        </w:rPr>
      </w:pPr>
      <w:r>
        <w:rPr>
          <w:color w:val="000000"/>
          <w:szCs w:val="28"/>
        </w:rPr>
        <w:t>8) на возмещение части затрат на приобретение систем капельного орошения для ведения овощеводства – «установлена система капельного орошения для ведения овощеводства на площади, кв. м» на дату подачи документов.</w:t>
      </w:r>
    </w:p>
    <w:p w14:paraId="7A2253CA"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11F55A9B" w14:textId="77777777" w:rsidR="00B37CF4" w:rsidRDefault="00000000">
      <w:pPr>
        <w:widowControl w:val="0"/>
        <w:ind w:firstLine="680"/>
        <w:jc w:val="both"/>
        <w:rPr>
          <w:szCs w:val="28"/>
        </w:rPr>
      </w:pPr>
      <w:r>
        <w:rPr>
          <w:color w:val="000000"/>
          <w:szCs w:val="28"/>
        </w:rPr>
        <w:t xml:space="preserve">Значение (характеристики) результата устанавливается в размере площади фактически установленной </w:t>
      </w:r>
      <w:r>
        <w:rPr>
          <w:rFonts w:eastAsia="Calibri"/>
          <w:color w:val="000000"/>
          <w:szCs w:val="28"/>
        </w:rPr>
        <w:t>системы капельного орошения для ведения овощеводства</w:t>
      </w:r>
      <w:r>
        <w:rPr>
          <w:color w:val="000000"/>
          <w:szCs w:val="28"/>
        </w:rPr>
        <w:t>, затраты на приобретение которой заявлены заявителем для субсидирования;</w:t>
      </w:r>
    </w:p>
    <w:p w14:paraId="0CA1A748" w14:textId="77777777" w:rsidR="00B37CF4" w:rsidRDefault="00000000">
      <w:pPr>
        <w:widowControl w:val="0"/>
        <w:ind w:firstLine="680"/>
        <w:jc w:val="both"/>
        <w:rPr>
          <w:szCs w:val="28"/>
        </w:rPr>
      </w:pPr>
      <w:r>
        <w:rPr>
          <w:color w:val="000000"/>
          <w:szCs w:val="28"/>
        </w:rPr>
        <w:t>9) на возмещение части затрат</w:t>
      </w:r>
      <w:r>
        <w:rPr>
          <w:rFonts w:eastAsia="Calibri"/>
          <w:color w:val="000000"/>
          <w:szCs w:val="28"/>
          <w:lang w:eastAsia="en-US"/>
        </w:rPr>
        <w:t xml:space="preserve"> на приобретение технологического оборудования для животноводства, птицеводства, а также переработки животноводческой продукции – «приобретено оборудование для животноводства, птицеводства, а также переработки животноводческой продукции, ед.» на дату подачи документов.</w:t>
      </w:r>
    </w:p>
    <w:p w14:paraId="309B26C3"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4B2AC3C2" w14:textId="77777777" w:rsidR="00B37CF4" w:rsidRDefault="00000000">
      <w:pPr>
        <w:widowControl w:val="0"/>
        <w:ind w:firstLine="680"/>
        <w:jc w:val="both"/>
        <w:rPr>
          <w:color w:val="000000"/>
          <w:szCs w:val="28"/>
        </w:rPr>
      </w:pPr>
      <w:r>
        <w:rPr>
          <w:color w:val="000000"/>
          <w:szCs w:val="28"/>
        </w:rPr>
        <w:t>Значение (характеристики) результата устанавливается в размере количества единиц фактически приобретенного технологического оборудования для животноводства, птицеводства, а также переработки животноводческой продукции, затраты на приобретение которого заявлены заявителем для субсидирования;</w:t>
      </w:r>
    </w:p>
    <w:p w14:paraId="42A4B6CD" w14:textId="77777777" w:rsidR="00B37CF4" w:rsidRDefault="00000000">
      <w:pPr>
        <w:widowControl w:val="0"/>
        <w:ind w:firstLine="680"/>
        <w:jc w:val="both"/>
        <w:rPr>
          <w:color w:val="000000"/>
          <w:szCs w:val="28"/>
        </w:rPr>
      </w:pPr>
      <w:r>
        <w:rPr>
          <w:color w:val="000000"/>
          <w:szCs w:val="28"/>
        </w:rPr>
        <w:t>10) на возмещение части затрат по наращиванию поголовья коров – «увеличено поголовье коров на условные головы» за отчетный финансовый год.</w:t>
      </w:r>
    </w:p>
    <w:p w14:paraId="4405C1B2"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«Производство (реализация) продукции».</w:t>
      </w:r>
    </w:p>
    <w:p w14:paraId="2BE4A0BB" w14:textId="77777777" w:rsidR="00B37CF4" w:rsidRDefault="00000000">
      <w:pPr>
        <w:widowControl w:val="0"/>
        <w:ind w:firstLine="709"/>
        <w:jc w:val="both"/>
        <w:rPr>
          <w:color w:val="000000"/>
          <w:szCs w:val="28"/>
        </w:rPr>
      </w:pPr>
      <w:r>
        <w:rPr>
          <w:color w:val="000000"/>
          <w:szCs w:val="28"/>
        </w:rPr>
        <w:t>Значение (характеристики) результата устанавливается в размере увеличенного поголовья коров, заявленного заявителем для субсидирования;</w:t>
      </w:r>
    </w:p>
    <w:p w14:paraId="7CF70251" w14:textId="77777777" w:rsidR="00B37CF4" w:rsidRDefault="00000000">
      <w:pPr>
        <w:widowControl w:val="0"/>
        <w:ind w:firstLine="680"/>
        <w:jc w:val="both"/>
        <w:rPr>
          <w:szCs w:val="28"/>
        </w:rPr>
      </w:pPr>
      <w:r>
        <w:rPr>
          <w:color w:val="000000"/>
          <w:szCs w:val="28"/>
        </w:rPr>
        <w:t>11) на возмещение части затрат</w:t>
      </w:r>
      <w:r>
        <w:rPr>
          <w:rFonts w:eastAsia="Calibri"/>
          <w:color w:val="000000"/>
          <w:szCs w:val="28"/>
          <w:lang w:eastAsia="en-US"/>
        </w:rPr>
        <w:t xml:space="preserve"> на приобретение саженцев плодово-ягодных культур – «произведена закладка саженцев плодово-ягодных культур, на площади, кв.м» на дату подачи заявки.</w:t>
      </w:r>
    </w:p>
    <w:p w14:paraId="2B20DC35"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w:t>
      </w:r>
      <w:r>
        <w:rPr>
          <w:color w:val="000000"/>
          <w:szCs w:val="28"/>
        </w:rPr>
        <w:lastRenderedPageBreak/>
        <w:t>бот, услуг».</w:t>
      </w:r>
    </w:p>
    <w:p w14:paraId="26AC9D9F" w14:textId="77777777" w:rsidR="00B37CF4" w:rsidRDefault="00000000">
      <w:pPr>
        <w:widowControl w:val="0"/>
        <w:ind w:firstLine="680"/>
        <w:jc w:val="both"/>
        <w:rPr>
          <w:color w:val="000000"/>
          <w:szCs w:val="28"/>
        </w:rPr>
      </w:pPr>
      <w:r>
        <w:rPr>
          <w:color w:val="000000"/>
          <w:szCs w:val="28"/>
        </w:rPr>
        <w:t>Значение (характеристики) результата устанавливается в размере фактически произведенной площади закладки саженцев плодово-ягодных культур, затраты на приобретение которых заявлены заявителем для субсидирования;</w:t>
      </w:r>
    </w:p>
    <w:p w14:paraId="4727915C" w14:textId="77777777" w:rsidR="00B37CF4" w:rsidRDefault="00000000">
      <w:pPr>
        <w:widowControl w:val="0"/>
        <w:ind w:firstLine="680"/>
        <w:jc w:val="both"/>
        <w:rPr>
          <w:szCs w:val="28"/>
        </w:rPr>
      </w:pPr>
      <w:r>
        <w:rPr>
          <w:color w:val="000000"/>
          <w:szCs w:val="28"/>
        </w:rPr>
        <w:t>12) на возмещение части затрат</w:t>
      </w:r>
      <w:r>
        <w:rPr>
          <w:rFonts w:eastAsia="Calibri"/>
          <w:color w:val="000000"/>
          <w:szCs w:val="28"/>
          <w:lang w:eastAsia="en-US"/>
        </w:rPr>
        <w:t xml:space="preserve"> на приобретение рассады и семян овощных и цветочных культур – «высеяно семян (высажено рассады) овощных и цветочных культур, кв.м» на дату подачи заявки.</w:t>
      </w:r>
    </w:p>
    <w:p w14:paraId="540063E4" w14:textId="77777777" w:rsidR="00B37CF4" w:rsidRDefault="00000000">
      <w:pPr>
        <w:widowControl w:val="0"/>
        <w:ind w:firstLine="680"/>
        <w:jc w:val="both"/>
        <w:rPr>
          <w:color w:val="000000"/>
          <w:szCs w:val="28"/>
        </w:rPr>
      </w:pPr>
      <w:r>
        <w:rPr>
          <w:color w:val="000000"/>
          <w:szCs w:val="28"/>
        </w:rPr>
        <w:t>Тип результата предоставления субсидии – «Приобретение товаров, работ, услуг».</w:t>
      </w:r>
    </w:p>
    <w:p w14:paraId="2E050A21"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Значение (характеристики) результата устанавливается в размере фактической площади высеянных семян (высаженной рассады) овощных и цветочных культур, затраты на приобретение которых заявлены заявителем для субсидирования.</w:t>
      </w:r>
    </w:p>
    <w:p w14:paraId="126267D6"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2.11. Основания для отказа в предоставлении субсидии:</w:t>
      </w:r>
    </w:p>
    <w:p w14:paraId="64363A08"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1) несоответствие представленных получателем субсидии документов требованиям, определенным настоящим порядком, или непредставление (представление не в полном объеме) указанных документов;</w:t>
      </w:r>
    </w:p>
    <w:p w14:paraId="0F5D3514"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 установление факта недостоверности представленной получателем субсидии информации;</w:t>
      </w:r>
    </w:p>
    <w:p w14:paraId="05C9F086"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3) освоение лимитов бюджетных обязательств, предусмотренных в бюджете Краснодарского края на цели предоставления субсидии на текущий финансовый год.</w:t>
      </w:r>
    </w:p>
    <w:p w14:paraId="2F1CF742"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2.12. Отбор получателей субсидий признается несостоявшимся в следующих случаях:</w:t>
      </w:r>
    </w:p>
    <w:p w14:paraId="054669C2"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1) по окончании срока подачи заявок подана только одна заявка;</w:t>
      </w:r>
    </w:p>
    <w:p w14:paraId="7953F597"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 по результатам рассмотрения заявок только одна заявка соответствует требованиям установленным в объявлении о проведении отбора получателей субсидии;</w:t>
      </w:r>
    </w:p>
    <w:p w14:paraId="250191F3"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3) по окончании срока подачи заявок не подано ни одной заявки;</w:t>
      </w:r>
    </w:p>
    <w:p w14:paraId="4848E6ED"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4) по результатам рассмотрения заявок отклонены все заявки.</w:t>
      </w:r>
    </w:p>
    <w:p w14:paraId="2FCFEF29"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2.13. Соглашение заключается с участником отбора получателей субсидий, признанного несостоявшимся, в случае, если по результатам рассмотрения заявок единственная заявка признана соответствующей требованиям, установленным в объявлении о проведении отбора получателей субсидий.</w:t>
      </w:r>
    </w:p>
    <w:p w14:paraId="5716C24C"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2.14. В случае отказа Уполномоченным органом от заключения Соглашения с победителем отбора по основаниям, предусмотренным подпунктом 2.9.6 пункта 2.9 настоящего раздела, отказа победителя отбора от заключения Соглашения, неподписания победителем отбора Соглашения в срок, определенный объявлением о проведении отбора получателей субсидий в соответствии с абзацем третьим подпунктом 2.9.5 пункта 2.9 настоящего раздела, уполномоченный орган направляет иным заявителям, прошедшим отбор получателей субсидий, заявки которых в части запрашиваемого размера субсидии не были удовлетворены в полном объеме, предложение об увеличении размера субсидии и результатов ее предоставления или заключает Соглашение с заявителем, прошедшим отбор, заявка которого имеет следующий в порядке убывания рей</w:t>
      </w:r>
      <w:r>
        <w:rPr>
          <w:rFonts w:eastAsia="Calibri"/>
          <w:color w:val="000000"/>
          <w:szCs w:val="28"/>
          <w:lang w:eastAsia="en-US"/>
        </w:rPr>
        <w:lastRenderedPageBreak/>
        <w:t xml:space="preserve">тинг заявки после последнего получателя субсидии, с которым заключается Соглашение. </w:t>
      </w:r>
    </w:p>
    <w:p w14:paraId="1F28C59D"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В случае если образовавшийся в результате признания заявителей, прошедших отбор, уклонившихся от заключения соглашения, остаток денежных средств, предусмотренных в бюджете на выплату субсидии, меньше необходимой очередному участнику отбора суммы субсидии, то размер предоставляемой субсидии уменьшается при условии письменного согласия участника отбора.</w:t>
      </w:r>
    </w:p>
    <w:p w14:paraId="7A31D001"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2.15. В случаях наличия по результатам проведения отбора получателей субсидий остатка лимитов бюджетных обязательств на предоставление субсидии на соответствующий финансовый год, не распределенного между получателями субсидий, увеличения лимитов бюджетных обязательств, отказа победителей отбора от заключения Соглашения, расторжения Соглашения с получателем субсидии уполномоченный орган может принять решение о проведении дополнительного отбора получателей субсидий в соответствии с положениями настоящего Порядка, предусмотренными для проведения отбора получателей субсидий.</w:t>
      </w:r>
    </w:p>
    <w:p w14:paraId="6405AA80" w14:textId="77777777" w:rsidR="00B37CF4" w:rsidRDefault="00000000">
      <w:pPr>
        <w:widowControl w:val="0"/>
        <w:ind w:firstLine="680"/>
        <w:contextualSpacing/>
        <w:jc w:val="both"/>
        <w:rPr>
          <w:rFonts w:eastAsia="Calibri"/>
          <w:color w:val="000000"/>
          <w:szCs w:val="28"/>
          <w:lang w:eastAsia="en-US"/>
        </w:rPr>
      </w:pPr>
      <w:r>
        <w:rPr>
          <w:rFonts w:eastAsia="Calibri"/>
          <w:color w:val="000000"/>
          <w:szCs w:val="28"/>
          <w:lang w:eastAsia="en-US"/>
        </w:rPr>
        <w:t>2.16. В случаях увеличения администрации Ленинградского муниципального округа лимитов бюджетных обязательств на предоставление субсидии в пределах текущего финансового года, отказа победителей отбора от заключения Соглашения, расторжения Соглашения с получателем субсидии и наличия заявителей, прошедших отбор получателей субсидий, которым отказано в предоставлении субсидии по причине недостаточности лимитов бюджетных обязательств на предоставление субсидии или признанных прошедшими отбор, заявки которых в части запрашиваемого размера субсидии не были удовлетворены в полном объеме, субсидия может распределяться без повторного проведения отбора получателей субсидий с учетом присвоенного ранее номера в рейтинге или по решению Уполномоченного органа может направляться получателям субсидии предложение об увеличении размера субсидии и значения результата предоставления субсидии.</w:t>
      </w:r>
    </w:p>
    <w:p w14:paraId="486ADF52" w14:textId="77777777" w:rsidR="00B37CF4" w:rsidRDefault="00B37CF4">
      <w:pPr>
        <w:widowControl w:val="0"/>
        <w:tabs>
          <w:tab w:val="left" w:pos="-3420"/>
        </w:tabs>
        <w:ind w:firstLine="680"/>
        <w:jc w:val="both"/>
        <w:rPr>
          <w:color w:val="000000"/>
          <w:szCs w:val="28"/>
          <w:lang w:eastAsia="en-US"/>
        </w:rPr>
      </w:pPr>
    </w:p>
    <w:p w14:paraId="47061911" w14:textId="77777777" w:rsidR="00B37CF4" w:rsidRDefault="00000000">
      <w:pPr>
        <w:widowControl w:val="0"/>
        <w:jc w:val="center"/>
        <w:rPr>
          <w:b/>
          <w:color w:val="000000"/>
          <w:szCs w:val="28"/>
          <w:lang w:eastAsia="en-US"/>
        </w:rPr>
      </w:pPr>
      <w:r>
        <w:rPr>
          <w:b/>
          <w:color w:val="000000"/>
          <w:szCs w:val="28"/>
          <w:lang w:eastAsia="en-US"/>
        </w:rPr>
        <w:t>3. Требования к предоставлению отчетности</w:t>
      </w:r>
    </w:p>
    <w:p w14:paraId="4FFC7791" w14:textId="77777777" w:rsidR="00B37CF4" w:rsidRDefault="00B37CF4">
      <w:pPr>
        <w:widowControl w:val="0"/>
        <w:jc w:val="center"/>
        <w:rPr>
          <w:color w:val="000000"/>
          <w:szCs w:val="28"/>
          <w:lang w:eastAsia="en-US"/>
        </w:rPr>
      </w:pPr>
    </w:p>
    <w:p w14:paraId="2383E013" w14:textId="77777777" w:rsidR="00B37CF4" w:rsidRDefault="00000000">
      <w:pPr>
        <w:widowControl w:val="0"/>
        <w:ind w:firstLine="680"/>
        <w:jc w:val="both"/>
        <w:rPr>
          <w:szCs w:val="28"/>
        </w:rPr>
      </w:pPr>
      <w:r>
        <w:rPr>
          <w:color w:val="000000"/>
          <w:szCs w:val="28"/>
          <w:lang w:eastAsia="en-US"/>
        </w:rPr>
        <w:t>3.1. Администрация Ленинградского муниципального округа</w:t>
      </w:r>
      <w:r>
        <w:rPr>
          <w:color w:val="FF7B59"/>
          <w:szCs w:val="28"/>
          <w:lang w:eastAsia="en-US"/>
        </w:rPr>
        <w:t xml:space="preserve"> </w:t>
      </w:r>
      <w:r>
        <w:rPr>
          <w:color w:val="000000"/>
          <w:szCs w:val="28"/>
          <w:lang w:eastAsia="en-US"/>
        </w:rPr>
        <w:t>ежеквартально, до 7-го числа месяца, следующего за отчетным кварталом, с нарастающим итогом представляет в министерство сельского хозяйства и перерабатывающей промышленности Краснодарского края отчет о расходах бюджета муниципального образования Ленинградский муниципальный округ Краснодарского края, источником финансового обеспечения которых является субвенция из бюджета Краснодарского края, по форме, установленной приказом министерства сельского хозяйства и перерабатывающей промышленности Краснодарского края.</w:t>
      </w:r>
    </w:p>
    <w:p w14:paraId="1538100C" w14:textId="77777777" w:rsidR="00B37CF4" w:rsidRDefault="00000000">
      <w:pPr>
        <w:widowControl w:val="0"/>
        <w:ind w:firstLine="680"/>
        <w:jc w:val="both"/>
        <w:rPr>
          <w:color w:val="000000"/>
          <w:szCs w:val="28"/>
          <w:lang w:eastAsia="en-US"/>
        </w:rPr>
      </w:pPr>
      <w:r>
        <w:rPr>
          <w:color w:val="000000"/>
          <w:szCs w:val="28"/>
          <w:lang w:eastAsia="en-US"/>
        </w:rPr>
        <w:t>3.2. Получатель субсидии представляет следующую отчетность до выполнения обязательств, установленных Соглашением:</w:t>
      </w:r>
    </w:p>
    <w:p w14:paraId="22CC595A" w14:textId="77777777" w:rsidR="00B37CF4" w:rsidRDefault="00000000">
      <w:pPr>
        <w:widowControl w:val="0"/>
        <w:tabs>
          <w:tab w:val="left" w:pos="567"/>
          <w:tab w:val="left" w:pos="851"/>
          <w:tab w:val="left" w:pos="1134"/>
        </w:tabs>
        <w:ind w:firstLine="680"/>
        <w:jc w:val="both"/>
        <w:rPr>
          <w:szCs w:val="28"/>
        </w:rPr>
      </w:pPr>
      <w:r>
        <w:rPr>
          <w:color w:val="000000"/>
          <w:szCs w:val="28"/>
          <w:lang w:eastAsia="en-US"/>
        </w:rPr>
        <w:t xml:space="preserve">1) </w:t>
      </w:r>
      <w:r>
        <w:rPr>
          <w:rFonts w:eastAsia="Calibri"/>
          <w:color w:val="000000"/>
          <w:szCs w:val="28"/>
          <w:lang w:eastAsia="ar-SA"/>
        </w:rPr>
        <w:t xml:space="preserve">отчет о достижении значений результатов предоставления субсидии, по форме, предусмотренной Соглашением, не позднее 10 рабочих дней со дня, </w:t>
      </w:r>
      <w:r>
        <w:rPr>
          <w:rFonts w:eastAsia="Calibri"/>
          <w:color w:val="000000"/>
          <w:szCs w:val="28"/>
          <w:lang w:eastAsia="ar-SA"/>
        </w:rPr>
        <w:lastRenderedPageBreak/>
        <w:t>следующего за днем заключения соглашения в ГИИС «Электронный бюджет» (при наличии технической возможности). При отсутствии технической возможности, отчет о достижении значений результатов предоставления субсидии предоставляется Уполномоченному органу в форме бумажного документа;</w:t>
      </w:r>
      <w:r>
        <w:rPr>
          <w:rFonts w:eastAsia="Calibri"/>
          <w:szCs w:val="28"/>
          <w:lang w:eastAsia="ar-SA"/>
        </w:rPr>
        <w:t xml:space="preserve"> </w:t>
      </w:r>
    </w:p>
    <w:p w14:paraId="148CA5FE" w14:textId="77777777" w:rsidR="00B37CF4" w:rsidRDefault="00000000">
      <w:pPr>
        <w:widowControl w:val="0"/>
        <w:tabs>
          <w:tab w:val="left" w:pos="567"/>
          <w:tab w:val="left" w:pos="851"/>
          <w:tab w:val="left" w:pos="1134"/>
        </w:tabs>
        <w:ind w:firstLine="680"/>
        <w:jc w:val="both"/>
        <w:rPr>
          <w:rFonts w:eastAsia="Calibri"/>
          <w:szCs w:val="28"/>
          <w:lang w:eastAsia="ar-SA"/>
        </w:rPr>
      </w:pPr>
      <w:r>
        <w:rPr>
          <w:rFonts w:eastAsia="Calibri"/>
          <w:szCs w:val="28"/>
          <w:lang w:eastAsia="ar-SA"/>
        </w:rPr>
        <w:t xml:space="preserve">2) крестьянские (фермерские) хозяйства и индивидуальные предприниматели, являющиеся получателями субсидии, предоставляют отчет за текущий финансовый год о финансово-экономическом состоянии товаропроизводителя агропромышленного комплекса, по формам и в сроки, установленные Министерством сельского хозяйства Российской Федерации и министерством сельского хозяйства и перерабатывающей промышленности Краснодарского края; </w:t>
      </w:r>
    </w:p>
    <w:p w14:paraId="72C8C202" w14:textId="77777777" w:rsidR="00B37CF4" w:rsidRDefault="00000000">
      <w:pPr>
        <w:widowControl w:val="0"/>
        <w:tabs>
          <w:tab w:val="left" w:pos="567"/>
          <w:tab w:val="left" w:pos="851"/>
          <w:tab w:val="left" w:pos="1134"/>
        </w:tabs>
        <w:ind w:firstLine="680"/>
        <w:jc w:val="both"/>
        <w:rPr>
          <w:szCs w:val="28"/>
        </w:rPr>
      </w:pPr>
      <w:r>
        <w:rPr>
          <w:rFonts w:eastAsia="Calibri"/>
          <w:szCs w:val="28"/>
          <w:lang w:eastAsia="ar-SA"/>
        </w:rPr>
        <w:t>3) ЛПХ, являющиеся получателями субсидии, до 1 апреля следующего за отчетным годом представляют отчет о производстве продукции по форме, согласно приложения 3</w:t>
      </w:r>
      <w:r>
        <w:rPr>
          <w:rFonts w:eastAsia="Calibri"/>
          <w:szCs w:val="28"/>
          <w:lang w:val="en-US" w:eastAsia="ar-SA"/>
        </w:rPr>
        <w:t>3</w:t>
      </w:r>
      <w:r>
        <w:rPr>
          <w:rFonts w:eastAsia="Calibri"/>
          <w:szCs w:val="28"/>
          <w:lang w:eastAsia="ar-SA"/>
        </w:rPr>
        <w:t xml:space="preserve"> к настоящему Порядку. </w:t>
      </w:r>
    </w:p>
    <w:p w14:paraId="1AC7C489" w14:textId="77777777" w:rsidR="00B37CF4" w:rsidRDefault="00000000">
      <w:pPr>
        <w:widowControl w:val="0"/>
        <w:tabs>
          <w:tab w:val="left" w:pos="567"/>
          <w:tab w:val="left" w:pos="851"/>
          <w:tab w:val="left" w:pos="1134"/>
        </w:tabs>
        <w:ind w:firstLine="680"/>
        <w:jc w:val="both"/>
        <w:rPr>
          <w:rFonts w:eastAsia="Calibri"/>
          <w:szCs w:val="28"/>
          <w:lang w:eastAsia="ar-SA"/>
        </w:rPr>
      </w:pPr>
      <w:r>
        <w:rPr>
          <w:rFonts w:eastAsia="Calibri"/>
          <w:szCs w:val="28"/>
          <w:lang w:eastAsia="ar-SA"/>
        </w:rPr>
        <w:t>3.3. Исполнитель осуществляет проверку и принятие отчета:</w:t>
      </w:r>
    </w:p>
    <w:p w14:paraId="7CCB6E58" w14:textId="77777777" w:rsidR="00B37CF4" w:rsidRDefault="00000000">
      <w:pPr>
        <w:widowControl w:val="0"/>
        <w:tabs>
          <w:tab w:val="left" w:pos="567"/>
          <w:tab w:val="left" w:pos="851"/>
          <w:tab w:val="left" w:pos="1134"/>
        </w:tabs>
        <w:ind w:firstLine="680"/>
        <w:jc w:val="both"/>
        <w:rPr>
          <w:rFonts w:eastAsia="Calibri"/>
          <w:szCs w:val="28"/>
          <w:lang w:eastAsia="ar-SA"/>
        </w:rPr>
      </w:pPr>
      <w:r>
        <w:rPr>
          <w:rFonts w:eastAsia="Calibri"/>
          <w:szCs w:val="28"/>
          <w:lang w:eastAsia="ar-SA"/>
        </w:rPr>
        <w:t>указанного в подпункте 1 и 3 пункта 3.2 настоящего раздела Порядка – в срок, не превышающий 20 рабочих дней со дня представления такого отчета;</w:t>
      </w:r>
    </w:p>
    <w:p w14:paraId="2355171D" w14:textId="77777777" w:rsidR="00B37CF4" w:rsidRDefault="00000000">
      <w:pPr>
        <w:widowControl w:val="0"/>
        <w:tabs>
          <w:tab w:val="left" w:pos="567"/>
          <w:tab w:val="left" w:pos="851"/>
          <w:tab w:val="left" w:pos="1134"/>
        </w:tabs>
        <w:ind w:firstLine="680"/>
        <w:jc w:val="both"/>
        <w:rPr>
          <w:rFonts w:eastAsia="Calibri"/>
          <w:szCs w:val="28"/>
          <w:lang w:eastAsia="ar-SA"/>
        </w:rPr>
      </w:pPr>
      <w:r>
        <w:rPr>
          <w:rFonts w:eastAsia="Calibri"/>
          <w:szCs w:val="28"/>
          <w:lang w:eastAsia="ar-SA"/>
        </w:rPr>
        <w:t xml:space="preserve">указанного в подпункте 2 пункта 3.2 настоящего Порядка – в срок, устанавливаемый Министерством сельского хозяйства Российской Федерации. </w:t>
      </w:r>
    </w:p>
    <w:p w14:paraId="126471CE" w14:textId="77777777" w:rsidR="00B37CF4" w:rsidRDefault="00000000">
      <w:pPr>
        <w:widowControl w:val="0"/>
        <w:ind w:firstLine="680"/>
        <w:jc w:val="both"/>
        <w:rPr>
          <w:szCs w:val="28"/>
        </w:rPr>
      </w:pPr>
      <w:r>
        <w:rPr>
          <w:szCs w:val="28"/>
        </w:rPr>
        <w:t>3.4. Мониторинг достижения результата предоставления субсидии, предусмотренного подпунктом 1 пункта 3.2 настоящего раздела не проводится.</w:t>
      </w:r>
    </w:p>
    <w:p w14:paraId="326E9D24" w14:textId="77777777" w:rsidR="00B37CF4" w:rsidRDefault="00B37CF4">
      <w:pPr>
        <w:widowControl w:val="0"/>
        <w:jc w:val="center"/>
        <w:rPr>
          <w:szCs w:val="28"/>
        </w:rPr>
      </w:pPr>
    </w:p>
    <w:p w14:paraId="588F357C" w14:textId="77777777" w:rsidR="00B37CF4" w:rsidRDefault="00000000">
      <w:pPr>
        <w:widowControl w:val="0"/>
        <w:ind w:firstLine="680"/>
        <w:jc w:val="center"/>
        <w:rPr>
          <w:b/>
          <w:color w:val="000000"/>
          <w:szCs w:val="28"/>
          <w:lang w:eastAsia="en-US"/>
        </w:rPr>
      </w:pPr>
      <w:r>
        <w:rPr>
          <w:b/>
          <w:color w:val="000000"/>
          <w:szCs w:val="28"/>
          <w:lang w:eastAsia="en-US"/>
        </w:rPr>
        <w:t xml:space="preserve">4. Требования об осуществлении контроля </w:t>
      </w:r>
    </w:p>
    <w:p w14:paraId="0903B3DC" w14:textId="77777777" w:rsidR="00B37CF4" w:rsidRDefault="00000000">
      <w:pPr>
        <w:widowControl w:val="0"/>
        <w:jc w:val="center"/>
        <w:rPr>
          <w:b/>
          <w:color w:val="000000"/>
          <w:szCs w:val="28"/>
          <w:lang w:eastAsia="en-US"/>
        </w:rPr>
      </w:pPr>
      <w:r>
        <w:rPr>
          <w:b/>
          <w:color w:val="000000"/>
          <w:szCs w:val="28"/>
          <w:lang w:eastAsia="en-US"/>
        </w:rPr>
        <w:t xml:space="preserve">за соблюдением условий и порядка предоставления </w:t>
      </w:r>
    </w:p>
    <w:p w14:paraId="6E17C248" w14:textId="77777777" w:rsidR="00B37CF4" w:rsidRDefault="00000000">
      <w:pPr>
        <w:widowControl w:val="0"/>
        <w:jc w:val="center"/>
        <w:rPr>
          <w:b/>
          <w:color w:val="000000"/>
          <w:szCs w:val="28"/>
          <w:lang w:eastAsia="en-US"/>
        </w:rPr>
      </w:pPr>
      <w:r>
        <w:rPr>
          <w:b/>
          <w:color w:val="000000"/>
          <w:szCs w:val="28"/>
          <w:lang w:eastAsia="en-US"/>
        </w:rPr>
        <w:t>субсидии и ответственность за их нарушение</w:t>
      </w:r>
    </w:p>
    <w:p w14:paraId="20852950" w14:textId="77777777" w:rsidR="00B37CF4" w:rsidRDefault="00B37CF4">
      <w:pPr>
        <w:widowControl w:val="0"/>
        <w:jc w:val="center"/>
        <w:rPr>
          <w:color w:val="000000"/>
          <w:szCs w:val="28"/>
          <w:lang w:eastAsia="en-US"/>
        </w:rPr>
      </w:pPr>
    </w:p>
    <w:p w14:paraId="2F8E9DEE" w14:textId="77777777" w:rsidR="00B37CF4" w:rsidRDefault="00000000">
      <w:pPr>
        <w:widowControl w:val="0"/>
        <w:tabs>
          <w:tab w:val="left" w:pos="567"/>
          <w:tab w:val="left" w:pos="851"/>
          <w:tab w:val="left" w:pos="1134"/>
        </w:tabs>
        <w:ind w:firstLine="680"/>
        <w:jc w:val="both"/>
        <w:rPr>
          <w:szCs w:val="28"/>
        </w:rPr>
      </w:pPr>
      <w:r>
        <w:rPr>
          <w:color w:val="000000"/>
          <w:szCs w:val="28"/>
          <w:lang w:eastAsia="en-US"/>
        </w:rPr>
        <w:tab/>
        <w:t>4.1.</w:t>
      </w:r>
      <w:r>
        <w:rPr>
          <w:rFonts w:eastAsia="Calibri" w:cs="Calibri"/>
          <w:szCs w:val="28"/>
          <w:lang w:eastAsia="en-US"/>
        </w:rPr>
        <w:t xml:space="preserve"> </w:t>
      </w:r>
      <w:r>
        <w:rPr>
          <w:color w:val="000000"/>
          <w:szCs w:val="28"/>
          <w:lang w:eastAsia="en-US"/>
        </w:rPr>
        <w:t xml:space="preserve">Контроль за соблюдением получателем субсидии условий и порядка предоставления субсидий, в том числе в части достижения результатов предоставления субсидии, осуществляется администрацией Ленинградского муниципального округа, а также органом муниципального финансового контроля в соответствии со статьями 268.1 и 269.2 Бюджетного кодекса Российской Федерации. </w:t>
      </w:r>
    </w:p>
    <w:p w14:paraId="0D4D9253" w14:textId="77777777" w:rsidR="00B37CF4" w:rsidRDefault="00000000">
      <w:pPr>
        <w:widowControl w:val="0"/>
        <w:tabs>
          <w:tab w:val="left" w:pos="567"/>
          <w:tab w:val="left" w:pos="851"/>
          <w:tab w:val="left" w:pos="1134"/>
        </w:tabs>
        <w:ind w:firstLine="680"/>
        <w:jc w:val="both"/>
        <w:rPr>
          <w:szCs w:val="28"/>
        </w:rPr>
      </w:pPr>
      <w:r>
        <w:rPr>
          <w:color w:val="000000"/>
          <w:szCs w:val="28"/>
          <w:lang w:eastAsia="en-US"/>
        </w:rPr>
        <w:t xml:space="preserve">4.2. </w:t>
      </w:r>
      <w:r>
        <w:rPr>
          <w:szCs w:val="28"/>
        </w:rPr>
        <w:t>В случае нарушения получателем субсидии условий и порядка предоставления субсидий, в том числе в случае недостижения результатов предоставления субсидий, выявленного, в том числе по фактам проверок, проведенных администрацией и (или) органом государственного финансового контроля, к получателю субсидии применяются меры ответственности в виде возврата средств субсидии в бюджет бюджетной системы Российской Федерации, из которого предоставлены субсидии, в объеме выявленных нарушений в следующем порядке:</w:t>
      </w:r>
    </w:p>
    <w:p w14:paraId="73F32BFA"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администрация в течение 10 календарных дней направляет получателю субсидии требование о возврате средств субсидии после подписания акта проверки или получения акта проверки от органа государственного финансового контроля. Требование считается полученным с момента направления администрацией на адрес электронной почты заявителя, указанной в заявке, требования в форме электронного документа. В случае отсутствия у получателя заяви</w:t>
      </w:r>
      <w:r>
        <w:rPr>
          <w:color w:val="000000"/>
          <w:szCs w:val="28"/>
          <w:lang w:eastAsia="en-US"/>
        </w:rPr>
        <w:lastRenderedPageBreak/>
        <w:t>теля электронной почты требование считается полученным с момента вручения администрацией требования нарочно под роспись получателя субсидии. Получатель субсидии производит возврат средств субсидии в течение 15 календарных дней со дня получения от Администрации требования о возврате средств субсидии.</w:t>
      </w:r>
    </w:p>
    <w:p w14:paraId="52EB0E01"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Получатель может дополнительно извещать путем отправки ему СМС - сообщения на номер телефона, указанный в заявке.</w:t>
      </w:r>
    </w:p>
    <w:p w14:paraId="1E8523B1"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При нарушении получателем субсидии срока возврата средств субсидии Администрация в течение 30 календарных дней со дня, следующего за днем окончания срока возврата средств субсидии, указанного в абзаце втором настоящего пункта, принимает меры по взысканию указанных средств в доход бюджета Краснодарского края в соответствии с законодательством Российской Федерации.</w:t>
      </w:r>
    </w:p>
    <w:p w14:paraId="74B70348"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4.3. Требование о возврате средств субсидии не применяются в случае, если соблюдение условий предоставления субсидий оказалось невозможным вследствие следующего перечня обстоятельств непреодолимой силы:</w:t>
      </w:r>
    </w:p>
    <w:p w14:paraId="2C05D406"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1) установление регионального и (или) местного уровня реагирования на чрезвычайную ситуацию, подтвержденное правовым актом органа государственной власти Краснодарского края и (или) органа местного самоуправления;</w:t>
      </w:r>
    </w:p>
    <w:p w14:paraId="76A3AF30"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2) установление карантина и (или) иных ограничений, направленных на локализацию и (или) ликвидацию очагов карантинных объектов, подкарантинных объектов и прилегающих к ним земельных участков, предотвращение распространения и ликвидацию очагов заразных и иных болезней животных, подтвержденных актом органа исполнительной власти, имеющего право принимать решения об установлении ограничительных мероприятий (карантина) на территории субъекта Российской Федерации;</w:t>
      </w:r>
    </w:p>
    <w:p w14:paraId="0084A972"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3) составление акта обследования хозяйства, пострадавшего в результате чрезвычайной ситуации природного характера и (или) установления ограничительных мероприятий (карантина), комиссией органа местного самоуправления, на территории которой ведется хозяйственная деятельность получателя субсидий.</w:t>
      </w:r>
    </w:p>
    <w:p w14:paraId="7C652831"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К обстоятельствам непреодолимой силы относятся:</w:t>
      </w:r>
    </w:p>
    <w:p w14:paraId="4FC3DF54"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воздействие опасных природных явлений: наводнение, подтопление, паводок, град, ураганный ветер и другие опасные природные явления;</w:t>
      </w:r>
    </w:p>
    <w:p w14:paraId="285B84BD"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заразные, в том числе особо опасные, болезни животных, по которым могут устанавливаться ограничительные мероприятия (карантин), согласно Перечню, утвержденного Приказом Министерства сельского хозяйства Российской Федерации от 19 декабря 2011 года № 476.</w:t>
      </w:r>
    </w:p>
    <w:p w14:paraId="5A001DBA"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t xml:space="preserve">К обстоятельствам непреодолимой силы не могут быть отнесены такие предпринимательские риски, как нарушение обязанностей со стороны контрагентов получателя субсидии, отсутствие на рынке необходимых для исполнения обязательств товаров, отсутствие у получателя субсидии средств или невозможность выполнять финансовые обязательства, а также финансово-экономический кризис, изменение валютного курса, девальвация национальной валюты. </w:t>
      </w:r>
    </w:p>
    <w:p w14:paraId="518144F5" w14:textId="77777777" w:rsidR="00B37CF4" w:rsidRDefault="00000000">
      <w:pPr>
        <w:widowControl w:val="0"/>
        <w:tabs>
          <w:tab w:val="left" w:pos="567"/>
          <w:tab w:val="left" w:pos="851"/>
          <w:tab w:val="left" w:pos="1134"/>
        </w:tabs>
        <w:ind w:firstLine="680"/>
        <w:jc w:val="both"/>
        <w:rPr>
          <w:color w:val="000000"/>
          <w:szCs w:val="28"/>
          <w:lang w:eastAsia="en-US"/>
        </w:rPr>
      </w:pPr>
      <w:r>
        <w:rPr>
          <w:color w:val="000000"/>
          <w:szCs w:val="28"/>
          <w:lang w:eastAsia="en-US"/>
        </w:rPr>
        <w:lastRenderedPageBreak/>
        <w:t>4.4. Получатели субсидии несут ответственность за нарушение условий, обязательств и цели предоставления субсидии, в том числе за достоверность информации, представляемой ими в соответствии с настоящим Порядком в соответствии с законодательством Российской Федерации.</w:t>
      </w:r>
    </w:p>
    <w:p w14:paraId="673F436B" w14:textId="77777777" w:rsidR="00B37CF4" w:rsidRDefault="00B37CF4">
      <w:pPr>
        <w:widowControl w:val="0"/>
        <w:tabs>
          <w:tab w:val="left" w:pos="7965"/>
        </w:tabs>
        <w:ind w:firstLine="709"/>
        <w:jc w:val="both"/>
        <w:rPr>
          <w:rFonts w:eastAsia="Calibri"/>
          <w:szCs w:val="28"/>
          <w:lang w:eastAsia="ar-SA"/>
        </w:rPr>
      </w:pPr>
    </w:p>
    <w:p w14:paraId="010A469A" w14:textId="77777777" w:rsidR="00B37CF4" w:rsidRDefault="00B37CF4">
      <w:pPr>
        <w:widowControl w:val="0"/>
        <w:tabs>
          <w:tab w:val="left" w:pos="7965"/>
        </w:tabs>
        <w:ind w:firstLine="709"/>
        <w:jc w:val="both"/>
        <w:rPr>
          <w:rFonts w:eastAsia="Calibri"/>
          <w:szCs w:val="28"/>
          <w:lang w:eastAsia="ar-SA"/>
        </w:rPr>
      </w:pPr>
    </w:p>
    <w:tbl>
      <w:tblPr>
        <w:tblW w:w="5000" w:type="pct"/>
        <w:tblInd w:w="55" w:type="dxa"/>
        <w:tblLayout w:type="fixed"/>
        <w:tblCellMar>
          <w:top w:w="55" w:type="dxa"/>
          <w:left w:w="55" w:type="dxa"/>
          <w:bottom w:w="55" w:type="dxa"/>
          <w:right w:w="55" w:type="dxa"/>
        </w:tblCellMar>
        <w:tblLook w:val="04A0" w:firstRow="1" w:lastRow="0" w:firstColumn="1" w:lastColumn="0" w:noHBand="0" w:noVBand="1"/>
      </w:tblPr>
      <w:tblGrid>
        <w:gridCol w:w="6070"/>
        <w:gridCol w:w="3568"/>
      </w:tblGrid>
      <w:tr w:rsidR="00B37CF4" w14:paraId="06657443" w14:textId="77777777">
        <w:tc>
          <w:tcPr>
            <w:tcW w:w="6069" w:type="dxa"/>
            <w:vAlign w:val="bottom"/>
          </w:tcPr>
          <w:p w14:paraId="0243368D" w14:textId="77777777" w:rsidR="00B37CF4" w:rsidRDefault="00000000">
            <w:pPr>
              <w:widowControl w:val="0"/>
              <w:rPr>
                <w:color w:val="000000"/>
                <w:szCs w:val="28"/>
                <w:lang w:eastAsia="en-US"/>
              </w:rPr>
            </w:pPr>
            <w:r>
              <w:rPr>
                <w:color w:val="000000"/>
                <w:szCs w:val="28"/>
                <w:lang w:eastAsia="en-US"/>
              </w:rPr>
              <w:t>Начальник управления сельского</w:t>
            </w:r>
          </w:p>
          <w:p w14:paraId="67905FF7" w14:textId="77777777" w:rsidR="00B37CF4" w:rsidRDefault="00000000">
            <w:pPr>
              <w:widowControl w:val="0"/>
              <w:rPr>
                <w:color w:val="000000"/>
                <w:szCs w:val="28"/>
                <w:lang w:eastAsia="en-US"/>
              </w:rPr>
            </w:pPr>
            <w:r>
              <w:rPr>
                <w:color w:val="000000"/>
                <w:szCs w:val="28"/>
                <w:lang w:eastAsia="en-US"/>
              </w:rPr>
              <w:t>хозяйства администрации Ленинградского</w:t>
            </w:r>
          </w:p>
          <w:p w14:paraId="28BE7A88" w14:textId="77777777" w:rsidR="00B37CF4" w:rsidRDefault="00000000">
            <w:pPr>
              <w:widowControl w:val="0"/>
              <w:rPr>
                <w:color w:val="000000"/>
                <w:szCs w:val="28"/>
                <w:lang w:eastAsia="en-US"/>
              </w:rPr>
            </w:pPr>
            <w:r>
              <w:rPr>
                <w:color w:val="000000"/>
                <w:szCs w:val="28"/>
                <w:lang w:eastAsia="en-US"/>
              </w:rPr>
              <w:t>муниципального округа</w:t>
            </w:r>
          </w:p>
        </w:tc>
        <w:tc>
          <w:tcPr>
            <w:tcW w:w="3568" w:type="dxa"/>
            <w:vAlign w:val="bottom"/>
          </w:tcPr>
          <w:p w14:paraId="2E6F7EEF" w14:textId="77777777" w:rsidR="00B37CF4" w:rsidRDefault="00000000">
            <w:pPr>
              <w:widowControl w:val="0"/>
              <w:jc w:val="right"/>
              <w:rPr>
                <w:color w:val="000000"/>
                <w:szCs w:val="28"/>
              </w:rPr>
            </w:pPr>
            <w:r>
              <w:rPr>
                <w:color w:val="000000"/>
                <w:szCs w:val="28"/>
              </w:rPr>
              <w:t>И.С. Скоробогаченко</w:t>
            </w:r>
            <w:bookmarkStart w:id="1" w:name="_GoBack11"/>
            <w:bookmarkEnd w:id="1"/>
          </w:p>
        </w:tc>
      </w:tr>
    </w:tbl>
    <w:p w14:paraId="7D29F538" w14:textId="77777777" w:rsidR="00B37CF4" w:rsidRDefault="00B37CF4">
      <w:pPr>
        <w:sectPr w:rsidR="00B37CF4">
          <w:headerReference w:type="even" r:id="rId59"/>
          <w:headerReference w:type="default" r:id="rId60"/>
          <w:headerReference w:type="first" r:id="rId61"/>
          <w:pgSz w:w="11906" w:h="16838"/>
          <w:pgMar w:top="1134" w:right="567" w:bottom="1077" w:left="1701" w:header="454" w:footer="0" w:gutter="0"/>
          <w:pgNumType w:start="1"/>
          <w:cols w:space="720"/>
          <w:formProt w:val="0"/>
          <w:titlePg/>
          <w:docGrid w:linePitch="381"/>
        </w:sectPr>
      </w:pPr>
    </w:p>
    <w:tbl>
      <w:tblPr>
        <w:tblStyle w:val="affd"/>
        <w:tblW w:w="5430" w:type="dxa"/>
        <w:tblInd w:w="4407" w:type="dxa"/>
        <w:tblLayout w:type="fixed"/>
        <w:tblLook w:val="04A0" w:firstRow="1" w:lastRow="0" w:firstColumn="1" w:lastColumn="0" w:noHBand="0" w:noVBand="1"/>
      </w:tblPr>
      <w:tblGrid>
        <w:gridCol w:w="5430"/>
      </w:tblGrid>
      <w:tr w:rsidR="00B37CF4" w14:paraId="56982507" w14:textId="77777777">
        <w:trPr>
          <w:trHeight w:val="2541"/>
        </w:trPr>
        <w:tc>
          <w:tcPr>
            <w:tcW w:w="5430" w:type="dxa"/>
            <w:tcBorders>
              <w:top w:val="nil"/>
              <w:left w:val="nil"/>
              <w:bottom w:val="nil"/>
              <w:right w:val="nil"/>
            </w:tcBorders>
          </w:tcPr>
          <w:p w14:paraId="4DB15F1A" w14:textId="77777777" w:rsidR="00B37CF4" w:rsidRDefault="00000000">
            <w:pPr>
              <w:widowControl w:val="0"/>
              <w:tabs>
                <w:tab w:val="center" w:pos="3124"/>
              </w:tabs>
              <w:suppressAutoHyphens/>
              <w:ind w:left="-108"/>
            </w:pPr>
            <w:r>
              <w:rPr>
                <w:szCs w:val="28"/>
              </w:rPr>
              <w:lastRenderedPageBreak/>
              <w:t>Приложение 1</w:t>
            </w:r>
          </w:p>
          <w:p w14:paraId="289A48BB" w14:textId="77777777" w:rsidR="00B37CF4" w:rsidRDefault="00000000">
            <w:pPr>
              <w:widowControl w:val="0"/>
              <w:suppressAutoHyphens/>
              <w:ind w:left="-108"/>
            </w:pPr>
            <w:r>
              <w:rPr>
                <w:szCs w:val="28"/>
              </w:rPr>
              <w:t>к Порядку предоставления</w:t>
            </w:r>
          </w:p>
          <w:p w14:paraId="41E4F112" w14:textId="77777777" w:rsidR="00B37CF4" w:rsidRDefault="00000000">
            <w:pPr>
              <w:widowControl w:val="0"/>
              <w:suppressAutoHyphens/>
              <w:ind w:left="-108"/>
            </w:pPr>
            <w:r>
              <w:rPr>
                <w:szCs w:val="28"/>
              </w:rPr>
              <w:t>субсидий крестьянским (фермерским)</w:t>
            </w:r>
          </w:p>
          <w:p w14:paraId="07010FCB" w14:textId="77777777" w:rsidR="00B37CF4" w:rsidRDefault="00000000">
            <w:pPr>
              <w:widowControl w:val="0"/>
              <w:suppressAutoHyphens/>
              <w:ind w:left="-108"/>
            </w:pPr>
            <w:r>
              <w:rPr>
                <w:szCs w:val="28"/>
              </w:rPr>
              <w:t>хозяйствам и индивидуальным</w:t>
            </w:r>
          </w:p>
          <w:p w14:paraId="4EC78077" w14:textId="77777777" w:rsidR="00B37CF4" w:rsidRDefault="00000000">
            <w:pPr>
              <w:widowControl w:val="0"/>
              <w:suppressAutoHyphens/>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 Ленинградский муниципальный округ Краснодарского края</w:t>
            </w:r>
          </w:p>
        </w:tc>
      </w:tr>
    </w:tbl>
    <w:p w14:paraId="25D1688B" w14:textId="77777777" w:rsidR="00B37CF4" w:rsidRDefault="00000000">
      <w:pPr>
        <w:spacing w:line="218" w:lineRule="auto"/>
        <w:rPr>
          <w:szCs w:val="28"/>
        </w:rPr>
      </w:pPr>
      <w:r>
        <w:rPr>
          <w:szCs w:val="28"/>
        </w:rPr>
        <w:t>ФОРМА</w:t>
      </w:r>
    </w:p>
    <w:p w14:paraId="6DA45EA8" w14:textId="77777777" w:rsidR="00B37CF4" w:rsidRDefault="00B37CF4">
      <w:pPr>
        <w:spacing w:line="218" w:lineRule="auto"/>
        <w:rPr>
          <w:szCs w:val="28"/>
        </w:rPr>
      </w:pPr>
    </w:p>
    <w:p w14:paraId="55D03BC8" w14:textId="77777777" w:rsidR="00B37CF4" w:rsidRDefault="00000000">
      <w:pPr>
        <w:spacing w:line="218" w:lineRule="auto"/>
        <w:jc w:val="both"/>
        <w:rPr>
          <w:szCs w:val="28"/>
        </w:rPr>
      </w:pPr>
      <w:r>
        <w:rPr>
          <w:szCs w:val="28"/>
        </w:rPr>
        <w:t xml:space="preserve">Заполняется крестьянским (фермерским) хозяйством </w:t>
      </w:r>
    </w:p>
    <w:p w14:paraId="30923F19" w14:textId="77777777" w:rsidR="00B37CF4" w:rsidRDefault="00000000">
      <w:pPr>
        <w:spacing w:line="218" w:lineRule="auto"/>
        <w:rPr>
          <w:szCs w:val="28"/>
        </w:rPr>
      </w:pPr>
      <w:r>
        <w:rPr>
          <w:szCs w:val="28"/>
        </w:rPr>
        <w:t>и индивидуальным предпринимателем</w:t>
      </w:r>
    </w:p>
    <w:p w14:paraId="758B7AF2" w14:textId="77777777" w:rsidR="00B37CF4" w:rsidRDefault="00B37CF4">
      <w:pPr>
        <w:spacing w:line="218" w:lineRule="auto"/>
        <w:rPr>
          <w:szCs w:val="28"/>
        </w:rPr>
      </w:pPr>
    </w:p>
    <w:p w14:paraId="02F88017" w14:textId="77777777" w:rsidR="00B37CF4" w:rsidRDefault="00000000">
      <w:pPr>
        <w:tabs>
          <w:tab w:val="left" w:pos="-5180"/>
        </w:tabs>
        <w:spacing w:line="218" w:lineRule="auto"/>
        <w:jc w:val="center"/>
        <w:rPr>
          <w:b/>
          <w:szCs w:val="28"/>
        </w:rPr>
      </w:pPr>
      <w:r>
        <w:rPr>
          <w:b/>
          <w:szCs w:val="28"/>
        </w:rPr>
        <w:t xml:space="preserve">СПРАВКА-РАСЧЕТ </w:t>
      </w:r>
    </w:p>
    <w:p w14:paraId="1256B4AC" w14:textId="77777777" w:rsidR="00B37CF4" w:rsidRDefault="00000000">
      <w:pPr>
        <w:spacing w:line="218" w:lineRule="auto"/>
        <w:jc w:val="center"/>
        <w:rPr>
          <w:b/>
          <w:szCs w:val="28"/>
        </w:rPr>
      </w:pPr>
      <w:r>
        <w:rPr>
          <w:b/>
          <w:szCs w:val="28"/>
        </w:rPr>
        <w:t>суммы субсидий на возмещение части затрат на приобретение племенных сельскохозяйственных животных, а также товарных сельскохозяйственных животных (коров, нетелей, ремонтных телок, овцематок, ярочек, козочек), предназначенных для воспроизводства</w:t>
      </w:r>
    </w:p>
    <w:p w14:paraId="235DD473" w14:textId="77777777" w:rsidR="00B37CF4" w:rsidRDefault="00B37CF4">
      <w:pPr>
        <w:spacing w:line="218" w:lineRule="auto"/>
        <w:jc w:val="center"/>
        <w:rPr>
          <w:b/>
          <w:szCs w:val="28"/>
        </w:rPr>
      </w:pPr>
    </w:p>
    <w:tbl>
      <w:tblPr>
        <w:tblW w:w="9639" w:type="dxa"/>
        <w:tblInd w:w="109" w:type="dxa"/>
        <w:tblLayout w:type="fixed"/>
        <w:tblLook w:val="04A0" w:firstRow="1" w:lastRow="0" w:firstColumn="1" w:lastColumn="0" w:noHBand="0" w:noVBand="1"/>
      </w:tblPr>
      <w:tblGrid>
        <w:gridCol w:w="4341"/>
        <w:gridCol w:w="5298"/>
      </w:tblGrid>
      <w:tr w:rsidR="00B37CF4" w14:paraId="71C1F416" w14:textId="77777777">
        <w:tc>
          <w:tcPr>
            <w:tcW w:w="4341" w:type="dxa"/>
            <w:tcBorders>
              <w:top w:val="single" w:sz="4" w:space="0" w:color="000000"/>
              <w:left w:val="single" w:sz="4" w:space="0" w:color="000000"/>
              <w:bottom w:val="single" w:sz="4" w:space="0" w:color="000000"/>
              <w:right w:val="single" w:sz="4" w:space="0" w:color="000000"/>
            </w:tcBorders>
          </w:tcPr>
          <w:p w14:paraId="61ABFF77" w14:textId="77777777" w:rsidR="00B37CF4" w:rsidRDefault="00000000">
            <w:pPr>
              <w:widowControl w:val="0"/>
            </w:pPr>
            <w:r>
              <w:t>Наименование получателя</w:t>
            </w:r>
          </w:p>
        </w:tc>
        <w:tc>
          <w:tcPr>
            <w:tcW w:w="5297" w:type="dxa"/>
            <w:tcBorders>
              <w:top w:val="single" w:sz="4" w:space="0" w:color="000000"/>
              <w:left w:val="single" w:sz="4" w:space="0" w:color="000000"/>
              <w:bottom w:val="single" w:sz="4" w:space="0" w:color="000000"/>
              <w:right w:val="single" w:sz="4" w:space="0" w:color="000000"/>
            </w:tcBorders>
          </w:tcPr>
          <w:p w14:paraId="1E746135" w14:textId="77777777" w:rsidR="00B37CF4" w:rsidRDefault="00B37CF4">
            <w:pPr>
              <w:widowControl w:val="0"/>
            </w:pPr>
          </w:p>
        </w:tc>
      </w:tr>
      <w:tr w:rsidR="00B37CF4" w14:paraId="007D5DCE" w14:textId="77777777">
        <w:tc>
          <w:tcPr>
            <w:tcW w:w="4341" w:type="dxa"/>
            <w:tcBorders>
              <w:top w:val="single" w:sz="4" w:space="0" w:color="000000"/>
              <w:left w:val="single" w:sz="4" w:space="0" w:color="000000"/>
              <w:bottom w:val="single" w:sz="4" w:space="0" w:color="000000"/>
              <w:right w:val="single" w:sz="4" w:space="0" w:color="000000"/>
            </w:tcBorders>
          </w:tcPr>
          <w:p w14:paraId="38BDD4EC" w14:textId="77777777" w:rsidR="00B37CF4" w:rsidRDefault="00000000">
            <w:pPr>
              <w:widowControl w:val="0"/>
            </w:pPr>
            <w:r>
              <w:t>ИНН/КПП</w:t>
            </w:r>
          </w:p>
        </w:tc>
        <w:tc>
          <w:tcPr>
            <w:tcW w:w="5297" w:type="dxa"/>
            <w:tcBorders>
              <w:top w:val="single" w:sz="4" w:space="0" w:color="000000"/>
              <w:left w:val="single" w:sz="4" w:space="0" w:color="000000"/>
              <w:bottom w:val="single" w:sz="4" w:space="0" w:color="000000"/>
              <w:right w:val="single" w:sz="4" w:space="0" w:color="000000"/>
            </w:tcBorders>
          </w:tcPr>
          <w:p w14:paraId="659E2EFC" w14:textId="77777777" w:rsidR="00B37CF4" w:rsidRDefault="00B37CF4">
            <w:pPr>
              <w:widowControl w:val="0"/>
            </w:pPr>
          </w:p>
        </w:tc>
      </w:tr>
      <w:tr w:rsidR="00B37CF4" w14:paraId="6ACDCC2E" w14:textId="77777777">
        <w:tc>
          <w:tcPr>
            <w:tcW w:w="4341" w:type="dxa"/>
            <w:tcBorders>
              <w:top w:val="single" w:sz="4" w:space="0" w:color="000000"/>
              <w:left w:val="single" w:sz="4" w:space="0" w:color="000000"/>
              <w:bottom w:val="single" w:sz="4" w:space="0" w:color="000000"/>
              <w:right w:val="single" w:sz="4" w:space="0" w:color="000000"/>
            </w:tcBorders>
          </w:tcPr>
          <w:p w14:paraId="64845CA9" w14:textId="77777777" w:rsidR="00B37CF4" w:rsidRDefault="00000000">
            <w:pPr>
              <w:widowControl w:val="0"/>
            </w:pPr>
            <w:r>
              <w:t>ОКПО</w:t>
            </w:r>
          </w:p>
        </w:tc>
        <w:tc>
          <w:tcPr>
            <w:tcW w:w="5297" w:type="dxa"/>
            <w:tcBorders>
              <w:top w:val="single" w:sz="4" w:space="0" w:color="000000"/>
              <w:left w:val="single" w:sz="4" w:space="0" w:color="000000"/>
              <w:bottom w:val="single" w:sz="4" w:space="0" w:color="000000"/>
              <w:right w:val="single" w:sz="4" w:space="0" w:color="000000"/>
            </w:tcBorders>
          </w:tcPr>
          <w:p w14:paraId="44E39B68" w14:textId="77777777" w:rsidR="00B37CF4" w:rsidRDefault="00B37CF4">
            <w:pPr>
              <w:widowControl w:val="0"/>
            </w:pPr>
          </w:p>
        </w:tc>
      </w:tr>
      <w:tr w:rsidR="00B37CF4" w14:paraId="0F22C15B" w14:textId="77777777">
        <w:tc>
          <w:tcPr>
            <w:tcW w:w="4341" w:type="dxa"/>
            <w:tcBorders>
              <w:top w:val="single" w:sz="4" w:space="0" w:color="000000"/>
              <w:left w:val="single" w:sz="4" w:space="0" w:color="000000"/>
              <w:bottom w:val="single" w:sz="4" w:space="0" w:color="000000"/>
              <w:right w:val="single" w:sz="4" w:space="0" w:color="000000"/>
            </w:tcBorders>
          </w:tcPr>
          <w:p w14:paraId="741EF406" w14:textId="77777777" w:rsidR="00B37CF4" w:rsidRDefault="00000000">
            <w:pPr>
              <w:widowControl w:val="0"/>
            </w:pPr>
            <w:r>
              <w:t>ОКТМО</w:t>
            </w:r>
          </w:p>
        </w:tc>
        <w:tc>
          <w:tcPr>
            <w:tcW w:w="5297" w:type="dxa"/>
            <w:tcBorders>
              <w:top w:val="single" w:sz="4" w:space="0" w:color="000000"/>
              <w:left w:val="single" w:sz="4" w:space="0" w:color="000000"/>
              <w:bottom w:val="single" w:sz="4" w:space="0" w:color="000000"/>
              <w:right w:val="single" w:sz="4" w:space="0" w:color="000000"/>
            </w:tcBorders>
          </w:tcPr>
          <w:p w14:paraId="628478FF" w14:textId="77777777" w:rsidR="00B37CF4" w:rsidRDefault="00B37CF4">
            <w:pPr>
              <w:widowControl w:val="0"/>
            </w:pPr>
          </w:p>
        </w:tc>
      </w:tr>
      <w:tr w:rsidR="00B37CF4" w14:paraId="42403ECE" w14:textId="77777777">
        <w:tc>
          <w:tcPr>
            <w:tcW w:w="4341" w:type="dxa"/>
            <w:tcBorders>
              <w:top w:val="single" w:sz="4" w:space="0" w:color="000000"/>
              <w:left w:val="single" w:sz="4" w:space="0" w:color="000000"/>
              <w:bottom w:val="single" w:sz="4" w:space="0" w:color="000000"/>
              <w:right w:val="single" w:sz="4" w:space="0" w:color="000000"/>
            </w:tcBorders>
          </w:tcPr>
          <w:p w14:paraId="4360770E" w14:textId="77777777" w:rsidR="00B37CF4" w:rsidRDefault="00000000">
            <w:pPr>
              <w:widowControl w:val="0"/>
            </w:pPr>
            <w:r>
              <w:t>Юридический адрес и телефон</w:t>
            </w:r>
          </w:p>
          <w:p w14:paraId="66C43A5C" w14:textId="77777777" w:rsidR="00B37CF4" w:rsidRDefault="00000000">
            <w:pPr>
              <w:widowControl w:val="0"/>
            </w:pPr>
            <w:r>
              <w:t>получателя субсидий</w:t>
            </w:r>
          </w:p>
        </w:tc>
        <w:tc>
          <w:tcPr>
            <w:tcW w:w="5297" w:type="dxa"/>
            <w:tcBorders>
              <w:top w:val="single" w:sz="4" w:space="0" w:color="000000"/>
              <w:left w:val="single" w:sz="4" w:space="0" w:color="000000"/>
              <w:bottom w:val="single" w:sz="4" w:space="0" w:color="000000"/>
              <w:right w:val="single" w:sz="4" w:space="0" w:color="000000"/>
            </w:tcBorders>
          </w:tcPr>
          <w:p w14:paraId="10FFD94E" w14:textId="77777777" w:rsidR="00B37CF4" w:rsidRDefault="00B37CF4">
            <w:pPr>
              <w:widowControl w:val="0"/>
            </w:pPr>
          </w:p>
        </w:tc>
      </w:tr>
      <w:tr w:rsidR="00B37CF4" w14:paraId="21E1AE08" w14:textId="77777777">
        <w:tc>
          <w:tcPr>
            <w:tcW w:w="4341" w:type="dxa"/>
            <w:tcBorders>
              <w:top w:val="single" w:sz="4" w:space="0" w:color="000000"/>
              <w:left w:val="single" w:sz="4" w:space="0" w:color="000000"/>
              <w:bottom w:val="single" w:sz="4" w:space="0" w:color="000000"/>
              <w:right w:val="single" w:sz="4" w:space="0" w:color="000000"/>
            </w:tcBorders>
          </w:tcPr>
          <w:p w14:paraId="35B64AE4" w14:textId="77777777" w:rsidR="00B37CF4" w:rsidRDefault="00000000">
            <w:pPr>
              <w:widowControl w:val="0"/>
            </w:pPr>
            <w:r>
              <w:t>Банковские реквизиты</w:t>
            </w:r>
          </w:p>
          <w:p w14:paraId="2D63CF71" w14:textId="77777777" w:rsidR="00B37CF4" w:rsidRDefault="00000000">
            <w:pPr>
              <w:widowControl w:val="0"/>
            </w:pPr>
            <w:r>
              <w:t>Расчетный счет получателя субсидий</w:t>
            </w:r>
          </w:p>
        </w:tc>
        <w:tc>
          <w:tcPr>
            <w:tcW w:w="5297" w:type="dxa"/>
            <w:tcBorders>
              <w:top w:val="single" w:sz="4" w:space="0" w:color="000000"/>
              <w:left w:val="single" w:sz="4" w:space="0" w:color="000000"/>
              <w:bottom w:val="single" w:sz="4" w:space="0" w:color="000000"/>
              <w:right w:val="single" w:sz="4" w:space="0" w:color="000000"/>
            </w:tcBorders>
          </w:tcPr>
          <w:p w14:paraId="6919E7E2" w14:textId="77777777" w:rsidR="00B37CF4" w:rsidRDefault="00B37CF4">
            <w:pPr>
              <w:widowControl w:val="0"/>
            </w:pPr>
          </w:p>
        </w:tc>
      </w:tr>
      <w:tr w:rsidR="00B37CF4" w14:paraId="47A31051" w14:textId="77777777">
        <w:tc>
          <w:tcPr>
            <w:tcW w:w="4341" w:type="dxa"/>
            <w:tcBorders>
              <w:top w:val="single" w:sz="4" w:space="0" w:color="000000"/>
              <w:left w:val="single" w:sz="4" w:space="0" w:color="000000"/>
              <w:bottom w:val="single" w:sz="4" w:space="0" w:color="000000"/>
              <w:right w:val="single" w:sz="4" w:space="0" w:color="000000"/>
            </w:tcBorders>
          </w:tcPr>
          <w:p w14:paraId="69DE3615" w14:textId="77777777" w:rsidR="00B37CF4" w:rsidRDefault="00000000">
            <w:pPr>
              <w:widowControl w:val="0"/>
            </w:pPr>
            <w:r>
              <w:t>Корреспондентский счет</w:t>
            </w:r>
          </w:p>
        </w:tc>
        <w:tc>
          <w:tcPr>
            <w:tcW w:w="5297" w:type="dxa"/>
            <w:tcBorders>
              <w:top w:val="single" w:sz="4" w:space="0" w:color="000000"/>
              <w:left w:val="single" w:sz="4" w:space="0" w:color="000000"/>
              <w:bottom w:val="single" w:sz="4" w:space="0" w:color="000000"/>
              <w:right w:val="single" w:sz="4" w:space="0" w:color="000000"/>
            </w:tcBorders>
          </w:tcPr>
          <w:p w14:paraId="0CCDA0EB" w14:textId="77777777" w:rsidR="00B37CF4" w:rsidRDefault="00B37CF4">
            <w:pPr>
              <w:widowControl w:val="0"/>
            </w:pPr>
          </w:p>
        </w:tc>
      </w:tr>
      <w:tr w:rsidR="00B37CF4" w14:paraId="2A73D8A4" w14:textId="77777777">
        <w:tc>
          <w:tcPr>
            <w:tcW w:w="4341" w:type="dxa"/>
            <w:tcBorders>
              <w:top w:val="single" w:sz="4" w:space="0" w:color="000000"/>
              <w:left w:val="single" w:sz="4" w:space="0" w:color="000000"/>
              <w:bottom w:val="single" w:sz="4" w:space="0" w:color="000000"/>
              <w:right w:val="single" w:sz="4" w:space="0" w:color="000000"/>
            </w:tcBorders>
          </w:tcPr>
          <w:p w14:paraId="55B5CF10" w14:textId="77777777" w:rsidR="00B37CF4" w:rsidRDefault="00000000">
            <w:pPr>
              <w:widowControl w:val="0"/>
            </w:pPr>
            <w:r>
              <w:t>Наименование банка</w:t>
            </w:r>
          </w:p>
        </w:tc>
        <w:tc>
          <w:tcPr>
            <w:tcW w:w="5297" w:type="dxa"/>
            <w:tcBorders>
              <w:top w:val="single" w:sz="4" w:space="0" w:color="000000"/>
              <w:left w:val="single" w:sz="4" w:space="0" w:color="000000"/>
              <w:bottom w:val="single" w:sz="4" w:space="0" w:color="000000"/>
              <w:right w:val="single" w:sz="4" w:space="0" w:color="000000"/>
            </w:tcBorders>
          </w:tcPr>
          <w:p w14:paraId="3AD57846" w14:textId="77777777" w:rsidR="00B37CF4" w:rsidRDefault="00B37CF4">
            <w:pPr>
              <w:widowControl w:val="0"/>
            </w:pPr>
          </w:p>
        </w:tc>
      </w:tr>
      <w:tr w:rsidR="00B37CF4" w14:paraId="4B3732B6" w14:textId="77777777">
        <w:tc>
          <w:tcPr>
            <w:tcW w:w="4341" w:type="dxa"/>
            <w:tcBorders>
              <w:top w:val="single" w:sz="4" w:space="0" w:color="000000"/>
              <w:left w:val="single" w:sz="4" w:space="0" w:color="000000"/>
              <w:bottom w:val="single" w:sz="4" w:space="0" w:color="000000"/>
              <w:right w:val="single" w:sz="4" w:space="0" w:color="000000"/>
            </w:tcBorders>
          </w:tcPr>
          <w:p w14:paraId="394AE2CC" w14:textId="77777777" w:rsidR="00B37CF4" w:rsidRDefault="00000000">
            <w:pPr>
              <w:widowControl w:val="0"/>
            </w:pPr>
            <w:r>
              <w:t>БИК</w:t>
            </w:r>
          </w:p>
        </w:tc>
        <w:tc>
          <w:tcPr>
            <w:tcW w:w="5297" w:type="dxa"/>
            <w:tcBorders>
              <w:top w:val="single" w:sz="4" w:space="0" w:color="000000"/>
              <w:left w:val="single" w:sz="4" w:space="0" w:color="000000"/>
              <w:bottom w:val="single" w:sz="4" w:space="0" w:color="000000"/>
              <w:right w:val="single" w:sz="4" w:space="0" w:color="000000"/>
            </w:tcBorders>
          </w:tcPr>
          <w:p w14:paraId="08EB7013" w14:textId="77777777" w:rsidR="00B37CF4" w:rsidRDefault="00B37CF4">
            <w:pPr>
              <w:widowControl w:val="0"/>
            </w:pPr>
          </w:p>
        </w:tc>
      </w:tr>
    </w:tbl>
    <w:p w14:paraId="1FA15798" w14:textId="77777777" w:rsidR="00B37CF4" w:rsidRDefault="00B37CF4">
      <w:pPr>
        <w:spacing w:line="218" w:lineRule="auto"/>
        <w:jc w:val="center"/>
        <w:rPr>
          <w:szCs w:val="28"/>
        </w:rPr>
      </w:pPr>
    </w:p>
    <w:tbl>
      <w:tblPr>
        <w:tblW w:w="9855" w:type="dxa"/>
        <w:tblInd w:w="-18" w:type="dxa"/>
        <w:tblLayout w:type="fixed"/>
        <w:tblLook w:val="04A0" w:firstRow="1" w:lastRow="0" w:firstColumn="1" w:lastColumn="0" w:noHBand="0" w:noVBand="1"/>
      </w:tblPr>
      <w:tblGrid>
        <w:gridCol w:w="1067"/>
        <w:gridCol w:w="1244"/>
        <w:gridCol w:w="1126"/>
        <w:gridCol w:w="868"/>
        <w:gridCol w:w="1065"/>
        <w:gridCol w:w="1142"/>
        <w:gridCol w:w="913"/>
        <w:gridCol w:w="1071"/>
        <w:gridCol w:w="1359"/>
      </w:tblGrid>
      <w:tr w:rsidR="00B37CF4" w14:paraId="74B613DB" w14:textId="77777777">
        <w:tc>
          <w:tcPr>
            <w:tcW w:w="1066" w:type="dxa"/>
            <w:tcBorders>
              <w:top w:val="single" w:sz="4" w:space="0" w:color="000000"/>
              <w:left w:val="single" w:sz="4" w:space="0" w:color="000000"/>
              <w:bottom w:val="single" w:sz="4" w:space="0" w:color="000000"/>
              <w:right w:val="single" w:sz="4" w:space="0" w:color="000000"/>
            </w:tcBorders>
            <w:vAlign w:val="center"/>
          </w:tcPr>
          <w:p w14:paraId="0BAA3624" w14:textId="77777777" w:rsidR="00B37CF4" w:rsidRDefault="00000000">
            <w:pPr>
              <w:widowControl w:val="0"/>
              <w:spacing w:line="228" w:lineRule="auto"/>
              <w:ind w:left="-57" w:right="-57"/>
              <w:jc w:val="center"/>
            </w:pPr>
            <w:r>
              <w:rPr>
                <w:sz w:val="22"/>
                <w:szCs w:val="22"/>
              </w:rPr>
              <w:t>Виды</w:t>
            </w:r>
          </w:p>
          <w:p w14:paraId="1BEBC757" w14:textId="77777777" w:rsidR="00B37CF4" w:rsidRDefault="00000000">
            <w:pPr>
              <w:widowControl w:val="0"/>
              <w:spacing w:line="228" w:lineRule="auto"/>
              <w:ind w:left="-57" w:right="-57"/>
              <w:jc w:val="center"/>
            </w:pPr>
            <w:r>
              <w:rPr>
                <w:sz w:val="22"/>
                <w:szCs w:val="22"/>
              </w:rPr>
              <w:t>животных</w:t>
            </w:r>
          </w:p>
        </w:tc>
        <w:tc>
          <w:tcPr>
            <w:tcW w:w="1244" w:type="dxa"/>
            <w:tcBorders>
              <w:top w:val="single" w:sz="4" w:space="0" w:color="000000"/>
              <w:left w:val="single" w:sz="4" w:space="0" w:color="000000"/>
              <w:bottom w:val="single" w:sz="4" w:space="0" w:color="000000"/>
              <w:right w:val="single" w:sz="4" w:space="0" w:color="000000"/>
            </w:tcBorders>
            <w:vAlign w:val="center"/>
          </w:tcPr>
          <w:p w14:paraId="3F4B1A4A" w14:textId="77777777" w:rsidR="00B37CF4" w:rsidRDefault="00000000">
            <w:pPr>
              <w:widowControl w:val="0"/>
              <w:spacing w:line="228" w:lineRule="auto"/>
              <w:ind w:left="-57" w:right="-57"/>
              <w:jc w:val="center"/>
            </w:pPr>
            <w:r>
              <w:rPr>
                <w:sz w:val="22"/>
                <w:szCs w:val="22"/>
              </w:rPr>
              <w:t>Количество</w:t>
            </w:r>
          </w:p>
          <w:p w14:paraId="3F3C5FE0" w14:textId="77777777" w:rsidR="00B37CF4" w:rsidRDefault="00000000">
            <w:pPr>
              <w:widowControl w:val="0"/>
              <w:spacing w:line="228" w:lineRule="auto"/>
              <w:ind w:left="-57" w:right="-57"/>
              <w:jc w:val="center"/>
            </w:pPr>
            <w:r>
              <w:rPr>
                <w:sz w:val="22"/>
                <w:szCs w:val="22"/>
              </w:rPr>
              <w:t>животных</w:t>
            </w:r>
          </w:p>
          <w:p w14:paraId="0A36E9CC" w14:textId="77777777" w:rsidR="00B37CF4" w:rsidRDefault="00000000">
            <w:pPr>
              <w:widowControl w:val="0"/>
              <w:spacing w:line="228" w:lineRule="auto"/>
              <w:ind w:left="-57" w:right="-57"/>
              <w:jc w:val="center"/>
            </w:pPr>
            <w:r>
              <w:rPr>
                <w:sz w:val="22"/>
                <w:szCs w:val="22"/>
              </w:rPr>
              <w:t>(голов)</w:t>
            </w:r>
          </w:p>
        </w:tc>
        <w:tc>
          <w:tcPr>
            <w:tcW w:w="1126" w:type="dxa"/>
            <w:tcBorders>
              <w:top w:val="single" w:sz="4" w:space="0" w:color="000000"/>
              <w:left w:val="single" w:sz="4" w:space="0" w:color="000000"/>
              <w:bottom w:val="single" w:sz="4" w:space="0" w:color="000000"/>
              <w:right w:val="single" w:sz="4" w:space="0" w:color="000000"/>
            </w:tcBorders>
            <w:vAlign w:val="center"/>
          </w:tcPr>
          <w:p w14:paraId="77B3ED48" w14:textId="77777777" w:rsidR="00B37CF4" w:rsidRDefault="00000000">
            <w:pPr>
              <w:widowControl w:val="0"/>
              <w:spacing w:line="228" w:lineRule="auto"/>
              <w:ind w:left="-57" w:right="-57"/>
              <w:jc w:val="center"/>
            </w:pPr>
            <w:r>
              <w:rPr>
                <w:sz w:val="22"/>
                <w:szCs w:val="22"/>
              </w:rPr>
              <w:t>Стоимость одной головы приобретенных животных</w:t>
            </w:r>
          </w:p>
          <w:p w14:paraId="4CA2C982" w14:textId="77777777" w:rsidR="00B37CF4" w:rsidRDefault="00000000">
            <w:pPr>
              <w:widowControl w:val="0"/>
              <w:spacing w:line="228" w:lineRule="auto"/>
              <w:ind w:left="-57" w:right="-57"/>
              <w:jc w:val="center"/>
            </w:pPr>
            <w:r>
              <w:rPr>
                <w:sz w:val="22"/>
                <w:szCs w:val="22"/>
              </w:rPr>
              <w:t>(рублей)</w:t>
            </w:r>
          </w:p>
        </w:tc>
        <w:tc>
          <w:tcPr>
            <w:tcW w:w="868" w:type="dxa"/>
            <w:tcBorders>
              <w:top w:val="single" w:sz="4" w:space="0" w:color="000000"/>
              <w:left w:val="single" w:sz="4" w:space="0" w:color="000000"/>
              <w:bottom w:val="single" w:sz="4" w:space="0" w:color="000000"/>
              <w:right w:val="single" w:sz="4" w:space="0" w:color="000000"/>
            </w:tcBorders>
            <w:vAlign w:val="center"/>
          </w:tcPr>
          <w:p w14:paraId="1C195EDD" w14:textId="77777777" w:rsidR="00B37CF4" w:rsidRDefault="00000000">
            <w:pPr>
              <w:widowControl w:val="0"/>
              <w:spacing w:line="228" w:lineRule="auto"/>
              <w:ind w:left="-57" w:right="-57"/>
              <w:jc w:val="center"/>
            </w:pPr>
            <w:r>
              <w:rPr>
                <w:sz w:val="22"/>
                <w:szCs w:val="22"/>
              </w:rPr>
              <w:t>Живой вес</w:t>
            </w:r>
          </w:p>
          <w:p w14:paraId="14590793" w14:textId="77777777" w:rsidR="00B37CF4" w:rsidRDefault="00000000">
            <w:pPr>
              <w:widowControl w:val="0"/>
              <w:spacing w:line="228" w:lineRule="auto"/>
              <w:ind w:left="-57" w:right="-57"/>
              <w:jc w:val="center"/>
            </w:pPr>
            <w:r>
              <w:rPr>
                <w:sz w:val="22"/>
                <w:szCs w:val="22"/>
              </w:rPr>
              <w:t>(кг)</w:t>
            </w:r>
          </w:p>
        </w:tc>
        <w:tc>
          <w:tcPr>
            <w:tcW w:w="1065" w:type="dxa"/>
            <w:tcBorders>
              <w:top w:val="single" w:sz="4" w:space="0" w:color="000000"/>
              <w:left w:val="single" w:sz="4" w:space="0" w:color="000000"/>
              <w:bottom w:val="single" w:sz="4" w:space="0" w:color="000000"/>
            </w:tcBorders>
            <w:vAlign w:val="center"/>
          </w:tcPr>
          <w:p w14:paraId="36844A3A" w14:textId="77777777" w:rsidR="00B37CF4" w:rsidRDefault="00000000">
            <w:pPr>
              <w:widowControl w:val="0"/>
              <w:spacing w:line="228" w:lineRule="auto"/>
              <w:ind w:left="-57" w:right="-57"/>
              <w:jc w:val="center"/>
            </w:pPr>
            <w:r>
              <w:rPr>
                <w:sz w:val="22"/>
                <w:szCs w:val="22"/>
              </w:rPr>
              <w:t>Ставка</w:t>
            </w:r>
          </w:p>
          <w:p w14:paraId="0C2052EA" w14:textId="77777777" w:rsidR="00B37CF4" w:rsidRDefault="00000000">
            <w:pPr>
              <w:widowControl w:val="0"/>
              <w:spacing w:line="228" w:lineRule="auto"/>
              <w:ind w:left="-57" w:right="-57"/>
              <w:jc w:val="center"/>
            </w:pPr>
            <w:r>
              <w:rPr>
                <w:sz w:val="22"/>
                <w:szCs w:val="22"/>
              </w:rPr>
              <w:t xml:space="preserve">субсидии, </w:t>
            </w:r>
            <w:r>
              <w:rPr>
                <w:sz w:val="22"/>
                <w:szCs w:val="22"/>
                <w:lang w:val="en-US"/>
              </w:rPr>
              <w:t>%</w:t>
            </w:r>
          </w:p>
        </w:tc>
        <w:tc>
          <w:tcPr>
            <w:tcW w:w="1142" w:type="dxa"/>
            <w:tcBorders>
              <w:top w:val="single" w:sz="4" w:space="0" w:color="000000"/>
              <w:left w:val="single" w:sz="4" w:space="0" w:color="000000"/>
              <w:bottom w:val="single" w:sz="4" w:space="0" w:color="000000"/>
              <w:right w:val="single" w:sz="4" w:space="0" w:color="000000"/>
            </w:tcBorders>
            <w:vAlign w:val="center"/>
          </w:tcPr>
          <w:p w14:paraId="4F198531" w14:textId="77777777" w:rsidR="00B37CF4" w:rsidRDefault="00000000">
            <w:pPr>
              <w:widowControl w:val="0"/>
              <w:spacing w:line="228" w:lineRule="auto"/>
              <w:ind w:left="-57" w:right="-57"/>
              <w:jc w:val="center"/>
            </w:pPr>
            <w:r>
              <w:rPr>
                <w:sz w:val="22"/>
                <w:szCs w:val="22"/>
              </w:rPr>
              <w:t>Ставка</w:t>
            </w:r>
          </w:p>
          <w:p w14:paraId="21178CC2" w14:textId="77777777" w:rsidR="00B37CF4" w:rsidRDefault="00000000">
            <w:pPr>
              <w:widowControl w:val="0"/>
              <w:spacing w:line="228" w:lineRule="auto"/>
              <w:ind w:left="-57" w:right="-57"/>
              <w:jc w:val="center"/>
            </w:pPr>
            <w:r>
              <w:rPr>
                <w:sz w:val="22"/>
                <w:szCs w:val="22"/>
              </w:rPr>
              <w:t>субсидии</w:t>
            </w:r>
            <w:r>
              <w:rPr>
                <w:sz w:val="22"/>
                <w:szCs w:val="22"/>
                <w:lang w:val="en-US"/>
              </w:rPr>
              <w:t>,</w:t>
            </w:r>
          </w:p>
          <w:p w14:paraId="1F7FADCB" w14:textId="77777777" w:rsidR="00B37CF4" w:rsidRDefault="00000000">
            <w:pPr>
              <w:widowControl w:val="0"/>
              <w:spacing w:line="228" w:lineRule="auto"/>
              <w:ind w:left="-57" w:right="-57"/>
              <w:jc w:val="center"/>
            </w:pPr>
            <w:r>
              <w:rPr>
                <w:sz w:val="22"/>
                <w:szCs w:val="22"/>
              </w:rPr>
              <w:t>(руб./кг)</w:t>
            </w:r>
          </w:p>
        </w:tc>
        <w:tc>
          <w:tcPr>
            <w:tcW w:w="913" w:type="dxa"/>
            <w:tcBorders>
              <w:top w:val="single" w:sz="4" w:space="0" w:color="000000"/>
              <w:left w:val="single" w:sz="4" w:space="0" w:color="000000"/>
              <w:bottom w:val="single" w:sz="4" w:space="0" w:color="000000"/>
              <w:right w:val="single" w:sz="4" w:space="0" w:color="000000"/>
            </w:tcBorders>
            <w:vAlign w:val="center"/>
          </w:tcPr>
          <w:p w14:paraId="003B0AE2" w14:textId="77777777" w:rsidR="00B37CF4" w:rsidRDefault="00000000">
            <w:pPr>
              <w:widowControl w:val="0"/>
              <w:spacing w:line="228" w:lineRule="auto"/>
              <w:ind w:left="-57" w:right="-57"/>
              <w:jc w:val="center"/>
            </w:pPr>
            <w:r>
              <w:rPr>
                <w:sz w:val="22"/>
                <w:szCs w:val="22"/>
              </w:rPr>
              <w:t>Размер целевых средств</w:t>
            </w:r>
          </w:p>
          <w:p w14:paraId="741D342D" w14:textId="77777777" w:rsidR="00B37CF4" w:rsidRDefault="00000000">
            <w:pPr>
              <w:widowControl w:val="0"/>
              <w:spacing w:line="228" w:lineRule="auto"/>
              <w:ind w:left="-57" w:right="-57"/>
              <w:jc w:val="center"/>
            </w:pPr>
            <w:r>
              <w:rPr>
                <w:sz w:val="22"/>
                <w:szCs w:val="22"/>
              </w:rPr>
              <w:t>(гр.7= гр.2хгр.3хгр.5/100</w:t>
            </w:r>
          </w:p>
          <w:p w14:paraId="1F678568" w14:textId="77777777" w:rsidR="00B37CF4" w:rsidRDefault="00000000">
            <w:pPr>
              <w:widowControl w:val="0"/>
              <w:spacing w:line="228" w:lineRule="auto"/>
              <w:ind w:left="-57" w:right="-57"/>
              <w:jc w:val="center"/>
            </w:pPr>
            <w:r>
              <w:rPr>
                <w:sz w:val="22"/>
                <w:szCs w:val="22"/>
              </w:rPr>
              <w:t>(рублей)</w:t>
            </w:r>
          </w:p>
        </w:tc>
        <w:tc>
          <w:tcPr>
            <w:tcW w:w="1071" w:type="dxa"/>
            <w:tcBorders>
              <w:top w:val="single" w:sz="4" w:space="0" w:color="000000"/>
              <w:left w:val="single" w:sz="4" w:space="0" w:color="000000"/>
              <w:bottom w:val="single" w:sz="4" w:space="0" w:color="000000"/>
              <w:right w:val="single" w:sz="4" w:space="0" w:color="000000"/>
            </w:tcBorders>
            <w:vAlign w:val="center"/>
          </w:tcPr>
          <w:p w14:paraId="6175AD96" w14:textId="77777777" w:rsidR="00B37CF4" w:rsidRDefault="00000000">
            <w:pPr>
              <w:widowControl w:val="0"/>
              <w:spacing w:line="228" w:lineRule="auto"/>
              <w:ind w:left="-57" w:right="-57"/>
              <w:jc w:val="center"/>
            </w:pPr>
            <w:r>
              <w:rPr>
                <w:sz w:val="22"/>
                <w:szCs w:val="22"/>
              </w:rPr>
              <w:t>Размер целевых средств</w:t>
            </w:r>
          </w:p>
          <w:p w14:paraId="7A914647" w14:textId="77777777" w:rsidR="00B37CF4" w:rsidRDefault="00000000">
            <w:pPr>
              <w:widowControl w:val="0"/>
              <w:spacing w:line="228" w:lineRule="auto"/>
              <w:ind w:left="-57" w:right="-57"/>
              <w:jc w:val="center"/>
            </w:pPr>
            <w:r>
              <w:rPr>
                <w:sz w:val="22"/>
                <w:szCs w:val="22"/>
              </w:rPr>
              <w:t>(гр.8= гр.4×гр.6)</w:t>
            </w:r>
          </w:p>
          <w:p w14:paraId="32421C7D" w14:textId="77777777" w:rsidR="00B37CF4" w:rsidRDefault="00000000">
            <w:pPr>
              <w:widowControl w:val="0"/>
              <w:spacing w:line="228" w:lineRule="auto"/>
              <w:ind w:left="-57" w:right="-57"/>
              <w:jc w:val="center"/>
            </w:pPr>
            <w:r>
              <w:rPr>
                <w:sz w:val="22"/>
                <w:szCs w:val="22"/>
              </w:rPr>
              <w:t>(рублей)</w:t>
            </w:r>
          </w:p>
        </w:tc>
        <w:tc>
          <w:tcPr>
            <w:tcW w:w="1359" w:type="dxa"/>
            <w:tcBorders>
              <w:top w:val="single" w:sz="4" w:space="0" w:color="000000"/>
              <w:left w:val="single" w:sz="4" w:space="0" w:color="000000"/>
              <w:bottom w:val="single" w:sz="4" w:space="0" w:color="000000"/>
              <w:right w:val="single" w:sz="4" w:space="0" w:color="000000"/>
            </w:tcBorders>
            <w:vAlign w:val="center"/>
          </w:tcPr>
          <w:p w14:paraId="2D4BA348" w14:textId="77777777" w:rsidR="00B37CF4" w:rsidRDefault="00000000">
            <w:pPr>
              <w:widowControl w:val="0"/>
              <w:spacing w:line="228" w:lineRule="auto"/>
              <w:ind w:left="-113" w:right="-113"/>
              <w:jc w:val="center"/>
            </w:pPr>
            <w:r>
              <w:rPr>
                <w:sz w:val="22"/>
                <w:szCs w:val="22"/>
              </w:rPr>
              <w:t>Сумма субсидии (минимальная величина из графы 7 или 8)</w:t>
            </w:r>
          </w:p>
          <w:p w14:paraId="49C3B9A7" w14:textId="77777777" w:rsidR="00B37CF4" w:rsidRDefault="00000000">
            <w:pPr>
              <w:widowControl w:val="0"/>
              <w:spacing w:line="228" w:lineRule="auto"/>
              <w:ind w:left="-57" w:right="-57"/>
              <w:jc w:val="center"/>
            </w:pPr>
            <w:r>
              <w:rPr>
                <w:sz w:val="22"/>
                <w:szCs w:val="22"/>
              </w:rPr>
              <w:t>(рублей)</w:t>
            </w:r>
          </w:p>
        </w:tc>
      </w:tr>
      <w:tr w:rsidR="00B37CF4" w14:paraId="3925194D" w14:textId="77777777">
        <w:tc>
          <w:tcPr>
            <w:tcW w:w="1066" w:type="dxa"/>
            <w:tcBorders>
              <w:top w:val="single" w:sz="4" w:space="0" w:color="000000"/>
              <w:left w:val="single" w:sz="4" w:space="0" w:color="000000"/>
              <w:bottom w:val="single" w:sz="4" w:space="0" w:color="000000"/>
              <w:right w:val="single" w:sz="4" w:space="0" w:color="000000"/>
            </w:tcBorders>
          </w:tcPr>
          <w:p w14:paraId="0824B0BF" w14:textId="77777777" w:rsidR="00B37CF4" w:rsidRDefault="00000000">
            <w:pPr>
              <w:widowControl w:val="0"/>
              <w:spacing w:line="228" w:lineRule="auto"/>
              <w:jc w:val="center"/>
            </w:pPr>
            <w:r>
              <w:rPr>
                <w:sz w:val="22"/>
                <w:szCs w:val="22"/>
              </w:rPr>
              <w:lastRenderedPageBreak/>
              <w:t>1</w:t>
            </w:r>
          </w:p>
        </w:tc>
        <w:tc>
          <w:tcPr>
            <w:tcW w:w="1244" w:type="dxa"/>
            <w:tcBorders>
              <w:top w:val="single" w:sz="4" w:space="0" w:color="000000"/>
              <w:left w:val="single" w:sz="4" w:space="0" w:color="000000"/>
              <w:bottom w:val="single" w:sz="4" w:space="0" w:color="000000"/>
              <w:right w:val="single" w:sz="4" w:space="0" w:color="000000"/>
            </w:tcBorders>
          </w:tcPr>
          <w:p w14:paraId="029D505B" w14:textId="77777777" w:rsidR="00B37CF4" w:rsidRDefault="00000000">
            <w:pPr>
              <w:widowControl w:val="0"/>
              <w:spacing w:line="228" w:lineRule="auto"/>
              <w:jc w:val="center"/>
            </w:pPr>
            <w:r>
              <w:rPr>
                <w:sz w:val="22"/>
                <w:szCs w:val="22"/>
              </w:rPr>
              <w:t>2</w:t>
            </w:r>
          </w:p>
        </w:tc>
        <w:tc>
          <w:tcPr>
            <w:tcW w:w="1126" w:type="dxa"/>
            <w:tcBorders>
              <w:top w:val="single" w:sz="4" w:space="0" w:color="000000"/>
              <w:left w:val="single" w:sz="4" w:space="0" w:color="000000"/>
              <w:bottom w:val="single" w:sz="4" w:space="0" w:color="000000"/>
              <w:right w:val="single" w:sz="4" w:space="0" w:color="000000"/>
            </w:tcBorders>
          </w:tcPr>
          <w:p w14:paraId="682052AD" w14:textId="77777777" w:rsidR="00B37CF4" w:rsidRDefault="00000000">
            <w:pPr>
              <w:widowControl w:val="0"/>
              <w:spacing w:line="228" w:lineRule="auto"/>
              <w:jc w:val="center"/>
            </w:pPr>
            <w:r>
              <w:rPr>
                <w:sz w:val="22"/>
                <w:szCs w:val="22"/>
              </w:rPr>
              <w:t>3</w:t>
            </w:r>
          </w:p>
        </w:tc>
        <w:tc>
          <w:tcPr>
            <w:tcW w:w="868" w:type="dxa"/>
            <w:tcBorders>
              <w:top w:val="single" w:sz="4" w:space="0" w:color="000000"/>
              <w:left w:val="single" w:sz="4" w:space="0" w:color="000000"/>
              <w:bottom w:val="single" w:sz="4" w:space="0" w:color="000000"/>
              <w:right w:val="single" w:sz="4" w:space="0" w:color="000000"/>
            </w:tcBorders>
          </w:tcPr>
          <w:p w14:paraId="3B10A9B7" w14:textId="77777777" w:rsidR="00B37CF4" w:rsidRDefault="00000000">
            <w:pPr>
              <w:widowControl w:val="0"/>
              <w:spacing w:line="228" w:lineRule="auto"/>
              <w:jc w:val="center"/>
            </w:pPr>
            <w:r>
              <w:rPr>
                <w:sz w:val="22"/>
                <w:szCs w:val="22"/>
              </w:rPr>
              <w:t>4</w:t>
            </w:r>
          </w:p>
        </w:tc>
        <w:tc>
          <w:tcPr>
            <w:tcW w:w="1065" w:type="dxa"/>
            <w:tcBorders>
              <w:top w:val="single" w:sz="4" w:space="0" w:color="000000"/>
              <w:left w:val="single" w:sz="4" w:space="0" w:color="000000"/>
              <w:bottom w:val="single" w:sz="4" w:space="0" w:color="000000"/>
            </w:tcBorders>
          </w:tcPr>
          <w:p w14:paraId="094BAD6C" w14:textId="77777777" w:rsidR="00B37CF4" w:rsidRDefault="00000000">
            <w:pPr>
              <w:widowControl w:val="0"/>
              <w:spacing w:line="228" w:lineRule="auto"/>
              <w:jc w:val="center"/>
            </w:pPr>
            <w:r>
              <w:rPr>
                <w:sz w:val="22"/>
                <w:szCs w:val="22"/>
              </w:rPr>
              <w:t>5</w:t>
            </w:r>
          </w:p>
        </w:tc>
        <w:tc>
          <w:tcPr>
            <w:tcW w:w="1142" w:type="dxa"/>
            <w:tcBorders>
              <w:top w:val="single" w:sz="4" w:space="0" w:color="000000"/>
              <w:left w:val="single" w:sz="4" w:space="0" w:color="000000"/>
              <w:bottom w:val="single" w:sz="4" w:space="0" w:color="000000"/>
              <w:right w:val="single" w:sz="4" w:space="0" w:color="000000"/>
            </w:tcBorders>
          </w:tcPr>
          <w:p w14:paraId="3748B6D7" w14:textId="77777777" w:rsidR="00B37CF4" w:rsidRDefault="00000000">
            <w:pPr>
              <w:widowControl w:val="0"/>
              <w:spacing w:line="228" w:lineRule="auto"/>
              <w:jc w:val="center"/>
            </w:pPr>
            <w:r>
              <w:rPr>
                <w:sz w:val="22"/>
                <w:szCs w:val="22"/>
              </w:rPr>
              <w:t>6</w:t>
            </w:r>
          </w:p>
        </w:tc>
        <w:tc>
          <w:tcPr>
            <w:tcW w:w="913" w:type="dxa"/>
            <w:tcBorders>
              <w:top w:val="single" w:sz="4" w:space="0" w:color="000000"/>
              <w:left w:val="single" w:sz="4" w:space="0" w:color="000000"/>
              <w:bottom w:val="single" w:sz="4" w:space="0" w:color="000000"/>
              <w:right w:val="single" w:sz="4" w:space="0" w:color="000000"/>
            </w:tcBorders>
          </w:tcPr>
          <w:p w14:paraId="7B9B2F31" w14:textId="77777777" w:rsidR="00B37CF4" w:rsidRDefault="00000000">
            <w:pPr>
              <w:widowControl w:val="0"/>
              <w:spacing w:line="228" w:lineRule="auto"/>
              <w:jc w:val="center"/>
            </w:pPr>
            <w:r>
              <w:rPr>
                <w:sz w:val="22"/>
                <w:szCs w:val="22"/>
              </w:rPr>
              <w:t>7</w:t>
            </w:r>
          </w:p>
        </w:tc>
        <w:tc>
          <w:tcPr>
            <w:tcW w:w="1071" w:type="dxa"/>
            <w:tcBorders>
              <w:top w:val="single" w:sz="4" w:space="0" w:color="000000"/>
              <w:left w:val="single" w:sz="4" w:space="0" w:color="000000"/>
              <w:bottom w:val="single" w:sz="4" w:space="0" w:color="000000"/>
              <w:right w:val="single" w:sz="4" w:space="0" w:color="000000"/>
            </w:tcBorders>
          </w:tcPr>
          <w:p w14:paraId="0B6E69E2" w14:textId="77777777" w:rsidR="00B37CF4" w:rsidRDefault="00000000">
            <w:pPr>
              <w:widowControl w:val="0"/>
              <w:spacing w:line="228" w:lineRule="auto"/>
              <w:jc w:val="center"/>
            </w:pPr>
            <w:r>
              <w:rPr>
                <w:sz w:val="22"/>
                <w:szCs w:val="22"/>
              </w:rPr>
              <w:t>8</w:t>
            </w:r>
          </w:p>
        </w:tc>
        <w:tc>
          <w:tcPr>
            <w:tcW w:w="1359" w:type="dxa"/>
            <w:tcBorders>
              <w:top w:val="single" w:sz="4" w:space="0" w:color="000000"/>
              <w:left w:val="single" w:sz="4" w:space="0" w:color="000000"/>
              <w:bottom w:val="single" w:sz="4" w:space="0" w:color="000000"/>
              <w:right w:val="single" w:sz="4" w:space="0" w:color="000000"/>
            </w:tcBorders>
          </w:tcPr>
          <w:p w14:paraId="25E0B8FA" w14:textId="77777777" w:rsidR="00B37CF4" w:rsidRDefault="00000000">
            <w:pPr>
              <w:widowControl w:val="0"/>
              <w:spacing w:line="228" w:lineRule="auto"/>
              <w:jc w:val="center"/>
            </w:pPr>
            <w:r>
              <w:rPr>
                <w:sz w:val="22"/>
                <w:szCs w:val="22"/>
              </w:rPr>
              <w:t>9</w:t>
            </w:r>
          </w:p>
        </w:tc>
      </w:tr>
      <w:tr w:rsidR="00B37CF4" w14:paraId="1CC7DD0D" w14:textId="77777777">
        <w:tc>
          <w:tcPr>
            <w:tcW w:w="1066" w:type="dxa"/>
            <w:tcBorders>
              <w:top w:val="single" w:sz="4" w:space="0" w:color="000000"/>
              <w:left w:val="single" w:sz="4" w:space="0" w:color="000000"/>
              <w:bottom w:val="single" w:sz="4" w:space="0" w:color="000000"/>
              <w:right w:val="single" w:sz="4" w:space="0" w:color="000000"/>
            </w:tcBorders>
          </w:tcPr>
          <w:p w14:paraId="5F486794" w14:textId="77777777" w:rsidR="00B37CF4" w:rsidRDefault="00B37CF4">
            <w:pPr>
              <w:widowControl w:val="0"/>
              <w:spacing w:line="228" w:lineRule="auto"/>
              <w:rPr>
                <w:sz w:val="22"/>
              </w:rPr>
            </w:pPr>
          </w:p>
        </w:tc>
        <w:tc>
          <w:tcPr>
            <w:tcW w:w="1244" w:type="dxa"/>
            <w:tcBorders>
              <w:top w:val="single" w:sz="4" w:space="0" w:color="000000"/>
              <w:left w:val="single" w:sz="4" w:space="0" w:color="000000"/>
              <w:bottom w:val="single" w:sz="4" w:space="0" w:color="000000"/>
              <w:right w:val="single" w:sz="4" w:space="0" w:color="000000"/>
            </w:tcBorders>
          </w:tcPr>
          <w:p w14:paraId="77BA72FA" w14:textId="77777777" w:rsidR="00B37CF4" w:rsidRDefault="00B37CF4">
            <w:pPr>
              <w:widowControl w:val="0"/>
              <w:spacing w:line="228" w:lineRule="auto"/>
              <w:jc w:val="center"/>
              <w:rPr>
                <w:sz w:val="22"/>
              </w:rPr>
            </w:pPr>
          </w:p>
        </w:tc>
        <w:tc>
          <w:tcPr>
            <w:tcW w:w="1126" w:type="dxa"/>
            <w:tcBorders>
              <w:top w:val="single" w:sz="4" w:space="0" w:color="000000"/>
              <w:left w:val="single" w:sz="4" w:space="0" w:color="000000"/>
              <w:bottom w:val="single" w:sz="4" w:space="0" w:color="000000"/>
              <w:right w:val="single" w:sz="4" w:space="0" w:color="000000"/>
            </w:tcBorders>
          </w:tcPr>
          <w:p w14:paraId="46D9D555" w14:textId="77777777" w:rsidR="00B37CF4" w:rsidRDefault="00B37CF4">
            <w:pPr>
              <w:widowControl w:val="0"/>
              <w:spacing w:line="228" w:lineRule="auto"/>
              <w:jc w:val="center"/>
              <w:rPr>
                <w:sz w:val="22"/>
              </w:rPr>
            </w:pPr>
          </w:p>
        </w:tc>
        <w:tc>
          <w:tcPr>
            <w:tcW w:w="868" w:type="dxa"/>
            <w:tcBorders>
              <w:top w:val="single" w:sz="4" w:space="0" w:color="000000"/>
              <w:left w:val="single" w:sz="4" w:space="0" w:color="000000"/>
              <w:bottom w:val="single" w:sz="4" w:space="0" w:color="000000"/>
              <w:right w:val="single" w:sz="4" w:space="0" w:color="000000"/>
            </w:tcBorders>
          </w:tcPr>
          <w:p w14:paraId="2DDA091A" w14:textId="77777777" w:rsidR="00B37CF4" w:rsidRDefault="00B37CF4">
            <w:pPr>
              <w:widowControl w:val="0"/>
              <w:spacing w:line="228" w:lineRule="auto"/>
              <w:jc w:val="center"/>
              <w:rPr>
                <w:sz w:val="22"/>
              </w:rPr>
            </w:pPr>
          </w:p>
        </w:tc>
        <w:tc>
          <w:tcPr>
            <w:tcW w:w="1065" w:type="dxa"/>
            <w:tcBorders>
              <w:top w:val="single" w:sz="4" w:space="0" w:color="000000"/>
              <w:left w:val="single" w:sz="4" w:space="0" w:color="000000"/>
              <w:bottom w:val="single" w:sz="4" w:space="0" w:color="000000"/>
            </w:tcBorders>
          </w:tcPr>
          <w:p w14:paraId="209C0184" w14:textId="77777777" w:rsidR="00B37CF4" w:rsidRDefault="00B37CF4">
            <w:pPr>
              <w:widowControl w:val="0"/>
              <w:spacing w:line="228" w:lineRule="auto"/>
              <w:jc w:val="center"/>
              <w:rPr>
                <w:sz w:val="22"/>
                <w:lang w:val="en-US"/>
              </w:rPr>
            </w:pPr>
          </w:p>
        </w:tc>
        <w:tc>
          <w:tcPr>
            <w:tcW w:w="1142" w:type="dxa"/>
            <w:tcBorders>
              <w:top w:val="single" w:sz="4" w:space="0" w:color="000000"/>
              <w:left w:val="single" w:sz="4" w:space="0" w:color="000000"/>
              <w:bottom w:val="single" w:sz="4" w:space="0" w:color="000000"/>
              <w:right w:val="single" w:sz="4" w:space="0" w:color="000000"/>
            </w:tcBorders>
          </w:tcPr>
          <w:p w14:paraId="1BF2DAFB" w14:textId="77777777" w:rsidR="00B37CF4" w:rsidRDefault="00B37CF4">
            <w:pPr>
              <w:widowControl w:val="0"/>
              <w:spacing w:line="228" w:lineRule="auto"/>
              <w:jc w:val="center"/>
              <w:rPr>
                <w:sz w:val="22"/>
                <w:lang w:val="en-US"/>
              </w:rPr>
            </w:pPr>
          </w:p>
        </w:tc>
        <w:tc>
          <w:tcPr>
            <w:tcW w:w="913" w:type="dxa"/>
            <w:tcBorders>
              <w:top w:val="single" w:sz="4" w:space="0" w:color="000000"/>
              <w:left w:val="single" w:sz="4" w:space="0" w:color="000000"/>
              <w:bottom w:val="single" w:sz="4" w:space="0" w:color="000000"/>
              <w:right w:val="single" w:sz="4" w:space="0" w:color="000000"/>
            </w:tcBorders>
          </w:tcPr>
          <w:p w14:paraId="4EC7813C" w14:textId="77777777" w:rsidR="00B37CF4" w:rsidRDefault="00B37CF4">
            <w:pPr>
              <w:widowControl w:val="0"/>
              <w:spacing w:line="228" w:lineRule="auto"/>
              <w:jc w:val="center"/>
              <w:rPr>
                <w:sz w:val="22"/>
                <w:lang w:val="en-US"/>
              </w:rPr>
            </w:pPr>
          </w:p>
        </w:tc>
        <w:tc>
          <w:tcPr>
            <w:tcW w:w="1071" w:type="dxa"/>
            <w:tcBorders>
              <w:top w:val="single" w:sz="4" w:space="0" w:color="000000"/>
              <w:left w:val="single" w:sz="4" w:space="0" w:color="000000"/>
              <w:bottom w:val="single" w:sz="4" w:space="0" w:color="000000"/>
              <w:right w:val="single" w:sz="4" w:space="0" w:color="000000"/>
            </w:tcBorders>
          </w:tcPr>
          <w:p w14:paraId="56B5C186" w14:textId="77777777" w:rsidR="00B37CF4" w:rsidRDefault="00B37CF4">
            <w:pPr>
              <w:widowControl w:val="0"/>
              <w:spacing w:line="228" w:lineRule="auto"/>
              <w:jc w:val="center"/>
              <w:rPr>
                <w:sz w:val="22"/>
              </w:rPr>
            </w:pPr>
          </w:p>
        </w:tc>
        <w:tc>
          <w:tcPr>
            <w:tcW w:w="1359" w:type="dxa"/>
            <w:tcBorders>
              <w:top w:val="single" w:sz="4" w:space="0" w:color="000000"/>
              <w:left w:val="single" w:sz="4" w:space="0" w:color="000000"/>
              <w:bottom w:val="single" w:sz="4" w:space="0" w:color="000000"/>
              <w:right w:val="single" w:sz="4" w:space="0" w:color="000000"/>
            </w:tcBorders>
          </w:tcPr>
          <w:p w14:paraId="15CE0CA5" w14:textId="77777777" w:rsidR="00B37CF4" w:rsidRDefault="00B37CF4">
            <w:pPr>
              <w:widowControl w:val="0"/>
              <w:spacing w:line="228" w:lineRule="auto"/>
              <w:jc w:val="center"/>
              <w:rPr>
                <w:sz w:val="22"/>
              </w:rPr>
            </w:pPr>
          </w:p>
        </w:tc>
      </w:tr>
      <w:tr w:rsidR="00B37CF4" w14:paraId="01DA9056" w14:textId="77777777">
        <w:tc>
          <w:tcPr>
            <w:tcW w:w="1066" w:type="dxa"/>
            <w:tcBorders>
              <w:top w:val="single" w:sz="4" w:space="0" w:color="000000"/>
              <w:left w:val="single" w:sz="4" w:space="0" w:color="000000"/>
              <w:bottom w:val="single" w:sz="4" w:space="0" w:color="000000"/>
            </w:tcBorders>
          </w:tcPr>
          <w:p w14:paraId="3A77FDA9" w14:textId="77777777" w:rsidR="00B37CF4" w:rsidRDefault="00000000">
            <w:pPr>
              <w:widowControl w:val="0"/>
              <w:spacing w:line="228" w:lineRule="auto"/>
            </w:pPr>
            <w:r>
              <w:rPr>
                <w:sz w:val="22"/>
                <w:szCs w:val="22"/>
              </w:rPr>
              <w:t>Итого</w:t>
            </w:r>
          </w:p>
        </w:tc>
        <w:tc>
          <w:tcPr>
            <w:tcW w:w="1244" w:type="dxa"/>
            <w:tcBorders>
              <w:top w:val="single" w:sz="4" w:space="0" w:color="000000"/>
              <w:left w:val="single" w:sz="4" w:space="0" w:color="000000"/>
              <w:bottom w:val="single" w:sz="4" w:space="0" w:color="000000"/>
              <w:right w:val="single" w:sz="4" w:space="0" w:color="000000"/>
            </w:tcBorders>
          </w:tcPr>
          <w:p w14:paraId="284B103E" w14:textId="77777777" w:rsidR="00B37CF4" w:rsidRDefault="00B37CF4">
            <w:pPr>
              <w:widowControl w:val="0"/>
              <w:spacing w:line="228" w:lineRule="auto"/>
              <w:jc w:val="center"/>
              <w:rPr>
                <w:sz w:val="22"/>
              </w:rPr>
            </w:pPr>
          </w:p>
        </w:tc>
        <w:tc>
          <w:tcPr>
            <w:tcW w:w="1126" w:type="dxa"/>
            <w:tcBorders>
              <w:top w:val="single" w:sz="4" w:space="0" w:color="000000"/>
              <w:left w:val="single" w:sz="4" w:space="0" w:color="000000"/>
              <w:bottom w:val="single" w:sz="4" w:space="0" w:color="000000"/>
              <w:right w:val="single" w:sz="4" w:space="0" w:color="000000"/>
            </w:tcBorders>
          </w:tcPr>
          <w:p w14:paraId="62BAD7D0" w14:textId="77777777" w:rsidR="00B37CF4" w:rsidRDefault="00000000">
            <w:pPr>
              <w:widowControl w:val="0"/>
              <w:spacing w:line="228" w:lineRule="auto"/>
              <w:jc w:val="center"/>
            </w:pPr>
            <w:r>
              <w:rPr>
                <w:sz w:val="22"/>
                <w:szCs w:val="22"/>
              </w:rPr>
              <w:t>х</w:t>
            </w:r>
          </w:p>
        </w:tc>
        <w:tc>
          <w:tcPr>
            <w:tcW w:w="868" w:type="dxa"/>
            <w:tcBorders>
              <w:top w:val="single" w:sz="4" w:space="0" w:color="000000"/>
              <w:left w:val="single" w:sz="4" w:space="0" w:color="000000"/>
              <w:bottom w:val="single" w:sz="4" w:space="0" w:color="000000"/>
              <w:right w:val="single" w:sz="4" w:space="0" w:color="000000"/>
            </w:tcBorders>
          </w:tcPr>
          <w:p w14:paraId="34F636BB" w14:textId="77777777" w:rsidR="00B37CF4" w:rsidRDefault="00B37CF4">
            <w:pPr>
              <w:widowControl w:val="0"/>
              <w:spacing w:line="228" w:lineRule="auto"/>
              <w:jc w:val="center"/>
              <w:rPr>
                <w:sz w:val="22"/>
              </w:rPr>
            </w:pPr>
          </w:p>
        </w:tc>
        <w:tc>
          <w:tcPr>
            <w:tcW w:w="1065" w:type="dxa"/>
            <w:tcBorders>
              <w:top w:val="single" w:sz="4" w:space="0" w:color="000000"/>
              <w:left w:val="single" w:sz="4" w:space="0" w:color="000000"/>
              <w:bottom w:val="single" w:sz="4" w:space="0" w:color="000000"/>
            </w:tcBorders>
          </w:tcPr>
          <w:p w14:paraId="649E7A8C" w14:textId="77777777" w:rsidR="00B37CF4" w:rsidRDefault="00000000">
            <w:pPr>
              <w:widowControl w:val="0"/>
              <w:spacing w:line="228" w:lineRule="auto"/>
              <w:jc w:val="center"/>
            </w:pPr>
            <w:r>
              <w:rPr>
                <w:sz w:val="22"/>
                <w:szCs w:val="22"/>
              </w:rPr>
              <w:t>х</w:t>
            </w:r>
          </w:p>
        </w:tc>
        <w:tc>
          <w:tcPr>
            <w:tcW w:w="1142" w:type="dxa"/>
            <w:tcBorders>
              <w:top w:val="single" w:sz="4" w:space="0" w:color="000000"/>
              <w:left w:val="single" w:sz="4" w:space="0" w:color="000000"/>
              <w:bottom w:val="single" w:sz="4" w:space="0" w:color="000000"/>
              <w:right w:val="single" w:sz="4" w:space="0" w:color="000000"/>
            </w:tcBorders>
          </w:tcPr>
          <w:p w14:paraId="2ED04C2A" w14:textId="77777777" w:rsidR="00B37CF4" w:rsidRDefault="00B37CF4">
            <w:pPr>
              <w:widowControl w:val="0"/>
              <w:spacing w:line="228" w:lineRule="auto"/>
              <w:jc w:val="center"/>
              <w:rPr>
                <w:sz w:val="22"/>
              </w:rPr>
            </w:pPr>
          </w:p>
        </w:tc>
        <w:tc>
          <w:tcPr>
            <w:tcW w:w="913" w:type="dxa"/>
            <w:tcBorders>
              <w:top w:val="single" w:sz="4" w:space="0" w:color="000000"/>
              <w:left w:val="single" w:sz="4" w:space="0" w:color="000000"/>
              <w:bottom w:val="single" w:sz="4" w:space="0" w:color="000000"/>
              <w:right w:val="single" w:sz="4" w:space="0" w:color="000000"/>
            </w:tcBorders>
          </w:tcPr>
          <w:p w14:paraId="0806B20A" w14:textId="77777777" w:rsidR="00B37CF4" w:rsidRDefault="00000000">
            <w:pPr>
              <w:widowControl w:val="0"/>
              <w:spacing w:line="228" w:lineRule="auto"/>
              <w:jc w:val="center"/>
            </w:pPr>
            <w:r>
              <w:rPr>
                <w:sz w:val="22"/>
                <w:szCs w:val="22"/>
              </w:rPr>
              <w:t>х</w:t>
            </w:r>
          </w:p>
        </w:tc>
        <w:tc>
          <w:tcPr>
            <w:tcW w:w="1071" w:type="dxa"/>
            <w:tcBorders>
              <w:top w:val="single" w:sz="4" w:space="0" w:color="000000"/>
              <w:left w:val="single" w:sz="4" w:space="0" w:color="000000"/>
              <w:bottom w:val="single" w:sz="4" w:space="0" w:color="000000"/>
              <w:right w:val="single" w:sz="4" w:space="0" w:color="000000"/>
            </w:tcBorders>
          </w:tcPr>
          <w:p w14:paraId="03E8E7C1" w14:textId="77777777" w:rsidR="00B37CF4" w:rsidRDefault="00000000">
            <w:pPr>
              <w:widowControl w:val="0"/>
              <w:spacing w:line="228" w:lineRule="auto"/>
              <w:jc w:val="center"/>
            </w:pPr>
            <w:r>
              <w:rPr>
                <w:sz w:val="22"/>
                <w:szCs w:val="22"/>
              </w:rPr>
              <w:t>х</w:t>
            </w:r>
          </w:p>
        </w:tc>
        <w:tc>
          <w:tcPr>
            <w:tcW w:w="1359" w:type="dxa"/>
            <w:tcBorders>
              <w:top w:val="single" w:sz="4" w:space="0" w:color="000000"/>
              <w:left w:val="single" w:sz="4" w:space="0" w:color="000000"/>
              <w:bottom w:val="single" w:sz="4" w:space="0" w:color="000000"/>
              <w:right w:val="single" w:sz="4" w:space="0" w:color="000000"/>
            </w:tcBorders>
          </w:tcPr>
          <w:p w14:paraId="190F7A7B" w14:textId="77777777" w:rsidR="00B37CF4" w:rsidRDefault="00B37CF4">
            <w:pPr>
              <w:widowControl w:val="0"/>
              <w:spacing w:line="228" w:lineRule="auto"/>
              <w:jc w:val="center"/>
              <w:rPr>
                <w:sz w:val="22"/>
              </w:rPr>
            </w:pPr>
          </w:p>
        </w:tc>
      </w:tr>
    </w:tbl>
    <w:p w14:paraId="38DFE9F1" w14:textId="77777777" w:rsidR="00B37CF4" w:rsidRDefault="00B37CF4">
      <w:pPr>
        <w:ind w:firstLine="900"/>
        <w:jc w:val="both"/>
        <w:rPr>
          <w:szCs w:val="28"/>
        </w:rPr>
      </w:pPr>
    </w:p>
    <w:p w14:paraId="011E8CF6" w14:textId="77777777" w:rsidR="00B37CF4" w:rsidRDefault="00000000">
      <w:pPr>
        <w:jc w:val="both"/>
        <w:rPr>
          <w:szCs w:val="28"/>
        </w:rPr>
      </w:pPr>
      <w:r>
        <w:rPr>
          <w:szCs w:val="28"/>
        </w:rPr>
        <w:t>Глава КФХ (индивидуальный</w:t>
      </w:r>
    </w:p>
    <w:p w14:paraId="0C126BA6" w14:textId="77777777" w:rsidR="00B37CF4" w:rsidRDefault="00000000">
      <w:pPr>
        <w:jc w:val="both"/>
        <w:rPr>
          <w:szCs w:val="28"/>
        </w:rPr>
      </w:pPr>
      <w:r>
        <w:rPr>
          <w:szCs w:val="28"/>
        </w:rPr>
        <w:t xml:space="preserve">       предприниматель)                   ___________         _____________________</w:t>
      </w:r>
    </w:p>
    <w:p w14:paraId="39B86E36" w14:textId="77777777" w:rsidR="00B37CF4" w:rsidRDefault="00000000">
      <w:pPr>
        <w:jc w:val="center"/>
      </w:pPr>
      <w:r>
        <w:rPr>
          <w:szCs w:val="28"/>
        </w:rPr>
        <w:t xml:space="preserve">                                          </w:t>
      </w:r>
      <w:r>
        <w:rPr>
          <w:szCs w:val="28"/>
          <w:lang w:val="en-US"/>
        </w:rPr>
        <w:t xml:space="preserve">          </w:t>
      </w:r>
      <w:r>
        <w:rPr>
          <w:szCs w:val="28"/>
        </w:rPr>
        <w:t xml:space="preserve">   </w:t>
      </w:r>
      <w:r>
        <w:t xml:space="preserve">(подпись)   </w:t>
      </w:r>
      <w:r>
        <w:rPr>
          <w:lang w:val="en-US"/>
        </w:rPr>
        <w:t xml:space="preserve">         </w:t>
      </w:r>
      <w:r>
        <w:t xml:space="preserve">          (расшифровка подписи)</w:t>
      </w:r>
    </w:p>
    <w:p w14:paraId="7368E7B7" w14:textId="77777777" w:rsidR="00B37CF4" w:rsidRDefault="00000000">
      <w:pPr>
        <w:rPr>
          <w:szCs w:val="28"/>
        </w:rPr>
      </w:pPr>
      <w:r>
        <w:rPr>
          <w:szCs w:val="28"/>
        </w:rPr>
        <w:t xml:space="preserve">М.П. </w:t>
      </w:r>
      <w:r>
        <w:t>(при наличии)</w:t>
      </w:r>
    </w:p>
    <w:p w14:paraId="1A8E54C3" w14:textId="77777777" w:rsidR="00B37CF4" w:rsidRDefault="00B37CF4">
      <w:pPr>
        <w:rPr>
          <w:szCs w:val="28"/>
        </w:rPr>
      </w:pPr>
    </w:p>
    <w:p w14:paraId="61568B4A" w14:textId="77777777" w:rsidR="00B37CF4" w:rsidRDefault="00000000">
      <w:pPr>
        <w:rPr>
          <w:szCs w:val="28"/>
          <w:lang w:val="en-US"/>
        </w:rPr>
      </w:pPr>
      <w:r>
        <w:rPr>
          <w:szCs w:val="28"/>
        </w:rPr>
        <w:t>«____» ________ 20___г.</w:t>
      </w:r>
    </w:p>
    <w:p w14:paraId="502A768A" w14:textId="77777777" w:rsidR="00B37CF4" w:rsidRDefault="00B37CF4">
      <w:pPr>
        <w:rPr>
          <w:szCs w:val="28"/>
          <w:lang w:val="en-US"/>
        </w:rPr>
      </w:pPr>
    </w:p>
    <w:p w14:paraId="0812721D" w14:textId="77777777" w:rsidR="00B37CF4" w:rsidRDefault="00B37CF4">
      <w:pPr>
        <w:ind w:firstLine="680"/>
        <w:jc w:val="both"/>
        <w:rPr>
          <w:szCs w:val="28"/>
        </w:rPr>
      </w:pPr>
    </w:p>
    <w:p w14:paraId="46B07E2E" w14:textId="77777777" w:rsidR="00B37CF4" w:rsidRDefault="00000000">
      <w:pPr>
        <w:rPr>
          <w:szCs w:val="28"/>
        </w:rPr>
      </w:pPr>
      <w:r>
        <w:rPr>
          <w:szCs w:val="28"/>
        </w:rPr>
        <w:t>Начальник управления сельского хозяйства</w:t>
      </w:r>
    </w:p>
    <w:p w14:paraId="7BE574A9" w14:textId="77777777" w:rsidR="00B37CF4" w:rsidRDefault="00000000">
      <w:pPr>
        <w:rPr>
          <w:szCs w:val="28"/>
        </w:rPr>
      </w:pPr>
      <w:r>
        <w:rPr>
          <w:szCs w:val="28"/>
        </w:rPr>
        <w:t>администрации Ленинградского</w:t>
      </w:r>
    </w:p>
    <w:p w14:paraId="2CB98250" w14:textId="77777777" w:rsidR="00B37CF4" w:rsidRDefault="00000000">
      <w:pPr>
        <w:rPr>
          <w:szCs w:val="28"/>
        </w:rPr>
        <w:sectPr w:rsidR="00B37CF4">
          <w:headerReference w:type="even" r:id="rId62"/>
          <w:headerReference w:type="default" r:id="rId63"/>
          <w:headerReference w:type="first" r:id="rId64"/>
          <w:pgSz w:w="11906" w:h="16838"/>
          <w:pgMar w:top="1325" w:right="567" w:bottom="1134" w:left="1701" w:header="720" w:footer="0" w:gutter="0"/>
          <w:cols w:space="720"/>
          <w:formProt w:val="0"/>
          <w:titlePg/>
          <w:docGrid w:linePitch="381"/>
        </w:sectPr>
      </w:pPr>
      <w:r>
        <w:rPr>
          <w:szCs w:val="28"/>
        </w:rPr>
        <w:t xml:space="preserve">муниципального округа                                                            </w:t>
      </w:r>
      <w:r>
        <w:t>И.С. Скоробогаченко</w:t>
      </w:r>
    </w:p>
    <w:tbl>
      <w:tblPr>
        <w:tblStyle w:val="affd"/>
        <w:tblW w:w="5490" w:type="dxa"/>
        <w:tblInd w:w="4302" w:type="dxa"/>
        <w:tblLayout w:type="fixed"/>
        <w:tblLook w:val="04A0" w:firstRow="1" w:lastRow="0" w:firstColumn="1" w:lastColumn="0" w:noHBand="0" w:noVBand="1"/>
      </w:tblPr>
      <w:tblGrid>
        <w:gridCol w:w="5490"/>
      </w:tblGrid>
      <w:tr w:rsidR="00B37CF4" w14:paraId="1AFCE217" w14:textId="77777777">
        <w:trPr>
          <w:trHeight w:val="2541"/>
        </w:trPr>
        <w:tc>
          <w:tcPr>
            <w:tcW w:w="5490" w:type="dxa"/>
            <w:tcBorders>
              <w:top w:val="nil"/>
              <w:left w:val="nil"/>
              <w:bottom w:val="nil"/>
              <w:right w:val="nil"/>
            </w:tcBorders>
          </w:tcPr>
          <w:p w14:paraId="63C907E9" w14:textId="77777777" w:rsidR="00B37CF4" w:rsidRDefault="00000000">
            <w:pPr>
              <w:widowControl w:val="0"/>
              <w:tabs>
                <w:tab w:val="center" w:pos="3124"/>
              </w:tabs>
              <w:suppressAutoHyphens/>
              <w:ind w:left="-108"/>
            </w:pPr>
            <w:r>
              <w:rPr>
                <w:szCs w:val="28"/>
              </w:rPr>
              <w:lastRenderedPageBreak/>
              <w:t>Приложение 2</w:t>
            </w:r>
          </w:p>
          <w:p w14:paraId="32414F1C" w14:textId="77777777" w:rsidR="00B37CF4" w:rsidRDefault="00000000">
            <w:pPr>
              <w:widowControl w:val="0"/>
              <w:suppressAutoHyphens/>
              <w:ind w:left="-108"/>
            </w:pPr>
            <w:r>
              <w:rPr>
                <w:szCs w:val="28"/>
              </w:rPr>
              <w:t>к Порядку предоставления</w:t>
            </w:r>
          </w:p>
          <w:p w14:paraId="0E84BA5E" w14:textId="77777777" w:rsidR="00B37CF4" w:rsidRDefault="00000000">
            <w:pPr>
              <w:widowControl w:val="0"/>
              <w:suppressAutoHyphens/>
              <w:ind w:left="-108"/>
            </w:pPr>
            <w:r>
              <w:rPr>
                <w:szCs w:val="28"/>
              </w:rPr>
              <w:t>субсидий крестьянским (фермерским)</w:t>
            </w:r>
          </w:p>
          <w:p w14:paraId="14EE6FC8" w14:textId="77777777" w:rsidR="00B37CF4" w:rsidRDefault="00000000">
            <w:pPr>
              <w:widowControl w:val="0"/>
              <w:suppressAutoHyphens/>
              <w:ind w:left="-108"/>
            </w:pPr>
            <w:r>
              <w:rPr>
                <w:szCs w:val="28"/>
              </w:rPr>
              <w:t>хозяйствам и индивидуальным</w:t>
            </w:r>
          </w:p>
          <w:p w14:paraId="1A431803" w14:textId="77777777" w:rsidR="00B37CF4" w:rsidRDefault="00000000">
            <w:pPr>
              <w:widowControl w:val="0"/>
              <w:suppressAutoHyphens/>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 Ленинградский муниципальный округ Краснодарского края</w:t>
            </w:r>
          </w:p>
        </w:tc>
      </w:tr>
    </w:tbl>
    <w:p w14:paraId="727A4C44" w14:textId="77777777" w:rsidR="00B37CF4" w:rsidRDefault="00B37CF4">
      <w:pPr>
        <w:tabs>
          <w:tab w:val="left" w:pos="-5180"/>
        </w:tabs>
        <w:spacing w:line="218" w:lineRule="auto"/>
        <w:rPr>
          <w:szCs w:val="28"/>
        </w:rPr>
      </w:pPr>
    </w:p>
    <w:p w14:paraId="58CCCA95" w14:textId="77777777" w:rsidR="00B37CF4" w:rsidRDefault="00000000">
      <w:pPr>
        <w:tabs>
          <w:tab w:val="left" w:pos="-5180"/>
        </w:tabs>
        <w:spacing w:line="218" w:lineRule="auto"/>
        <w:rPr>
          <w:szCs w:val="28"/>
        </w:rPr>
      </w:pPr>
      <w:r>
        <w:rPr>
          <w:szCs w:val="28"/>
        </w:rPr>
        <w:t>ФОРМА</w:t>
      </w:r>
    </w:p>
    <w:p w14:paraId="438495F6" w14:textId="77777777" w:rsidR="00B37CF4" w:rsidRDefault="00B37CF4">
      <w:pPr>
        <w:tabs>
          <w:tab w:val="left" w:pos="-5180"/>
        </w:tabs>
        <w:spacing w:line="218" w:lineRule="auto"/>
        <w:rPr>
          <w:szCs w:val="28"/>
        </w:rPr>
      </w:pPr>
    </w:p>
    <w:p w14:paraId="5079E46B" w14:textId="77777777" w:rsidR="00B37CF4" w:rsidRDefault="00000000">
      <w:pPr>
        <w:spacing w:line="218" w:lineRule="auto"/>
        <w:rPr>
          <w:szCs w:val="28"/>
        </w:rPr>
      </w:pPr>
      <w:r>
        <w:rPr>
          <w:szCs w:val="28"/>
        </w:rPr>
        <w:t xml:space="preserve">Заполняется крестьянским (фермерским) хозяйством </w:t>
      </w:r>
    </w:p>
    <w:p w14:paraId="6F3CC5D8" w14:textId="77777777" w:rsidR="00B37CF4" w:rsidRDefault="00000000">
      <w:pPr>
        <w:tabs>
          <w:tab w:val="left" w:pos="-5180"/>
        </w:tabs>
        <w:spacing w:line="218" w:lineRule="auto"/>
        <w:rPr>
          <w:szCs w:val="28"/>
        </w:rPr>
      </w:pPr>
      <w:r>
        <w:rPr>
          <w:szCs w:val="28"/>
        </w:rPr>
        <w:t>и индивидуальным предпринимателем</w:t>
      </w:r>
    </w:p>
    <w:p w14:paraId="097EDBAB" w14:textId="77777777" w:rsidR="00B37CF4" w:rsidRDefault="00B37CF4">
      <w:pPr>
        <w:tabs>
          <w:tab w:val="left" w:pos="-5180"/>
        </w:tabs>
        <w:spacing w:line="218" w:lineRule="auto"/>
        <w:jc w:val="center"/>
        <w:rPr>
          <w:szCs w:val="28"/>
        </w:rPr>
      </w:pPr>
    </w:p>
    <w:p w14:paraId="62BDEDAF" w14:textId="77777777" w:rsidR="00B37CF4" w:rsidRDefault="00000000">
      <w:pPr>
        <w:tabs>
          <w:tab w:val="left" w:pos="-5180"/>
        </w:tabs>
        <w:spacing w:line="218" w:lineRule="auto"/>
        <w:jc w:val="center"/>
        <w:rPr>
          <w:b/>
          <w:szCs w:val="28"/>
        </w:rPr>
      </w:pPr>
      <w:r>
        <w:rPr>
          <w:b/>
          <w:szCs w:val="28"/>
        </w:rPr>
        <w:t xml:space="preserve">СПРАВКА-РАСЧЕТ </w:t>
      </w:r>
    </w:p>
    <w:p w14:paraId="2B54461D" w14:textId="77777777" w:rsidR="00B37CF4" w:rsidRDefault="00000000">
      <w:pPr>
        <w:spacing w:line="218" w:lineRule="auto"/>
        <w:jc w:val="center"/>
        <w:rPr>
          <w:b/>
          <w:szCs w:val="28"/>
        </w:rPr>
      </w:pPr>
      <w:r>
        <w:rPr>
          <w:b/>
          <w:szCs w:val="28"/>
        </w:rPr>
        <w:t xml:space="preserve">суммы субсидии на возмещение части </w:t>
      </w:r>
      <w:r>
        <w:rPr>
          <w:b/>
          <w:color w:val="000000"/>
          <w:szCs w:val="28"/>
        </w:rPr>
        <w:t xml:space="preserve">затрат, понесенных на приобретение </w:t>
      </w:r>
      <w:r>
        <w:rPr>
          <w:b/>
          <w:szCs w:val="28"/>
        </w:rPr>
        <w:t>молодняка кроликов, гусей, индеек</w:t>
      </w:r>
    </w:p>
    <w:tbl>
      <w:tblPr>
        <w:tblW w:w="9750" w:type="dxa"/>
        <w:tblInd w:w="109" w:type="dxa"/>
        <w:tblLayout w:type="fixed"/>
        <w:tblLook w:val="04A0" w:firstRow="1" w:lastRow="0" w:firstColumn="1" w:lastColumn="0" w:noHBand="0" w:noVBand="1"/>
      </w:tblPr>
      <w:tblGrid>
        <w:gridCol w:w="4198"/>
        <w:gridCol w:w="5552"/>
      </w:tblGrid>
      <w:tr w:rsidR="00B37CF4" w14:paraId="70225F37" w14:textId="77777777">
        <w:tc>
          <w:tcPr>
            <w:tcW w:w="4198" w:type="dxa"/>
            <w:tcBorders>
              <w:top w:val="single" w:sz="4" w:space="0" w:color="000000"/>
              <w:left w:val="single" w:sz="4" w:space="0" w:color="000000"/>
              <w:bottom w:val="single" w:sz="4" w:space="0" w:color="000000"/>
              <w:right w:val="single" w:sz="4" w:space="0" w:color="000000"/>
            </w:tcBorders>
          </w:tcPr>
          <w:p w14:paraId="5B12A3D2" w14:textId="77777777" w:rsidR="00B37CF4" w:rsidRDefault="00000000">
            <w:pPr>
              <w:widowControl w:val="0"/>
            </w:pPr>
            <w:r>
              <w:t>Наименование получателя</w:t>
            </w:r>
          </w:p>
        </w:tc>
        <w:tc>
          <w:tcPr>
            <w:tcW w:w="5551" w:type="dxa"/>
            <w:tcBorders>
              <w:top w:val="single" w:sz="4" w:space="0" w:color="000000"/>
              <w:left w:val="single" w:sz="4" w:space="0" w:color="000000"/>
              <w:bottom w:val="single" w:sz="4" w:space="0" w:color="000000"/>
              <w:right w:val="single" w:sz="4" w:space="0" w:color="000000"/>
            </w:tcBorders>
          </w:tcPr>
          <w:p w14:paraId="75238E98" w14:textId="77777777" w:rsidR="00B37CF4" w:rsidRDefault="00B37CF4">
            <w:pPr>
              <w:widowControl w:val="0"/>
            </w:pPr>
          </w:p>
        </w:tc>
      </w:tr>
      <w:tr w:rsidR="00B37CF4" w14:paraId="2D4A3D6A" w14:textId="77777777">
        <w:tc>
          <w:tcPr>
            <w:tcW w:w="4198" w:type="dxa"/>
            <w:tcBorders>
              <w:top w:val="single" w:sz="4" w:space="0" w:color="000000"/>
              <w:left w:val="single" w:sz="4" w:space="0" w:color="000000"/>
              <w:bottom w:val="single" w:sz="4" w:space="0" w:color="000000"/>
              <w:right w:val="single" w:sz="4" w:space="0" w:color="000000"/>
            </w:tcBorders>
          </w:tcPr>
          <w:p w14:paraId="71ABC6E0" w14:textId="77777777" w:rsidR="00B37CF4" w:rsidRDefault="00000000">
            <w:pPr>
              <w:widowControl w:val="0"/>
            </w:pPr>
            <w:r>
              <w:t>ИНН/КПП</w:t>
            </w:r>
          </w:p>
        </w:tc>
        <w:tc>
          <w:tcPr>
            <w:tcW w:w="5551" w:type="dxa"/>
            <w:tcBorders>
              <w:top w:val="single" w:sz="4" w:space="0" w:color="000000"/>
              <w:left w:val="single" w:sz="4" w:space="0" w:color="000000"/>
              <w:bottom w:val="single" w:sz="4" w:space="0" w:color="000000"/>
              <w:right w:val="single" w:sz="4" w:space="0" w:color="000000"/>
            </w:tcBorders>
          </w:tcPr>
          <w:p w14:paraId="65F96FFE" w14:textId="77777777" w:rsidR="00B37CF4" w:rsidRDefault="00B37CF4">
            <w:pPr>
              <w:widowControl w:val="0"/>
            </w:pPr>
          </w:p>
        </w:tc>
      </w:tr>
      <w:tr w:rsidR="00B37CF4" w14:paraId="007755FB" w14:textId="77777777">
        <w:tc>
          <w:tcPr>
            <w:tcW w:w="4198" w:type="dxa"/>
            <w:tcBorders>
              <w:top w:val="single" w:sz="4" w:space="0" w:color="000000"/>
              <w:left w:val="single" w:sz="4" w:space="0" w:color="000000"/>
              <w:bottom w:val="single" w:sz="4" w:space="0" w:color="000000"/>
              <w:right w:val="single" w:sz="4" w:space="0" w:color="000000"/>
            </w:tcBorders>
          </w:tcPr>
          <w:p w14:paraId="1422D2B1" w14:textId="77777777" w:rsidR="00B37CF4" w:rsidRDefault="00000000">
            <w:pPr>
              <w:widowControl w:val="0"/>
            </w:pPr>
            <w:r>
              <w:t>ОКПО</w:t>
            </w:r>
          </w:p>
        </w:tc>
        <w:tc>
          <w:tcPr>
            <w:tcW w:w="5551" w:type="dxa"/>
            <w:tcBorders>
              <w:top w:val="single" w:sz="4" w:space="0" w:color="000000"/>
              <w:left w:val="single" w:sz="4" w:space="0" w:color="000000"/>
              <w:bottom w:val="single" w:sz="4" w:space="0" w:color="000000"/>
              <w:right w:val="single" w:sz="4" w:space="0" w:color="000000"/>
            </w:tcBorders>
          </w:tcPr>
          <w:p w14:paraId="16F99935" w14:textId="77777777" w:rsidR="00B37CF4" w:rsidRDefault="00B37CF4">
            <w:pPr>
              <w:widowControl w:val="0"/>
            </w:pPr>
          </w:p>
        </w:tc>
      </w:tr>
      <w:tr w:rsidR="00B37CF4" w14:paraId="321E9C3C" w14:textId="77777777">
        <w:tc>
          <w:tcPr>
            <w:tcW w:w="4198" w:type="dxa"/>
            <w:tcBorders>
              <w:top w:val="single" w:sz="4" w:space="0" w:color="000000"/>
              <w:left w:val="single" w:sz="4" w:space="0" w:color="000000"/>
              <w:bottom w:val="single" w:sz="4" w:space="0" w:color="000000"/>
              <w:right w:val="single" w:sz="4" w:space="0" w:color="000000"/>
            </w:tcBorders>
          </w:tcPr>
          <w:p w14:paraId="7D2A3BD9" w14:textId="77777777" w:rsidR="00B37CF4" w:rsidRDefault="00000000">
            <w:pPr>
              <w:widowControl w:val="0"/>
            </w:pPr>
            <w:r>
              <w:t>ОКТМО</w:t>
            </w:r>
          </w:p>
        </w:tc>
        <w:tc>
          <w:tcPr>
            <w:tcW w:w="5551" w:type="dxa"/>
            <w:tcBorders>
              <w:top w:val="single" w:sz="4" w:space="0" w:color="000000"/>
              <w:left w:val="single" w:sz="4" w:space="0" w:color="000000"/>
              <w:bottom w:val="single" w:sz="4" w:space="0" w:color="000000"/>
              <w:right w:val="single" w:sz="4" w:space="0" w:color="000000"/>
            </w:tcBorders>
          </w:tcPr>
          <w:p w14:paraId="5846E07A" w14:textId="77777777" w:rsidR="00B37CF4" w:rsidRDefault="00B37CF4">
            <w:pPr>
              <w:widowControl w:val="0"/>
            </w:pPr>
          </w:p>
        </w:tc>
      </w:tr>
      <w:tr w:rsidR="00B37CF4" w14:paraId="05DFD596" w14:textId="77777777">
        <w:tc>
          <w:tcPr>
            <w:tcW w:w="4198" w:type="dxa"/>
            <w:tcBorders>
              <w:top w:val="single" w:sz="4" w:space="0" w:color="000000"/>
              <w:left w:val="single" w:sz="4" w:space="0" w:color="000000"/>
              <w:bottom w:val="single" w:sz="4" w:space="0" w:color="000000"/>
              <w:right w:val="single" w:sz="4" w:space="0" w:color="000000"/>
            </w:tcBorders>
          </w:tcPr>
          <w:p w14:paraId="5B5C838F" w14:textId="77777777" w:rsidR="00B37CF4" w:rsidRDefault="00000000">
            <w:pPr>
              <w:widowControl w:val="0"/>
            </w:pPr>
            <w:r>
              <w:t>Юридический адрес и телефон</w:t>
            </w:r>
          </w:p>
          <w:p w14:paraId="072FF605" w14:textId="77777777" w:rsidR="00B37CF4" w:rsidRDefault="00000000">
            <w:pPr>
              <w:widowControl w:val="0"/>
            </w:pPr>
            <w:r>
              <w:t>получателя субсидий</w:t>
            </w:r>
          </w:p>
        </w:tc>
        <w:tc>
          <w:tcPr>
            <w:tcW w:w="5551" w:type="dxa"/>
            <w:tcBorders>
              <w:top w:val="single" w:sz="4" w:space="0" w:color="000000"/>
              <w:left w:val="single" w:sz="4" w:space="0" w:color="000000"/>
              <w:bottom w:val="single" w:sz="4" w:space="0" w:color="000000"/>
              <w:right w:val="single" w:sz="4" w:space="0" w:color="000000"/>
            </w:tcBorders>
          </w:tcPr>
          <w:p w14:paraId="55FDD4F6" w14:textId="77777777" w:rsidR="00B37CF4" w:rsidRDefault="00B37CF4">
            <w:pPr>
              <w:widowControl w:val="0"/>
            </w:pPr>
          </w:p>
        </w:tc>
      </w:tr>
      <w:tr w:rsidR="00B37CF4" w14:paraId="069979CE" w14:textId="77777777">
        <w:tc>
          <w:tcPr>
            <w:tcW w:w="4198" w:type="dxa"/>
            <w:tcBorders>
              <w:top w:val="single" w:sz="4" w:space="0" w:color="000000"/>
              <w:left w:val="single" w:sz="4" w:space="0" w:color="000000"/>
              <w:bottom w:val="single" w:sz="4" w:space="0" w:color="000000"/>
              <w:right w:val="single" w:sz="4" w:space="0" w:color="000000"/>
            </w:tcBorders>
          </w:tcPr>
          <w:p w14:paraId="77118466" w14:textId="77777777" w:rsidR="00B37CF4" w:rsidRDefault="00000000">
            <w:pPr>
              <w:widowControl w:val="0"/>
            </w:pPr>
            <w:r>
              <w:t>Банковские реквизиты</w:t>
            </w:r>
          </w:p>
          <w:p w14:paraId="761143FF" w14:textId="77777777" w:rsidR="00B37CF4" w:rsidRDefault="00000000">
            <w:pPr>
              <w:widowControl w:val="0"/>
            </w:pPr>
            <w:r>
              <w:t>Расчетный счет получателя субсидий</w:t>
            </w:r>
          </w:p>
        </w:tc>
        <w:tc>
          <w:tcPr>
            <w:tcW w:w="5551" w:type="dxa"/>
            <w:tcBorders>
              <w:top w:val="single" w:sz="4" w:space="0" w:color="000000"/>
              <w:left w:val="single" w:sz="4" w:space="0" w:color="000000"/>
              <w:bottom w:val="single" w:sz="4" w:space="0" w:color="000000"/>
              <w:right w:val="single" w:sz="4" w:space="0" w:color="000000"/>
            </w:tcBorders>
          </w:tcPr>
          <w:p w14:paraId="0F6A9316" w14:textId="77777777" w:rsidR="00B37CF4" w:rsidRDefault="00B37CF4">
            <w:pPr>
              <w:widowControl w:val="0"/>
            </w:pPr>
          </w:p>
        </w:tc>
      </w:tr>
      <w:tr w:rsidR="00B37CF4" w14:paraId="370AD042" w14:textId="77777777">
        <w:tc>
          <w:tcPr>
            <w:tcW w:w="4198" w:type="dxa"/>
            <w:tcBorders>
              <w:top w:val="single" w:sz="4" w:space="0" w:color="000000"/>
              <w:left w:val="single" w:sz="4" w:space="0" w:color="000000"/>
              <w:bottom w:val="single" w:sz="4" w:space="0" w:color="000000"/>
              <w:right w:val="single" w:sz="4" w:space="0" w:color="000000"/>
            </w:tcBorders>
          </w:tcPr>
          <w:p w14:paraId="48E279E6" w14:textId="77777777" w:rsidR="00B37CF4" w:rsidRDefault="00000000">
            <w:pPr>
              <w:widowControl w:val="0"/>
            </w:pPr>
            <w:r>
              <w:t>Корреспондентский счет</w:t>
            </w:r>
          </w:p>
        </w:tc>
        <w:tc>
          <w:tcPr>
            <w:tcW w:w="5551" w:type="dxa"/>
            <w:tcBorders>
              <w:top w:val="single" w:sz="4" w:space="0" w:color="000000"/>
              <w:left w:val="single" w:sz="4" w:space="0" w:color="000000"/>
              <w:bottom w:val="single" w:sz="4" w:space="0" w:color="000000"/>
              <w:right w:val="single" w:sz="4" w:space="0" w:color="000000"/>
            </w:tcBorders>
          </w:tcPr>
          <w:p w14:paraId="336B50E2" w14:textId="77777777" w:rsidR="00B37CF4" w:rsidRDefault="00B37CF4">
            <w:pPr>
              <w:widowControl w:val="0"/>
            </w:pPr>
          </w:p>
        </w:tc>
      </w:tr>
      <w:tr w:rsidR="00B37CF4" w14:paraId="5B5131D0" w14:textId="77777777">
        <w:tc>
          <w:tcPr>
            <w:tcW w:w="4198" w:type="dxa"/>
            <w:tcBorders>
              <w:top w:val="single" w:sz="4" w:space="0" w:color="000000"/>
              <w:left w:val="single" w:sz="4" w:space="0" w:color="000000"/>
              <w:bottom w:val="single" w:sz="4" w:space="0" w:color="000000"/>
              <w:right w:val="single" w:sz="4" w:space="0" w:color="000000"/>
            </w:tcBorders>
          </w:tcPr>
          <w:p w14:paraId="34E44BDE" w14:textId="77777777" w:rsidR="00B37CF4" w:rsidRDefault="00000000">
            <w:pPr>
              <w:widowControl w:val="0"/>
            </w:pPr>
            <w:r>
              <w:t>Наименование банка</w:t>
            </w:r>
          </w:p>
        </w:tc>
        <w:tc>
          <w:tcPr>
            <w:tcW w:w="5551" w:type="dxa"/>
            <w:tcBorders>
              <w:top w:val="single" w:sz="4" w:space="0" w:color="000000"/>
              <w:left w:val="single" w:sz="4" w:space="0" w:color="000000"/>
              <w:bottom w:val="single" w:sz="4" w:space="0" w:color="000000"/>
              <w:right w:val="single" w:sz="4" w:space="0" w:color="000000"/>
            </w:tcBorders>
          </w:tcPr>
          <w:p w14:paraId="353F5FF6" w14:textId="77777777" w:rsidR="00B37CF4" w:rsidRDefault="00B37CF4">
            <w:pPr>
              <w:widowControl w:val="0"/>
            </w:pPr>
          </w:p>
        </w:tc>
      </w:tr>
      <w:tr w:rsidR="00B37CF4" w14:paraId="1888AFEE" w14:textId="77777777">
        <w:tc>
          <w:tcPr>
            <w:tcW w:w="4198" w:type="dxa"/>
            <w:tcBorders>
              <w:top w:val="single" w:sz="4" w:space="0" w:color="000000"/>
              <w:left w:val="single" w:sz="4" w:space="0" w:color="000000"/>
              <w:bottom w:val="single" w:sz="4" w:space="0" w:color="000000"/>
              <w:right w:val="single" w:sz="4" w:space="0" w:color="000000"/>
            </w:tcBorders>
          </w:tcPr>
          <w:p w14:paraId="54F0E369" w14:textId="77777777" w:rsidR="00B37CF4" w:rsidRDefault="00000000">
            <w:pPr>
              <w:widowControl w:val="0"/>
            </w:pPr>
            <w:r>
              <w:t>БИК</w:t>
            </w:r>
          </w:p>
        </w:tc>
        <w:tc>
          <w:tcPr>
            <w:tcW w:w="5551" w:type="dxa"/>
            <w:tcBorders>
              <w:top w:val="single" w:sz="4" w:space="0" w:color="000000"/>
              <w:left w:val="single" w:sz="4" w:space="0" w:color="000000"/>
              <w:bottom w:val="single" w:sz="4" w:space="0" w:color="000000"/>
              <w:right w:val="single" w:sz="4" w:space="0" w:color="000000"/>
            </w:tcBorders>
          </w:tcPr>
          <w:p w14:paraId="38510DBC" w14:textId="77777777" w:rsidR="00B37CF4" w:rsidRDefault="00B37CF4">
            <w:pPr>
              <w:widowControl w:val="0"/>
            </w:pPr>
          </w:p>
        </w:tc>
      </w:tr>
    </w:tbl>
    <w:p w14:paraId="4ED1EDA4" w14:textId="77777777" w:rsidR="00B37CF4" w:rsidRDefault="00B37CF4">
      <w:pPr>
        <w:spacing w:line="218" w:lineRule="auto"/>
        <w:rPr>
          <w:sz w:val="20"/>
          <w:szCs w:val="20"/>
        </w:rPr>
      </w:pPr>
    </w:p>
    <w:tbl>
      <w:tblPr>
        <w:tblW w:w="9810" w:type="dxa"/>
        <w:tblInd w:w="57" w:type="dxa"/>
        <w:tblLayout w:type="fixed"/>
        <w:tblLook w:val="04A0" w:firstRow="1" w:lastRow="0" w:firstColumn="1" w:lastColumn="0" w:noHBand="0" w:noVBand="1"/>
      </w:tblPr>
      <w:tblGrid>
        <w:gridCol w:w="1343"/>
        <w:gridCol w:w="1208"/>
        <w:gridCol w:w="1251"/>
        <w:gridCol w:w="795"/>
        <w:gridCol w:w="1453"/>
        <w:gridCol w:w="1195"/>
        <w:gridCol w:w="1154"/>
        <w:gridCol w:w="1411"/>
      </w:tblGrid>
      <w:tr w:rsidR="00B37CF4" w14:paraId="53BD5BEF" w14:textId="77777777">
        <w:tc>
          <w:tcPr>
            <w:tcW w:w="1342" w:type="dxa"/>
            <w:tcBorders>
              <w:top w:val="single" w:sz="4" w:space="0" w:color="000000"/>
              <w:left w:val="single" w:sz="4" w:space="0" w:color="000000"/>
              <w:bottom w:val="single" w:sz="4" w:space="0" w:color="000000"/>
              <w:right w:val="single" w:sz="4" w:space="0" w:color="000000"/>
            </w:tcBorders>
            <w:vAlign w:val="center"/>
          </w:tcPr>
          <w:p w14:paraId="66967E8C" w14:textId="77777777" w:rsidR="00B37CF4" w:rsidRDefault="00000000">
            <w:pPr>
              <w:widowControl w:val="0"/>
              <w:spacing w:line="218" w:lineRule="auto"/>
              <w:ind w:left="-113" w:right="-113"/>
              <w:jc w:val="center"/>
              <w:rPr>
                <w:sz w:val="24"/>
              </w:rPr>
            </w:pPr>
            <w:r>
              <w:rPr>
                <w:sz w:val="24"/>
              </w:rPr>
              <w:t>Виды</w:t>
            </w:r>
          </w:p>
          <w:p w14:paraId="3681B620" w14:textId="77777777" w:rsidR="00B37CF4" w:rsidRDefault="00000000">
            <w:pPr>
              <w:widowControl w:val="0"/>
              <w:spacing w:line="218" w:lineRule="auto"/>
              <w:ind w:left="-113" w:right="-113"/>
              <w:jc w:val="center"/>
              <w:rPr>
                <w:sz w:val="24"/>
              </w:rPr>
            </w:pPr>
            <w:r>
              <w:rPr>
                <w:sz w:val="24"/>
              </w:rPr>
              <w:t>животных</w:t>
            </w:r>
          </w:p>
        </w:tc>
        <w:tc>
          <w:tcPr>
            <w:tcW w:w="1207" w:type="dxa"/>
            <w:tcBorders>
              <w:top w:val="single" w:sz="4" w:space="0" w:color="000000"/>
              <w:left w:val="single" w:sz="4" w:space="0" w:color="000000"/>
              <w:bottom w:val="single" w:sz="4" w:space="0" w:color="000000"/>
              <w:right w:val="single" w:sz="4" w:space="0" w:color="000000"/>
            </w:tcBorders>
            <w:vAlign w:val="center"/>
          </w:tcPr>
          <w:p w14:paraId="2934A75E" w14:textId="77777777" w:rsidR="00B37CF4" w:rsidRDefault="00000000">
            <w:pPr>
              <w:widowControl w:val="0"/>
              <w:spacing w:line="218" w:lineRule="auto"/>
              <w:ind w:left="-113" w:right="-113"/>
              <w:jc w:val="center"/>
              <w:rPr>
                <w:sz w:val="24"/>
              </w:rPr>
            </w:pPr>
            <w:r>
              <w:rPr>
                <w:sz w:val="24"/>
              </w:rPr>
              <w:t>Количество</w:t>
            </w:r>
          </w:p>
          <w:p w14:paraId="64058E66" w14:textId="77777777" w:rsidR="00B37CF4" w:rsidRDefault="00000000">
            <w:pPr>
              <w:widowControl w:val="0"/>
              <w:spacing w:line="218" w:lineRule="auto"/>
              <w:ind w:left="-113" w:right="-113"/>
              <w:jc w:val="center"/>
              <w:rPr>
                <w:sz w:val="24"/>
              </w:rPr>
            </w:pPr>
            <w:r>
              <w:rPr>
                <w:sz w:val="24"/>
              </w:rPr>
              <w:t>животных</w:t>
            </w:r>
          </w:p>
          <w:p w14:paraId="4434C34F" w14:textId="77777777" w:rsidR="00B37CF4" w:rsidRDefault="00000000">
            <w:pPr>
              <w:widowControl w:val="0"/>
              <w:spacing w:line="218" w:lineRule="auto"/>
              <w:ind w:left="-113" w:right="-113"/>
              <w:jc w:val="center"/>
              <w:rPr>
                <w:sz w:val="24"/>
              </w:rPr>
            </w:pPr>
            <w:r>
              <w:rPr>
                <w:sz w:val="24"/>
              </w:rPr>
              <w:t>(голов)</w:t>
            </w:r>
          </w:p>
        </w:tc>
        <w:tc>
          <w:tcPr>
            <w:tcW w:w="1251" w:type="dxa"/>
            <w:tcBorders>
              <w:top w:val="single" w:sz="4" w:space="0" w:color="000000"/>
              <w:left w:val="single" w:sz="4" w:space="0" w:color="000000"/>
              <w:bottom w:val="single" w:sz="4" w:space="0" w:color="000000"/>
              <w:right w:val="single" w:sz="4" w:space="0" w:color="000000"/>
            </w:tcBorders>
            <w:vAlign w:val="center"/>
          </w:tcPr>
          <w:p w14:paraId="373588E3" w14:textId="77777777" w:rsidR="00B37CF4" w:rsidRDefault="00000000">
            <w:pPr>
              <w:widowControl w:val="0"/>
              <w:spacing w:line="218" w:lineRule="auto"/>
              <w:ind w:left="-113" w:right="-113"/>
              <w:jc w:val="center"/>
              <w:rPr>
                <w:sz w:val="24"/>
              </w:rPr>
            </w:pPr>
            <w:r>
              <w:rPr>
                <w:sz w:val="24"/>
              </w:rPr>
              <w:t>Стоимость одной головы приобретенных животных</w:t>
            </w:r>
          </w:p>
          <w:p w14:paraId="1BD1487B" w14:textId="77777777" w:rsidR="00B37CF4" w:rsidRDefault="00000000">
            <w:pPr>
              <w:widowControl w:val="0"/>
              <w:spacing w:line="218" w:lineRule="auto"/>
              <w:ind w:left="-113" w:right="-113"/>
              <w:jc w:val="center"/>
              <w:rPr>
                <w:sz w:val="24"/>
              </w:rPr>
            </w:pPr>
            <w:r>
              <w:rPr>
                <w:sz w:val="24"/>
              </w:rPr>
              <w:t>(рублей)</w:t>
            </w:r>
          </w:p>
        </w:tc>
        <w:tc>
          <w:tcPr>
            <w:tcW w:w="795" w:type="dxa"/>
            <w:tcBorders>
              <w:top w:val="single" w:sz="4" w:space="0" w:color="000000"/>
              <w:left w:val="single" w:sz="4" w:space="0" w:color="000000"/>
              <w:bottom w:val="single" w:sz="4" w:space="0" w:color="000000"/>
              <w:right w:val="single" w:sz="4" w:space="0" w:color="000000"/>
            </w:tcBorders>
            <w:vAlign w:val="center"/>
          </w:tcPr>
          <w:p w14:paraId="46D64C42" w14:textId="77777777" w:rsidR="00B37CF4" w:rsidRDefault="00000000">
            <w:pPr>
              <w:widowControl w:val="0"/>
              <w:spacing w:line="218" w:lineRule="auto"/>
              <w:ind w:left="-113" w:right="-113"/>
              <w:jc w:val="center"/>
              <w:rPr>
                <w:sz w:val="24"/>
              </w:rPr>
            </w:pPr>
            <w:r>
              <w:rPr>
                <w:sz w:val="24"/>
              </w:rPr>
              <w:t>Ставка</w:t>
            </w:r>
          </w:p>
          <w:p w14:paraId="263854F2" w14:textId="77777777" w:rsidR="00B37CF4" w:rsidRDefault="00000000">
            <w:pPr>
              <w:widowControl w:val="0"/>
              <w:spacing w:line="218" w:lineRule="auto"/>
              <w:ind w:left="-113" w:right="-113"/>
              <w:jc w:val="center"/>
              <w:rPr>
                <w:sz w:val="24"/>
              </w:rPr>
            </w:pPr>
            <w:r>
              <w:rPr>
                <w:sz w:val="24"/>
              </w:rPr>
              <w:t>субси-дии</w:t>
            </w:r>
          </w:p>
          <w:p w14:paraId="5A1FA101" w14:textId="77777777" w:rsidR="00B37CF4" w:rsidRDefault="00000000">
            <w:pPr>
              <w:widowControl w:val="0"/>
              <w:spacing w:line="218" w:lineRule="auto"/>
              <w:ind w:left="-113" w:right="-113"/>
              <w:jc w:val="center"/>
              <w:rPr>
                <w:sz w:val="24"/>
              </w:rPr>
            </w:pPr>
            <w:r>
              <w:rPr>
                <w:sz w:val="24"/>
              </w:rPr>
              <w:t>(%)</w:t>
            </w:r>
          </w:p>
        </w:tc>
        <w:tc>
          <w:tcPr>
            <w:tcW w:w="1453" w:type="dxa"/>
            <w:tcBorders>
              <w:top w:val="single" w:sz="4" w:space="0" w:color="000000"/>
              <w:left w:val="single" w:sz="4" w:space="0" w:color="000000"/>
              <w:bottom w:val="single" w:sz="4" w:space="0" w:color="000000"/>
            </w:tcBorders>
            <w:vAlign w:val="center"/>
          </w:tcPr>
          <w:p w14:paraId="0A707C15" w14:textId="77777777" w:rsidR="00B37CF4" w:rsidRDefault="00000000">
            <w:pPr>
              <w:widowControl w:val="0"/>
              <w:ind w:left="-57" w:right="-57"/>
              <w:jc w:val="center"/>
              <w:rPr>
                <w:sz w:val="24"/>
              </w:rPr>
            </w:pPr>
            <w:r>
              <w:rPr>
                <w:sz w:val="24"/>
              </w:rPr>
              <w:t>Максимальный размер выплаты за одну голову (рублей)</w:t>
            </w:r>
          </w:p>
        </w:tc>
        <w:tc>
          <w:tcPr>
            <w:tcW w:w="1195" w:type="dxa"/>
            <w:tcBorders>
              <w:top w:val="single" w:sz="4" w:space="0" w:color="000000"/>
              <w:left w:val="single" w:sz="4" w:space="0" w:color="000000"/>
              <w:bottom w:val="single" w:sz="4" w:space="0" w:color="000000"/>
              <w:right w:val="single" w:sz="4" w:space="0" w:color="000000"/>
            </w:tcBorders>
            <w:vAlign w:val="center"/>
          </w:tcPr>
          <w:p w14:paraId="1854E781" w14:textId="77777777" w:rsidR="00B37CF4" w:rsidRDefault="00000000">
            <w:pPr>
              <w:widowControl w:val="0"/>
              <w:ind w:left="-57" w:right="-57"/>
              <w:jc w:val="center"/>
              <w:rPr>
                <w:sz w:val="24"/>
              </w:rPr>
            </w:pPr>
            <w:r>
              <w:rPr>
                <w:sz w:val="24"/>
              </w:rPr>
              <w:t>Размер целевых средств</w:t>
            </w:r>
          </w:p>
          <w:p w14:paraId="0C420A58" w14:textId="77777777" w:rsidR="00B37CF4" w:rsidRDefault="00000000">
            <w:pPr>
              <w:widowControl w:val="0"/>
              <w:ind w:left="-113" w:right="-113"/>
              <w:jc w:val="center"/>
              <w:rPr>
                <w:sz w:val="24"/>
              </w:rPr>
            </w:pPr>
            <w:r>
              <w:rPr>
                <w:sz w:val="24"/>
              </w:rPr>
              <w:t>(гр.6= =гр.2×гр.3× гр4/100)</w:t>
            </w:r>
          </w:p>
          <w:p w14:paraId="5C939A93" w14:textId="77777777" w:rsidR="00B37CF4" w:rsidRDefault="00000000">
            <w:pPr>
              <w:widowControl w:val="0"/>
              <w:ind w:left="-113" w:right="-113"/>
              <w:jc w:val="center"/>
              <w:rPr>
                <w:sz w:val="24"/>
              </w:rPr>
            </w:pPr>
            <w:r>
              <w:rPr>
                <w:sz w:val="24"/>
              </w:rPr>
              <w:t>(рублей)</w:t>
            </w:r>
          </w:p>
        </w:tc>
        <w:tc>
          <w:tcPr>
            <w:tcW w:w="1154" w:type="dxa"/>
            <w:tcBorders>
              <w:top w:val="single" w:sz="4" w:space="0" w:color="000000"/>
              <w:left w:val="single" w:sz="4" w:space="0" w:color="000000"/>
              <w:bottom w:val="single" w:sz="4" w:space="0" w:color="000000"/>
              <w:right w:val="single" w:sz="4" w:space="0" w:color="000000"/>
            </w:tcBorders>
            <w:vAlign w:val="center"/>
          </w:tcPr>
          <w:p w14:paraId="259DD39E" w14:textId="77777777" w:rsidR="00B37CF4" w:rsidRDefault="00000000">
            <w:pPr>
              <w:widowControl w:val="0"/>
              <w:ind w:left="-57" w:right="-57"/>
              <w:jc w:val="center"/>
              <w:rPr>
                <w:sz w:val="24"/>
              </w:rPr>
            </w:pPr>
            <w:r>
              <w:rPr>
                <w:sz w:val="24"/>
              </w:rPr>
              <w:t>Размер целевых средств</w:t>
            </w:r>
          </w:p>
          <w:p w14:paraId="32CC228D" w14:textId="77777777" w:rsidR="00B37CF4" w:rsidRDefault="00000000">
            <w:pPr>
              <w:widowControl w:val="0"/>
              <w:ind w:left="-113" w:right="-113"/>
              <w:jc w:val="center"/>
              <w:rPr>
                <w:sz w:val="24"/>
              </w:rPr>
            </w:pPr>
            <w:r>
              <w:rPr>
                <w:sz w:val="24"/>
              </w:rPr>
              <w:t>(гр.7= =гр.2×гр.5)</w:t>
            </w:r>
          </w:p>
          <w:p w14:paraId="5C564001" w14:textId="77777777" w:rsidR="00B37CF4" w:rsidRDefault="00000000">
            <w:pPr>
              <w:widowControl w:val="0"/>
              <w:ind w:left="-113" w:right="-113"/>
              <w:jc w:val="center"/>
              <w:rPr>
                <w:sz w:val="24"/>
              </w:rPr>
            </w:pPr>
            <w:r>
              <w:rPr>
                <w:sz w:val="24"/>
              </w:rPr>
              <w:t>(рублей)</w:t>
            </w:r>
          </w:p>
        </w:tc>
        <w:tc>
          <w:tcPr>
            <w:tcW w:w="1411" w:type="dxa"/>
            <w:tcBorders>
              <w:top w:val="single" w:sz="4" w:space="0" w:color="000000"/>
              <w:left w:val="single" w:sz="4" w:space="0" w:color="000000"/>
              <w:bottom w:val="single" w:sz="4" w:space="0" w:color="000000"/>
              <w:right w:val="single" w:sz="4" w:space="0" w:color="000000"/>
            </w:tcBorders>
            <w:vAlign w:val="center"/>
          </w:tcPr>
          <w:p w14:paraId="73E25CD2" w14:textId="77777777" w:rsidR="00B37CF4" w:rsidRDefault="00000000">
            <w:pPr>
              <w:widowControl w:val="0"/>
              <w:ind w:left="-113" w:right="-113"/>
              <w:jc w:val="center"/>
              <w:rPr>
                <w:sz w:val="24"/>
              </w:rPr>
            </w:pPr>
            <w:r>
              <w:rPr>
                <w:sz w:val="24"/>
              </w:rPr>
              <w:t>Сумма субсидии (минимальная величина из графы 6 или 7)</w:t>
            </w:r>
          </w:p>
          <w:p w14:paraId="4E0FEB29" w14:textId="77777777" w:rsidR="00B37CF4" w:rsidRDefault="00000000">
            <w:pPr>
              <w:widowControl w:val="0"/>
              <w:ind w:left="-113" w:right="-113"/>
              <w:jc w:val="center"/>
              <w:rPr>
                <w:sz w:val="24"/>
              </w:rPr>
            </w:pPr>
            <w:r>
              <w:rPr>
                <w:sz w:val="24"/>
              </w:rPr>
              <w:t>(рублей)</w:t>
            </w:r>
          </w:p>
        </w:tc>
      </w:tr>
      <w:tr w:rsidR="00B37CF4" w14:paraId="54B58E10" w14:textId="77777777">
        <w:tc>
          <w:tcPr>
            <w:tcW w:w="1342" w:type="dxa"/>
            <w:tcBorders>
              <w:top w:val="single" w:sz="4" w:space="0" w:color="000000"/>
              <w:left w:val="single" w:sz="4" w:space="0" w:color="000000"/>
              <w:bottom w:val="single" w:sz="4" w:space="0" w:color="000000"/>
              <w:right w:val="single" w:sz="4" w:space="0" w:color="000000"/>
            </w:tcBorders>
          </w:tcPr>
          <w:p w14:paraId="227CCA13" w14:textId="77777777" w:rsidR="00B37CF4" w:rsidRDefault="00000000">
            <w:pPr>
              <w:widowControl w:val="0"/>
              <w:spacing w:line="218" w:lineRule="auto"/>
              <w:jc w:val="center"/>
              <w:rPr>
                <w:sz w:val="24"/>
              </w:rPr>
            </w:pPr>
            <w:r>
              <w:rPr>
                <w:sz w:val="24"/>
              </w:rPr>
              <w:t>1</w:t>
            </w:r>
          </w:p>
        </w:tc>
        <w:tc>
          <w:tcPr>
            <w:tcW w:w="1207" w:type="dxa"/>
            <w:tcBorders>
              <w:top w:val="single" w:sz="4" w:space="0" w:color="000000"/>
              <w:left w:val="single" w:sz="4" w:space="0" w:color="000000"/>
              <w:bottom w:val="single" w:sz="4" w:space="0" w:color="000000"/>
              <w:right w:val="single" w:sz="4" w:space="0" w:color="000000"/>
            </w:tcBorders>
          </w:tcPr>
          <w:p w14:paraId="2861041C" w14:textId="77777777" w:rsidR="00B37CF4" w:rsidRDefault="00000000">
            <w:pPr>
              <w:widowControl w:val="0"/>
              <w:spacing w:line="218" w:lineRule="auto"/>
              <w:jc w:val="center"/>
              <w:rPr>
                <w:sz w:val="24"/>
              </w:rPr>
            </w:pPr>
            <w:r>
              <w:rPr>
                <w:sz w:val="24"/>
              </w:rPr>
              <w:t>2</w:t>
            </w:r>
          </w:p>
        </w:tc>
        <w:tc>
          <w:tcPr>
            <w:tcW w:w="1251" w:type="dxa"/>
            <w:tcBorders>
              <w:top w:val="single" w:sz="4" w:space="0" w:color="000000"/>
              <w:left w:val="single" w:sz="4" w:space="0" w:color="000000"/>
              <w:bottom w:val="single" w:sz="4" w:space="0" w:color="000000"/>
              <w:right w:val="single" w:sz="4" w:space="0" w:color="000000"/>
            </w:tcBorders>
          </w:tcPr>
          <w:p w14:paraId="2CE76B68" w14:textId="77777777" w:rsidR="00B37CF4" w:rsidRDefault="00000000">
            <w:pPr>
              <w:widowControl w:val="0"/>
              <w:spacing w:line="218" w:lineRule="auto"/>
              <w:jc w:val="center"/>
              <w:rPr>
                <w:sz w:val="24"/>
              </w:rPr>
            </w:pPr>
            <w:r>
              <w:rPr>
                <w:sz w:val="24"/>
              </w:rPr>
              <w:t>3</w:t>
            </w:r>
          </w:p>
        </w:tc>
        <w:tc>
          <w:tcPr>
            <w:tcW w:w="795" w:type="dxa"/>
            <w:tcBorders>
              <w:top w:val="single" w:sz="4" w:space="0" w:color="000000"/>
              <w:left w:val="single" w:sz="4" w:space="0" w:color="000000"/>
              <w:bottom w:val="single" w:sz="4" w:space="0" w:color="000000"/>
              <w:right w:val="single" w:sz="4" w:space="0" w:color="000000"/>
            </w:tcBorders>
          </w:tcPr>
          <w:p w14:paraId="45104854" w14:textId="77777777" w:rsidR="00B37CF4" w:rsidRDefault="00000000">
            <w:pPr>
              <w:widowControl w:val="0"/>
              <w:spacing w:line="218" w:lineRule="auto"/>
              <w:jc w:val="center"/>
              <w:rPr>
                <w:sz w:val="24"/>
              </w:rPr>
            </w:pPr>
            <w:r>
              <w:rPr>
                <w:sz w:val="24"/>
              </w:rPr>
              <w:t>4</w:t>
            </w:r>
          </w:p>
        </w:tc>
        <w:tc>
          <w:tcPr>
            <w:tcW w:w="1453" w:type="dxa"/>
            <w:tcBorders>
              <w:top w:val="single" w:sz="4" w:space="0" w:color="000000"/>
              <w:left w:val="single" w:sz="4" w:space="0" w:color="000000"/>
              <w:bottom w:val="single" w:sz="4" w:space="0" w:color="000000"/>
            </w:tcBorders>
          </w:tcPr>
          <w:p w14:paraId="1CB3864D" w14:textId="77777777" w:rsidR="00B37CF4" w:rsidRDefault="00000000">
            <w:pPr>
              <w:widowControl w:val="0"/>
              <w:spacing w:line="218" w:lineRule="auto"/>
              <w:jc w:val="center"/>
              <w:rPr>
                <w:sz w:val="24"/>
              </w:rPr>
            </w:pPr>
            <w:r>
              <w:rPr>
                <w:sz w:val="24"/>
              </w:rPr>
              <w:t>5</w:t>
            </w:r>
          </w:p>
        </w:tc>
        <w:tc>
          <w:tcPr>
            <w:tcW w:w="1195" w:type="dxa"/>
            <w:tcBorders>
              <w:top w:val="single" w:sz="4" w:space="0" w:color="000000"/>
              <w:left w:val="single" w:sz="4" w:space="0" w:color="000000"/>
              <w:bottom w:val="single" w:sz="4" w:space="0" w:color="000000"/>
              <w:right w:val="single" w:sz="4" w:space="0" w:color="000000"/>
            </w:tcBorders>
          </w:tcPr>
          <w:p w14:paraId="2E33EBE6" w14:textId="77777777" w:rsidR="00B37CF4" w:rsidRDefault="00000000">
            <w:pPr>
              <w:widowControl w:val="0"/>
              <w:spacing w:line="218" w:lineRule="auto"/>
              <w:jc w:val="center"/>
              <w:rPr>
                <w:sz w:val="24"/>
              </w:rPr>
            </w:pPr>
            <w:r>
              <w:rPr>
                <w:sz w:val="24"/>
              </w:rPr>
              <w:t>6</w:t>
            </w:r>
          </w:p>
        </w:tc>
        <w:tc>
          <w:tcPr>
            <w:tcW w:w="1154" w:type="dxa"/>
            <w:tcBorders>
              <w:top w:val="single" w:sz="4" w:space="0" w:color="000000"/>
              <w:left w:val="single" w:sz="4" w:space="0" w:color="000000"/>
              <w:bottom w:val="single" w:sz="4" w:space="0" w:color="000000"/>
              <w:right w:val="single" w:sz="4" w:space="0" w:color="000000"/>
            </w:tcBorders>
          </w:tcPr>
          <w:p w14:paraId="18EDABAD" w14:textId="77777777" w:rsidR="00B37CF4" w:rsidRDefault="00000000">
            <w:pPr>
              <w:widowControl w:val="0"/>
              <w:spacing w:line="218" w:lineRule="auto"/>
              <w:jc w:val="center"/>
              <w:rPr>
                <w:sz w:val="24"/>
              </w:rPr>
            </w:pPr>
            <w:r>
              <w:rPr>
                <w:sz w:val="24"/>
              </w:rPr>
              <w:t>7</w:t>
            </w:r>
          </w:p>
        </w:tc>
        <w:tc>
          <w:tcPr>
            <w:tcW w:w="1411" w:type="dxa"/>
            <w:tcBorders>
              <w:top w:val="single" w:sz="4" w:space="0" w:color="000000"/>
              <w:left w:val="single" w:sz="4" w:space="0" w:color="000000"/>
              <w:bottom w:val="single" w:sz="4" w:space="0" w:color="000000"/>
              <w:right w:val="single" w:sz="4" w:space="0" w:color="000000"/>
            </w:tcBorders>
          </w:tcPr>
          <w:p w14:paraId="70DFCC82" w14:textId="77777777" w:rsidR="00B37CF4" w:rsidRDefault="00000000">
            <w:pPr>
              <w:widowControl w:val="0"/>
              <w:spacing w:line="218" w:lineRule="auto"/>
              <w:jc w:val="center"/>
              <w:rPr>
                <w:sz w:val="24"/>
              </w:rPr>
            </w:pPr>
            <w:r>
              <w:rPr>
                <w:sz w:val="24"/>
              </w:rPr>
              <w:t>8</w:t>
            </w:r>
          </w:p>
        </w:tc>
      </w:tr>
      <w:tr w:rsidR="00B37CF4" w14:paraId="1D53898F" w14:textId="77777777">
        <w:tc>
          <w:tcPr>
            <w:tcW w:w="1342" w:type="dxa"/>
            <w:tcBorders>
              <w:top w:val="single" w:sz="4" w:space="0" w:color="000000"/>
              <w:left w:val="single" w:sz="4" w:space="0" w:color="000000"/>
              <w:bottom w:val="single" w:sz="4" w:space="0" w:color="000000"/>
              <w:right w:val="single" w:sz="4" w:space="0" w:color="000000"/>
            </w:tcBorders>
          </w:tcPr>
          <w:p w14:paraId="5417D8F3" w14:textId="77777777" w:rsidR="00B37CF4" w:rsidRDefault="00000000">
            <w:pPr>
              <w:widowControl w:val="0"/>
              <w:spacing w:line="218" w:lineRule="auto"/>
              <w:rPr>
                <w:sz w:val="24"/>
              </w:rPr>
            </w:pPr>
            <w:r>
              <w:rPr>
                <w:sz w:val="24"/>
              </w:rPr>
              <w:t>Крольчата</w:t>
            </w:r>
          </w:p>
        </w:tc>
        <w:tc>
          <w:tcPr>
            <w:tcW w:w="1207" w:type="dxa"/>
            <w:tcBorders>
              <w:top w:val="single" w:sz="4" w:space="0" w:color="000000"/>
              <w:left w:val="single" w:sz="4" w:space="0" w:color="000000"/>
              <w:bottom w:val="single" w:sz="4" w:space="0" w:color="000000"/>
              <w:right w:val="single" w:sz="4" w:space="0" w:color="000000"/>
            </w:tcBorders>
          </w:tcPr>
          <w:p w14:paraId="31EAB3A7" w14:textId="77777777" w:rsidR="00B37CF4" w:rsidRDefault="00B37CF4">
            <w:pPr>
              <w:widowControl w:val="0"/>
              <w:spacing w:line="218" w:lineRule="auto"/>
              <w:rPr>
                <w:sz w:val="24"/>
              </w:rPr>
            </w:pPr>
          </w:p>
        </w:tc>
        <w:tc>
          <w:tcPr>
            <w:tcW w:w="1251" w:type="dxa"/>
            <w:tcBorders>
              <w:top w:val="single" w:sz="4" w:space="0" w:color="000000"/>
              <w:left w:val="single" w:sz="4" w:space="0" w:color="000000"/>
              <w:bottom w:val="single" w:sz="4" w:space="0" w:color="000000"/>
              <w:right w:val="single" w:sz="4" w:space="0" w:color="000000"/>
            </w:tcBorders>
          </w:tcPr>
          <w:p w14:paraId="13FACB30" w14:textId="77777777" w:rsidR="00B37CF4" w:rsidRDefault="00B37CF4">
            <w:pPr>
              <w:widowControl w:val="0"/>
              <w:spacing w:line="218" w:lineRule="auto"/>
              <w:rPr>
                <w:sz w:val="24"/>
              </w:rPr>
            </w:pPr>
          </w:p>
        </w:tc>
        <w:tc>
          <w:tcPr>
            <w:tcW w:w="795" w:type="dxa"/>
            <w:tcBorders>
              <w:top w:val="single" w:sz="4" w:space="0" w:color="000000"/>
              <w:left w:val="single" w:sz="4" w:space="0" w:color="000000"/>
              <w:bottom w:val="single" w:sz="4" w:space="0" w:color="000000"/>
              <w:right w:val="single" w:sz="4" w:space="0" w:color="000000"/>
            </w:tcBorders>
          </w:tcPr>
          <w:p w14:paraId="1751A8C9" w14:textId="77777777" w:rsidR="00B37CF4" w:rsidRDefault="00B37CF4">
            <w:pPr>
              <w:widowControl w:val="0"/>
              <w:spacing w:line="218" w:lineRule="auto"/>
              <w:jc w:val="center"/>
              <w:rPr>
                <w:sz w:val="24"/>
              </w:rPr>
            </w:pPr>
          </w:p>
        </w:tc>
        <w:tc>
          <w:tcPr>
            <w:tcW w:w="1453" w:type="dxa"/>
            <w:tcBorders>
              <w:top w:val="single" w:sz="4" w:space="0" w:color="000000"/>
              <w:left w:val="single" w:sz="4" w:space="0" w:color="000000"/>
              <w:bottom w:val="single" w:sz="4" w:space="0" w:color="000000"/>
            </w:tcBorders>
          </w:tcPr>
          <w:p w14:paraId="32C4F146" w14:textId="77777777" w:rsidR="00B37CF4" w:rsidRDefault="00B37CF4">
            <w:pPr>
              <w:widowControl w:val="0"/>
              <w:spacing w:line="218" w:lineRule="auto"/>
              <w:rPr>
                <w:sz w:val="24"/>
              </w:rPr>
            </w:pPr>
          </w:p>
        </w:tc>
        <w:tc>
          <w:tcPr>
            <w:tcW w:w="1195" w:type="dxa"/>
            <w:tcBorders>
              <w:top w:val="single" w:sz="4" w:space="0" w:color="000000"/>
              <w:left w:val="single" w:sz="4" w:space="0" w:color="000000"/>
              <w:bottom w:val="single" w:sz="4" w:space="0" w:color="000000"/>
              <w:right w:val="single" w:sz="4" w:space="0" w:color="000000"/>
            </w:tcBorders>
          </w:tcPr>
          <w:p w14:paraId="4868E47E" w14:textId="77777777" w:rsidR="00B37CF4" w:rsidRDefault="00B37CF4">
            <w:pPr>
              <w:widowControl w:val="0"/>
              <w:spacing w:line="218" w:lineRule="auto"/>
              <w:rPr>
                <w:sz w:val="24"/>
              </w:rPr>
            </w:pPr>
          </w:p>
        </w:tc>
        <w:tc>
          <w:tcPr>
            <w:tcW w:w="1154" w:type="dxa"/>
            <w:tcBorders>
              <w:top w:val="single" w:sz="4" w:space="0" w:color="000000"/>
              <w:left w:val="single" w:sz="4" w:space="0" w:color="000000"/>
              <w:bottom w:val="single" w:sz="4" w:space="0" w:color="000000"/>
              <w:right w:val="single" w:sz="4" w:space="0" w:color="000000"/>
            </w:tcBorders>
          </w:tcPr>
          <w:p w14:paraId="7B129C59" w14:textId="77777777" w:rsidR="00B37CF4" w:rsidRDefault="00B37CF4">
            <w:pPr>
              <w:widowControl w:val="0"/>
              <w:spacing w:line="218" w:lineRule="auto"/>
              <w:rPr>
                <w:sz w:val="24"/>
              </w:rPr>
            </w:pPr>
          </w:p>
        </w:tc>
        <w:tc>
          <w:tcPr>
            <w:tcW w:w="1411" w:type="dxa"/>
            <w:tcBorders>
              <w:top w:val="single" w:sz="4" w:space="0" w:color="000000"/>
              <w:left w:val="single" w:sz="4" w:space="0" w:color="000000"/>
              <w:bottom w:val="single" w:sz="4" w:space="0" w:color="000000"/>
              <w:right w:val="single" w:sz="4" w:space="0" w:color="000000"/>
            </w:tcBorders>
          </w:tcPr>
          <w:p w14:paraId="1404F5B9" w14:textId="77777777" w:rsidR="00B37CF4" w:rsidRDefault="00B37CF4">
            <w:pPr>
              <w:widowControl w:val="0"/>
              <w:spacing w:line="218" w:lineRule="auto"/>
              <w:rPr>
                <w:sz w:val="24"/>
              </w:rPr>
            </w:pPr>
          </w:p>
        </w:tc>
      </w:tr>
      <w:tr w:rsidR="00B37CF4" w14:paraId="78529720" w14:textId="77777777">
        <w:tc>
          <w:tcPr>
            <w:tcW w:w="1342" w:type="dxa"/>
            <w:tcBorders>
              <w:top w:val="single" w:sz="4" w:space="0" w:color="000000"/>
              <w:left w:val="single" w:sz="4" w:space="0" w:color="000000"/>
              <w:bottom w:val="single" w:sz="4" w:space="0" w:color="000000"/>
              <w:right w:val="single" w:sz="4" w:space="0" w:color="000000"/>
            </w:tcBorders>
          </w:tcPr>
          <w:p w14:paraId="28D0F423" w14:textId="77777777" w:rsidR="00B37CF4" w:rsidRDefault="00000000">
            <w:pPr>
              <w:widowControl w:val="0"/>
              <w:spacing w:line="218" w:lineRule="auto"/>
              <w:rPr>
                <w:sz w:val="24"/>
              </w:rPr>
            </w:pPr>
            <w:r>
              <w:rPr>
                <w:sz w:val="24"/>
              </w:rPr>
              <w:lastRenderedPageBreak/>
              <w:t>Гусята</w:t>
            </w:r>
          </w:p>
        </w:tc>
        <w:tc>
          <w:tcPr>
            <w:tcW w:w="1207" w:type="dxa"/>
            <w:tcBorders>
              <w:top w:val="single" w:sz="4" w:space="0" w:color="000000"/>
              <w:left w:val="single" w:sz="4" w:space="0" w:color="000000"/>
              <w:bottom w:val="single" w:sz="4" w:space="0" w:color="000000"/>
              <w:right w:val="single" w:sz="4" w:space="0" w:color="000000"/>
            </w:tcBorders>
          </w:tcPr>
          <w:p w14:paraId="7332BD9A" w14:textId="77777777" w:rsidR="00B37CF4" w:rsidRDefault="00B37CF4">
            <w:pPr>
              <w:widowControl w:val="0"/>
              <w:spacing w:line="218" w:lineRule="auto"/>
              <w:rPr>
                <w:sz w:val="24"/>
              </w:rPr>
            </w:pPr>
          </w:p>
        </w:tc>
        <w:tc>
          <w:tcPr>
            <w:tcW w:w="1251" w:type="dxa"/>
            <w:tcBorders>
              <w:top w:val="single" w:sz="4" w:space="0" w:color="000000"/>
              <w:left w:val="single" w:sz="4" w:space="0" w:color="000000"/>
              <w:bottom w:val="single" w:sz="4" w:space="0" w:color="000000"/>
              <w:right w:val="single" w:sz="4" w:space="0" w:color="000000"/>
            </w:tcBorders>
          </w:tcPr>
          <w:p w14:paraId="7CA0A372" w14:textId="77777777" w:rsidR="00B37CF4" w:rsidRDefault="00B37CF4">
            <w:pPr>
              <w:widowControl w:val="0"/>
              <w:spacing w:line="218" w:lineRule="auto"/>
              <w:rPr>
                <w:sz w:val="24"/>
              </w:rPr>
            </w:pPr>
          </w:p>
        </w:tc>
        <w:tc>
          <w:tcPr>
            <w:tcW w:w="795" w:type="dxa"/>
            <w:tcBorders>
              <w:top w:val="single" w:sz="4" w:space="0" w:color="000000"/>
              <w:left w:val="single" w:sz="4" w:space="0" w:color="000000"/>
              <w:bottom w:val="single" w:sz="4" w:space="0" w:color="000000"/>
              <w:right w:val="single" w:sz="4" w:space="0" w:color="000000"/>
            </w:tcBorders>
          </w:tcPr>
          <w:p w14:paraId="39AB38D6" w14:textId="77777777" w:rsidR="00B37CF4" w:rsidRDefault="00B37CF4">
            <w:pPr>
              <w:widowControl w:val="0"/>
              <w:spacing w:line="218" w:lineRule="auto"/>
              <w:jc w:val="center"/>
              <w:rPr>
                <w:sz w:val="24"/>
              </w:rPr>
            </w:pPr>
          </w:p>
        </w:tc>
        <w:tc>
          <w:tcPr>
            <w:tcW w:w="1453" w:type="dxa"/>
            <w:tcBorders>
              <w:top w:val="single" w:sz="4" w:space="0" w:color="000000"/>
              <w:left w:val="single" w:sz="4" w:space="0" w:color="000000"/>
              <w:bottom w:val="single" w:sz="4" w:space="0" w:color="000000"/>
            </w:tcBorders>
          </w:tcPr>
          <w:p w14:paraId="78B03D49" w14:textId="77777777" w:rsidR="00B37CF4" w:rsidRDefault="00B37CF4">
            <w:pPr>
              <w:widowControl w:val="0"/>
              <w:spacing w:line="218" w:lineRule="auto"/>
              <w:rPr>
                <w:sz w:val="24"/>
              </w:rPr>
            </w:pPr>
          </w:p>
        </w:tc>
        <w:tc>
          <w:tcPr>
            <w:tcW w:w="1195" w:type="dxa"/>
            <w:tcBorders>
              <w:top w:val="single" w:sz="4" w:space="0" w:color="000000"/>
              <w:left w:val="single" w:sz="4" w:space="0" w:color="000000"/>
              <w:bottom w:val="single" w:sz="4" w:space="0" w:color="000000"/>
              <w:right w:val="single" w:sz="4" w:space="0" w:color="000000"/>
            </w:tcBorders>
          </w:tcPr>
          <w:p w14:paraId="1C2C07AB" w14:textId="77777777" w:rsidR="00B37CF4" w:rsidRDefault="00B37CF4">
            <w:pPr>
              <w:widowControl w:val="0"/>
              <w:spacing w:line="218" w:lineRule="auto"/>
              <w:rPr>
                <w:sz w:val="24"/>
              </w:rPr>
            </w:pPr>
          </w:p>
        </w:tc>
        <w:tc>
          <w:tcPr>
            <w:tcW w:w="1154" w:type="dxa"/>
            <w:tcBorders>
              <w:top w:val="single" w:sz="4" w:space="0" w:color="000000"/>
              <w:left w:val="single" w:sz="4" w:space="0" w:color="000000"/>
              <w:bottom w:val="single" w:sz="4" w:space="0" w:color="000000"/>
              <w:right w:val="single" w:sz="4" w:space="0" w:color="000000"/>
            </w:tcBorders>
          </w:tcPr>
          <w:p w14:paraId="602EDF32" w14:textId="77777777" w:rsidR="00B37CF4" w:rsidRDefault="00B37CF4">
            <w:pPr>
              <w:widowControl w:val="0"/>
              <w:spacing w:line="218" w:lineRule="auto"/>
              <w:rPr>
                <w:sz w:val="24"/>
              </w:rPr>
            </w:pPr>
          </w:p>
        </w:tc>
        <w:tc>
          <w:tcPr>
            <w:tcW w:w="1411" w:type="dxa"/>
            <w:tcBorders>
              <w:top w:val="single" w:sz="4" w:space="0" w:color="000000"/>
              <w:left w:val="single" w:sz="4" w:space="0" w:color="000000"/>
              <w:bottom w:val="single" w:sz="4" w:space="0" w:color="000000"/>
              <w:right w:val="single" w:sz="4" w:space="0" w:color="000000"/>
            </w:tcBorders>
          </w:tcPr>
          <w:p w14:paraId="01356439" w14:textId="77777777" w:rsidR="00B37CF4" w:rsidRDefault="00B37CF4">
            <w:pPr>
              <w:widowControl w:val="0"/>
              <w:spacing w:line="218" w:lineRule="auto"/>
              <w:rPr>
                <w:sz w:val="24"/>
              </w:rPr>
            </w:pPr>
          </w:p>
        </w:tc>
      </w:tr>
      <w:tr w:rsidR="00B37CF4" w14:paraId="3D995B29" w14:textId="77777777">
        <w:tc>
          <w:tcPr>
            <w:tcW w:w="1342" w:type="dxa"/>
            <w:tcBorders>
              <w:top w:val="single" w:sz="4" w:space="0" w:color="000000"/>
              <w:left w:val="single" w:sz="4" w:space="0" w:color="000000"/>
              <w:bottom w:val="single" w:sz="4" w:space="0" w:color="000000"/>
              <w:right w:val="single" w:sz="4" w:space="0" w:color="000000"/>
            </w:tcBorders>
          </w:tcPr>
          <w:p w14:paraId="137C9E37" w14:textId="77777777" w:rsidR="00B37CF4" w:rsidRDefault="00000000">
            <w:pPr>
              <w:widowControl w:val="0"/>
              <w:spacing w:line="218" w:lineRule="auto"/>
              <w:rPr>
                <w:sz w:val="24"/>
              </w:rPr>
            </w:pPr>
            <w:r>
              <w:rPr>
                <w:sz w:val="24"/>
              </w:rPr>
              <w:t>Индюшата</w:t>
            </w:r>
          </w:p>
        </w:tc>
        <w:tc>
          <w:tcPr>
            <w:tcW w:w="1207" w:type="dxa"/>
            <w:tcBorders>
              <w:top w:val="single" w:sz="4" w:space="0" w:color="000000"/>
              <w:left w:val="single" w:sz="4" w:space="0" w:color="000000"/>
              <w:bottom w:val="single" w:sz="4" w:space="0" w:color="000000"/>
              <w:right w:val="single" w:sz="4" w:space="0" w:color="000000"/>
            </w:tcBorders>
          </w:tcPr>
          <w:p w14:paraId="2ECE5F1A" w14:textId="77777777" w:rsidR="00B37CF4" w:rsidRDefault="00B37CF4">
            <w:pPr>
              <w:widowControl w:val="0"/>
              <w:spacing w:line="218" w:lineRule="auto"/>
              <w:rPr>
                <w:sz w:val="24"/>
              </w:rPr>
            </w:pPr>
          </w:p>
        </w:tc>
        <w:tc>
          <w:tcPr>
            <w:tcW w:w="1251" w:type="dxa"/>
            <w:tcBorders>
              <w:top w:val="single" w:sz="4" w:space="0" w:color="000000"/>
              <w:left w:val="single" w:sz="4" w:space="0" w:color="000000"/>
              <w:bottom w:val="single" w:sz="4" w:space="0" w:color="000000"/>
              <w:right w:val="single" w:sz="4" w:space="0" w:color="000000"/>
            </w:tcBorders>
          </w:tcPr>
          <w:p w14:paraId="3E2327FC" w14:textId="77777777" w:rsidR="00B37CF4" w:rsidRDefault="00B37CF4">
            <w:pPr>
              <w:widowControl w:val="0"/>
              <w:spacing w:line="218" w:lineRule="auto"/>
              <w:rPr>
                <w:sz w:val="24"/>
              </w:rPr>
            </w:pPr>
          </w:p>
        </w:tc>
        <w:tc>
          <w:tcPr>
            <w:tcW w:w="795" w:type="dxa"/>
            <w:tcBorders>
              <w:top w:val="single" w:sz="4" w:space="0" w:color="000000"/>
              <w:left w:val="single" w:sz="4" w:space="0" w:color="000000"/>
              <w:bottom w:val="single" w:sz="4" w:space="0" w:color="000000"/>
              <w:right w:val="single" w:sz="4" w:space="0" w:color="000000"/>
            </w:tcBorders>
          </w:tcPr>
          <w:p w14:paraId="65C1C995" w14:textId="77777777" w:rsidR="00B37CF4" w:rsidRDefault="00B37CF4">
            <w:pPr>
              <w:widowControl w:val="0"/>
              <w:spacing w:line="218" w:lineRule="auto"/>
              <w:jc w:val="center"/>
              <w:rPr>
                <w:sz w:val="24"/>
              </w:rPr>
            </w:pPr>
          </w:p>
        </w:tc>
        <w:tc>
          <w:tcPr>
            <w:tcW w:w="1453" w:type="dxa"/>
            <w:tcBorders>
              <w:top w:val="single" w:sz="4" w:space="0" w:color="000000"/>
              <w:left w:val="single" w:sz="4" w:space="0" w:color="000000"/>
              <w:bottom w:val="single" w:sz="4" w:space="0" w:color="000000"/>
            </w:tcBorders>
          </w:tcPr>
          <w:p w14:paraId="565F4D91" w14:textId="77777777" w:rsidR="00B37CF4" w:rsidRDefault="00B37CF4">
            <w:pPr>
              <w:widowControl w:val="0"/>
              <w:spacing w:line="218" w:lineRule="auto"/>
              <w:rPr>
                <w:sz w:val="24"/>
              </w:rPr>
            </w:pPr>
          </w:p>
        </w:tc>
        <w:tc>
          <w:tcPr>
            <w:tcW w:w="1195" w:type="dxa"/>
            <w:tcBorders>
              <w:top w:val="single" w:sz="4" w:space="0" w:color="000000"/>
              <w:left w:val="single" w:sz="4" w:space="0" w:color="000000"/>
              <w:bottom w:val="single" w:sz="4" w:space="0" w:color="000000"/>
              <w:right w:val="single" w:sz="4" w:space="0" w:color="000000"/>
            </w:tcBorders>
          </w:tcPr>
          <w:p w14:paraId="212F97DB" w14:textId="77777777" w:rsidR="00B37CF4" w:rsidRDefault="00B37CF4">
            <w:pPr>
              <w:widowControl w:val="0"/>
              <w:spacing w:line="218" w:lineRule="auto"/>
              <w:rPr>
                <w:sz w:val="24"/>
              </w:rPr>
            </w:pPr>
          </w:p>
        </w:tc>
        <w:tc>
          <w:tcPr>
            <w:tcW w:w="1154" w:type="dxa"/>
            <w:tcBorders>
              <w:top w:val="single" w:sz="4" w:space="0" w:color="000000"/>
              <w:left w:val="single" w:sz="4" w:space="0" w:color="000000"/>
              <w:bottom w:val="single" w:sz="4" w:space="0" w:color="000000"/>
              <w:right w:val="single" w:sz="4" w:space="0" w:color="000000"/>
            </w:tcBorders>
          </w:tcPr>
          <w:p w14:paraId="39E180C7" w14:textId="77777777" w:rsidR="00B37CF4" w:rsidRDefault="00B37CF4">
            <w:pPr>
              <w:widowControl w:val="0"/>
              <w:spacing w:line="218" w:lineRule="auto"/>
              <w:rPr>
                <w:sz w:val="24"/>
              </w:rPr>
            </w:pPr>
          </w:p>
        </w:tc>
        <w:tc>
          <w:tcPr>
            <w:tcW w:w="1411" w:type="dxa"/>
            <w:tcBorders>
              <w:top w:val="single" w:sz="4" w:space="0" w:color="000000"/>
              <w:left w:val="single" w:sz="4" w:space="0" w:color="000000"/>
              <w:bottom w:val="single" w:sz="4" w:space="0" w:color="000000"/>
              <w:right w:val="single" w:sz="4" w:space="0" w:color="000000"/>
            </w:tcBorders>
          </w:tcPr>
          <w:p w14:paraId="1B16326E" w14:textId="77777777" w:rsidR="00B37CF4" w:rsidRDefault="00B37CF4">
            <w:pPr>
              <w:widowControl w:val="0"/>
              <w:spacing w:line="218" w:lineRule="auto"/>
              <w:rPr>
                <w:sz w:val="24"/>
              </w:rPr>
            </w:pPr>
          </w:p>
        </w:tc>
      </w:tr>
      <w:tr w:rsidR="00B37CF4" w14:paraId="63A8DF4C" w14:textId="77777777">
        <w:tc>
          <w:tcPr>
            <w:tcW w:w="1342" w:type="dxa"/>
            <w:tcBorders>
              <w:top w:val="single" w:sz="4" w:space="0" w:color="000000"/>
              <w:left w:val="single" w:sz="4" w:space="0" w:color="000000"/>
              <w:bottom w:val="single" w:sz="4" w:space="0" w:color="000000"/>
            </w:tcBorders>
          </w:tcPr>
          <w:p w14:paraId="3F4B0C63" w14:textId="77777777" w:rsidR="00B37CF4" w:rsidRDefault="00000000">
            <w:pPr>
              <w:widowControl w:val="0"/>
              <w:spacing w:line="218" w:lineRule="auto"/>
              <w:rPr>
                <w:sz w:val="24"/>
              </w:rPr>
            </w:pPr>
            <w:r>
              <w:rPr>
                <w:sz w:val="24"/>
              </w:rPr>
              <w:t>Итого</w:t>
            </w:r>
          </w:p>
        </w:tc>
        <w:tc>
          <w:tcPr>
            <w:tcW w:w="1207" w:type="dxa"/>
            <w:tcBorders>
              <w:top w:val="single" w:sz="4" w:space="0" w:color="000000"/>
              <w:left w:val="single" w:sz="4" w:space="0" w:color="000000"/>
              <w:bottom w:val="single" w:sz="4" w:space="0" w:color="000000"/>
              <w:right w:val="single" w:sz="4" w:space="0" w:color="000000"/>
            </w:tcBorders>
          </w:tcPr>
          <w:p w14:paraId="3D26F94C" w14:textId="77777777" w:rsidR="00B37CF4" w:rsidRDefault="00B37CF4">
            <w:pPr>
              <w:widowControl w:val="0"/>
              <w:spacing w:line="218" w:lineRule="auto"/>
              <w:jc w:val="center"/>
              <w:rPr>
                <w:sz w:val="24"/>
              </w:rPr>
            </w:pPr>
          </w:p>
        </w:tc>
        <w:tc>
          <w:tcPr>
            <w:tcW w:w="1251" w:type="dxa"/>
            <w:tcBorders>
              <w:top w:val="single" w:sz="4" w:space="0" w:color="000000"/>
              <w:left w:val="single" w:sz="4" w:space="0" w:color="000000"/>
              <w:bottom w:val="single" w:sz="4" w:space="0" w:color="000000"/>
              <w:right w:val="single" w:sz="4" w:space="0" w:color="000000"/>
            </w:tcBorders>
          </w:tcPr>
          <w:p w14:paraId="1B36AF74" w14:textId="77777777" w:rsidR="00B37CF4" w:rsidRDefault="00B37CF4">
            <w:pPr>
              <w:widowControl w:val="0"/>
              <w:spacing w:line="218" w:lineRule="auto"/>
              <w:jc w:val="center"/>
              <w:rPr>
                <w:sz w:val="24"/>
              </w:rPr>
            </w:pPr>
          </w:p>
        </w:tc>
        <w:tc>
          <w:tcPr>
            <w:tcW w:w="795" w:type="dxa"/>
            <w:tcBorders>
              <w:top w:val="single" w:sz="4" w:space="0" w:color="000000"/>
              <w:left w:val="single" w:sz="4" w:space="0" w:color="000000"/>
              <w:bottom w:val="single" w:sz="4" w:space="0" w:color="000000"/>
              <w:right w:val="single" w:sz="4" w:space="0" w:color="000000"/>
            </w:tcBorders>
          </w:tcPr>
          <w:p w14:paraId="1BF5BCA0" w14:textId="77777777" w:rsidR="00B37CF4" w:rsidRDefault="00000000">
            <w:pPr>
              <w:widowControl w:val="0"/>
              <w:spacing w:line="218" w:lineRule="auto"/>
              <w:jc w:val="center"/>
              <w:rPr>
                <w:sz w:val="24"/>
              </w:rPr>
            </w:pPr>
            <w:r>
              <w:rPr>
                <w:sz w:val="24"/>
              </w:rPr>
              <w:t>Х</w:t>
            </w:r>
          </w:p>
        </w:tc>
        <w:tc>
          <w:tcPr>
            <w:tcW w:w="1453" w:type="dxa"/>
            <w:tcBorders>
              <w:top w:val="single" w:sz="4" w:space="0" w:color="000000"/>
              <w:left w:val="single" w:sz="4" w:space="0" w:color="000000"/>
              <w:bottom w:val="single" w:sz="4" w:space="0" w:color="000000"/>
            </w:tcBorders>
          </w:tcPr>
          <w:p w14:paraId="3D52048A" w14:textId="77777777" w:rsidR="00B37CF4" w:rsidRDefault="00000000">
            <w:pPr>
              <w:widowControl w:val="0"/>
              <w:spacing w:line="218" w:lineRule="auto"/>
              <w:jc w:val="center"/>
              <w:rPr>
                <w:sz w:val="24"/>
              </w:rPr>
            </w:pPr>
            <w:r>
              <w:rPr>
                <w:sz w:val="24"/>
              </w:rPr>
              <w:t>Х</w:t>
            </w:r>
          </w:p>
        </w:tc>
        <w:tc>
          <w:tcPr>
            <w:tcW w:w="1195" w:type="dxa"/>
            <w:tcBorders>
              <w:top w:val="single" w:sz="4" w:space="0" w:color="000000"/>
              <w:left w:val="single" w:sz="4" w:space="0" w:color="000000"/>
              <w:bottom w:val="single" w:sz="4" w:space="0" w:color="000000"/>
              <w:right w:val="single" w:sz="4" w:space="0" w:color="000000"/>
            </w:tcBorders>
          </w:tcPr>
          <w:p w14:paraId="0E8507BD" w14:textId="77777777" w:rsidR="00B37CF4" w:rsidRDefault="00000000">
            <w:pPr>
              <w:widowControl w:val="0"/>
              <w:spacing w:line="218" w:lineRule="auto"/>
              <w:jc w:val="center"/>
              <w:rPr>
                <w:sz w:val="24"/>
              </w:rPr>
            </w:pPr>
            <w:r>
              <w:rPr>
                <w:sz w:val="24"/>
              </w:rPr>
              <w:t>Х</w:t>
            </w:r>
          </w:p>
        </w:tc>
        <w:tc>
          <w:tcPr>
            <w:tcW w:w="1154" w:type="dxa"/>
            <w:tcBorders>
              <w:top w:val="single" w:sz="4" w:space="0" w:color="000000"/>
              <w:left w:val="single" w:sz="4" w:space="0" w:color="000000"/>
              <w:bottom w:val="single" w:sz="4" w:space="0" w:color="000000"/>
              <w:right w:val="single" w:sz="4" w:space="0" w:color="000000"/>
            </w:tcBorders>
          </w:tcPr>
          <w:p w14:paraId="20869CD4" w14:textId="77777777" w:rsidR="00B37CF4" w:rsidRDefault="00000000">
            <w:pPr>
              <w:widowControl w:val="0"/>
              <w:spacing w:line="218" w:lineRule="auto"/>
              <w:jc w:val="center"/>
              <w:rPr>
                <w:sz w:val="24"/>
              </w:rPr>
            </w:pPr>
            <w:r>
              <w:rPr>
                <w:sz w:val="24"/>
              </w:rPr>
              <w:t>Х</w:t>
            </w:r>
          </w:p>
        </w:tc>
        <w:tc>
          <w:tcPr>
            <w:tcW w:w="1411" w:type="dxa"/>
            <w:tcBorders>
              <w:top w:val="single" w:sz="4" w:space="0" w:color="000000"/>
              <w:left w:val="single" w:sz="4" w:space="0" w:color="000000"/>
              <w:bottom w:val="single" w:sz="4" w:space="0" w:color="000000"/>
              <w:right w:val="single" w:sz="4" w:space="0" w:color="000000"/>
            </w:tcBorders>
          </w:tcPr>
          <w:p w14:paraId="673B2936" w14:textId="77777777" w:rsidR="00B37CF4" w:rsidRDefault="00B37CF4">
            <w:pPr>
              <w:widowControl w:val="0"/>
              <w:spacing w:line="218" w:lineRule="auto"/>
              <w:rPr>
                <w:sz w:val="24"/>
              </w:rPr>
            </w:pPr>
          </w:p>
        </w:tc>
      </w:tr>
    </w:tbl>
    <w:p w14:paraId="608B48EA" w14:textId="77777777" w:rsidR="00B37CF4" w:rsidRDefault="00B37CF4">
      <w:pPr>
        <w:jc w:val="both"/>
        <w:rPr>
          <w:szCs w:val="28"/>
        </w:rPr>
      </w:pPr>
    </w:p>
    <w:p w14:paraId="5A791ED6" w14:textId="77777777" w:rsidR="00B37CF4" w:rsidRDefault="00000000">
      <w:pPr>
        <w:jc w:val="both"/>
        <w:rPr>
          <w:szCs w:val="28"/>
        </w:rPr>
      </w:pPr>
      <w:r>
        <w:rPr>
          <w:szCs w:val="28"/>
        </w:rPr>
        <w:t xml:space="preserve">Глава КФХ (индивидуальный </w:t>
      </w:r>
    </w:p>
    <w:p w14:paraId="73A0CBCF" w14:textId="77777777" w:rsidR="00B37CF4" w:rsidRDefault="00000000">
      <w:pPr>
        <w:jc w:val="both"/>
        <w:rPr>
          <w:szCs w:val="28"/>
        </w:rPr>
      </w:pPr>
      <w:r>
        <w:rPr>
          <w:szCs w:val="28"/>
        </w:rPr>
        <w:t xml:space="preserve">     предприниматель)                       _____________      ____________________</w:t>
      </w:r>
    </w:p>
    <w:p w14:paraId="7AB7BCC1" w14:textId="77777777" w:rsidR="00B37CF4" w:rsidRDefault="00000000">
      <w:pPr>
        <w:jc w:val="both"/>
      </w:pPr>
      <w:r>
        <w:t xml:space="preserve">                                         </w:t>
      </w:r>
      <w:r>
        <w:rPr>
          <w:lang w:val="en-US"/>
        </w:rPr>
        <w:t xml:space="preserve">                </w:t>
      </w:r>
      <w:r>
        <w:t xml:space="preserve">      (подпись)       </w:t>
      </w:r>
      <w:r>
        <w:rPr>
          <w:lang w:val="en-US"/>
        </w:rPr>
        <w:t xml:space="preserve">    </w:t>
      </w:r>
      <w:r>
        <w:t xml:space="preserve">  (расшифровка подписи)</w:t>
      </w:r>
    </w:p>
    <w:p w14:paraId="75D1425A" w14:textId="77777777" w:rsidR="00B37CF4" w:rsidRDefault="00000000">
      <w:pPr>
        <w:jc w:val="both"/>
      </w:pPr>
      <w:r>
        <w:rPr>
          <w:szCs w:val="28"/>
        </w:rPr>
        <w:t xml:space="preserve">М.П. </w:t>
      </w:r>
      <w:r>
        <w:t>(при наличии)</w:t>
      </w:r>
    </w:p>
    <w:p w14:paraId="77EB7BD7" w14:textId="77777777" w:rsidR="00B37CF4" w:rsidRDefault="00B37CF4">
      <w:pPr>
        <w:jc w:val="both"/>
        <w:rPr>
          <w:szCs w:val="28"/>
        </w:rPr>
      </w:pPr>
    </w:p>
    <w:p w14:paraId="1FFADEC5" w14:textId="77777777" w:rsidR="00B37CF4" w:rsidRDefault="00000000">
      <w:pPr>
        <w:jc w:val="both"/>
        <w:rPr>
          <w:szCs w:val="28"/>
        </w:rPr>
      </w:pPr>
      <w:r>
        <w:rPr>
          <w:szCs w:val="28"/>
        </w:rPr>
        <w:t>«____» __________ 20___г.</w:t>
      </w:r>
    </w:p>
    <w:p w14:paraId="7640E230" w14:textId="77777777" w:rsidR="00B37CF4" w:rsidRDefault="00B37CF4">
      <w:pPr>
        <w:jc w:val="both"/>
        <w:rPr>
          <w:szCs w:val="28"/>
        </w:rPr>
      </w:pPr>
    </w:p>
    <w:p w14:paraId="3232353D" w14:textId="77777777" w:rsidR="00B37CF4" w:rsidRDefault="00B37CF4">
      <w:pPr>
        <w:ind w:firstLine="680"/>
        <w:jc w:val="both"/>
        <w:rPr>
          <w:szCs w:val="28"/>
        </w:rPr>
      </w:pPr>
    </w:p>
    <w:p w14:paraId="4B312AEB" w14:textId="77777777" w:rsidR="00B37CF4" w:rsidRDefault="00000000">
      <w:pPr>
        <w:rPr>
          <w:szCs w:val="28"/>
        </w:rPr>
      </w:pPr>
      <w:r>
        <w:rPr>
          <w:szCs w:val="28"/>
        </w:rPr>
        <w:t>Начальник управления сельского хозяйства</w:t>
      </w:r>
    </w:p>
    <w:p w14:paraId="38485755" w14:textId="77777777" w:rsidR="00B37CF4" w:rsidRDefault="00000000">
      <w:pPr>
        <w:rPr>
          <w:szCs w:val="28"/>
        </w:rPr>
      </w:pPr>
      <w:r>
        <w:rPr>
          <w:szCs w:val="28"/>
        </w:rPr>
        <w:t>администрации Ленинградского</w:t>
      </w:r>
    </w:p>
    <w:p w14:paraId="4A4B292D" w14:textId="77777777" w:rsidR="00B37CF4" w:rsidRDefault="00000000">
      <w:pPr>
        <w:rPr>
          <w:szCs w:val="28"/>
        </w:rPr>
        <w:sectPr w:rsidR="00B37CF4">
          <w:headerReference w:type="even" r:id="rId65"/>
          <w:headerReference w:type="default" r:id="rId66"/>
          <w:pgSz w:w="11906" w:h="16838"/>
          <w:pgMar w:top="1134" w:right="567" w:bottom="1134" w:left="1701" w:header="720" w:footer="0" w:gutter="0"/>
          <w:cols w:space="720"/>
          <w:formProt w:val="0"/>
          <w:docGrid w:linePitch="381"/>
        </w:sectPr>
      </w:pPr>
      <w:r>
        <w:rPr>
          <w:szCs w:val="28"/>
        </w:rPr>
        <w:t xml:space="preserve">муниципального округа                                                            </w:t>
      </w:r>
      <w:r>
        <w:t>И.С. Скоробогаченко</w:t>
      </w:r>
    </w:p>
    <w:tbl>
      <w:tblPr>
        <w:tblStyle w:val="affd"/>
        <w:tblW w:w="5550" w:type="dxa"/>
        <w:tblInd w:w="4241" w:type="dxa"/>
        <w:tblLayout w:type="fixed"/>
        <w:tblLook w:val="04A0" w:firstRow="1" w:lastRow="0" w:firstColumn="1" w:lastColumn="0" w:noHBand="0" w:noVBand="1"/>
      </w:tblPr>
      <w:tblGrid>
        <w:gridCol w:w="5550"/>
      </w:tblGrid>
      <w:tr w:rsidR="00B37CF4" w14:paraId="0D780845" w14:textId="77777777">
        <w:trPr>
          <w:trHeight w:val="2541"/>
        </w:trPr>
        <w:tc>
          <w:tcPr>
            <w:tcW w:w="5550" w:type="dxa"/>
            <w:tcBorders>
              <w:top w:val="nil"/>
              <w:left w:val="nil"/>
              <w:bottom w:val="nil"/>
              <w:right w:val="nil"/>
            </w:tcBorders>
          </w:tcPr>
          <w:p w14:paraId="40778042" w14:textId="77777777" w:rsidR="00B37CF4" w:rsidRDefault="00000000">
            <w:pPr>
              <w:widowControl w:val="0"/>
              <w:tabs>
                <w:tab w:val="center" w:pos="3124"/>
              </w:tabs>
              <w:ind w:left="-108"/>
            </w:pPr>
            <w:r>
              <w:rPr>
                <w:szCs w:val="28"/>
              </w:rPr>
              <w:lastRenderedPageBreak/>
              <w:t xml:space="preserve">Приложение </w:t>
            </w:r>
            <w:r>
              <w:rPr>
                <w:szCs w:val="28"/>
                <w:lang w:val="en-US"/>
              </w:rPr>
              <w:t>3</w:t>
            </w:r>
          </w:p>
          <w:p w14:paraId="438046CF" w14:textId="77777777" w:rsidR="00B37CF4" w:rsidRDefault="00000000">
            <w:pPr>
              <w:widowControl w:val="0"/>
              <w:ind w:left="-108"/>
            </w:pPr>
            <w:r>
              <w:rPr>
                <w:szCs w:val="28"/>
              </w:rPr>
              <w:t>к Порядку предоставления</w:t>
            </w:r>
          </w:p>
          <w:p w14:paraId="2B293D15" w14:textId="77777777" w:rsidR="00B37CF4" w:rsidRDefault="00000000">
            <w:pPr>
              <w:widowControl w:val="0"/>
              <w:ind w:left="-108"/>
            </w:pPr>
            <w:r>
              <w:rPr>
                <w:szCs w:val="28"/>
              </w:rPr>
              <w:t>субсидий крестьянским (фермерским)</w:t>
            </w:r>
          </w:p>
          <w:p w14:paraId="681905D9" w14:textId="77777777" w:rsidR="00B37CF4" w:rsidRDefault="00000000">
            <w:pPr>
              <w:widowControl w:val="0"/>
              <w:ind w:left="-108"/>
            </w:pPr>
            <w:r>
              <w:rPr>
                <w:szCs w:val="28"/>
              </w:rPr>
              <w:t>хозяйствам и индивидуальным</w:t>
            </w:r>
          </w:p>
          <w:p w14:paraId="23025104"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2AEAD19C"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50E1F431" w14:textId="77777777" w:rsidR="00B37CF4" w:rsidRDefault="00000000">
      <w:pPr>
        <w:spacing w:line="218" w:lineRule="auto"/>
        <w:rPr>
          <w:szCs w:val="28"/>
        </w:rPr>
      </w:pPr>
      <w:r>
        <w:rPr>
          <w:szCs w:val="28"/>
        </w:rPr>
        <w:t>ФОРМА</w:t>
      </w:r>
    </w:p>
    <w:p w14:paraId="0761CD54" w14:textId="77777777" w:rsidR="00B37CF4" w:rsidRDefault="00B37CF4">
      <w:pPr>
        <w:spacing w:line="218" w:lineRule="auto"/>
        <w:rPr>
          <w:szCs w:val="28"/>
        </w:rPr>
      </w:pPr>
    </w:p>
    <w:p w14:paraId="4E0EB49B" w14:textId="77777777" w:rsidR="00B37CF4" w:rsidRDefault="00000000">
      <w:pPr>
        <w:spacing w:line="218" w:lineRule="auto"/>
        <w:rPr>
          <w:szCs w:val="28"/>
        </w:rPr>
      </w:pPr>
      <w:r>
        <w:rPr>
          <w:szCs w:val="28"/>
        </w:rPr>
        <w:t xml:space="preserve">Заполняется крестьянским (фермерским) хозяйством </w:t>
      </w:r>
    </w:p>
    <w:p w14:paraId="253374C7" w14:textId="77777777" w:rsidR="00B37CF4" w:rsidRDefault="00000000">
      <w:pPr>
        <w:spacing w:line="218" w:lineRule="auto"/>
        <w:rPr>
          <w:szCs w:val="28"/>
        </w:rPr>
      </w:pPr>
      <w:r>
        <w:rPr>
          <w:szCs w:val="28"/>
        </w:rPr>
        <w:t>и индивидуальным предпринимателем</w:t>
      </w:r>
    </w:p>
    <w:p w14:paraId="4213C14C" w14:textId="77777777" w:rsidR="00B37CF4" w:rsidRDefault="00B37CF4">
      <w:pPr>
        <w:spacing w:line="218" w:lineRule="auto"/>
        <w:rPr>
          <w:szCs w:val="28"/>
        </w:rPr>
      </w:pPr>
    </w:p>
    <w:p w14:paraId="0AEB53A2" w14:textId="77777777" w:rsidR="00B37CF4" w:rsidRDefault="00000000">
      <w:pPr>
        <w:jc w:val="center"/>
        <w:rPr>
          <w:b/>
          <w:szCs w:val="28"/>
        </w:rPr>
      </w:pPr>
      <w:r>
        <w:rPr>
          <w:b/>
          <w:szCs w:val="28"/>
        </w:rPr>
        <w:t>СПРАВКА-РАСЧЕТ</w:t>
      </w:r>
    </w:p>
    <w:p w14:paraId="00F42B39" w14:textId="77777777" w:rsidR="00B37CF4" w:rsidRDefault="00000000">
      <w:pPr>
        <w:jc w:val="center"/>
        <w:rPr>
          <w:b/>
          <w:color w:val="000000"/>
          <w:szCs w:val="28"/>
        </w:rPr>
      </w:pPr>
      <w:r>
        <w:rPr>
          <w:b/>
          <w:szCs w:val="28"/>
        </w:rPr>
        <w:t>суммы субсидии на в</w:t>
      </w:r>
      <w:r>
        <w:rPr>
          <w:b/>
          <w:color w:val="000000"/>
          <w:szCs w:val="28"/>
        </w:rPr>
        <w:t xml:space="preserve">озмещение части затрат, понесенных  </w:t>
      </w:r>
    </w:p>
    <w:p w14:paraId="322AD41E" w14:textId="77777777" w:rsidR="00B37CF4" w:rsidRDefault="00000000">
      <w:pPr>
        <w:jc w:val="center"/>
        <w:rPr>
          <w:b/>
          <w:color w:val="000000"/>
          <w:szCs w:val="28"/>
        </w:rPr>
      </w:pPr>
      <w:r>
        <w:rPr>
          <w:b/>
          <w:color w:val="000000"/>
          <w:szCs w:val="28"/>
        </w:rPr>
        <w:t xml:space="preserve">на производство мяса крупного рогатого скота, </w:t>
      </w:r>
    </w:p>
    <w:p w14:paraId="30185566" w14:textId="77777777" w:rsidR="00B37CF4" w:rsidRDefault="00000000">
      <w:pPr>
        <w:jc w:val="center"/>
        <w:rPr>
          <w:b/>
          <w:color w:val="000000"/>
          <w:szCs w:val="28"/>
        </w:rPr>
      </w:pPr>
      <w:r>
        <w:rPr>
          <w:b/>
          <w:color w:val="000000"/>
          <w:szCs w:val="28"/>
        </w:rPr>
        <w:t>реализованного в живом весе юридическим лицам независимо от организационно-правовой формы, а также предпринимателям, зарегистрированным на территории Краснодарского края</w:t>
      </w:r>
    </w:p>
    <w:tbl>
      <w:tblPr>
        <w:tblW w:w="9639" w:type="dxa"/>
        <w:tblInd w:w="109" w:type="dxa"/>
        <w:tblLayout w:type="fixed"/>
        <w:tblLook w:val="0000" w:firstRow="0" w:lastRow="0" w:firstColumn="0" w:lastColumn="0" w:noHBand="0" w:noVBand="0"/>
      </w:tblPr>
      <w:tblGrid>
        <w:gridCol w:w="4198"/>
        <w:gridCol w:w="5441"/>
      </w:tblGrid>
      <w:tr w:rsidR="00B37CF4" w14:paraId="76E37DA2" w14:textId="77777777">
        <w:tc>
          <w:tcPr>
            <w:tcW w:w="4198" w:type="dxa"/>
            <w:tcBorders>
              <w:top w:val="single" w:sz="4" w:space="0" w:color="000000"/>
              <w:left w:val="single" w:sz="4" w:space="0" w:color="000000"/>
              <w:bottom w:val="single" w:sz="4" w:space="0" w:color="000000"/>
              <w:right w:val="single" w:sz="4" w:space="0" w:color="000000"/>
            </w:tcBorders>
          </w:tcPr>
          <w:p w14:paraId="3090E882" w14:textId="77777777" w:rsidR="00B37CF4" w:rsidRDefault="00000000">
            <w:pPr>
              <w:widowControl w:val="0"/>
            </w:pPr>
            <w:r>
              <w:t>Наименование получателя</w:t>
            </w:r>
          </w:p>
        </w:tc>
        <w:tc>
          <w:tcPr>
            <w:tcW w:w="5440" w:type="dxa"/>
            <w:tcBorders>
              <w:top w:val="single" w:sz="4" w:space="0" w:color="000000"/>
              <w:left w:val="single" w:sz="4" w:space="0" w:color="000000"/>
              <w:bottom w:val="single" w:sz="4" w:space="0" w:color="000000"/>
              <w:right w:val="single" w:sz="4" w:space="0" w:color="000000"/>
            </w:tcBorders>
          </w:tcPr>
          <w:p w14:paraId="42349922" w14:textId="77777777" w:rsidR="00B37CF4" w:rsidRDefault="00B37CF4">
            <w:pPr>
              <w:widowControl w:val="0"/>
            </w:pPr>
          </w:p>
        </w:tc>
      </w:tr>
      <w:tr w:rsidR="00B37CF4" w14:paraId="07FB00C3" w14:textId="77777777">
        <w:tc>
          <w:tcPr>
            <w:tcW w:w="4198" w:type="dxa"/>
            <w:tcBorders>
              <w:top w:val="single" w:sz="4" w:space="0" w:color="000000"/>
              <w:left w:val="single" w:sz="4" w:space="0" w:color="000000"/>
              <w:bottom w:val="single" w:sz="4" w:space="0" w:color="000000"/>
              <w:right w:val="single" w:sz="4" w:space="0" w:color="000000"/>
            </w:tcBorders>
          </w:tcPr>
          <w:p w14:paraId="1057B4ED" w14:textId="77777777" w:rsidR="00B37CF4" w:rsidRDefault="00000000">
            <w:pPr>
              <w:widowControl w:val="0"/>
            </w:pPr>
            <w:r>
              <w:t>ИНН/КПП</w:t>
            </w:r>
          </w:p>
        </w:tc>
        <w:tc>
          <w:tcPr>
            <w:tcW w:w="5440" w:type="dxa"/>
            <w:tcBorders>
              <w:top w:val="single" w:sz="4" w:space="0" w:color="000000"/>
              <w:left w:val="single" w:sz="4" w:space="0" w:color="000000"/>
              <w:bottom w:val="single" w:sz="4" w:space="0" w:color="000000"/>
              <w:right w:val="single" w:sz="4" w:space="0" w:color="000000"/>
            </w:tcBorders>
          </w:tcPr>
          <w:p w14:paraId="0FC4B25B" w14:textId="77777777" w:rsidR="00B37CF4" w:rsidRDefault="00B37CF4">
            <w:pPr>
              <w:widowControl w:val="0"/>
            </w:pPr>
          </w:p>
        </w:tc>
      </w:tr>
      <w:tr w:rsidR="00B37CF4" w14:paraId="7D4F36E1" w14:textId="77777777">
        <w:tc>
          <w:tcPr>
            <w:tcW w:w="4198" w:type="dxa"/>
            <w:tcBorders>
              <w:top w:val="single" w:sz="4" w:space="0" w:color="000000"/>
              <w:left w:val="single" w:sz="4" w:space="0" w:color="000000"/>
              <w:bottom w:val="single" w:sz="4" w:space="0" w:color="000000"/>
              <w:right w:val="single" w:sz="4" w:space="0" w:color="000000"/>
            </w:tcBorders>
          </w:tcPr>
          <w:p w14:paraId="4358F90E" w14:textId="77777777" w:rsidR="00B37CF4" w:rsidRDefault="00000000">
            <w:pPr>
              <w:widowControl w:val="0"/>
            </w:pPr>
            <w:r>
              <w:t>ОКПО</w:t>
            </w:r>
          </w:p>
        </w:tc>
        <w:tc>
          <w:tcPr>
            <w:tcW w:w="5440" w:type="dxa"/>
            <w:tcBorders>
              <w:top w:val="single" w:sz="4" w:space="0" w:color="000000"/>
              <w:left w:val="single" w:sz="4" w:space="0" w:color="000000"/>
              <w:bottom w:val="single" w:sz="4" w:space="0" w:color="000000"/>
              <w:right w:val="single" w:sz="4" w:space="0" w:color="000000"/>
            </w:tcBorders>
          </w:tcPr>
          <w:p w14:paraId="47575B1D" w14:textId="77777777" w:rsidR="00B37CF4" w:rsidRDefault="00B37CF4">
            <w:pPr>
              <w:widowControl w:val="0"/>
            </w:pPr>
          </w:p>
        </w:tc>
      </w:tr>
      <w:tr w:rsidR="00B37CF4" w14:paraId="483665D4" w14:textId="77777777">
        <w:tc>
          <w:tcPr>
            <w:tcW w:w="4198" w:type="dxa"/>
            <w:tcBorders>
              <w:top w:val="single" w:sz="4" w:space="0" w:color="000000"/>
              <w:left w:val="single" w:sz="4" w:space="0" w:color="000000"/>
              <w:bottom w:val="single" w:sz="4" w:space="0" w:color="000000"/>
              <w:right w:val="single" w:sz="4" w:space="0" w:color="000000"/>
            </w:tcBorders>
          </w:tcPr>
          <w:p w14:paraId="62F963A7" w14:textId="77777777" w:rsidR="00B37CF4" w:rsidRDefault="00000000">
            <w:pPr>
              <w:widowControl w:val="0"/>
            </w:pPr>
            <w:r>
              <w:t>ОКТМО</w:t>
            </w:r>
          </w:p>
        </w:tc>
        <w:tc>
          <w:tcPr>
            <w:tcW w:w="5440" w:type="dxa"/>
            <w:tcBorders>
              <w:top w:val="single" w:sz="4" w:space="0" w:color="000000"/>
              <w:left w:val="single" w:sz="4" w:space="0" w:color="000000"/>
              <w:bottom w:val="single" w:sz="4" w:space="0" w:color="000000"/>
              <w:right w:val="single" w:sz="4" w:space="0" w:color="000000"/>
            </w:tcBorders>
          </w:tcPr>
          <w:p w14:paraId="1470D8B5" w14:textId="77777777" w:rsidR="00B37CF4" w:rsidRDefault="00B37CF4">
            <w:pPr>
              <w:widowControl w:val="0"/>
            </w:pPr>
          </w:p>
        </w:tc>
      </w:tr>
      <w:tr w:rsidR="00B37CF4" w14:paraId="2AD71EDC" w14:textId="77777777">
        <w:tc>
          <w:tcPr>
            <w:tcW w:w="4198" w:type="dxa"/>
            <w:tcBorders>
              <w:top w:val="single" w:sz="4" w:space="0" w:color="000000"/>
              <w:left w:val="single" w:sz="4" w:space="0" w:color="000000"/>
              <w:bottom w:val="single" w:sz="4" w:space="0" w:color="000000"/>
              <w:right w:val="single" w:sz="4" w:space="0" w:color="000000"/>
            </w:tcBorders>
          </w:tcPr>
          <w:p w14:paraId="69ED5A31" w14:textId="77777777" w:rsidR="00B37CF4" w:rsidRDefault="00000000">
            <w:pPr>
              <w:widowControl w:val="0"/>
            </w:pPr>
            <w:r>
              <w:t>Юридический адрес и телефон</w:t>
            </w:r>
          </w:p>
          <w:p w14:paraId="51AA0462" w14:textId="77777777" w:rsidR="00B37CF4" w:rsidRDefault="00000000">
            <w:pPr>
              <w:widowControl w:val="0"/>
            </w:pPr>
            <w:r>
              <w:t>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027703BD" w14:textId="77777777" w:rsidR="00B37CF4" w:rsidRDefault="00B37CF4">
            <w:pPr>
              <w:widowControl w:val="0"/>
            </w:pPr>
          </w:p>
        </w:tc>
      </w:tr>
      <w:tr w:rsidR="00B37CF4" w14:paraId="7B708330" w14:textId="77777777">
        <w:tc>
          <w:tcPr>
            <w:tcW w:w="4198" w:type="dxa"/>
            <w:tcBorders>
              <w:top w:val="single" w:sz="4" w:space="0" w:color="000000"/>
              <w:left w:val="single" w:sz="4" w:space="0" w:color="000000"/>
              <w:bottom w:val="single" w:sz="4" w:space="0" w:color="000000"/>
              <w:right w:val="single" w:sz="4" w:space="0" w:color="000000"/>
            </w:tcBorders>
          </w:tcPr>
          <w:p w14:paraId="19C7B66B" w14:textId="77777777" w:rsidR="00B37CF4" w:rsidRDefault="00000000">
            <w:pPr>
              <w:widowControl w:val="0"/>
            </w:pPr>
            <w:r>
              <w:t>Банковские реквизиты</w:t>
            </w:r>
          </w:p>
          <w:p w14:paraId="1DADDED8" w14:textId="77777777" w:rsidR="00B37CF4" w:rsidRDefault="00000000">
            <w:pPr>
              <w:widowControl w:val="0"/>
            </w:pPr>
            <w:r>
              <w:t>Расчетный счет 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324AD23F" w14:textId="77777777" w:rsidR="00B37CF4" w:rsidRDefault="00B37CF4">
            <w:pPr>
              <w:widowControl w:val="0"/>
            </w:pPr>
          </w:p>
        </w:tc>
      </w:tr>
      <w:tr w:rsidR="00B37CF4" w14:paraId="7D1E23C8" w14:textId="77777777">
        <w:tc>
          <w:tcPr>
            <w:tcW w:w="4198" w:type="dxa"/>
            <w:tcBorders>
              <w:top w:val="single" w:sz="4" w:space="0" w:color="000000"/>
              <w:left w:val="single" w:sz="4" w:space="0" w:color="000000"/>
              <w:bottom w:val="single" w:sz="4" w:space="0" w:color="000000"/>
              <w:right w:val="single" w:sz="4" w:space="0" w:color="000000"/>
            </w:tcBorders>
          </w:tcPr>
          <w:p w14:paraId="2665D382" w14:textId="77777777" w:rsidR="00B37CF4" w:rsidRDefault="00000000">
            <w:pPr>
              <w:widowControl w:val="0"/>
            </w:pPr>
            <w:r>
              <w:t>Корреспондентский счет</w:t>
            </w:r>
          </w:p>
        </w:tc>
        <w:tc>
          <w:tcPr>
            <w:tcW w:w="5440" w:type="dxa"/>
            <w:tcBorders>
              <w:top w:val="single" w:sz="4" w:space="0" w:color="000000"/>
              <w:left w:val="single" w:sz="4" w:space="0" w:color="000000"/>
              <w:bottom w:val="single" w:sz="4" w:space="0" w:color="000000"/>
              <w:right w:val="single" w:sz="4" w:space="0" w:color="000000"/>
            </w:tcBorders>
          </w:tcPr>
          <w:p w14:paraId="2B6FDA80" w14:textId="77777777" w:rsidR="00B37CF4" w:rsidRDefault="00B37CF4">
            <w:pPr>
              <w:widowControl w:val="0"/>
            </w:pPr>
          </w:p>
        </w:tc>
      </w:tr>
      <w:tr w:rsidR="00B37CF4" w14:paraId="2E55EA24" w14:textId="77777777">
        <w:tc>
          <w:tcPr>
            <w:tcW w:w="4198" w:type="dxa"/>
            <w:tcBorders>
              <w:top w:val="single" w:sz="4" w:space="0" w:color="000000"/>
              <w:left w:val="single" w:sz="4" w:space="0" w:color="000000"/>
              <w:bottom w:val="single" w:sz="4" w:space="0" w:color="000000"/>
              <w:right w:val="single" w:sz="4" w:space="0" w:color="000000"/>
            </w:tcBorders>
          </w:tcPr>
          <w:p w14:paraId="084FB435" w14:textId="77777777" w:rsidR="00B37CF4" w:rsidRDefault="00000000">
            <w:pPr>
              <w:widowControl w:val="0"/>
            </w:pPr>
            <w:r>
              <w:t>Наименование банка</w:t>
            </w:r>
          </w:p>
        </w:tc>
        <w:tc>
          <w:tcPr>
            <w:tcW w:w="5440" w:type="dxa"/>
            <w:tcBorders>
              <w:top w:val="single" w:sz="4" w:space="0" w:color="000000"/>
              <w:left w:val="single" w:sz="4" w:space="0" w:color="000000"/>
              <w:bottom w:val="single" w:sz="4" w:space="0" w:color="000000"/>
              <w:right w:val="single" w:sz="4" w:space="0" w:color="000000"/>
            </w:tcBorders>
          </w:tcPr>
          <w:p w14:paraId="74C1152A" w14:textId="77777777" w:rsidR="00B37CF4" w:rsidRDefault="00B37CF4">
            <w:pPr>
              <w:widowControl w:val="0"/>
            </w:pPr>
          </w:p>
        </w:tc>
      </w:tr>
      <w:tr w:rsidR="00B37CF4" w14:paraId="659B539E" w14:textId="77777777">
        <w:tc>
          <w:tcPr>
            <w:tcW w:w="4198" w:type="dxa"/>
            <w:tcBorders>
              <w:top w:val="single" w:sz="4" w:space="0" w:color="000000"/>
              <w:left w:val="single" w:sz="4" w:space="0" w:color="000000"/>
              <w:bottom w:val="single" w:sz="4" w:space="0" w:color="000000"/>
              <w:right w:val="single" w:sz="4" w:space="0" w:color="000000"/>
            </w:tcBorders>
          </w:tcPr>
          <w:p w14:paraId="3104208D" w14:textId="77777777" w:rsidR="00B37CF4" w:rsidRDefault="00000000">
            <w:pPr>
              <w:widowControl w:val="0"/>
            </w:pPr>
            <w:r>
              <w:t>БИК</w:t>
            </w:r>
          </w:p>
        </w:tc>
        <w:tc>
          <w:tcPr>
            <w:tcW w:w="5440" w:type="dxa"/>
            <w:tcBorders>
              <w:top w:val="single" w:sz="4" w:space="0" w:color="000000"/>
              <w:left w:val="single" w:sz="4" w:space="0" w:color="000000"/>
              <w:bottom w:val="single" w:sz="4" w:space="0" w:color="000000"/>
              <w:right w:val="single" w:sz="4" w:space="0" w:color="000000"/>
            </w:tcBorders>
          </w:tcPr>
          <w:p w14:paraId="066180EA" w14:textId="77777777" w:rsidR="00B37CF4" w:rsidRDefault="00B37CF4">
            <w:pPr>
              <w:widowControl w:val="0"/>
            </w:pPr>
          </w:p>
        </w:tc>
      </w:tr>
    </w:tbl>
    <w:p w14:paraId="12E3C099" w14:textId="77777777" w:rsidR="00B37CF4" w:rsidRDefault="00B37CF4">
      <w:pPr>
        <w:spacing w:line="218" w:lineRule="auto"/>
        <w:rPr>
          <w:szCs w:val="28"/>
        </w:rPr>
      </w:pPr>
    </w:p>
    <w:tbl>
      <w:tblPr>
        <w:tblW w:w="9855" w:type="dxa"/>
        <w:tblInd w:w="27" w:type="dxa"/>
        <w:tblLayout w:type="fixed"/>
        <w:tblLook w:val="0000" w:firstRow="0" w:lastRow="0" w:firstColumn="0" w:lastColumn="0" w:noHBand="0" w:noVBand="0"/>
      </w:tblPr>
      <w:tblGrid>
        <w:gridCol w:w="1245"/>
        <w:gridCol w:w="1189"/>
        <w:gridCol w:w="1140"/>
        <w:gridCol w:w="1528"/>
        <w:gridCol w:w="1136"/>
        <w:gridCol w:w="1078"/>
        <w:gridCol w:w="1188"/>
        <w:gridCol w:w="1351"/>
      </w:tblGrid>
      <w:tr w:rsidR="00B37CF4" w14:paraId="163F200A" w14:textId="77777777">
        <w:tc>
          <w:tcPr>
            <w:tcW w:w="1244" w:type="dxa"/>
            <w:tcBorders>
              <w:top w:val="single" w:sz="4" w:space="0" w:color="000000"/>
              <w:left w:val="single" w:sz="4" w:space="0" w:color="000000"/>
              <w:bottom w:val="single" w:sz="4" w:space="0" w:color="000000"/>
              <w:right w:val="single" w:sz="4" w:space="0" w:color="000000"/>
            </w:tcBorders>
          </w:tcPr>
          <w:p w14:paraId="46606C26" w14:textId="77777777" w:rsidR="00B37CF4" w:rsidRDefault="00000000">
            <w:pPr>
              <w:widowControl w:val="0"/>
              <w:spacing w:line="218" w:lineRule="auto"/>
              <w:jc w:val="center"/>
              <w:rPr>
                <w:sz w:val="21"/>
                <w:szCs w:val="21"/>
              </w:rPr>
            </w:pPr>
            <w:r>
              <w:rPr>
                <w:sz w:val="21"/>
                <w:szCs w:val="21"/>
              </w:rPr>
              <w:t>Наименование</w:t>
            </w:r>
          </w:p>
          <w:p w14:paraId="7C21BAFA" w14:textId="77777777" w:rsidR="00B37CF4" w:rsidRDefault="00000000">
            <w:pPr>
              <w:widowControl w:val="0"/>
              <w:spacing w:line="218" w:lineRule="auto"/>
              <w:jc w:val="center"/>
              <w:rPr>
                <w:sz w:val="21"/>
                <w:szCs w:val="21"/>
              </w:rPr>
            </w:pPr>
            <w:r>
              <w:rPr>
                <w:sz w:val="21"/>
                <w:szCs w:val="21"/>
              </w:rPr>
              <w:t>продукции</w:t>
            </w:r>
          </w:p>
        </w:tc>
        <w:tc>
          <w:tcPr>
            <w:tcW w:w="1188" w:type="dxa"/>
            <w:tcBorders>
              <w:top w:val="single" w:sz="4" w:space="0" w:color="000000"/>
              <w:left w:val="single" w:sz="4" w:space="0" w:color="000000"/>
              <w:bottom w:val="single" w:sz="4" w:space="0" w:color="000000"/>
              <w:right w:val="single" w:sz="4" w:space="0" w:color="000000"/>
            </w:tcBorders>
          </w:tcPr>
          <w:p w14:paraId="350F0C78" w14:textId="77777777" w:rsidR="00B37CF4" w:rsidRDefault="00000000">
            <w:pPr>
              <w:widowControl w:val="0"/>
              <w:spacing w:line="218" w:lineRule="auto"/>
              <w:jc w:val="center"/>
              <w:rPr>
                <w:sz w:val="22"/>
              </w:rPr>
            </w:pPr>
            <w:r>
              <w:rPr>
                <w:color w:val="000000"/>
                <w:sz w:val="22"/>
                <w:szCs w:val="22"/>
              </w:rPr>
              <w:t>Приемная</w:t>
            </w:r>
            <w:r>
              <w:rPr>
                <w:sz w:val="22"/>
                <w:szCs w:val="22"/>
              </w:rPr>
              <w:t xml:space="preserve"> живая масса*</w:t>
            </w:r>
          </w:p>
          <w:p w14:paraId="1D5E36FB" w14:textId="77777777" w:rsidR="00B37CF4" w:rsidRDefault="00000000">
            <w:pPr>
              <w:widowControl w:val="0"/>
              <w:spacing w:line="218" w:lineRule="auto"/>
              <w:jc w:val="center"/>
              <w:rPr>
                <w:sz w:val="22"/>
              </w:rPr>
            </w:pPr>
            <w:r>
              <w:rPr>
                <w:sz w:val="22"/>
                <w:szCs w:val="22"/>
              </w:rPr>
              <w:t>(кг)</w:t>
            </w:r>
          </w:p>
        </w:tc>
        <w:tc>
          <w:tcPr>
            <w:tcW w:w="1140" w:type="dxa"/>
            <w:tcBorders>
              <w:top w:val="single" w:sz="4" w:space="0" w:color="000000"/>
              <w:left w:val="single" w:sz="4" w:space="0" w:color="000000"/>
              <w:bottom w:val="single" w:sz="4" w:space="0" w:color="000000"/>
              <w:right w:val="single" w:sz="4" w:space="0" w:color="000000"/>
            </w:tcBorders>
          </w:tcPr>
          <w:p w14:paraId="426FF76D" w14:textId="77777777" w:rsidR="00B37CF4" w:rsidRDefault="00000000">
            <w:pPr>
              <w:widowControl w:val="0"/>
              <w:spacing w:line="218" w:lineRule="auto"/>
              <w:jc w:val="center"/>
              <w:rPr>
                <w:sz w:val="22"/>
              </w:rPr>
            </w:pPr>
            <w:r>
              <w:rPr>
                <w:sz w:val="22"/>
                <w:szCs w:val="22"/>
              </w:rPr>
              <w:t>Ставка</w:t>
            </w:r>
          </w:p>
          <w:p w14:paraId="5C73EBEF" w14:textId="77777777" w:rsidR="00B37CF4" w:rsidRDefault="00000000">
            <w:pPr>
              <w:widowControl w:val="0"/>
              <w:spacing w:line="218" w:lineRule="auto"/>
              <w:jc w:val="center"/>
              <w:rPr>
                <w:sz w:val="22"/>
              </w:rPr>
            </w:pPr>
            <w:r>
              <w:rPr>
                <w:sz w:val="22"/>
                <w:szCs w:val="22"/>
              </w:rPr>
              <w:t>субсидии</w:t>
            </w:r>
          </w:p>
          <w:p w14:paraId="662F19C5" w14:textId="77777777" w:rsidR="00B37CF4" w:rsidRDefault="00000000">
            <w:pPr>
              <w:widowControl w:val="0"/>
              <w:spacing w:line="218" w:lineRule="auto"/>
              <w:jc w:val="center"/>
              <w:rPr>
                <w:sz w:val="22"/>
              </w:rPr>
            </w:pPr>
            <w:r>
              <w:rPr>
                <w:sz w:val="22"/>
                <w:szCs w:val="22"/>
              </w:rPr>
              <w:t>(руб./кг)</w:t>
            </w:r>
          </w:p>
        </w:tc>
        <w:tc>
          <w:tcPr>
            <w:tcW w:w="1528" w:type="dxa"/>
            <w:tcBorders>
              <w:top w:val="single" w:sz="4" w:space="0" w:color="000000"/>
              <w:left w:val="single" w:sz="4" w:space="0" w:color="000000"/>
              <w:bottom w:val="single" w:sz="4" w:space="0" w:color="000000"/>
            </w:tcBorders>
          </w:tcPr>
          <w:p w14:paraId="37FC94A0" w14:textId="77777777" w:rsidR="00B37CF4" w:rsidRDefault="00000000">
            <w:pPr>
              <w:widowControl w:val="0"/>
              <w:spacing w:line="218" w:lineRule="auto"/>
              <w:jc w:val="center"/>
              <w:rPr>
                <w:sz w:val="22"/>
              </w:rPr>
            </w:pPr>
            <w:r>
              <w:rPr>
                <w:sz w:val="22"/>
                <w:szCs w:val="22"/>
              </w:rPr>
              <w:t>Сумма фактически понесенных затрат на выращивание КРС, заявленного к субсидированию (руб.)</w:t>
            </w:r>
          </w:p>
        </w:tc>
        <w:tc>
          <w:tcPr>
            <w:tcW w:w="1136" w:type="dxa"/>
            <w:tcBorders>
              <w:top w:val="single" w:sz="4" w:space="0" w:color="000000"/>
              <w:left w:val="single" w:sz="4" w:space="0" w:color="000000"/>
              <w:bottom w:val="single" w:sz="4" w:space="0" w:color="000000"/>
            </w:tcBorders>
          </w:tcPr>
          <w:p w14:paraId="6FDE93D7" w14:textId="77777777" w:rsidR="00B37CF4" w:rsidRDefault="00000000">
            <w:pPr>
              <w:widowControl w:val="0"/>
              <w:spacing w:line="218" w:lineRule="auto"/>
              <w:jc w:val="center"/>
              <w:rPr>
                <w:sz w:val="22"/>
              </w:rPr>
            </w:pPr>
            <w:r>
              <w:rPr>
                <w:sz w:val="22"/>
                <w:szCs w:val="22"/>
              </w:rPr>
              <w:t>Ставка субсидии %</w:t>
            </w:r>
          </w:p>
        </w:tc>
        <w:tc>
          <w:tcPr>
            <w:tcW w:w="1078" w:type="dxa"/>
            <w:tcBorders>
              <w:top w:val="single" w:sz="4" w:space="0" w:color="000000"/>
              <w:left w:val="single" w:sz="4" w:space="0" w:color="000000"/>
              <w:bottom w:val="single" w:sz="4" w:space="0" w:color="000000"/>
            </w:tcBorders>
          </w:tcPr>
          <w:p w14:paraId="48DA9784" w14:textId="77777777" w:rsidR="00B37CF4" w:rsidRDefault="00000000">
            <w:pPr>
              <w:widowControl w:val="0"/>
              <w:spacing w:line="218" w:lineRule="auto"/>
              <w:jc w:val="center"/>
              <w:rPr>
                <w:sz w:val="22"/>
              </w:rPr>
            </w:pPr>
            <w:r>
              <w:rPr>
                <w:sz w:val="22"/>
                <w:szCs w:val="22"/>
              </w:rPr>
              <w:t>Размер целевых средств</w:t>
            </w:r>
          </w:p>
          <w:p w14:paraId="04F378E6" w14:textId="77777777" w:rsidR="00B37CF4" w:rsidRDefault="00000000">
            <w:pPr>
              <w:widowControl w:val="0"/>
              <w:spacing w:line="218" w:lineRule="auto"/>
              <w:jc w:val="center"/>
              <w:rPr>
                <w:sz w:val="22"/>
              </w:rPr>
            </w:pPr>
            <w:r>
              <w:rPr>
                <w:sz w:val="22"/>
                <w:szCs w:val="22"/>
              </w:rPr>
              <w:t>гр.6=гр.2 × гр.3</w:t>
            </w:r>
          </w:p>
          <w:p w14:paraId="0B71D025" w14:textId="77777777" w:rsidR="00B37CF4" w:rsidRDefault="00000000">
            <w:pPr>
              <w:widowControl w:val="0"/>
              <w:spacing w:line="218" w:lineRule="auto"/>
              <w:jc w:val="center"/>
              <w:rPr>
                <w:sz w:val="22"/>
              </w:rPr>
            </w:pPr>
            <w:r>
              <w:rPr>
                <w:sz w:val="22"/>
                <w:szCs w:val="22"/>
              </w:rPr>
              <w:t>(руб.)</w:t>
            </w:r>
          </w:p>
        </w:tc>
        <w:tc>
          <w:tcPr>
            <w:tcW w:w="1188" w:type="dxa"/>
            <w:tcBorders>
              <w:top w:val="single" w:sz="4" w:space="0" w:color="000000"/>
              <w:left w:val="single" w:sz="4" w:space="0" w:color="000000"/>
              <w:bottom w:val="single" w:sz="4" w:space="0" w:color="000000"/>
            </w:tcBorders>
          </w:tcPr>
          <w:p w14:paraId="284AE4F3" w14:textId="77777777" w:rsidR="00B37CF4" w:rsidRDefault="00000000">
            <w:pPr>
              <w:widowControl w:val="0"/>
              <w:spacing w:line="218" w:lineRule="auto"/>
              <w:jc w:val="center"/>
              <w:rPr>
                <w:sz w:val="22"/>
              </w:rPr>
            </w:pPr>
            <w:r>
              <w:rPr>
                <w:sz w:val="22"/>
                <w:szCs w:val="22"/>
              </w:rPr>
              <w:t>Размер целевых средств</w:t>
            </w:r>
          </w:p>
          <w:p w14:paraId="5C3DF905" w14:textId="77777777" w:rsidR="00B37CF4" w:rsidRDefault="00000000">
            <w:pPr>
              <w:widowControl w:val="0"/>
              <w:spacing w:line="218" w:lineRule="auto"/>
              <w:jc w:val="center"/>
              <w:rPr>
                <w:sz w:val="22"/>
              </w:rPr>
            </w:pPr>
            <w:r>
              <w:rPr>
                <w:sz w:val="22"/>
                <w:szCs w:val="22"/>
              </w:rPr>
              <w:t>гр.7=гр.4 × гр.5/100</w:t>
            </w:r>
          </w:p>
          <w:p w14:paraId="50871E3D" w14:textId="77777777" w:rsidR="00B37CF4" w:rsidRDefault="00000000">
            <w:pPr>
              <w:widowControl w:val="0"/>
              <w:spacing w:line="218" w:lineRule="auto"/>
              <w:jc w:val="center"/>
              <w:rPr>
                <w:sz w:val="22"/>
              </w:rPr>
            </w:pPr>
            <w:r>
              <w:rPr>
                <w:sz w:val="22"/>
                <w:szCs w:val="22"/>
              </w:rPr>
              <w:t>(руб.)</w:t>
            </w:r>
          </w:p>
        </w:tc>
        <w:tc>
          <w:tcPr>
            <w:tcW w:w="1351" w:type="dxa"/>
            <w:tcBorders>
              <w:top w:val="single" w:sz="4" w:space="0" w:color="000000"/>
              <w:left w:val="single" w:sz="4" w:space="0" w:color="000000"/>
              <w:bottom w:val="single" w:sz="4" w:space="0" w:color="000000"/>
              <w:right w:val="single" w:sz="4" w:space="0" w:color="000000"/>
            </w:tcBorders>
          </w:tcPr>
          <w:p w14:paraId="6A9FF9CD" w14:textId="77777777" w:rsidR="00B37CF4" w:rsidRDefault="00000000">
            <w:pPr>
              <w:widowControl w:val="0"/>
              <w:spacing w:line="218" w:lineRule="auto"/>
              <w:jc w:val="center"/>
              <w:rPr>
                <w:sz w:val="22"/>
              </w:rPr>
            </w:pPr>
            <w:r>
              <w:rPr>
                <w:sz w:val="22"/>
                <w:szCs w:val="22"/>
              </w:rPr>
              <w:t>Сумма субсидии (минимальная величина из гр.6 или гр.7) (руб.)</w:t>
            </w:r>
          </w:p>
        </w:tc>
      </w:tr>
      <w:tr w:rsidR="00B37CF4" w14:paraId="04CCF6AB" w14:textId="77777777">
        <w:tc>
          <w:tcPr>
            <w:tcW w:w="1244" w:type="dxa"/>
            <w:tcBorders>
              <w:top w:val="single" w:sz="4" w:space="0" w:color="000000"/>
              <w:left w:val="single" w:sz="4" w:space="0" w:color="000000"/>
              <w:bottom w:val="single" w:sz="4" w:space="0" w:color="000000"/>
              <w:right w:val="single" w:sz="4" w:space="0" w:color="000000"/>
            </w:tcBorders>
          </w:tcPr>
          <w:p w14:paraId="0EBCEF0F" w14:textId="77777777" w:rsidR="00B37CF4" w:rsidRDefault="00000000">
            <w:pPr>
              <w:widowControl w:val="0"/>
              <w:spacing w:line="218" w:lineRule="auto"/>
              <w:jc w:val="center"/>
              <w:rPr>
                <w:sz w:val="22"/>
              </w:rPr>
            </w:pPr>
            <w:r>
              <w:rPr>
                <w:sz w:val="22"/>
                <w:szCs w:val="22"/>
              </w:rPr>
              <w:lastRenderedPageBreak/>
              <w:t>1</w:t>
            </w:r>
          </w:p>
        </w:tc>
        <w:tc>
          <w:tcPr>
            <w:tcW w:w="1188" w:type="dxa"/>
            <w:tcBorders>
              <w:top w:val="single" w:sz="4" w:space="0" w:color="000000"/>
              <w:left w:val="single" w:sz="4" w:space="0" w:color="000000"/>
              <w:bottom w:val="single" w:sz="4" w:space="0" w:color="000000"/>
              <w:right w:val="single" w:sz="4" w:space="0" w:color="000000"/>
            </w:tcBorders>
          </w:tcPr>
          <w:p w14:paraId="012BDA9C" w14:textId="77777777" w:rsidR="00B37CF4" w:rsidRDefault="00000000">
            <w:pPr>
              <w:widowControl w:val="0"/>
              <w:spacing w:line="218" w:lineRule="auto"/>
              <w:jc w:val="center"/>
              <w:rPr>
                <w:sz w:val="22"/>
              </w:rPr>
            </w:pPr>
            <w:r>
              <w:rPr>
                <w:sz w:val="22"/>
                <w:szCs w:val="22"/>
              </w:rPr>
              <w:t>2</w:t>
            </w:r>
          </w:p>
        </w:tc>
        <w:tc>
          <w:tcPr>
            <w:tcW w:w="1140" w:type="dxa"/>
            <w:tcBorders>
              <w:top w:val="single" w:sz="4" w:space="0" w:color="000000"/>
              <w:left w:val="single" w:sz="4" w:space="0" w:color="000000"/>
              <w:bottom w:val="single" w:sz="4" w:space="0" w:color="000000"/>
              <w:right w:val="single" w:sz="4" w:space="0" w:color="000000"/>
            </w:tcBorders>
          </w:tcPr>
          <w:p w14:paraId="0A6E4314" w14:textId="77777777" w:rsidR="00B37CF4" w:rsidRDefault="00000000">
            <w:pPr>
              <w:widowControl w:val="0"/>
              <w:spacing w:line="218" w:lineRule="auto"/>
              <w:jc w:val="center"/>
              <w:rPr>
                <w:sz w:val="22"/>
              </w:rPr>
            </w:pPr>
            <w:r>
              <w:rPr>
                <w:sz w:val="22"/>
                <w:szCs w:val="22"/>
              </w:rPr>
              <w:t>3</w:t>
            </w:r>
          </w:p>
        </w:tc>
        <w:tc>
          <w:tcPr>
            <w:tcW w:w="1528" w:type="dxa"/>
            <w:tcBorders>
              <w:top w:val="single" w:sz="4" w:space="0" w:color="000000"/>
              <w:left w:val="single" w:sz="4" w:space="0" w:color="000000"/>
              <w:bottom w:val="single" w:sz="4" w:space="0" w:color="000000"/>
            </w:tcBorders>
          </w:tcPr>
          <w:p w14:paraId="431016C8" w14:textId="77777777" w:rsidR="00B37CF4" w:rsidRDefault="00000000">
            <w:pPr>
              <w:widowControl w:val="0"/>
              <w:spacing w:line="218" w:lineRule="auto"/>
              <w:jc w:val="center"/>
              <w:rPr>
                <w:sz w:val="22"/>
              </w:rPr>
            </w:pPr>
            <w:r>
              <w:rPr>
                <w:sz w:val="22"/>
                <w:szCs w:val="22"/>
              </w:rPr>
              <w:t>4</w:t>
            </w:r>
          </w:p>
        </w:tc>
        <w:tc>
          <w:tcPr>
            <w:tcW w:w="1136" w:type="dxa"/>
            <w:tcBorders>
              <w:top w:val="single" w:sz="4" w:space="0" w:color="000000"/>
              <w:left w:val="single" w:sz="4" w:space="0" w:color="000000"/>
              <w:bottom w:val="single" w:sz="4" w:space="0" w:color="000000"/>
            </w:tcBorders>
          </w:tcPr>
          <w:p w14:paraId="5B46C4B1" w14:textId="77777777" w:rsidR="00B37CF4" w:rsidRDefault="00000000">
            <w:pPr>
              <w:widowControl w:val="0"/>
              <w:spacing w:line="218" w:lineRule="auto"/>
              <w:jc w:val="center"/>
              <w:rPr>
                <w:sz w:val="22"/>
              </w:rPr>
            </w:pPr>
            <w:r>
              <w:rPr>
                <w:sz w:val="22"/>
                <w:szCs w:val="22"/>
              </w:rPr>
              <w:t>5</w:t>
            </w:r>
          </w:p>
        </w:tc>
        <w:tc>
          <w:tcPr>
            <w:tcW w:w="1078" w:type="dxa"/>
            <w:tcBorders>
              <w:top w:val="single" w:sz="4" w:space="0" w:color="000000"/>
              <w:left w:val="single" w:sz="4" w:space="0" w:color="000000"/>
              <w:bottom w:val="single" w:sz="4" w:space="0" w:color="000000"/>
            </w:tcBorders>
          </w:tcPr>
          <w:p w14:paraId="44F4AE24" w14:textId="77777777" w:rsidR="00B37CF4" w:rsidRDefault="00000000">
            <w:pPr>
              <w:widowControl w:val="0"/>
              <w:spacing w:line="218" w:lineRule="auto"/>
              <w:jc w:val="center"/>
              <w:rPr>
                <w:sz w:val="22"/>
              </w:rPr>
            </w:pPr>
            <w:r>
              <w:rPr>
                <w:sz w:val="22"/>
                <w:szCs w:val="22"/>
              </w:rPr>
              <w:t>6</w:t>
            </w:r>
          </w:p>
        </w:tc>
        <w:tc>
          <w:tcPr>
            <w:tcW w:w="1188" w:type="dxa"/>
            <w:tcBorders>
              <w:top w:val="single" w:sz="4" w:space="0" w:color="000000"/>
              <w:left w:val="single" w:sz="4" w:space="0" w:color="000000"/>
              <w:bottom w:val="single" w:sz="4" w:space="0" w:color="000000"/>
            </w:tcBorders>
          </w:tcPr>
          <w:p w14:paraId="79C96DDF" w14:textId="77777777" w:rsidR="00B37CF4" w:rsidRDefault="00000000">
            <w:pPr>
              <w:widowControl w:val="0"/>
              <w:spacing w:line="218" w:lineRule="auto"/>
              <w:jc w:val="center"/>
              <w:rPr>
                <w:sz w:val="22"/>
              </w:rPr>
            </w:pPr>
            <w:r>
              <w:rPr>
                <w:sz w:val="22"/>
                <w:szCs w:val="22"/>
              </w:rPr>
              <w:t>7</w:t>
            </w:r>
          </w:p>
        </w:tc>
        <w:tc>
          <w:tcPr>
            <w:tcW w:w="1351" w:type="dxa"/>
            <w:tcBorders>
              <w:top w:val="single" w:sz="4" w:space="0" w:color="000000"/>
              <w:left w:val="single" w:sz="4" w:space="0" w:color="000000"/>
              <w:bottom w:val="single" w:sz="4" w:space="0" w:color="000000"/>
              <w:right w:val="single" w:sz="4" w:space="0" w:color="000000"/>
            </w:tcBorders>
          </w:tcPr>
          <w:p w14:paraId="3F88F933" w14:textId="77777777" w:rsidR="00B37CF4" w:rsidRDefault="00000000">
            <w:pPr>
              <w:widowControl w:val="0"/>
              <w:spacing w:line="218" w:lineRule="auto"/>
              <w:jc w:val="center"/>
              <w:rPr>
                <w:sz w:val="22"/>
              </w:rPr>
            </w:pPr>
            <w:r>
              <w:rPr>
                <w:sz w:val="22"/>
                <w:szCs w:val="22"/>
              </w:rPr>
              <w:t>8</w:t>
            </w:r>
          </w:p>
        </w:tc>
      </w:tr>
      <w:tr w:rsidR="00B37CF4" w14:paraId="4A021E7E" w14:textId="77777777">
        <w:tc>
          <w:tcPr>
            <w:tcW w:w="1244" w:type="dxa"/>
            <w:tcBorders>
              <w:top w:val="single" w:sz="4" w:space="0" w:color="000000"/>
              <w:left w:val="single" w:sz="4" w:space="0" w:color="000000"/>
              <w:bottom w:val="single" w:sz="4" w:space="0" w:color="000000"/>
              <w:right w:val="single" w:sz="4" w:space="0" w:color="000000"/>
            </w:tcBorders>
          </w:tcPr>
          <w:p w14:paraId="461FA921" w14:textId="77777777" w:rsidR="00B37CF4" w:rsidRDefault="00B37CF4">
            <w:pPr>
              <w:widowControl w:val="0"/>
              <w:spacing w:line="218" w:lineRule="auto"/>
              <w:rPr>
                <w:sz w:val="22"/>
              </w:rPr>
            </w:pPr>
          </w:p>
        </w:tc>
        <w:tc>
          <w:tcPr>
            <w:tcW w:w="1188" w:type="dxa"/>
            <w:tcBorders>
              <w:top w:val="single" w:sz="4" w:space="0" w:color="000000"/>
              <w:left w:val="single" w:sz="4" w:space="0" w:color="000000"/>
              <w:bottom w:val="single" w:sz="4" w:space="0" w:color="000000"/>
              <w:right w:val="single" w:sz="4" w:space="0" w:color="000000"/>
            </w:tcBorders>
          </w:tcPr>
          <w:p w14:paraId="47A83ADE" w14:textId="77777777" w:rsidR="00B37CF4" w:rsidRDefault="00B37CF4">
            <w:pPr>
              <w:widowControl w:val="0"/>
              <w:spacing w:line="218" w:lineRule="auto"/>
              <w:rPr>
                <w:sz w:val="22"/>
              </w:rPr>
            </w:pPr>
          </w:p>
        </w:tc>
        <w:tc>
          <w:tcPr>
            <w:tcW w:w="1140" w:type="dxa"/>
            <w:tcBorders>
              <w:top w:val="single" w:sz="4" w:space="0" w:color="000000"/>
              <w:left w:val="single" w:sz="4" w:space="0" w:color="000000"/>
              <w:bottom w:val="single" w:sz="4" w:space="0" w:color="000000"/>
              <w:right w:val="single" w:sz="4" w:space="0" w:color="000000"/>
            </w:tcBorders>
          </w:tcPr>
          <w:p w14:paraId="1BE7355C" w14:textId="77777777" w:rsidR="00B37CF4" w:rsidRDefault="00B37CF4">
            <w:pPr>
              <w:widowControl w:val="0"/>
              <w:spacing w:line="218" w:lineRule="auto"/>
              <w:jc w:val="center"/>
              <w:rPr>
                <w:sz w:val="22"/>
              </w:rPr>
            </w:pPr>
          </w:p>
        </w:tc>
        <w:tc>
          <w:tcPr>
            <w:tcW w:w="1528" w:type="dxa"/>
            <w:tcBorders>
              <w:top w:val="single" w:sz="4" w:space="0" w:color="000000"/>
              <w:left w:val="single" w:sz="4" w:space="0" w:color="000000"/>
              <w:bottom w:val="single" w:sz="4" w:space="0" w:color="000000"/>
            </w:tcBorders>
          </w:tcPr>
          <w:p w14:paraId="0FF6D4AE" w14:textId="77777777" w:rsidR="00B37CF4" w:rsidRDefault="00B37CF4">
            <w:pPr>
              <w:widowControl w:val="0"/>
              <w:spacing w:line="218" w:lineRule="auto"/>
              <w:rPr>
                <w:sz w:val="22"/>
              </w:rPr>
            </w:pPr>
          </w:p>
        </w:tc>
        <w:tc>
          <w:tcPr>
            <w:tcW w:w="1136" w:type="dxa"/>
            <w:tcBorders>
              <w:top w:val="single" w:sz="4" w:space="0" w:color="000000"/>
              <w:left w:val="single" w:sz="4" w:space="0" w:color="000000"/>
              <w:bottom w:val="single" w:sz="4" w:space="0" w:color="000000"/>
            </w:tcBorders>
          </w:tcPr>
          <w:p w14:paraId="0B49CAEA" w14:textId="77777777" w:rsidR="00B37CF4" w:rsidRDefault="00B37CF4">
            <w:pPr>
              <w:widowControl w:val="0"/>
              <w:spacing w:line="218" w:lineRule="auto"/>
              <w:rPr>
                <w:sz w:val="22"/>
              </w:rPr>
            </w:pPr>
          </w:p>
        </w:tc>
        <w:tc>
          <w:tcPr>
            <w:tcW w:w="1078" w:type="dxa"/>
            <w:tcBorders>
              <w:top w:val="single" w:sz="4" w:space="0" w:color="000000"/>
              <w:left w:val="single" w:sz="4" w:space="0" w:color="000000"/>
              <w:bottom w:val="single" w:sz="4" w:space="0" w:color="000000"/>
            </w:tcBorders>
          </w:tcPr>
          <w:p w14:paraId="28FA3339" w14:textId="77777777" w:rsidR="00B37CF4" w:rsidRDefault="00B37CF4">
            <w:pPr>
              <w:widowControl w:val="0"/>
              <w:spacing w:line="218" w:lineRule="auto"/>
              <w:rPr>
                <w:sz w:val="22"/>
              </w:rPr>
            </w:pPr>
          </w:p>
        </w:tc>
        <w:tc>
          <w:tcPr>
            <w:tcW w:w="1188" w:type="dxa"/>
            <w:tcBorders>
              <w:top w:val="single" w:sz="4" w:space="0" w:color="000000"/>
              <w:left w:val="single" w:sz="4" w:space="0" w:color="000000"/>
              <w:bottom w:val="single" w:sz="4" w:space="0" w:color="000000"/>
            </w:tcBorders>
          </w:tcPr>
          <w:p w14:paraId="218BDEBC" w14:textId="77777777" w:rsidR="00B37CF4" w:rsidRDefault="00B37CF4">
            <w:pPr>
              <w:widowControl w:val="0"/>
              <w:spacing w:line="218" w:lineRule="auto"/>
              <w:rPr>
                <w:sz w:val="22"/>
              </w:rPr>
            </w:pPr>
          </w:p>
        </w:tc>
        <w:tc>
          <w:tcPr>
            <w:tcW w:w="1351" w:type="dxa"/>
            <w:tcBorders>
              <w:top w:val="single" w:sz="4" w:space="0" w:color="000000"/>
              <w:left w:val="single" w:sz="4" w:space="0" w:color="000000"/>
              <w:bottom w:val="single" w:sz="4" w:space="0" w:color="000000"/>
              <w:right w:val="single" w:sz="4" w:space="0" w:color="000000"/>
            </w:tcBorders>
          </w:tcPr>
          <w:p w14:paraId="0DECA1A6" w14:textId="77777777" w:rsidR="00B37CF4" w:rsidRDefault="00B37CF4">
            <w:pPr>
              <w:widowControl w:val="0"/>
              <w:spacing w:line="218" w:lineRule="auto"/>
              <w:rPr>
                <w:sz w:val="22"/>
              </w:rPr>
            </w:pPr>
          </w:p>
        </w:tc>
      </w:tr>
      <w:tr w:rsidR="00B37CF4" w14:paraId="11102013" w14:textId="77777777">
        <w:tc>
          <w:tcPr>
            <w:tcW w:w="1244" w:type="dxa"/>
            <w:tcBorders>
              <w:top w:val="single" w:sz="4" w:space="0" w:color="000000"/>
              <w:left w:val="single" w:sz="4" w:space="0" w:color="000000"/>
              <w:bottom w:val="single" w:sz="4" w:space="0" w:color="000000"/>
              <w:right w:val="single" w:sz="4" w:space="0" w:color="000000"/>
            </w:tcBorders>
          </w:tcPr>
          <w:p w14:paraId="4E58A2A9" w14:textId="77777777" w:rsidR="00B37CF4" w:rsidRDefault="00000000">
            <w:pPr>
              <w:widowControl w:val="0"/>
              <w:spacing w:line="218" w:lineRule="auto"/>
              <w:rPr>
                <w:sz w:val="22"/>
              </w:rPr>
            </w:pPr>
            <w:r>
              <w:rPr>
                <w:sz w:val="22"/>
                <w:szCs w:val="22"/>
              </w:rPr>
              <w:t>Итого</w:t>
            </w:r>
          </w:p>
        </w:tc>
        <w:tc>
          <w:tcPr>
            <w:tcW w:w="1188" w:type="dxa"/>
            <w:tcBorders>
              <w:top w:val="single" w:sz="4" w:space="0" w:color="000000"/>
              <w:left w:val="single" w:sz="4" w:space="0" w:color="000000"/>
              <w:bottom w:val="single" w:sz="4" w:space="0" w:color="000000"/>
              <w:right w:val="single" w:sz="4" w:space="0" w:color="000000"/>
            </w:tcBorders>
          </w:tcPr>
          <w:p w14:paraId="396513E6" w14:textId="77777777" w:rsidR="00B37CF4" w:rsidRDefault="00B37CF4">
            <w:pPr>
              <w:widowControl w:val="0"/>
              <w:spacing w:line="218" w:lineRule="auto"/>
              <w:jc w:val="center"/>
              <w:rPr>
                <w:sz w:val="22"/>
              </w:rPr>
            </w:pPr>
          </w:p>
        </w:tc>
        <w:tc>
          <w:tcPr>
            <w:tcW w:w="1140" w:type="dxa"/>
            <w:tcBorders>
              <w:top w:val="single" w:sz="4" w:space="0" w:color="000000"/>
              <w:left w:val="single" w:sz="4" w:space="0" w:color="000000"/>
              <w:bottom w:val="single" w:sz="4" w:space="0" w:color="000000"/>
              <w:right w:val="single" w:sz="4" w:space="0" w:color="000000"/>
            </w:tcBorders>
          </w:tcPr>
          <w:p w14:paraId="75B9249C" w14:textId="77777777" w:rsidR="00B37CF4" w:rsidRDefault="00000000">
            <w:pPr>
              <w:widowControl w:val="0"/>
              <w:spacing w:line="218" w:lineRule="auto"/>
              <w:jc w:val="center"/>
              <w:rPr>
                <w:sz w:val="22"/>
              </w:rPr>
            </w:pPr>
            <w:r>
              <w:rPr>
                <w:sz w:val="22"/>
                <w:szCs w:val="22"/>
              </w:rPr>
              <w:t>Х</w:t>
            </w:r>
          </w:p>
        </w:tc>
        <w:tc>
          <w:tcPr>
            <w:tcW w:w="1528" w:type="dxa"/>
            <w:tcBorders>
              <w:top w:val="single" w:sz="4" w:space="0" w:color="000000"/>
              <w:left w:val="single" w:sz="4" w:space="0" w:color="000000"/>
              <w:bottom w:val="single" w:sz="4" w:space="0" w:color="000000"/>
            </w:tcBorders>
          </w:tcPr>
          <w:p w14:paraId="5ABE6E81" w14:textId="77777777" w:rsidR="00B37CF4" w:rsidRDefault="00B37CF4">
            <w:pPr>
              <w:widowControl w:val="0"/>
              <w:spacing w:line="218" w:lineRule="auto"/>
              <w:jc w:val="center"/>
              <w:rPr>
                <w:sz w:val="22"/>
              </w:rPr>
            </w:pPr>
          </w:p>
        </w:tc>
        <w:tc>
          <w:tcPr>
            <w:tcW w:w="1136" w:type="dxa"/>
            <w:tcBorders>
              <w:top w:val="single" w:sz="4" w:space="0" w:color="000000"/>
              <w:left w:val="single" w:sz="4" w:space="0" w:color="000000"/>
              <w:bottom w:val="single" w:sz="4" w:space="0" w:color="000000"/>
            </w:tcBorders>
          </w:tcPr>
          <w:p w14:paraId="56A23230" w14:textId="77777777" w:rsidR="00B37CF4" w:rsidRDefault="00B37CF4">
            <w:pPr>
              <w:widowControl w:val="0"/>
              <w:spacing w:line="218" w:lineRule="auto"/>
              <w:jc w:val="center"/>
              <w:rPr>
                <w:sz w:val="22"/>
              </w:rPr>
            </w:pPr>
          </w:p>
        </w:tc>
        <w:tc>
          <w:tcPr>
            <w:tcW w:w="1078" w:type="dxa"/>
            <w:tcBorders>
              <w:top w:val="single" w:sz="4" w:space="0" w:color="000000"/>
              <w:left w:val="single" w:sz="4" w:space="0" w:color="000000"/>
              <w:bottom w:val="single" w:sz="4" w:space="0" w:color="000000"/>
            </w:tcBorders>
          </w:tcPr>
          <w:p w14:paraId="276C47C9" w14:textId="77777777" w:rsidR="00B37CF4" w:rsidRDefault="00B37CF4">
            <w:pPr>
              <w:widowControl w:val="0"/>
              <w:spacing w:line="218" w:lineRule="auto"/>
              <w:jc w:val="center"/>
              <w:rPr>
                <w:sz w:val="22"/>
              </w:rPr>
            </w:pPr>
          </w:p>
        </w:tc>
        <w:tc>
          <w:tcPr>
            <w:tcW w:w="1188" w:type="dxa"/>
            <w:tcBorders>
              <w:top w:val="single" w:sz="4" w:space="0" w:color="000000"/>
              <w:left w:val="single" w:sz="4" w:space="0" w:color="000000"/>
              <w:bottom w:val="single" w:sz="4" w:space="0" w:color="000000"/>
            </w:tcBorders>
          </w:tcPr>
          <w:p w14:paraId="000AB687" w14:textId="77777777" w:rsidR="00B37CF4" w:rsidRDefault="00B37CF4">
            <w:pPr>
              <w:widowControl w:val="0"/>
              <w:spacing w:line="218" w:lineRule="auto"/>
              <w:jc w:val="center"/>
              <w:rPr>
                <w:sz w:val="22"/>
              </w:rPr>
            </w:pPr>
          </w:p>
        </w:tc>
        <w:tc>
          <w:tcPr>
            <w:tcW w:w="1351" w:type="dxa"/>
            <w:tcBorders>
              <w:top w:val="single" w:sz="4" w:space="0" w:color="000000"/>
              <w:left w:val="single" w:sz="4" w:space="0" w:color="000000"/>
              <w:bottom w:val="single" w:sz="4" w:space="0" w:color="000000"/>
              <w:right w:val="single" w:sz="4" w:space="0" w:color="000000"/>
            </w:tcBorders>
          </w:tcPr>
          <w:p w14:paraId="3608F79D" w14:textId="77777777" w:rsidR="00B37CF4" w:rsidRDefault="00B37CF4">
            <w:pPr>
              <w:widowControl w:val="0"/>
              <w:spacing w:line="218" w:lineRule="auto"/>
              <w:jc w:val="center"/>
              <w:rPr>
                <w:sz w:val="22"/>
              </w:rPr>
            </w:pPr>
          </w:p>
        </w:tc>
      </w:tr>
    </w:tbl>
    <w:p w14:paraId="32AB3871" w14:textId="77777777" w:rsidR="00B37CF4" w:rsidRDefault="00B37CF4">
      <w:pPr>
        <w:ind w:left="140" w:hanging="140"/>
        <w:jc w:val="both"/>
      </w:pPr>
    </w:p>
    <w:p w14:paraId="6DA12216" w14:textId="77777777" w:rsidR="00B37CF4" w:rsidRDefault="00000000">
      <w:pPr>
        <w:ind w:left="140" w:hanging="140"/>
        <w:jc w:val="both"/>
      </w:pPr>
      <w:r>
        <w:t>*</w:t>
      </w:r>
      <w:r>
        <w:rPr>
          <w:lang w:val="en-US"/>
        </w:rPr>
        <w:t xml:space="preserve"> </w:t>
      </w:r>
      <w:r>
        <w:t>предельно допустимый объём субсидируемого мяса не должен превышать:</w:t>
      </w:r>
    </w:p>
    <w:p w14:paraId="59A59A6E" w14:textId="77777777" w:rsidR="00B37CF4" w:rsidRDefault="00000000">
      <w:pPr>
        <w:ind w:left="140" w:hanging="140"/>
        <w:jc w:val="both"/>
      </w:pPr>
      <w:r>
        <w:t xml:space="preserve"> - 100 000,00 кг в год </w:t>
      </w:r>
    </w:p>
    <w:p w14:paraId="4122524A" w14:textId="77777777" w:rsidR="00B37CF4" w:rsidRDefault="00B37CF4">
      <w:pPr>
        <w:ind w:left="140" w:hanging="140"/>
        <w:jc w:val="both"/>
      </w:pPr>
    </w:p>
    <w:p w14:paraId="5CBBC30A" w14:textId="77777777" w:rsidR="00B37CF4" w:rsidRDefault="00000000">
      <w:pPr>
        <w:jc w:val="both"/>
        <w:rPr>
          <w:szCs w:val="28"/>
        </w:rPr>
      </w:pPr>
      <w:r>
        <w:rPr>
          <w:szCs w:val="28"/>
        </w:rPr>
        <w:t>Глава КФХ (индивидуальный</w:t>
      </w:r>
    </w:p>
    <w:p w14:paraId="2A362E86" w14:textId="77777777" w:rsidR="00B37CF4" w:rsidRDefault="00000000">
      <w:pPr>
        <w:jc w:val="both"/>
        <w:rPr>
          <w:szCs w:val="28"/>
        </w:rPr>
      </w:pPr>
      <w:r>
        <w:rPr>
          <w:szCs w:val="28"/>
        </w:rPr>
        <w:t xml:space="preserve">       предприниматель)                   ___________         _____________________</w:t>
      </w:r>
    </w:p>
    <w:p w14:paraId="7BA3A6FD" w14:textId="77777777" w:rsidR="00B37CF4" w:rsidRDefault="00000000">
      <w:pPr>
        <w:jc w:val="center"/>
      </w:pPr>
      <w:r>
        <w:t xml:space="preserve">                                                       (подпись)              (расшифровка подписи)</w:t>
      </w:r>
    </w:p>
    <w:p w14:paraId="504A2FB8" w14:textId="77777777" w:rsidR="00B37CF4" w:rsidRDefault="00000000">
      <w:pPr>
        <w:rPr>
          <w:szCs w:val="28"/>
        </w:rPr>
      </w:pPr>
      <w:r>
        <w:rPr>
          <w:szCs w:val="28"/>
        </w:rPr>
        <w:t xml:space="preserve">М.П. </w:t>
      </w:r>
      <w:r>
        <w:t>(при наличии)</w:t>
      </w:r>
    </w:p>
    <w:p w14:paraId="491590C4" w14:textId="77777777" w:rsidR="00B37CF4" w:rsidRDefault="00B37CF4">
      <w:pPr>
        <w:rPr>
          <w:szCs w:val="28"/>
        </w:rPr>
      </w:pPr>
    </w:p>
    <w:p w14:paraId="5B5F90C2" w14:textId="77777777" w:rsidR="00B37CF4" w:rsidRDefault="00000000">
      <w:pPr>
        <w:rPr>
          <w:szCs w:val="28"/>
        </w:rPr>
      </w:pPr>
      <w:r>
        <w:rPr>
          <w:szCs w:val="28"/>
        </w:rPr>
        <w:t>«____» ________ 20___г.</w:t>
      </w:r>
    </w:p>
    <w:p w14:paraId="7C414F58" w14:textId="77777777" w:rsidR="00B37CF4" w:rsidRDefault="00B37CF4">
      <w:pPr>
        <w:rPr>
          <w:szCs w:val="28"/>
        </w:rPr>
      </w:pPr>
    </w:p>
    <w:p w14:paraId="708DE03F" w14:textId="77777777" w:rsidR="00B37CF4" w:rsidRDefault="00B37CF4">
      <w:pPr>
        <w:ind w:firstLine="680"/>
        <w:jc w:val="both"/>
        <w:rPr>
          <w:szCs w:val="28"/>
        </w:rPr>
      </w:pPr>
    </w:p>
    <w:p w14:paraId="0DE0C5B4" w14:textId="77777777" w:rsidR="00B37CF4" w:rsidRDefault="00000000">
      <w:pPr>
        <w:rPr>
          <w:szCs w:val="28"/>
        </w:rPr>
      </w:pPr>
      <w:r>
        <w:rPr>
          <w:szCs w:val="28"/>
        </w:rPr>
        <w:t>Начальник управления сельского хозяйства</w:t>
      </w:r>
    </w:p>
    <w:p w14:paraId="030D44C4" w14:textId="77777777" w:rsidR="00B37CF4" w:rsidRDefault="00000000">
      <w:pPr>
        <w:rPr>
          <w:szCs w:val="28"/>
        </w:rPr>
      </w:pPr>
      <w:r>
        <w:rPr>
          <w:szCs w:val="28"/>
        </w:rPr>
        <w:t>администрации Ленинградского</w:t>
      </w:r>
    </w:p>
    <w:p w14:paraId="2F13B36C" w14:textId="77777777" w:rsidR="00B37CF4" w:rsidRDefault="00000000">
      <w:pPr>
        <w:suppressAutoHyphens/>
        <w:jc w:val="both"/>
        <w:rPr>
          <w:szCs w:val="28"/>
        </w:rPr>
      </w:pPr>
      <w:r>
        <w:rPr>
          <w:szCs w:val="28"/>
        </w:rPr>
        <w:t>муниципального округа                                                            И.С. Скоробогаченко</w:t>
      </w:r>
    </w:p>
    <w:p w14:paraId="21D71420" w14:textId="77777777" w:rsidR="00B37CF4" w:rsidRDefault="00B37CF4">
      <w:pPr>
        <w:rPr>
          <w:szCs w:val="28"/>
        </w:rPr>
      </w:pPr>
    </w:p>
    <w:p w14:paraId="532BCA98" w14:textId="77777777" w:rsidR="00B37CF4" w:rsidRDefault="00B37CF4">
      <w:pPr>
        <w:rPr>
          <w:szCs w:val="28"/>
        </w:rPr>
        <w:sectPr w:rsidR="00B37CF4">
          <w:headerReference w:type="even" r:id="rId67"/>
          <w:headerReference w:type="default" r:id="rId68"/>
          <w:headerReference w:type="first" r:id="rId69"/>
          <w:pgSz w:w="11906" w:h="16838"/>
          <w:pgMar w:top="1325" w:right="567" w:bottom="1134" w:left="1701" w:header="720" w:footer="0" w:gutter="0"/>
          <w:cols w:space="720"/>
          <w:formProt w:val="0"/>
          <w:titlePg/>
          <w:docGrid w:linePitch="381"/>
        </w:sectPr>
      </w:pPr>
    </w:p>
    <w:tbl>
      <w:tblPr>
        <w:tblStyle w:val="affd"/>
        <w:tblW w:w="5505" w:type="dxa"/>
        <w:tblInd w:w="4287" w:type="dxa"/>
        <w:tblLayout w:type="fixed"/>
        <w:tblLook w:val="04A0" w:firstRow="1" w:lastRow="0" w:firstColumn="1" w:lastColumn="0" w:noHBand="0" w:noVBand="1"/>
      </w:tblPr>
      <w:tblGrid>
        <w:gridCol w:w="5505"/>
      </w:tblGrid>
      <w:tr w:rsidR="00B37CF4" w14:paraId="25222AE4" w14:textId="77777777">
        <w:trPr>
          <w:trHeight w:val="2541"/>
        </w:trPr>
        <w:tc>
          <w:tcPr>
            <w:tcW w:w="5505" w:type="dxa"/>
            <w:tcBorders>
              <w:top w:val="nil"/>
              <w:left w:val="nil"/>
              <w:bottom w:val="nil"/>
              <w:right w:val="nil"/>
            </w:tcBorders>
          </w:tcPr>
          <w:p w14:paraId="5208012F" w14:textId="77777777" w:rsidR="00B37CF4" w:rsidRDefault="00000000">
            <w:pPr>
              <w:widowControl w:val="0"/>
              <w:tabs>
                <w:tab w:val="center" w:pos="3124"/>
              </w:tabs>
              <w:ind w:left="-108"/>
            </w:pPr>
            <w:r>
              <w:rPr>
                <w:szCs w:val="28"/>
              </w:rPr>
              <w:lastRenderedPageBreak/>
              <w:t xml:space="preserve">Приложение </w:t>
            </w:r>
            <w:r>
              <w:rPr>
                <w:szCs w:val="28"/>
                <w:lang w:val="en-US"/>
              </w:rPr>
              <w:t>4</w:t>
            </w:r>
          </w:p>
          <w:p w14:paraId="18224B5B" w14:textId="77777777" w:rsidR="00B37CF4" w:rsidRDefault="00000000">
            <w:pPr>
              <w:widowControl w:val="0"/>
              <w:ind w:left="-108"/>
            </w:pPr>
            <w:r>
              <w:rPr>
                <w:szCs w:val="28"/>
              </w:rPr>
              <w:t>к Порядку предоставления</w:t>
            </w:r>
          </w:p>
          <w:p w14:paraId="76B1AF62" w14:textId="77777777" w:rsidR="00B37CF4" w:rsidRDefault="00000000">
            <w:pPr>
              <w:widowControl w:val="0"/>
              <w:ind w:left="-108"/>
            </w:pPr>
            <w:r>
              <w:rPr>
                <w:szCs w:val="28"/>
              </w:rPr>
              <w:t>субсидий крестьянским (фермерским)</w:t>
            </w:r>
          </w:p>
          <w:p w14:paraId="19A22DD4" w14:textId="77777777" w:rsidR="00B37CF4" w:rsidRDefault="00000000">
            <w:pPr>
              <w:widowControl w:val="0"/>
              <w:ind w:left="-108"/>
            </w:pPr>
            <w:r>
              <w:rPr>
                <w:szCs w:val="28"/>
              </w:rPr>
              <w:t>хозяйствам и индивидуальным</w:t>
            </w:r>
          </w:p>
          <w:p w14:paraId="7DC4CECA"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023E251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2AD43B82" w14:textId="77777777" w:rsidR="00B37CF4" w:rsidRDefault="00B37CF4">
      <w:pPr>
        <w:spacing w:line="218" w:lineRule="auto"/>
        <w:rPr>
          <w:szCs w:val="28"/>
        </w:rPr>
      </w:pPr>
    </w:p>
    <w:p w14:paraId="2AFBAA11" w14:textId="77777777" w:rsidR="00B37CF4" w:rsidRDefault="00000000">
      <w:pPr>
        <w:spacing w:line="218" w:lineRule="auto"/>
        <w:rPr>
          <w:szCs w:val="28"/>
        </w:rPr>
      </w:pPr>
      <w:r>
        <w:rPr>
          <w:szCs w:val="28"/>
        </w:rPr>
        <w:t>ФОРМА</w:t>
      </w:r>
    </w:p>
    <w:p w14:paraId="13B81EBA" w14:textId="77777777" w:rsidR="00B37CF4" w:rsidRDefault="00B37CF4">
      <w:pPr>
        <w:spacing w:line="218" w:lineRule="auto"/>
        <w:rPr>
          <w:szCs w:val="28"/>
        </w:rPr>
      </w:pPr>
    </w:p>
    <w:p w14:paraId="197F832A" w14:textId="77777777" w:rsidR="00B37CF4" w:rsidRDefault="00000000">
      <w:pPr>
        <w:spacing w:line="218" w:lineRule="auto"/>
        <w:rPr>
          <w:szCs w:val="28"/>
        </w:rPr>
      </w:pPr>
      <w:r>
        <w:rPr>
          <w:szCs w:val="28"/>
        </w:rPr>
        <w:t xml:space="preserve">Заполняется крестьянским (фермерским) хозяйством </w:t>
      </w:r>
    </w:p>
    <w:p w14:paraId="4BD7A192" w14:textId="77777777" w:rsidR="00B37CF4" w:rsidRDefault="00000000">
      <w:pPr>
        <w:spacing w:line="218" w:lineRule="auto"/>
        <w:rPr>
          <w:szCs w:val="28"/>
        </w:rPr>
      </w:pPr>
      <w:r>
        <w:rPr>
          <w:szCs w:val="28"/>
        </w:rPr>
        <w:t>и индивидуальным предпринимателем</w:t>
      </w:r>
    </w:p>
    <w:p w14:paraId="2A5E4A89" w14:textId="77777777" w:rsidR="00B37CF4" w:rsidRDefault="00B37CF4">
      <w:pPr>
        <w:spacing w:line="218" w:lineRule="auto"/>
        <w:rPr>
          <w:szCs w:val="28"/>
        </w:rPr>
      </w:pPr>
    </w:p>
    <w:p w14:paraId="7E5E4434" w14:textId="77777777" w:rsidR="00B37CF4" w:rsidRDefault="00000000">
      <w:pPr>
        <w:jc w:val="center"/>
        <w:rPr>
          <w:b/>
          <w:szCs w:val="28"/>
        </w:rPr>
      </w:pPr>
      <w:r>
        <w:rPr>
          <w:b/>
          <w:szCs w:val="28"/>
        </w:rPr>
        <w:t>СПРАВКА-РАСЧЕТ</w:t>
      </w:r>
    </w:p>
    <w:p w14:paraId="016B8850" w14:textId="77777777" w:rsidR="00B37CF4" w:rsidRDefault="00000000">
      <w:pPr>
        <w:jc w:val="center"/>
        <w:rPr>
          <w:b/>
          <w:color w:val="000000"/>
          <w:szCs w:val="28"/>
        </w:rPr>
      </w:pPr>
      <w:r>
        <w:rPr>
          <w:b/>
          <w:szCs w:val="28"/>
        </w:rPr>
        <w:t>суммы субсидии на в</w:t>
      </w:r>
      <w:r>
        <w:rPr>
          <w:b/>
          <w:color w:val="000000"/>
          <w:szCs w:val="28"/>
        </w:rPr>
        <w:t xml:space="preserve">озмещение части затрат, понесенных  </w:t>
      </w:r>
    </w:p>
    <w:p w14:paraId="15591DA3" w14:textId="77777777" w:rsidR="00B37CF4" w:rsidRDefault="00000000">
      <w:pPr>
        <w:jc w:val="center"/>
        <w:rPr>
          <w:b/>
          <w:color w:val="000000"/>
          <w:szCs w:val="28"/>
        </w:rPr>
      </w:pPr>
      <w:r>
        <w:rPr>
          <w:b/>
          <w:color w:val="000000"/>
          <w:szCs w:val="28"/>
        </w:rPr>
        <w:t xml:space="preserve">на производство молока, реализованного в физическом весе  </w:t>
      </w:r>
    </w:p>
    <w:p w14:paraId="16D2AF04" w14:textId="77777777" w:rsidR="00B37CF4" w:rsidRDefault="00000000">
      <w:pPr>
        <w:jc w:val="center"/>
        <w:rPr>
          <w:b/>
          <w:color w:val="000000"/>
          <w:szCs w:val="28"/>
        </w:rPr>
      </w:pPr>
      <w:r>
        <w:rPr>
          <w:b/>
          <w:color w:val="000000"/>
          <w:szCs w:val="28"/>
        </w:rPr>
        <w:t>юридическим лицам независимо от организационно-правовой формы, а также предпринимателям, зарегистрированным на территории</w:t>
      </w:r>
    </w:p>
    <w:p w14:paraId="2B90DF4B" w14:textId="77777777" w:rsidR="00B37CF4" w:rsidRDefault="00000000">
      <w:pPr>
        <w:jc w:val="center"/>
        <w:rPr>
          <w:b/>
          <w:color w:val="000000"/>
          <w:szCs w:val="28"/>
        </w:rPr>
      </w:pPr>
      <w:r>
        <w:rPr>
          <w:b/>
          <w:color w:val="000000"/>
          <w:szCs w:val="28"/>
        </w:rPr>
        <w:t>Краснодарского края</w:t>
      </w:r>
    </w:p>
    <w:p w14:paraId="6FD3103B" w14:textId="77777777" w:rsidR="00B37CF4" w:rsidRDefault="00B37CF4">
      <w:pPr>
        <w:jc w:val="center"/>
        <w:rPr>
          <w:b/>
          <w:color w:val="000000"/>
          <w:szCs w:val="28"/>
        </w:rPr>
      </w:pPr>
    </w:p>
    <w:tbl>
      <w:tblPr>
        <w:tblW w:w="9639" w:type="dxa"/>
        <w:tblInd w:w="109" w:type="dxa"/>
        <w:tblLayout w:type="fixed"/>
        <w:tblLook w:val="0000" w:firstRow="0" w:lastRow="0" w:firstColumn="0" w:lastColumn="0" w:noHBand="0" w:noVBand="0"/>
      </w:tblPr>
      <w:tblGrid>
        <w:gridCol w:w="4198"/>
        <w:gridCol w:w="5441"/>
      </w:tblGrid>
      <w:tr w:rsidR="00B37CF4" w14:paraId="08210B2D" w14:textId="77777777">
        <w:tc>
          <w:tcPr>
            <w:tcW w:w="4198" w:type="dxa"/>
            <w:tcBorders>
              <w:top w:val="single" w:sz="4" w:space="0" w:color="000000"/>
              <w:left w:val="single" w:sz="4" w:space="0" w:color="000000"/>
              <w:bottom w:val="single" w:sz="4" w:space="0" w:color="000000"/>
              <w:right w:val="single" w:sz="4" w:space="0" w:color="000000"/>
            </w:tcBorders>
          </w:tcPr>
          <w:p w14:paraId="0F2290AC" w14:textId="77777777" w:rsidR="00B37CF4" w:rsidRDefault="00000000">
            <w:pPr>
              <w:widowControl w:val="0"/>
            </w:pPr>
            <w:r>
              <w:t>Наименование получателя</w:t>
            </w:r>
          </w:p>
        </w:tc>
        <w:tc>
          <w:tcPr>
            <w:tcW w:w="5440" w:type="dxa"/>
            <w:tcBorders>
              <w:top w:val="single" w:sz="4" w:space="0" w:color="000000"/>
              <w:left w:val="single" w:sz="4" w:space="0" w:color="000000"/>
              <w:bottom w:val="single" w:sz="4" w:space="0" w:color="000000"/>
              <w:right w:val="single" w:sz="4" w:space="0" w:color="000000"/>
            </w:tcBorders>
          </w:tcPr>
          <w:p w14:paraId="3C14E1A3" w14:textId="77777777" w:rsidR="00B37CF4" w:rsidRDefault="00B37CF4">
            <w:pPr>
              <w:widowControl w:val="0"/>
            </w:pPr>
          </w:p>
        </w:tc>
      </w:tr>
      <w:tr w:rsidR="00B37CF4" w14:paraId="02D90324" w14:textId="77777777">
        <w:tc>
          <w:tcPr>
            <w:tcW w:w="4198" w:type="dxa"/>
            <w:tcBorders>
              <w:top w:val="single" w:sz="4" w:space="0" w:color="000000"/>
              <w:left w:val="single" w:sz="4" w:space="0" w:color="000000"/>
              <w:bottom w:val="single" w:sz="4" w:space="0" w:color="000000"/>
              <w:right w:val="single" w:sz="4" w:space="0" w:color="000000"/>
            </w:tcBorders>
          </w:tcPr>
          <w:p w14:paraId="76B67278" w14:textId="77777777" w:rsidR="00B37CF4" w:rsidRDefault="00000000">
            <w:pPr>
              <w:widowControl w:val="0"/>
            </w:pPr>
            <w:r>
              <w:t>ИНН/КПП</w:t>
            </w:r>
          </w:p>
        </w:tc>
        <w:tc>
          <w:tcPr>
            <w:tcW w:w="5440" w:type="dxa"/>
            <w:tcBorders>
              <w:top w:val="single" w:sz="4" w:space="0" w:color="000000"/>
              <w:left w:val="single" w:sz="4" w:space="0" w:color="000000"/>
              <w:bottom w:val="single" w:sz="4" w:space="0" w:color="000000"/>
              <w:right w:val="single" w:sz="4" w:space="0" w:color="000000"/>
            </w:tcBorders>
          </w:tcPr>
          <w:p w14:paraId="50525D7A" w14:textId="77777777" w:rsidR="00B37CF4" w:rsidRDefault="00B37CF4">
            <w:pPr>
              <w:widowControl w:val="0"/>
            </w:pPr>
          </w:p>
        </w:tc>
      </w:tr>
      <w:tr w:rsidR="00B37CF4" w14:paraId="3A51334A" w14:textId="77777777">
        <w:tc>
          <w:tcPr>
            <w:tcW w:w="4198" w:type="dxa"/>
            <w:tcBorders>
              <w:top w:val="single" w:sz="4" w:space="0" w:color="000000"/>
              <w:left w:val="single" w:sz="4" w:space="0" w:color="000000"/>
              <w:bottom w:val="single" w:sz="4" w:space="0" w:color="000000"/>
              <w:right w:val="single" w:sz="4" w:space="0" w:color="000000"/>
            </w:tcBorders>
          </w:tcPr>
          <w:p w14:paraId="5A5A2C2E" w14:textId="77777777" w:rsidR="00B37CF4" w:rsidRDefault="00000000">
            <w:pPr>
              <w:widowControl w:val="0"/>
            </w:pPr>
            <w:r>
              <w:t>ОКПО</w:t>
            </w:r>
          </w:p>
        </w:tc>
        <w:tc>
          <w:tcPr>
            <w:tcW w:w="5440" w:type="dxa"/>
            <w:tcBorders>
              <w:top w:val="single" w:sz="4" w:space="0" w:color="000000"/>
              <w:left w:val="single" w:sz="4" w:space="0" w:color="000000"/>
              <w:bottom w:val="single" w:sz="4" w:space="0" w:color="000000"/>
              <w:right w:val="single" w:sz="4" w:space="0" w:color="000000"/>
            </w:tcBorders>
          </w:tcPr>
          <w:p w14:paraId="505DD214" w14:textId="77777777" w:rsidR="00B37CF4" w:rsidRDefault="00B37CF4">
            <w:pPr>
              <w:widowControl w:val="0"/>
            </w:pPr>
          </w:p>
        </w:tc>
      </w:tr>
      <w:tr w:rsidR="00B37CF4" w14:paraId="58D4AEED" w14:textId="77777777">
        <w:tc>
          <w:tcPr>
            <w:tcW w:w="4198" w:type="dxa"/>
            <w:tcBorders>
              <w:top w:val="single" w:sz="4" w:space="0" w:color="000000"/>
              <w:left w:val="single" w:sz="4" w:space="0" w:color="000000"/>
              <w:bottom w:val="single" w:sz="4" w:space="0" w:color="000000"/>
              <w:right w:val="single" w:sz="4" w:space="0" w:color="000000"/>
            </w:tcBorders>
          </w:tcPr>
          <w:p w14:paraId="5829788B" w14:textId="77777777" w:rsidR="00B37CF4" w:rsidRDefault="00000000">
            <w:pPr>
              <w:widowControl w:val="0"/>
            </w:pPr>
            <w:r>
              <w:t>ОКТМО</w:t>
            </w:r>
          </w:p>
        </w:tc>
        <w:tc>
          <w:tcPr>
            <w:tcW w:w="5440" w:type="dxa"/>
            <w:tcBorders>
              <w:top w:val="single" w:sz="4" w:space="0" w:color="000000"/>
              <w:left w:val="single" w:sz="4" w:space="0" w:color="000000"/>
              <w:bottom w:val="single" w:sz="4" w:space="0" w:color="000000"/>
              <w:right w:val="single" w:sz="4" w:space="0" w:color="000000"/>
            </w:tcBorders>
          </w:tcPr>
          <w:p w14:paraId="4A026475" w14:textId="77777777" w:rsidR="00B37CF4" w:rsidRDefault="00B37CF4">
            <w:pPr>
              <w:widowControl w:val="0"/>
            </w:pPr>
          </w:p>
        </w:tc>
      </w:tr>
      <w:tr w:rsidR="00B37CF4" w14:paraId="622D0AC0" w14:textId="77777777">
        <w:tc>
          <w:tcPr>
            <w:tcW w:w="4198" w:type="dxa"/>
            <w:tcBorders>
              <w:top w:val="single" w:sz="4" w:space="0" w:color="000000"/>
              <w:left w:val="single" w:sz="4" w:space="0" w:color="000000"/>
              <w:bottom w:val="single" w:sz="4" w:space="0" w:color="000000"/>
              <w:right w:val="single" w:sz="4" w:space="0" w:color="000000"/>
            </w:tcBorders>
          </w:tcPr>
          <w:p w14:paraId="72478C71" w14:textId="77777777" w:rsidR="00B37CF4" w:rsidRDefault="00000000">
            <w:pPr>
              <w:widowControl w:val="0"/>
            </w:pPr>
            <w:r>
              <w:t>Юридический адрес и телефон</w:t>
            </w:r>
          </w:p>
          <w:p w14:paraId="3DE3BCCB" w14:textId="77777777" w:rsidR="00B37CF4" w:rsidRDefault="00000000">
            <w:pPr>
              <w:widowControl w:val="0"/>
            </w:pPr>
            <w:r>
              <w:t>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64CE8765" w14:textId="77777777" w:rsidR="00B37CF4" w:rsidRDefault="00B37CF4">
            <w:pPr>
              <w:widowControl w:val="0"/>
            </w:pPr>
          </w:p>
        </w:tc>
      </w:tr>
      <w:tr w:rsidR="00B37CF4" w14:paraId="772359AB" w14:textId="77777777">
        <w:tc>
          <w:tcPr>
            <w:tcW w:w="4198" w:type="dxa"/>
            <w:tcBorders>
              <w:top w:val="single" w:sz="4" w:space="0" w:color="000000"/>
              <w:left w:val="single" w:sz="4" w:space="0" w:color="000000"/>
              <w:bottom w:val="single" w:sz="4" w:space="0" w:color="000000"/>
              <w:right w:val="single" w:sz="4" w:space="0" w:color="000000"/>
            </w:tcBorders>
          </w:tcPr>
          <w:p w14:paraId="75025884" w14:textId="77777777" w:rsidR="00B37CF4" w:rsidRDefault="00000000">
            <w:pPr>
              <w:widowControl w:val="0"/>
            </w:pPr>
            <w:r>
              <w:t>Банковские реквизиты</w:t>
            </w:r>
          </w:p>
          <w:p w14:paraId="760AA7F3" w14:textId="77777777" w:rsidR="00B37CF4" w:rsidRDefault="00000000">
            <w:pPr>
              <w:widowControl w:val="0"/>
            </w:pPr>
            <w:r>
              <w:t>Расчетный счет 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11DA19FA" w14:textId="77777777" w:rsidR="00B37CF4" w:rsidRDefault="00B37CF4">
            <w:pPr>
              <w:widowControl w:val="0"/>
            </w:pPr>
          </w:p>
        </w:tc>
      </w:tr>
      <w:tr w:rsidR="00B37CF4" w14:paraId="77E8DF32" w14:textId="77777777">
        <w:tc>
          <w:tcPr>
            <w:tcW w:w="4198" w:type="dxa"/>
            <w:tcBorders>
              <w:top w:val="single" w:sz="4" w:space="0" w:color="000000"/>
              <w:left w:val="single" w:sz="4" w:space="0" w:color="000000"/>
              <w:bottom w:val="single" w:sz="4" w:space="0" w:color="000000"/>
              <w:right w:val="single" w:sz="4" w:space="0" w:color="000000"/>
            </w:tcBorders>
          </w:tcPr>
          <w:p w14:paraId="2233EAC3" w14:textId="77777777" w:rsidR="00B37CF4" w:rsidRDefault="00000000">
            <w:pPr>
              <w:widowControl w:val="0"/>
            </w:pPr>
            <w:r>
              <w:t>Корреспондентский счет</w:t>
            </w:r>
          </w:p>
        </w:tc>
        <w:tc>
          <w:tcPr>
            <w:tcW w:w="5440" w:type="dxa"/>
            <w:tcBorders>
              <w:top w:val="single" w:sz="4" w:space="0" w:color="000000"/>
              <w:left w:val="single" w:sz="4" w:space="0" w:color="000000"/>
              <w:bottom w:val="single" w:sz="4" w:space="0" w:color="000000"/>
              <w:right w:val="single" w:sz="4" w:space="0" w:color="000000"/>
            </w:tcBorders>
          </w:tcPr>
          <w:p w14:paraId="3CC1F536" w14:textId="77777777" w:rsidR="00B37CF4" w:rsidRDefault="00B37CF4">
            <w:pPr>
              <w:widowControl w:val="0"/>
            </w:pPr>
          </w:p>
        </w:tc>
      </w:tr>
      <w:tr w:rsidR="00B37CF4" w14:paraId="2DFABBA5" w14:textId="77777777">
        <w:tc>
          <w:tcPr>
            <w:tcW w:w="4198" w:type="dxa"/>
            <w:tcBorders>
              <w:top w:val="single" w:sz="4" w:space="0" w:color="000000"/>
              <w:left w:val="single" w:sz="4" w:space="0" w:color="000000"/>
              <w:bottom w:val="single" w:sz="4" w:space="0" w:color="000000"/>
              <w:right w:val="single" w:sz="4" w:space="0" w:color="000000"/>
            </w:tcBorders>
          </w:tcPr>
          <w:p w14:paraId="3BC7856A" w14:textId="77777777" w:rsidR="00B37CF4" w:rsidRDefault="00000000">
            <w:pPr>
              <w:widowControl w:val="0"/>
            </w:pPr>
            <w:r>
              <w:t>Наименование банка</w:t>
            </w:r>
          </w:p>
        </w:tc>
        <w:tc>
          <w:tcPr>
            <w:tcW w:w="5440" w:type="dxa"/>
            <w:tcBorders>
              <w:top w:val="single" w:sz="4" w:space="0" w:color="000000"/>
              <w:left w:val="single" w:sz="4" w:space="0" w:color="000000"/>
              <w:bottom w:val="single" w:sz="4" w:space="0" w:color="000000"/>
              <w:right w:val="single" w:sz="4" w:space="0" w:color="000000"/>
            </w:tcBorders>
          </w:tcPr>
          <w:p w14:paraId="7055FDE9" w14:textId="77777777" w:rsidR="00B37CF4" w:rsidRDefault="00B37CF4">
            <w:pPr>
              <w:widowControl w:val="0"/>
            </w:pPr>
          </w:p>
        </w:tc>
      </w:tr>
      <w:tr w:rsidR="00B37CF4" w14:paraId="5026B558" w14:textId="77777777">
        <w:tc>
          <w:tcPr>
            <w:tcW w:w="4198" w:type="dxa"/>
            <w:tcBorders>
              <w:top w:val="single" w:sz="4" w:space="0" w:color="000000"/>
              <w:left w:val="single" w:sz="4" w:space="0" w:color="000000"/>
              <w:bottom w:val="single" w:sz="4" w:space="0" w:color="000000"/>
              <w:right w:val="single" w:sz="4" w:space="0" w:color="000000"/>
            </w:tcBorders>
          </w:tcPr>
          <w:p w14:paraId="06FD8748" w14:textId="77777777" w:rsidR="00B37CF4" w:rsidRDefault="00000000">
            <w:pPr>
              <w:widowControl w:val="0"/>
            </w:pPr>
            <w:r>
              <w:t>БИК</w:t>
            </w:r>
          </w:p>
        </w:tc>
        <w:tc>
          <w:tcPr>
            <w:tcW w:w="5440" w:type="dxa"/>
            <w:tcBorders>
              <w:top w:val="single" w:sz="4" w:space="0" w:color="000000"/>
              <w:left w:val="single" w:sz="4" w:space="0" w:color="000000"/>
              <w:bottom w:val="single" w:sz="4" w:space="0" w:color="000000"/>
              <w:right w:val="single" w:sz="4" w:space="0" w:color="000000"/>
            </w:tcBorders>
          </w:tcPr>
          <w:p w14:paraId="473B7C92" w14:textId="77777777" w:rsidR="00B37CF4" w:rsidRDefault="00B37CF4">
            <w:pPr>
              <w:widowControl w:val="0"/>
            </w:pPr>
          </w:p>
        </w:tc>
      </w:tr>
    </w:tbl>
    <w:p w14:paraId="7807D5AB" w14:textId="77777777" w:rsidR="00B37CF4" w:rsidRDefault="00B37CF4">
      <w:pPr>
        <w:spacing w:line="218" w:lineRule="auto"/>
        <w:rPr>
          <w:szCs w:val="28"/>
          <w:lang w:val="en-US"/>
        </w:rPr>
      </w:pPr>
    </w:p>
    <w:tbl>
      <w:tblPr>
        <w:tblW w:w="9810" w:type="dxa"/>
        <w:tblInd w:w="-3" w:type="dxa"/>
        <w:tblLayout w:type="fixed"/>
        <w:tblLook w:val="0000" w:firstRow="0" w:lastRow="0" w:firstColumn="0" w:lastColumn="0" w:noHBand="0" w:noVBand="0"/>
      </w:tblPr>
      <w:tblGrid>
        <w:gridCol w:w="1343"/>
        <w:gridCol w:w="1149"/>
        <w:gridCol w:w="969"/>
        <w:gridCol w:w="1911"/>
        <w:gridCol w:w="1035"/>
        <w:gridCol w:w="912"/>
        <w:gridCol w:w="1079"/>
        <w:gridCol w:w="1412"/>
      </w:tblGrid>
      <w:tr w:rsidR="00B37CF4" w14:paraId="3A2D733F" w14:textId="77777777">
        <w:tc>
          <w:tcPr>
            <w:tcW w:w="1342" w:type="dxa"/>
            <w:tcBorders>
              <w:top w:val="single" w:sz="4" w:space="0" w:color="000000"/>
              <w:left w:val="single" w:sz="4" w:space="0" w:color="000000"/>
              <w:bottom w:val="single" w:sz="4" w:space="0" w:color="000000"/>
              <w:right w:val="single" w:sz="4" w:space="0" w:color="000000"/>
            </w:tcBorders>
          </w:tcPr>
          <w:p w14:paraId="5F9D061E" w14:textId="77777777" w:rsidR="00B37CF4" w:rsidRDefault="00000000">
            <w:pPr>
              <w:widowControl w:val="0"/>
              <w:spacing w:line="218" w:lineRule="auto"/>
              <w:jc w:val="center"/>
              <w:rPr>
                <w:sz w:val="24"/>
              </w:rPr>
            </w:pPr>
            <w:r>
              <w:rPr>
                <w:sz w:val="24"/>
              </w:rPr>
              <w:t>Наименование</w:t>
            </w:r>
          </w:p>
          <w:p w14:paraId="260096A0" w14:textId="77777777" w:rsidR="00B37CF4" w:rsidRDefault="00000000">
            <w:pPr>
              <w:widowControl w:val="0"/>
              <w:spacing w:line="218" w:lineRule="auto"/>
              <w:jc w:val="center"/>
              <w:rPr>
                <w:sz w:val="24"/>
              </w:rPr>
            </w:pPr>
            <w:r>
              <w:rPr>
                <w:sz w:val="24"/>
              </w:rPr>
              <w:t>продукции</w:t>
            </w:r>
          </w:p>
        </w:tc>
        <w:tc>
          <w:tcPr>
            <w:tcW w:w="1148" w:type="dxa"/>
            <w:tcBorders>
              <w:top w:val="single" w:sz="4" w:space="0" w:color="000000"/>
              <w:left w:val="single" w:sz="4" w:space="0" w:color="000000"/>
              <w:bottom w:val="single" w:sz="4" w:space="0" w:color="000000"/>
              <w:right w:val="single" w:sz="4" w:space="0" w:color="000000"/>
            </w:tcBorders>
          </w:tcPr>
          <w:p w14:paraId="7F9F36E9" w14:textId="77777777" w:rsidR="00B37CF4" w:rsidRDefault="00000000">
            <w:pPr>
              <w:widowControl w:val="0"/>
              <w:spacing w:line="218" w:lineRule="auto"/>
              <w:jc w:val="center"/>
              <w:rPr>
                <w:sz w:val="24"/>
              </w:rPr>
            </w:pPr>
            <w:r>
              <w:rPr>
                <w:sz w:val="24"/>
              </w:rPr>
              <w:t>Количество</w:t>
            </w:r>
          </w:p>
          <w:p w14:paraId="1A0A9117" w14:textId="77777777" w:rsidR="00B37CF4" w:rsidRDefault="00000000">
            <w:pPr>
              <w:widowControl w:val="0"/>
              <w:spacing w:line="218" w:lineRule="auto"/>
              <w:jc w:val="center"/>
              <w:rPr>
                <w:sz w:val="24"/>
              </w:rPr>
            </w:pPr>
            <w:r>
              <w:rPr>
                <w:color w:val="000000"/>
                <w:sz w:val="24"/>
              </w:rPr>
              <w:t>(в физическом весе)*</w:t>
            </w:r>
          </w:p>
          <w:p w14:paraId="226CF05B" w14:textId="77777777" w:rsidR="00B37CF4" w:rsidRDefault="00000000">
            <w:pPr>
              <w:widowControl w:val="0"/>
              <w:spacing w:line="218" w:lineRule="auto"/>
              <w:jc w:val="center"/>
              <w:rPr>
                <w:sz w:val="24"/>
              </w:rPr>
            </w:pPr>
            <w:r>
              <w:rPr>
                <w:sz w:val="24"/>
              </w:rPr>
              <w:t>(кг)</w:t>
            </w:r>
          </w:p>
        </w:tc>
        <w:tc>
          <w:tcPr>
            <w:tcW w:w="969" w:type="dxa"/>
            <w:tcBorders>
              <w:top w:val="single" w:sz="4" w:space="0" w:color="000000"/>
              <w:left w:val="single" w:sz="4" w:space="0" w:color="000000"/>
              <w:bottom w:val="single" w:sz="4" w:space="0" w:color="000000"/>
            </w:tcBorders>
          </w:tcPr>
          <w:p w14:paraId="484D9419" w14:textId="77777777" w:rsidR="00B37CF4" w:rsidRDefault="00000000">
            <w:pPr>
              <w:widowControl w:val="0"/>
              <w:spacing w:line="218" w:lineRule="auto"/>
              <w:jc w:val="center"/>
              <w:rPr>
                <w:sz w:val="24"/>
              </w:rPr>
            </w:pPr>
            <w:r>
              <w:rPr>
                <w:sz w:val="24"/>
              </w:rPr>
              <w:t>Ставка</w:t>
            </w:r>
          </w:p>
          <w:p w14:paraId="63375008" w14:textId="77777777" w:rsidR="00B37CF4" w:rsidRDefault="00000000">
            <w:pPr>
              <w:widowControl w:val="0"/>
              <w:spacing w:line="218" w:lineRule="auto"/>
              <w:jc w:val="center"/>
              <w:rPr>
                <w:sz w:val="24"/>
              </w:rPr>
            </w:pPr>
            <w:r>
              <w:rPr>
                <w:sz w:val="24"/>
              </w:rPr>
              <w:t>субсидии</w:t>
            </w:r>
          </w:p>
          <w:p w14:paraId="5C0631A6" w14:textId="77777777" w:rsidR="00B37CF4" w:rsidRDefault="00000000">
            <w:pPr>
              <w:widowControl w:val="0"/>
              <w:spacing w:line="218" w:lineRule="auto"/>
              <w:jc w:val="center"/>
              <w:rPr>
                <w:sz w:val="24"/>
              </w:rPr>
            </w:pPr>
            <w:r>
              <w:rPr>
                <w:sz w:val="24"/>
              </w:rPr>
              <w:t>(руб./кг)</w:t>
            </w:r>
          </w:p>
        </w:tc>
        <w:tc>
          <w:tcPr>
            <w:tcW w:w="1911" w:type="dxa"/>
            <w:tcBorders>
              <w:top w:val="single" w:sz="4" w:space="0" w:color="000000"/>
              <w:left w:val="single" w:sz="4" w:space="0" w:color="000000"/>
              <w:bottom w:val="single" w:sz="4" w:space="0" w:color="000000"/>
            </w:tcBorders>
          </w:tcPr>
          <w:p w14:paraId="74AB98F9" w14:textId="77777777" w:rsidR="00B37CF4" w:rsidRDefault="00000000">
            <w:pPr>
              <w:widowControl w:val="0"/>
              <w:spacing w:line="218" w:lineRule="auto"/>
              <w:jc w:val="center"/>
              <w:rPr>
                <w:sz w:val="24"/>
              </w:rPr>
            </w:pPr>
            <w:r>
              <w:rPr>
                <w:sz w:val="24"/>
              </w:rPr>
              <w:t>Сумма фактически понесенных затрат на производство молока (коров, коз), заявленно</w:t>
            </w:r>
            <w:r>
              <w:rPr>
                <w:sz w:val="24"/>
              </w:rPr>
              <w:lastRenderedPageBreak/>
              <w:t>го к субсидированию (руб.)</w:t>
            </w:r>
          </w:p>
        </w:tc>
        <w:tc>
          <w:tcPr>
            <w:tcW w:w="1035" w:type="dxa"/>
            <w:tcBorders>
              <w:top w:val="single" w:sz="4" w:space="0" w:color="000000"/>
              <w:left w:val="single" w:sz="4" w:space="0" w:color="000000"/>
              <w:bottom w:val="single" w:sz="4" w:space="0" w:color="000000"/>
              <w:right w:val="single" w:sz="4" w:space="0" w:color="000000"/>
            </w:tcBorders>
          </w:tcPr>
          <w:p w14:paraId="76188955" w14:textId="77777777" w:rsidR="00B37CF4" w:rsidRDefault="00000000">
            <w:pPr>
              <w:widowControl w:val="0"/>
              <w:spacing w:line="218" w:lineRule="auto"/>
              <w:jc w:val="center"/>
              <w:rPr>
                <w:sz w:val="24"/>
              </w:rPr>
            </w:pPr>
            <w:r>
              <w:rPr>
                <w:sz w:val="24"/>
              </w:rPr>
              <w:lastRenderedPageBreak/>
              <w:t>Ставка субсидии, %</w:t>
            </w:r>
          </w:p>
        </w:tc>
        <w:tc>
          <w:tcPr>
            <w:tcW w:w="912" w:type="dxa"/>
            <w:tcBorders>
              <w:top w:val="single" w:sz="4" w:space="0" w:color="000000"/>
              <w:left w:val="single" w:sz="4" w:space="0" w:color="000000"/>
              <w:bottom w:val="single" w:sz="4" w:space="0" w:color="000000"/>
            </w:tcBorders>
          </w:tcPr>
          <w:p w14:paraId="26596BE8" w14:textId="77777777" w:rsidR="00B37CF4" w:rsidRDefault="00000000">
            <w:pPr>
              <w:widowControl w:val="0"/>
              <w:spacing w:line="218" w:lineRule="auto"/>
              <w:jc w:val="center"/>
              <w:rPr>
                <w:sz w:val="24"/>
              </w:rPr>
            </w:pPr>
            <w:r>
              <w:rPr>
                <w:sz w:val="24"/>
              </w:rPr>
              <w:t xml:space="preserve">Размер целевых средств </w:t>
            </w:r>
            <w:r>
              <w:rPr>
                <w:sz w:val="24"/>
              </w:rPr>
              <w:lastRenderedPageBreak/>
              <w:t>гр.6=</w:t>
            </w:r>
          </w:p>
          <w:p w14:paraId="4F8D57A8" w14:textId="77777777" w:rsidR="00B37CF4" w:rsidRDefault="00000000">
            <w:pPr>
              <w:widowControl w:val="0"/>
              <w:spacing w:line="218" w:lineRule="auto"/>
              <w:jc w:val="center"/>
              <w:rPr>
                <w:sz w:val="24"/>
              </w:rPr>
            </w:pPr>
            <w:r>
              <w:rPr>
                <w:sz w:val="24"/>
              </w:rPr>
              <w:t>гр.2×гр.3</w:t>
            </w:r>
          </w:p>
          <w:p w14:paraId="7C68A098" w14:textId="77777777" w:rsidR="00B37CF4" w:rsidRDefault="00000000">
            <w:pPr>
              <w:widowControl w:val="0"/>
              <w:spacing w:line="218" w:lineRule="auto"/>
              <w:jc w:val="center"/>
              <w:rPr>
                <w:sz w:val="24"/>
              </w:rPr>
            </w:pPr>
            <w:r>
              <w:rPr>
                <w:sz w:val="24"/>
              </w:rPr>
              <w:t>(рублей)</w:t>
            </w:r>
          </w:p>
        </w:tc>
        <w:tc>
          <w:tcPr>
            <w:tcW w:w="1079" w:type="dxa"/>
            <w:tcBorders>
              <w:top w:val="single" w:sz="4" w:space="0" w:color="000000"/>
              <w:left w:val="single" w:sz="4" w:space="0" w:color="000000"/>
              <w:bottom w:val="single" w:sz="4" w:space="0" w:color="000000"/>
            </w:tcBorders>
          </w:tcPr>
          <w:p w14:paraId="54E5DBE2" w14:textId="77777777" w:rsidR="00B37CF4" w:rsidRDefault="00000000">
            <w:pPr>
              <w:widowControl w:val="0"/>
              <w:spacing w:line="218" w:lineRule="auto"/>
              <w:jc w:val="center"/>
              <w:rPr>
                <w:sz w:val="24"/>
              </w:rPr>
            </w:pPr>
            <w:r>
              <w:rPr>
                <w:sz w:val="24"/>
              </w:rPr>
              <w:lastRenderedPageBreak/>
              <w:t>Размер целевых средств гр.7=</w:t>
            </w:r>
          </w:p>
          <w:p w14:paraId="11313FE7" w14:textId="77777777" w:rsidR="00B37CF4" w:rsidRDefault="00000000">
            <w:pPr>
              <w:widowControl w:val="0"/>
              <w:spacing w:line="218" w:lineRule="auto"/>
              <w:jc w:val="center"/>
              <w:rPr>
                <w:sz w:val="24"/>
              </w:rPr>
            </w:pPr>
            <w:r>
              <w:rPr>
                <w:sz w:val="24"/>
              </w:rPr>
              <w:t>гр.4×гр.5/100</w:t>
            </w:r>
          </w:p>
          <w:p w14:paraId="296D2962" w14:textId="77777777" w:rsidR="00B37CF4" w:rsidRDefault="00000000">
            <w:pPr>
              <w:widowControl w:val="0"/>
              <w:spacing w:line="218" w:lineRule="auto"/>
              <w:jc w:val="center"/>
              <w:rPr>
                <w:sz w:val="24"/>
              </w:rPr>
            </w:pPr>
            <w:r>
              <w:rPr>
                <w:sz w:val="24"/>
              </w:rPr>
              <w:lastRenderedPageBreak/>
              <w:t>(рублей)</w:t>
            </w:r>
          </w:p>
        </w:tc>
        <w:tc>
          <w:tcPr>
            <w:tcW w:w="1412" w:type="dxa"/>
            <w:tcBorders>
              <w:top w:val="single" w:sz="4" w:space="0" w:color="000000"/>
              <w:left w:val="single" w:sz="4" w:space="0" w:color="000000"/>
              <w:bottom w:val="single" w:sz="4" w:space="0" w:color="000000"/>
              <w:right w:val="single" w:sz="4" w:space="0" w:color="000000"/>
            </w:tcBorders>
          </w:tcPr>
          <w:p w14:paraId="5BD94B5F" w14:textId="77777777" w:rsidR="00B37CF4" w:rsidRDefault="00000000">
            <w:pPr>
              <w:widowControl w:val="0"/>
              <w:spacing w:line="218" w:lineRule="auto"/>
              <w:jc w:val="center"/>
              <w:rPr>
                <w:sz w:val="24"/>
              </w:rPr>
            </w:pPr>
            <w:r>
              <w:rPr>
                <w:sz w:val="24"/>
              </w:rPr>
              <w:lastRenderedPageBreak/>
              <w:t xml:space="preserve">Сумма субсидии (минимальная величина из гр.6 или </w:t>
            </w:r>
            <w:r>
              <w:rPr>
                <w:sz w:val="24"/>
              </w:rPr>
              <w:lastRenderedPageBreak/>
              <w:t>гр.7) (руб.)</w:t>
            </w:r>
          </w:p>
        </w:tc>
      </w:tr>
      <w:tr w:rsidR="00B37CF4" w14:paraId="202C7384" w14:textId="77777777">
        <w:tc>
          <w:tcPr>
            <w:tcW w:w="1342" w:type="dxa"/>
            <w:tcBorders>
              <w:top w:val="single" w:sz="4" w:space="0" w:color="000000"/>
              <w:left w:val="single" w:sz="4" w:space="0" w:color="000000"/>
              <w:bottom w:val="single" w:sz="4" w:space="0" w:color="000000"/>
              <w:right w:val="single" w:sz="4" w:space="0" w:color="000000"/>
            </w:tcBorders>
          </w:tcPr>
          <w:p w14:paraId="7CAB1BC3" w14:textId="77777777" w:rsidR="00B37CF4" w:rsidRDefault="00000000">
            <w:pPr>
              <w:widowControl w:val="0"/>
              <w:spacing w:line="218" w:lineRule="auto"/>
              <w:jc w:val="center"/>
              <w:rPr>
                <w:sz w:val="24"/>
              </w:rPr>
            </w:pPr>
            <w:r>
              <w:rPr>
                <w:sz w:val="24"/>
              </w:rPr>
              <w:lastRenderedPageBreak/>
              <w:t>1</w:t>
            </w:r>
          </w:p>
        </w:tc>
        <w:tc>
          <w:tcPr>
            <w:tcW w:w="1148" w:type="dxa"/>
            <w:tcBorders>
              <w:top w:val="single" w:sz="4" w:space="0" w:color="000000"/>
              <w:left w:val="single" w:sz="4" w:space="0" w:color="000000"/>
              <w:bottom w:val="single" w:sz="4" w:space="0" w:color="000000"/>
              <w:right w:val="single" w:sz="4" w:space="0" w:color="000000"/>
            </w:tcBorders>
          </w:tcPr>
          <w:p w14:paraId="4B550CEA" w14:textId="77777777" w:rsidR="00B37CF4" w:rsidRDefault="00000000">
            <w:pPr>
              <w:widowControl w:val="0"/>
              <w:spacing w:line="218" w:lineRule="auto"/>
              <w:jc w:val="center"/>
              <w:rPr>
                <w:sz w:val="24"/>
              </w:rPr>
            </w:pPr>
            <w:r>
              <w:rPr>
                <w:sz w:val="24"/>
              </w:rPr>
              <w:t>2</w:t>
            </w:r>
          </w:p>
        </w:tc>
        <w:tc>
          <w:tcPr>
            <w:tcW w:w="969" w:type="dxa"/>
            <w:tcBorders>
              <w:top w:val="single" w:sz="4" w:space="0" w:color="000000"/>
              <w:left w:val="single" w:sz="4" w:space="0" w:color="000000"/>
              <w:bottom w:val="single" w:sz="4" w:space="0" w:color="000000"/>
            </w:tcBorders>
          </w:tcPr>
          <w:p w14:paraId="18DD3744" w14:textId="77777777" w:rsidR="00B37CF4" w:rsidRDefault="00000000">
            <w:pPr>
              <w:widowControl w:val="0"/>
              <w:spacing w:line="218" w:lineRule="auto"/>
              <w:jc w:val="center"/>
              <w:rPr>
                <w:sz w:val="24"/>
              </w:rPr>
            </w:pPr>
            <w:r>
              <w:rPr>
                <w:sz w:val="24"/>
              </w:rPr>
              <w:t>3</w:t>
            </w:r>
          </w:p>
        </w:tc>
        <w:tc>
          <w:tcPr>
            <w:tcW w:w="1911" w:type="dxa"/>
            <w:tcBorders>
              <w:top w:val="single" w:sz="4" w:space="0" w:color="000000"/>
              <w:left w:val="single" w:sz="4" w:space="0" w:color="000000"/>
              <w:bottom w:val="single" w:sz="4" w:space="0" w:color="000000"/>
            </w:tcBorders>
          </w:tcPr>
          <w:p w14:paraId="799DDF67" w14:textId="77777777" w:rsidR="00B37CF4" w:rsidRDefault="00000000">
            <w:pPr>
              <w:widowControl w:val="0"/>
              <w:spacing w:line="218" w:lineRule="auto"/>
              <w:jc w:val="center"/>
              <w:rPr>
                <w:sz w:val="24"/>
              </w:rPr>
            </w:pPr>
            <w:r>
              <w:rPr>
                <w:sz w:val="24"/>
              </w:rPr>
              <w:t>4</w:t>
            </w:r>
          </w:p>
        </w:tc>
        <w:tc>
          <w:tcPr>
            <w:tcW w:w="1035" w:type="dxa"/>
            <w:tcBorders>
              <w:top w:val="single" w:sz="4" w:space="0" w:color="000000"/>
              <w:left w:val="single" w:sz="4" w:space="0" w:color="000000"/>
              <w:bottom w:val="single" w:sz="4" w:space="0" w:color="000000"/>
              <w:right w:val="single" w:sz="4" w:space="0" w:color="000000"/>
            </w:tcBorders>
          </w:tcPr>
          <w:p w14:paraId="389058FF" w14:textId="77777777" w:rsidR="00B37CF4" w:rsidRDefault="00000000">
            <w:pPr>
              <w:widowControl w:val="0"/>
              <w:spacing w:line="218" w:lineRule="auto"/>
              <w:jc w:val="center"/>
              <w:rPr>
                <w:sz w:val="24"/>
              </w:rPr>
            </w:pPr>
            <w:r>
              <w:rPr>
                <w:sz w:val="24"/>
              </w:rPr>
              <w:t>5</w:t>
            </w:r>
          </w:p>
        </w:tc>
        <w:tc>
          <w:tcPr>
            <w:tcW w:w="912" w:type="dxa"/>
            <w:tcBorders>
              <w:top w:val="single" w:sz="4" w:space="0" w:color="000000"/>
              <w:left w:val="single" w:sz="4" w:space="0" w:color="000000"/>
              <w:bottom w:val="single" w:sz="4" w:space="0" w:color="000000"/>
            </w:tcBorders>
          </w:tcPr>
          <w:p w14:paraId="14B2FBBE" w14:textId="77777777" w:rsidR="00B37CF4" w:rsidRDefault="00000000">
            <w:pPr>
              <w:widowControl w:val="0"/>
              <w:spacing w:line="218" w:lineRule="auto"/>
              <w:jc w:val="center"/>
              <w:rPr>
                <w:sz w:val="24"/>
              </w:rPr>
            </w:pPr>
            <w:r>
              <w:rPr>
                <w:sz w:val="24"/>
              </w:rPr>
              <w:t>6</w:t>
            </w:r>
          </w:p>
        </w:tc>
        <w:tc>
          <w:tcPr>
            <w:tcW w:w="1079" w:type="dxa"/>
            <w:tcBorders>
              <w:top w:val="single" w:sz="4" w:space="0" w:color="000000"/>
              <w:left w:val="single" w:sz="4" w:space="0" w:color="000000"/>
              <w:bottom w:val="single" w:sz="4" w:space="0" w:color="000000"/>
            </w:tcBorders>
          </w:tcPr>
          <w:p w14:paraId="317057FB" w14:textId="77777777" w:rsidR="00B37CF4" w:rsidRDefault="00000000">
            <w:pPr>
              <w:widowControl w:val="0"/>
              <w:spacing w:line="218" w:lineRule="auto"/>
              <w:jc w:val="center"/>
              <w:rPr>
                <w:sz w:val="24"/>
              </w:rPr>
            </w:pPr>
            <w:r>
              <w:rPr>
                <w:sz w:val="24"/>
              </w:rPr>
              <w:t>7</w:t>
            </w:r>
          </w:p>
        </w:tc>
        <w:tc>
          <w:tcPr>
            <w:tcW w:w="1412" w:type="dxa"/>
            <w:tcBorders>
              <w:top w:val="single" w:sz="4" w:space="0" w:color="000000"/>
              <w:left w:val="single" w:sz="4" w:space="0" w:color="000000"/>
              <w:bottom w:val="single" w:sz="4" w:space="0" w:color="000000"/>
              <w:right w:val="single" w:sz="4" w:space="0" w:color="000000"/>
            </w:tcBorders>
          </w:tcPr>
          <w:p w14:paraId="3DEBF540" w14:textId="77777777" w:rsidR="00B37CF4" w:rsidRDefault="00000000">
            <w:pPr>
              <w:widowControl w:val="0"/>
              <w:spacing w:line="218" w:lineRule="auto"/>
              <w:jc w:val="center"/>
              <w:rPr>
                <w:sz w:val="24"/>
              </w:rPr>
            </w:pPr>
            <w:r>
              <w:rPr>
                <w:sz w:val="24"/>
              </w:rPr>
              <w:t>8</w:t>
            </w:r>
          </w:p>
        </w:tc>
      </w:tr>
      <w:tr w:rsidR="00B37CF4" w14:paraId="081CDEF2" w14:textId="77777777">
        <w:tc>
          <w:tcPr>
            <w:tcW w:w="1342" w:type="dxa"/>
            <w:tcBorders>
              <w:top w:val="single" w:sz="4" w:space="0" w:color="000000"/>
              <w:left w:val="single" w:sz="4" w:space="0" w:color="000000"/>
              <w:bottom w:val="single" w:sz="4" w:space="0" w:color="000000"/>
              <w:right w:val="single" w:sz="4" w:space="0" w:color="000000"/>
            </w:tcBorders>
          </w:tcPr>
          <w:p w14:paraId="64584B91" w14:textId="77777777" w:rsidR="00B37CF4" w:rsidRDefault="00B37CF4">
            <w:pPr>
              <w:widowControl w:val="0"/>
              <w:spacing w:line="218" w:lineRule="auto"/>
              <w:rPr>
                <w:sz w:val="24"/>
              </w:rPr>
            </w:pPr>
          </w:p>
        </w:tc>
        <w:tc>
          <w:tcPr>
            <w:tcW w:w="1148" w:type="dxa"/>
            <w:tcBorders>
              <w:top w:val="single" w:sz="4" w:space="0" w:color="000000"/>
              <w:left w:val="single" w:sz="4" w:space="0" w:color="000000"/>
              <w:bottom w:val="single" w:sz="4" w:space="0" w:color="000000"/>
              <w:right w:val="single" w:sz="4" w:space="0" w:color="000000"/>
            </w:tcBorders>
          </w:tcPr>
          <w:p w14:paraId="2A57F7DB" w14:textId="77777777" w:rsidR="00B37CF4" w:rsidRDefault="00B37CF4">
            <w:pPr>
              <w:widowControl w:val="0"/>
              <w:spacing w:line="218" w:lineRule="auto"/>
              <w:rPr>
                <w:sz w:val="24"/>
              </w:rPr>
            </w:pPr>
          </w:p>
        </w:tc>
        <w:tc>
          <w:tcPr>
            <w:tcW w:w="969" w:type="dxa"/>
            <w:tcBorders>
              <w:top w:val="single" w:sz="4" w:space="0" w:color="000000"/>
              <w:left w:val="single" w:sz="4" w:space="0" w:color="000000"/>
              <w:bottom w:val="single" w:sz="4" w:space="0" w:color="000000"/>
            </w:tcBorders>
          </w:tcPr>
          <w:p w14:paraId="0BCC61E8" w14:textId="77777777" w:rsidR="00B37CF4" w:rsidRDefault="00B37CF4">
            <w:pPr>
              <w:widowControl w:val="0"/>
              <w:spacing w:line="218" w:lineRule="auto"/>
              <w:jc w:val="center"/>
              <w:rPr>
                <w:sz w:val="24"/>
              </w:rPr>
            </w:pPr>
          </w:p>
        </w:tc>
        <w:tc>
          <w:tcPr>
            <w:tcW w:w="1911" w:type="dxa"/>
            <w:tcBorders>
              <w:top w:val="single" w:sz="4" w:space="0" w:color="000000"/>
              <w:left w:val="single" w:sz="4" w:space="0" w:color="000000"/>
              <w:bottom w:val="single" w:sz="4" w:space="0" w:color="000000"/>
            </w:tcBorders>
          </w:tcPr>
          <w:p w14:paraId="3AD4B07D" w14:textId="77777777" w:rsidR="00B37CF4" w:rsidRDefault="00B37CF4">
            <w:pPr>
              <w:widowControl w:val="0"/>
              <w:spacing w:line="218" w:lineRule="auto"/>
              <w:jc w:val="center"/>
              <w:rPr>
                <w:sz w:val="24"/>
              </w:rPr>
            </w:pPr>
          </w:p>
        </w:tc>
        <w:tc>
          <w:tcPr>
            <w:tcW w:w="1035" w:type="dxa"/>
            <w:tcBorders>
              <w:top w:val="single" w:sz="4" w:space="0" w:color="000000"/>
              <w:left w:val="single" w:sz="4" w:space="0" w:color="000000"/>
              <w:bottom w:val="single" w:sz="4" w:space="0" w:color="000000"/>
              <w:right w:val="single" w:sz="4" w:space="0" w:color="000000"/>
            </w:tcBorders>
          </w:tcPr>
          <w:p w14:paraId="0C836F86" w14:textId="77777777" w:rsidR="00B37CF4" w:rsidRDefault="00B37CF4">
            <w:pPr>
              <w:widowControl w:val="0"/>
              <w:spacing w:line="218" w:lineRule="auto"/>
              <w:jc w:val="center"/>
              <w:rPr>
                <w:sz w:val="24"/>
              </w:rPr>
            </w:pPr>
          </w:p>
        </w:tc>
        <w:tc>
          <w:tcPr>
            <w:tcW w:w="912" w:type="dxa"/>
            <w:tcBorders>
              <w:top w:val="single" w:sz="4" w:space="0" w:color="000000"/>
              <w:left w:val="single" w:sz="4" w:space="0" w:color="000000"/>
              <w:bottom w:val="single" w:sz="4" w:space="0" w:color="000000"/>
            </w:tcBorders>
          </w:tcPr>
          <w:p w14:paraId="295A1F6E" w14:textId="77777777" w:rsidR="00B37CF4" w:rsidRDefault="00B37CF4">
            <w:pPr>
              <w:widowControl w:val="0"/>
              <w:spacing w:line="218" w:lineRule="auto"/>
              <w:rPr>
                <w:sz w:val="24"/>
              </w:rPr>
            </w:pPr>
          </w:p>
        </w:tc>
        <w:tc>
          <w:tcPr>
            <w:tcW w:w="1079" w:type="dxa"/>
            <w:tcBorders>
              <w:top w:val="single" w:sz="4" w:space="0" w:color="000000"/>
              <w:left w:val="single" w:sz="4" w:space="0" w:color="000000"/>
              <w:bottom w:val="single" w:sz="4" w:space="0" w:color="000000"/>
            </w:tcBorders>
          </w:tcPr>
          <w:p w14:paraId="017477D6" w14:textId="77777777" w:rsidR="00B37CF4" w:rsidRDefault="00B37CF4">
            <w:pPr>
              <w:widowControl w:val="0"/>
              <w:spacing w:line="218" w:lineRule="auto"/>
              <w:rPr>
                <w:sz w:val="24"/>
              </w:rPr>
            </w:pPr>
          </w:p>
        </w:tc>
        <w:tc>
          <w:tcPr>
            <w:tcW w:w="1412" w:type="dxa"/>
            <w:tcBorders>
              <w:top w:val="single" w:sz="4" w:space="0" w:color="000000"/>
              <w:left w:val="single" w:sz="4" w:space="0" w:color="000000"/>
              <w:bottom w:val="single" w:sz="4" w:space="0" w:color="000000"/>
              <w:right w:val="single" w:sz="4" w:space="0" w:color="000000"/>
            </w:tcBorders>
          </w:tcPr>
          <w:p w14:paraId="6C25FB0C" w14:textId="77777777" w:rsidR="00B37CF4" w:rsidRDefault="00B37CF4">
            <w:pPr>
              <w:widowControl w:val="0"/>
              <w:spacing w:line="218" w:lineRule="auto"/>
              <w:rPr>
                <w:sz w:val="24"/>
              </w:rPr>
            </w:pPr>
          </w:p>
        </w:tc>
      </w:tr>
      <w:tr w:rsidR="00B37CF4" w14:paraId="2316AF0C" w14:textId="77777777">
        <w:tc>
          <w:tcPr>
            <w:tcW w:w="1342" w:type="dxa"/>
            <w:tcBorders>
              <w:top w:val="single" w:sz="4" w:space="0" w:color="000000"/>
              <w:left w:val="single" w:sz="4" w:space="0" w:color="000000"/>
              <w:bottom w:val="single" w:sz="4" w:space="0" w:color="000000"/>
              <w:right w:val="single" w:sz="4" w:space="0" w:color="000000"/>
            </w:tcBorders>
          </w:tcPr>
          <w:p w14:paraId="56A19200" w14:textId="77777777" w:rsidR="00B37CF4" w:rsidRDefault="00000000">
            <w:pPr>
              <w:widowControl w:val="0"/>
              <w:spacing w:line="218" w:lineRule="auto"/>
              <w:rPr>
                <w:sz w:val="24"/>
              </w:rPr>
            </w:pPr>
            <w:r>
              <w:rPr>
                <w:sz w:val="24"/>
              </w:rPr>
              <w:t>Итого</w:t>
            </w:r>
          </w:p>
        </w:tc>
        <w:tc>
          <w:tcPr>
            <w:tcW w:w="1148" w:type="dxa"/>
            <w:tcBorders>
              <w:top w:val="single" w:sz="4" w:space="0" w:color="000000"/>
              <w:left w:val="single" w:sz="4" w:space="0" w:color="000000"/>
              <w:bottom w:val="single" w:sz="4" w:space="0" w:color="000000"/>
              <w:right w:val="single" w:sz="4" w:space="0" w:color="000000"/>
            </w:tcBorders>
          </w:tcPr>
          <w:p w14:paraId="0F6AEAA9" w14:textId="77777777" w:rsidR="00B37CF4" w:rsidRDefault="00B37CF4">
            <w:pPr>
              <w:widowControl w:val="0"/>
              <w:spacing w:line="218" w:lineRule="auto"/>
              <w:jc w:val="center"/>
              <w:rPr>
                <w:sz w:val="24"/>
              </w:rPr>
            </w:pPr>
          </w:p>
        </w:tc>
        <w:tc>
          <w:tcPr>
            <w:tcW w:w="969" w:type="dxa"/>
            <w:tcBorders>
              <w:top w:val="single" w:sz="4" w:space="0" w:color="000000"/>
              <w:left w:val="single" w:sz="4" w:space="0" w:color="000000"/>
              <w:bottom w:val="single" w:sz="4" w:space="0" w:color="000000"/>
            </w:tcBorders>
          </w:tcPr>
          <w:p w14:paraId="13B91503" w14:textId="77777777" w:rsidR="00B37CF4" w:rsidRDefault="00000000">
            <w:pPr>
              <w:widowControl w:val="0"/>
              <w:spacing w:line="218" w:lineRule="auto"/>
              <w:jc w:val="center"/>
              <w:rPr>
                <w:sz w:val="24"/>
              </w:rPr>
            </w:pPr>
            <w:r>
              <w:rPr>
                <w:sz w:val="24"/>
              </w:rPr>
              <w:t>Х</w:t>
            </w:r>
          </w:p>
        </w:tc>
        <w:tc>
          <w:tcPr>
            <w:tcW w:w="1911" w:type="dxa"/>
            <w:tcBorders>
              <w:top w:val="single" w:sz="4" w:space="0" w:color="000000"/>
              <w:left w:val="single" w:sz="4" w:space="0" w:color="000000"/>
              <w:bottom w:val="single" w:sz="4" w:space="0" w:color="000000"/>
            </w:tcBorders>
          </w:tcPr>
          <w:p w14:paraId="3E67CFBC" w14:textId="77777777" w:rsidR="00B37CF4" w:rsidRDefault="00B37CF4">
            <w:pPr>
              <w:widowControl w:val="0"/>
              <w:spacing w:line="218" w:lineRule="auto"/>
              <w:jc w:val="center"/>
              <w:rPr>
                <w:sz w:val="24"/>
              </w:rPr>
            </w:pPr>
          </w:p>
        </w:tc>
        <w:tc>
          <w:tcPr>
            <w:tcW w:w="1035" w:type="dxa"/>
            <w:tcBorders>
              <w:top w:val="single" w:sz="4" w:space="0" w:color="000000"/>
              <w:left w:val="single" w:sz="4" w:space="0" w:color="000000"/>
              <w:bottom w:val="single" w:sz="4" w:space="0" w:color="000000"/>
              <w:right w:val="single" w:sz="4" w:space="0" w:color="000000"/>
            </w:tcBorders>
          </w:tcPr>
          <w:p w14:paraId="2F992941" w14:textId="77777777" w:rsidR="00B37CF4" w:rsidRDefault="00B37CF4">
            <w:pPr>
              <w:widowControl w:val="0"/>
              <w:spacing w:line="218" w:lineRule="auto"/>
              <w:jc w:val="center"/>
              <w:rPr>
                <w:sz w:val="24"/>
              </w:rPr>
            </w:pPr>
          </w:p>
        </w:tc>
        <w:tc>
          <w:tcPr>
            <w:tcW w:w="912" w:type="dxa"/>
            <w:tcBorders>
              <w:top w:val="single" w:sz="4" w:space="0" w:color="000000"/>
              <w:left w:val="single" w:sz="4" w:space="0" w:color="000000"/>
              <w:bottom w:val="single" w:sz="4" w:space="0" w:color="000000"/>
            </w:tcBorders>
          </w:tcPr>
          <w:p w14:paraId="21D060CE" w14:textId="77777777" w:rsidR="00B37CF4" w:rsidRDefault="00B37CF4">
            <w:pPr>
              <w:widowControl w:val="0"/>
              <w:spacing w:line="218" w:lineRule="auto"/>
              <w:jc w:val="center"/>
              <w:rPr>
                <w:sz w:val="24"/>
              </w:rPr>
            </w:pPr>
          </w:p>
        </w:tc>
        <w:tc>
          <w:tcPr>
            <w:tcW w:w="1079" w:type="dxa"/>
            <w:tcBorders>
              <w:top w:val="single" w:sz="4" w:space="0" w:color="000000"/>
              <w:left w:val="single" w:sz="4" w:space="0" w:color="000000"/>
              <w:bottom w:val="single" w:sz="4" w:space="0" w:color="000000"/>
            </w:tcBorders>
          </w:tcPr>
          <w:p w14:paraId="521E8F88" w14:textId="77777777" w:rsidR="00B37CF4" w:rsidRDefault="00B37CF4">
            <w:pPr>
              <w:widowControl w:val="0"/>
              <w:spacing w:line="218" w:lineRule="auto"/>
              <w:jc w:val="center"/>
              <w:rPr>
                <w:sz w:val="24"/>
              </w:rPr>
            </w:pPr>
          </w:p>
        </w:tc>
        <w:tc>
          <w:tcPr>
            <w:tcW w:w="1412" w:type="dxa"/>
            <w:tcBorders>
              <w:top w:val="single" w:sz="4" w:space="0" w:color="000000"/>
              <w:left w:val="single" w:sz="4" w:space="0" w:color="000000"/>
              <w:bottom w:val="single" w:sz="4" w:space="0" w:color="000000"/>
              <w:right w:val="single" w:sz="4" w:space="0" w:color="000000"/>
            </w:tcBorders>
          </w:tcPr>
          <w:p w14:paraId="7975464B" w14:textId="77777777" w:rsidR="00B37CF4" w:rsidRDefault="00B37CF4">
            <w:pPr>
              <w:widowControl w:val="0"/>
              <w:spacing w:line="218" w:lineRule="auto"/>
              <w:jc w:val="center"/>
              <w:rPr>
                <w:sz w:val="24"/>
              </w:rPr>
            </w:pPr>
          </w:p>
        </w:tc>
      </w:tr>
    </w:tbl>
    <w:p w14:paraId="38462651" w14:textId="77777777" w:rsidR="00B37CF4" w:rsidRDefault="00B37CF4"/>
    <w:p w14:paraId="7638CBC9" w14:textId="77777777" w:rsidR="00B37CF4" w:rsidRDefault="00000000">
      <w:r>
        <w:t>*предельно допустимый объём субсидируемого молока не должен превышать:</w:t>
      </w:r>
    </w:p>
    <w:p w14:paraId="7BEEE077" w14:textId="77777777" w:rsidR="00B37CF4" w:rsidRDefault="00000000">
      <w:r>
        <w:t>- 100 000,00 кг в год</w:t>
      </w:r>
    </w:p>
    <w:p w14:paraId="16263E94" w14:textId="77777777" w:rsidR="00B37CF4" w:rsidRDefault="00B37CF4"/>
    <w:p w14:paraId="543B654B" w14:textId="77777777" w:rsidR="00B37CF4" w:rsidRDefault="00000000">
      <w:pPr>
        <w:jc w:val="both"/>
        <w:rPr>
          <w:szCs w:val="28"/>
        </w:rPr>
      </w:pPr>
      <w:r>
        <w:rPr>
          <w:szCs w:val="28"/>
        </w:rPr>
        <w:t xml:space="preserve">Глава КФХ (индивидуальный </w:t>
      </w:r>
    </w:p>
    <w:p w14:paraId="05A9CA90" w14:textId="77777777" w:rsidR="00B37CF4" w:rsidRDefault="00000000">
      <w:pPr>
        <w:jc w:val="both"/>
        <w:rPr>
          <w:szCs w:val="28"/>
        </w:rPr>
      </w:pPr>
      <w:r>
        <w:rPr>
          <w:szCs w:val="28"/>
        </w:rPr>
        <w:t xml:space="preserve">     предприниматель)                       _____________      ____________________</w:t>
      </w:r>
    </w:p>
    <w:p w14:paraId="5DCCA165" w14:textId="77777777" w:rsidR="00B37CF4" w:rsidRDefault="00000000">
      <w:pPr>
        <w:jc w:val="both"/>
      </w:pPr>
      <w:r>
        <w:t xml:space="preserve">                                                               (подпись)             (расшифровка подписи)</w:t>
      </w:r>
    </w:p>
    <w:p w14:paraId="0E588A8B" w14:textId="77777777" w:rsidR="00B37CF4" w:rsidRDefault="00000000">
      <w:pPr>
        <w:jc w:val="both"/>
      </w:pPr>
      <w:r>
        <w:rPr>
          <w:szCs w:val="28"/>
        </w:rPr>
        <w:t xml:space="preserve">М.П. </w:t>
      </w:r>
      <w:r>
        <w:t>(при наличии)</w:t>
      </w:r>
    </w:p>
    <w:p w14:paraId="75C7AAB8" w14:textId="77777777" w:rsidR="00B37CF4" w:rsidRDefault="00B37CF4">
      <w:pPr>
        <w:jc w:val="both"/>
      </w:pPr>
    </w:p>
    <w:p w14:paraId="07ED45D7" w14:textId="77777777" w:rsidR="00B37CF4" w:rsidRDefault="00000000">
      <w:pPr>
        <w:jc w:val="both"/>
        <w:rPr>
          <w:szCs w:val="28"/>
        </w:rPr>
      </w:pPr>
      <w:r>
        <w:rPr>
          <w:szCs w:val="28"/>
        </w:rPr>
        <w:t>«____» __________ 20___г.</w:t>
      </w:r>
    </w:p>
    <w:p w14:paraId="349CF949" w14:textId="77777777" w:rsidR="00B37CF4" w:rsidRDefault="00B37CF4">
      <w:pPr>
        <w:jc w:val="both"/>
        <w:rPr>
          <w:szCs w:val="28"/>
        </w:rPr>
      </w:pPr>
    </w:p>
    <w:p w14:paraId="0514377F" w14:textId="77777777" w:rsidR="00B37CF4" w:rsidRDefault="00B37CF4">
      <w:pPr>
        <w:ind w:firstLine="680"/>
        <w:jc w:val="both"/>
        <w:rPr>
          <w:szCs w:val="28"/>
        </w:rPr>
      </w:pPr>
    </w:p>
    <w:p w14:paraId="73A1ABAC" w14:textId="77777777" w:rsidR="00B37CF4" w:rsidRDefault="00000000">
      <w:r>
        <w:rPr>
          <w:szCs w:val="28"/>
        </w:rPr>
        <w:t>Начальник управления сельского хозяйства</w:t>
      </w:r>
    </w:p>
    <w:p w14:paraId="1C43C997" w14:textId="77777777" w:rsidR="00B37CF4" w:rsidRDefault="00000000">
      <w:r>
        <w:rPr>
          <w:szCs w:val="28"/>
        </w:rPr>
        <w:t>администрации Ленинградского</w:t>
      </w:r>
    </w:p>
    <w:p w14:paraId="6F99731B" w14:textId="77777777" w:rsidR="00B37CF4" w:rsidRDefault="00000000">
      <w:r>
        <w:rPr>
          <w:szCs w:val="28"/>
        </w:rPr>
        <w:t xml:space="preserve">муниципального округа                                                            </w:t>
      </w:r>
      <w:r>
        <w:t>И.С. Скоробогаченко</w:t>
      </w:r>
    </w:p>
    <w:p w14:paraId="6CE1B70F" w14:textId="77777777" w:rsidR="00B37CF4" w:rsidRDefault="00B37CF4"/>
    <w:p w14:paraId="2A38BC27" w14:textId="77777777" w:rsidR="00B37CF4" w:rsidRDefault="00B37CF4"/>
    <w:p w14:paraId="5D96E7D4" w14:textId="77777777" w:rsidR="00B37CF4" w:rsidRDefault="00B37CF4"/>
    <w:p w14:paraId="01488AAF" w14:textId="77777777" w:rsidR="00B37CF4" w:rsidRDefault="00B37CF4">
      <w:pPr>
        <w:sectPr w:rsidR="00B37CF4">
          <w:headerReference w:type="even" r:id="rId70"/>
          <w:headerReference w:type="default" r:id="rId71"/>
          <w:headerReference w:type="first" r:id="rId72"/>
          <w:pgSz w:w="11906" w:h="16838"/>
          <w:pgMar w:top="1325" w:right="567" w:bottom="1134" w:left="1701" w:header="720" w:footer="0" w:gutter="0"/>
          <w:cols w:space="720"/>
          <w:formProt w:val="0"/>
          <w:titlePg/>
          <w:docGrid w:linePitch="381"/>
        </w:sectPr>
      </w:pPr>
    </w:p>
    <w:tbl>
      <w:tblPr>
        <w:tblStyle w:val="affd"/>
        <w:tblW w:w="5460" w:type="dxa"/>
        <w:tblInd w:w="4332" w:type="dxa"/>
        <w:tblLayout w:type="fixed"/>
        <w:tblLook w:val="04A0" w:firstRow="1" w:lastRow="0" w:firstColumn="1" w:lastColumn="0" w:noHBand="0" w:noVBand="1"/>
      </w:tblPr>
      <w:tblGrid>
        <w:gridCol w:w="5460"/>
      </w:tblGrid>
      <w:tr w:rsidR="00B37CF4" w14:paraId="07BB36FC" w14:textId="77777777">
        <w:trPr>
          <w:trHeight w:val="2541"/>
        </w:trPr>
        <w:tc>
          <w:tcPr>
            <w:tcW w:w="5460" w:type="dxa"/>
            <w:tcBorders>
              <w:top w:val="nil"/>
              <w:left w:val="nil"/>
              <w:bottom w:val="nil"/>
              <w:right w:val="nil"/>
            </w:tcBorders>
          </w:tcPr>
          <w:p w14:paraId="56FD06CF" w14:textId="77777777" w:rsidR="00B37CF4" w:rsidRDefault="00000000">
            <w:pPr>
              <w:widowControl w:val="0"/>
              <w:tabs>
                <w:tab w:val="center" w:pos="3124"/>
              </w:tabs>
              <w:ind w:left="-108"/>
            </w:pPr>
            <w:r>
              <w:rPr>
                <w:szCs w:val="28"/>
              </w:rPr>
              <w:lastRenderedPageBreak/>
              <w:t xml:space="preserve">Приложение </w:t>
            </w:r>
            <w:r>
              <w:rPr>
                <w:szCs w:val="28"/>
                <w:lang w:val="en-US"/>
              </w:rPr>
              <w:t>5</w:t>
            </w:r>
          </w:p>
          <w:p w14:paraId="43FB059F" w14:textId="77777777" w:rsidR="00B37CF4" w:rsidRDefault="00000000">
            <w:pPr>
              <w:widowControl w:val="0"/>
              <w:ind w:left="-108"/>
            </w:pPr>
            <w:r>
              <w:rPr>
                <w:szCs w:val="28"/>
              </w:rPr>
              <w:t>к Порядку предоставления</w:t>
            </w:r>
          </w:p>
          <w:p w14:paraId="10138293" w14:textId="77777777" w:rsidR="00B37CF4" w:rsidRDefault="00000000">
            <w:pPr>
              <w:widowControl w:val="0"/>
              <w:ind w:left="-108"/>
            </w:pPr>
            <w:r>
              <w:rPr>
                <w:szCs w:val="28"/>
              </w:rPr>
              <w:t>субсидий крестьянским (фермерским)</w:t>
            </w:r>
          </w:p>
          <w:p w14:paraId="578504C3" w14:textId="77777777" w:rsidR="00B37CF4" w:rsidRDefault="00000000">
            <w:pPr>
              <w:widowControl w:val="0"/>
              <w:ind w:left="-108"/>
            </w:pPr>
            <w:r>
              <w:rPr>
                <w:szCs w:val="28"/>
              </w:rPr>
              <w:t>хозяйствам и индивидуальным</w:t>
            </w:r>
          </w:p>
          <w:p w14:paraId="251491FF"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21319F5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34391B9E" w14:textId="77777777" w:rsidR="00B37CF4" w:rsidRDefault="00B37CF4">
      <w:pPr>
        <w:widowControl w:val="0"/>
        <w:ind w:left="2552"/>
        <w:jc w:val="center"/>
        <w:rPr>
          <w:szCs w:val="28"/>
        </w:rPr>
      </w:pPr>
    </w:p>
    <w:p w14:paraId="0DE54D79" w14:textId="77777777" w:rsidR="00B37CF4" w:rsidRDefault="00000000">
      <w:pPr>
        <w:spacing w:line="218" w:lineRule="auto"/>
        <w:rPr>
          <w:szCs w:val="28"/>
        </w:rPr>
      </w:pPr>
      <w:r>
        <w:rPr>
          <w:szCs w:val="28"/>
        </w:rPr>
        <w:t>ФОРМА</w:t>
      </w:r>
    </w:p>
    <w:p w14:paraId="30D9E2F7" w14:textId="77777777" w:rsidR="00B37CF4" w:rsidRDefault="00B37CF4">
      <w:pPr>
        <w:spacing w:line="218" w:lineRule="auto"/>
        <w:rPr>
          <w:szCs w:val="28"/>
        </w:rPr>
      </w:pPr>
    </w:p>
    <w:p w14:paraId="31E4E690" w14:textId="77777777" w:rsidR="00B37CF4" w:rsidRDefault="00000000">
      <w:pPr>
        <w:spacing w:line="218" w:lineRule="auto"/>
        <w:rPr>
          <w:szCs w:val="28"/>
        </w:rPr>
      </w:pPr>
      <w:r>
        <w:rPr>
          <w:szCs w:val="28"/>
        </w:rPr>
        <w:t xml:space="preserve">Заполняется крестьянским (фермерским) хозяйством </w:t>
      </w:r>
    </w:p>
    <w:p w14:paraId="356DEB12" w14:textId="77777777" w:rsidR="00B37CF4" w:rsidRDefault="00000000">
      <w:pPr>
        <w:spacing w:line="218" w:lineRule="auto"/>
        <w:rPr>
          <w:szCs w:val="28"/>
        </w:rPr>
      </w:pPr>
      <w:r>
        <w:rPr>
          <w:szCs w:val="28"/>
        </w:rPr>
        <w:t>и индивидуальным предпринимателем</w:t>
      </w:r>
    </w:p>
    <w:p w14:paraId="54DFD353" w14:textId="77777777" w:rsidR="00B37CF4" w:rsidRDefault="00B37CF4">
      <w:pPr>
        <w:spacing w:line="218" w:lineRule="auto"/>
        <w:jc w:val="center"/>
        <w:rPr>
          <w:szCs w:val="28"/>
        </w:rPr>
      </w:pPr>
    </w:p>
    <w:p w14:paraId="29BB036D" w14:textId="77777777" w:rsidR="00B37CF4" w:rsidRDefault="00000000">
      <w:pPr>
        <w:pStyle w:val="Heading21"/>
        <w:spacing w:line="218" w:lineRule="auto"/>
        <w:rPr>
          <w:rFonts w:ascii="Times New Roman" w:hAnsi="Times New Roman"/>
        </w:rPr>
      </w:pPr>
      <w:r>
        <w:rPr>
          <w:rFonts w:ascii="Times New Roman" w:hAnsi="Times New Roman"/>
          <w:b/>
          <w:szCs w:val="28"/>
        </w:rPr>
        <w:t>СПРАВКА-РАСЧЕТ</w:t>
      </w:r>
    </w:p>
    <w:p w14:paraId="067F3223" w14:textId="77777777" w:rsidR="00B37CF4" w:rsidRDefault="00000000">
      <w:pPr>
        <w:spacing w:line="218" w:lineRule="auto"/>
        <w:jc w:val="center"/>
        <w:rPr>
          <w:b/>
          <w:color w:val="000000"/>
          <w:szCs w:val="28"/>
        </w:rPr>
      </w:pPr>
      <w:r>
        <w:rPr>
          <w:b/>
          <w:szCs w:val="28"/>
        </w:rPr>
        <w:t xml:space="preserve">суммы субсидии на возмещение </w:t>
      </w:r>
      <w:r>
        <w:rPr>
          <w:b/>
          <w:color w:val="000000"/>
          <w:szCs w:val="28"/>
        </w:rPr>
        <w:t xml:space="preserve">части затрат, понесенных  </w:t>
      </w:r>
    </w:p>
    <w:p w14:paraId="58B30B68" w14:textId="77777777" w:rsidR="00B37CF4" w:rsidRDefault="00000000">
      <w:pPr>
        <w:spacing w:line="218" w:lineRule="auto"/>
        <w:jc w:val="center"/>
        <w:rPr>
          <w:b/>
          <w:color w:val="000000"/>
          <w:szCs w:val="28"/>
        </w:rPr>
      </w:pPr>
      <w:r>
        <w:rPr>
          <w:b/>
          <w:color w:val="000000"/>
          <w:szCs w:val="28"/>
        </w:rPr>
        <w:t xml:space="preserve">на оплату услуг по искусственному осеменению </w:t>
      </w:r>
    </w:p>
    <w:p w14:paraId="67C97271" w14:textId="77777777" w:rsidR="00B37CF4" w:rsidRDefault="00000000">
      <w:pPr>
        <w:spacing w:line="218" w:lineRule="auto"/>
        <w:jc w:val="center"/>
        <w:rPr>
          <w:b/>
          <w:color w:val="000000"/>
          <w:szCs w:val="28"/>
        </w:rPr>
      </w:pPr>
      <w:r>
        <w:rPr>
          <w:b/>
          <w:color w:val="000000"/>
          <w:szCs w:val="28"/>
        </w:rPr>
        <w:t>крупного рогатого скота, овец и коз</w:t>
      </w:r>
    </w:p>
    <w:p w14:paraId="363834D7" w14:textId="77777777" w:rsidR="00B37CF4" w:rsidRDefault="00B37CF4">
      <w:pPr>
        <w:spacing w:line="218" w:lineRule="auto"/>
        <w:jc w:val="center"/>
        <w:rPr>
          <w:b/>
          <w:color w:val="000000"/>
          <w:szCs w:val="28"/>
        </w:rPr>
      </w:pPr>
    </w:p>
    <w:tbl>
      <w:tblPr>
        <w:tblW w:w="9660" w:type="dxa"/>
        <w:tblInd w:w="109" w:type="dxa"/>
        <w:tblLayout w:type="fixed"/>
        <w:tblLook w:val="0000" w:firstRow="0" w:lastRow="0" w:firstColumn="0" w:lastColumn="0" w:noHBand="0" w:noVBand="0"/>
      </w:tblPr>
      <w:tblGrid>
        <w:gridCol w:w="4200"/>
        <w:gridCol w:w="5460"/>
      </w:tblGrid>
      <w:tr w:rsidR="00B37CF4" w14:paraId="44B47F53" w14:textId="77777777">
        <w:tc>
          <w:tcPr>
            <w:tcW w:w="4200" w:type="dxa"/>
            <w:tcBorders>
              <w:top w:val="single" w:sz="4" w:space="0" w:color="000000"/>
              <w:left w:val="single" w:sz="4" w:space="0" w:color="000000"/>
              <w:bottom w:val="single" w:sz="4" w:space="0" w:color="000000"/>
              <w:right w:val="single" w:sz="4" w:space="0" w:color="000000"/>
            </w:tcBorders>
          </w:tcPr>
          <w:p w14:paraId="254FE324" w14:textId="77777777" w:rsidR="00B37CF4" w:rsidRDefault="00000000">
            <w:pPr>
              <w:widowControl w:val="0"/>
            </w:pPr>
            <w:r>
              <w:t>Наименование получателя</w:t>
            </w:r>
          </w:p>
        </w:tc>
        <w:tc>
          <w:tcPr>
            <w:tcW w:w="5459" w:type="dxa"/>
            <w:tcBorders>
              <w:top w:val="single" w:sz="4" w:space="0" w:color="000000"/>
              <w:left w:val="single" w:sz="4" w:space="0" w:color="000000"/>
              <w:bottom w:val="single" w:sz="4" w:space="0" w:color="000000"/>
              <w:right w:val="single" w:sz="4" w:space="0" w:color="000000"/>
            </w:tcBorders>
          </w:tcPr>
          <w:p w14:paraId="04C9970D" w14:textId="77777777" w:rsidR="00B37CF4" w:rsidRDefault="00B37CF4">
            <w:pPr>
              <w:widowControl w:val="0"/>
            </w:pPr>
          </w:p>
        </w:tc>
      </w:tr>
      <w:tr w:rsidR="00B37CF4" w14:paraId="4138C487" w14:textId="77777777">
        <w:tc>
          <w:tcPr>
            <w:tcW w:w="4200" w:type="dxa"/>
            <w:tcBorders>
              <w:top w:val="single" w:sz="4" w:space="0" w:color="000000"/>
              <w:left w:val="single" w:sz="4" w:space="0" w:color="000000"/>
              <w:bottom w:val="single" w:sz="4" w:space="0" w:color="000000"/>
              <w:right w:val="single" w:sz="4" w:space="0" w:color="000000"/>
            </w:tcBorders>
          </w:tcPr>
          <w:p w14:paraId="5B85766E" w14:textId="77777777" w:rsidR="00B37CF4" w:rsidRDefault="00000000">
            <w:pPr>
              <w:widowControl w:val="0"/>
            </w:pPr>
            <w:r>
              <w:t>ИНН/КПП</w:t>
            </w:r>
          </w:p>
        </w:tc>
        <w:tc>
          <w:tcPr>
            <w:tcW w:w="5459" w:type="dxa"/>
            <w:tcBorders>
              <w:top w:val="single" w:sz="4" w:space="0" w:color="000000"/>
              <w:left w:val="single" w:sz="4" w:space="0" w:color="000000"/>
              <w:bottom w:val="single" w:sz="4" w:space="0" w:color="000000"/>
              <w:right w:val="single" w:sz="4" w:space="0" w:color="000000"/>
            </w:tcBorders>
          </w:tcPr>
          <w:p w14:paraId="2A1D4DA7" w14:textId="77777777" w:rsidR="00B37CF4" w:rsidRDefault="00B37CF4">
            <w:pPr>
              <w:widowControl w:val="0"/>
            </w:pPr>
          </w:p>
        </w:tc>
      </w:tr>
      <w:tr w:rsidR="00B37CF4" w14:paraId="48E5525D" w14:textId="77777777">
        <w:tc>
          <w:tcPr>
            <w:tcW w:w="4200" w:type="dxa"/>
            <w:tcBorders>
              <w:top w:val="single" w:sz="4" w:space="0" w:color="000000"/>
              <w:left w:val="single" w:sz="4" w:space="0" w:color="000000"/>
              <w:bottom w:val="single" w:sz="4" w:space="0" w:color="000000"/>
              <w:right w:val="single" w:sz="4" w:space="0" w:color="000000"/>
            </w:tcBorders>
          </w:tcPr>
          <w:p w14:paraId="39D8461C" w14:textId="77777777" w:rsidR="00B37CF4" w:rsidRDefault="00000000">
            <w:pPr>
              <w:widowControl w:val="0"/>
            </w:pPr>
            <w:r>
              <w:t>ОКПО</w:t>
            </w:r>
          </w:p>
        </w:tc>
        <w:tc>
          <w:tcPr>
            <w:tcW w:w="5459" w:type="dxa"/>
            <w:tcBorders>
              <w:top w:val="single" w:sz="4" w:space="0" w:color="000000"/>
              <w:left w:val="single" w:sz="4" w:space="0" w:color="000000"/>
              <w:bottom w:val="single" w:sz="4" w:space="0" w:color="000000"/>
              <w:right w:val="single" w:sz="4" w:space="0" w:color="000000"/>
            </w:tcBorders>
          </w:tcPr>
          <w:p w14:paraId="39067C8F" w14:textId="77777777" w:rsidR="00B37CF4" w:rsidRDefault="00B37CF4">
            <w:pPr>
              <w:widowControl w:val="0"/>
            </w:pPr>
          </w:p>
        </w:tc>
      </w:tr>
      <w:tr w:rsidR="00B37CF4" w14:paraId="34F1BAB2" w14:textId="77777777">
        <w:tc>
          <w:tcPr>
            <w:tcW w:w="4200" w:type="dxa"/>
            <w:tcBorders>
              <w:top w:val="single" w:sz="4" w:space="0" w:color="000000"/>
              <w:left w:val="single" w:sz="4" w:space="0" w:color="000000"/>
              <w:bottom w:val="single" w:sz="4" w:space="0" w:color="000000"/>
              <w:right w:val="single" w:sz="4" w:space="0" w:color="000000"/>
            </w:tcBorders>
          </w:tcPr>
          <w:p w14:paraId="2095A084" w14:textId="77777777" w:rsidR="00B37CF4" w:rsidRDefault="00000000">
            <w:pPr>
              <w:widowControl w:val="0"/>
            </w:pPr>
            <w:r>
              <w:t>ОКТМО</w:t>
            </w:r>
          </w:p>
        </w:tc>
        <w:tc>
          <w:tcPr>
            <w:tcW w:w="5459" w:type="dxa"/>
            <w:tcBorders>
              <w:top w:val="single" w:sz="4" w:space="0" w:color="000000"/>
              <w:left w:val="single" w:sz="4" w:space="0" w:color="000000"/>
              <w:bottom w:val="single" w:sz="4" w:space="0" w:color="000000"/>
              <w:right w:val="single" w:sz="4" w:space="0" w:color="000000"/>
            </w:tcBorders>
          </w:tcPr>
          <w:p w14:paraId="273B9C8E" w14:textId="77777777" w:rsidR="00B37CF4" w:rsidRDefault="00B37CF4">
            <w:pPr>
              <w:widowControl w:val="0"/>
            </w:pPr>
          </w:p>
        </w:tc>
      </w:tr>
      <w:tr w:rsidR="00B37CF4" w14:paraId="46718D70" w14:textId="77777777">
        <w:tc>
          <w:tcPr>
            <w:tcW w:w="4200" w:type="dxa"/>
            <w:tcBorders>
              <w:top w:val="single" w:sz="4" w:space="0" w:color="000000"/>
              <w:left w:val="single" w:sz="4" w:space="0" w:color="000000"/>
              <w:bottom w:val="single" w:sz="4" w:space="0" w:color="000000"/>
              <w:right w:val="single" w:sz="4" w:space="0" w:color="000000"/>
            </w:tcBorders>
          </w:tcPr>
          <w:p w14:paraId="3894009A" w14:textId="77777777" w:rsidR="00B37CF4" w:rsidRDefault="00000000">
            <w:pPr>
              <w:widowControl w:val="0"/>
            </w:pPr>
            <w:r>
              <w:t>Юридический адрес и телефон</w:t>
            </w:r>
          </w:p>
          <w:p w14:paraId="20E7E7CB" w14:textId="77777777" w:rsidR="00B37CF4" w:rsidRDefault="00000000">
            <w:pPr>
              <w:widowControl w:val="0"/>
            </w:pPr>
            <w:r>
              <w:t>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7BB41409" w14:textId="77777777" w:rsidR="00B37CF4" w:rsidRDefault="00B37CF4">
            <w:pPr>
              <w:widowControl w:val="0"/>
            </w:pPr>
          </w:p>
        </w:tc>
      </w:tr>
      <w:tr w:rsidR="00B37CF4" w14:paraId="15E9D4B9" w14:textId="77777777">
        <w:tc>
          <w:tcPr>
            <w:tcW w:w="4200" w:type="dxa"/>
            <w:tcBorders>
              <w:top w:val="single" w:sz="4" w:space="0" w:color="000000"/>
              <w:left w:val="single" w:sz="4" w:space="0" w:color="000000"/>
              <w:bottom w:val="single" w:sz="4" w:space="0" w:color="000000"/>
              <w:right w:val="single" w:sz="4" w:space="0" w:color="000000"/>
            </w:tcBorders>
          </w:tcPr>
          <w:p w14:paraId="0D4BD862" w14:textId="77777777" w:rsidR="00B37CF4" w:rsidRDefault="00000000">
            <w:pPr>
              <w:widowControl w:val="0"/>
            </w:pPr>
            <w:r>
              <w:t>Банковские реквизиты</w:t>
            </w:r>
          </w:p>
          <w:p w14:paraId="31B8E126" w14:textId="77777777" w:rsidR="00B37CF4" w:rsidRDefault="00000000">
            <w:pPr>
              <w:widowControl w:val="0"/>
            </w:pPr>
            <w:r>
              <w:t>Расчетный счет 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1CA23577" w14:textId="77777777" w:rsidR="00B37CF4" w:rsidRDefault="00B37CF4">
            <w:pPr>
              <w:widowControl w:val="0"/>
            </w:pPr>
          </w:p>
        </w:tc>
      </w:tr>
      <w:tr w:rsidR="00B37CF4" w14:paraId="0A54A1F2" w14:textId="77777777">
        <w:tc>
          <w:tcPr>
            <w:tcW w:w="4200" w:type="dxa"/>
            <w:tcBorders>
              <w:top w:val="single" w:sz="4" w:space="0" w:color="000000"/>
              <w:left w:val="single" w:sz="4" w:space="0" w:color="000000"/>
              <w:bottom w:val="single" w:sz="4" w:space="0" w:color="000000"/>
              <w:right w:val="single" w:sz="4" w:space="0" w:color="000000"/>
            </w:tcBorders>
          </w:tcPr>
          <w:p w14:paraId="4692836A" w14:textId="77777777" w:rsidR="00B37CF4" w:rsidRDefault="00000000">
            <w:pPr>
              <w:widowControl w:val="0"/>
            </w:pPr>
            <w:r>
              <w:t>Корреспондентский счет</w:t>
            </w:r>
          </w:p>
        </w:tc>
        <w:tc>
          <w:tcPr>
            <w:tcW w:w="5459" w:type="dxa"/>
            <w:tcBorders>
              <w:top w:val="single" w:sz="4" w:space="0" w:color="000000"/>
              <w:left w:val="single" w:sz="4" w:space="0" w:color="000000"/>
              <w:bottom w:val="single" w:sz="4" w:space="0" w:color="000000"/>
              <w:right w:val="single" w:sz="4" w:space="0" w:color="000000"/>
            </w:tcBorders>
          </w:tcPr>
          <w:p w14:paraId="7DC85AE9" w14:textId="77777777" w:rsidR="00B37CF4" w:rsidRDefault="00B37CF4">
            <w:pPr>
              <w:widowControl w:val="0"/>
            </w:pPr>
          </w:p>
        </w:tc>
      </w:tr>
      <w:tr w:rsidR="00B37CF4" w14:paraId="65C48BAA" w14:textId="77777777">
        <w:tc>
          <w:tcPr>
            <w:tcW w:w="4200" w:type="dxa"/>
            <w:tcBorders>
              <w:top w:val="single" w:sz="4" w:space="0" w:color="000000"/>
              <w:left w:val="single" w:sz="4" w:space="0" w:color="000000"/>
              <w:bottom w:val="single" w:sz="4" w:space="0" w:color="000000"/>
              <w:right w:val="single" w:sz="4" w:space="0" w:color="000000"/>
            </w:tcBorders>
          </w:tcPr>
          <w:p w14:paraId="6BD579C8" w14:textId="77777777" w:rsidR="00B37CF4" w:rsidRDefault="00000000">
            <w:pPr>
              <w:widowControl w:val="0"/>
            </w:pPr>
            <w:r>
              <w:t>Наименование банка</w:t>
            </w:r>
          </w:p>
        </w:tc>
        <w:tc>
          <w:tcPr>
            <w:tcW w:w="5459" w:type="dxa"/>
            <w:tcBorders>
              <w:top w:val="single" w:sz="4" w:space="0" w:color="000000"/>
              <w:left w:val="single" w:sz="4" w:space="0" w:color="000000"/>
              <w:bottom w:val="single" w:sz="4" w:space="0" w:color="000000"/>
              <w:right w:val="single" w:sz="4" w:space="0" w:color="000000"/>
            </w:tcBorders>
          </w:tcPr>
          <w:p w14:paraId="77ADE8AF" w14:textId="77777777" w:rsidR="00B37CF4" w:rsidRDefault="00B37CF4">
            <w:pPr>
              <w:widowControl w:val="0"/>
            </w:pPr>
          </w:p>
        </w:tc>
      </w:tr>
      <w:tr w:rsidR="00B37CF4" w14:paraId="450C0125" w14:textId="77777777">
        <w:tc>
          <w:tcPr>
            <w:tcW w:w="4200" w:type="dxa"/>
            <w:tcBorders>
              <w:top w:val="single" w:sz="4" w:space="0" w:color="000000"/>
              <w:left w:val="single" w:sz="4" w:space="0" w:color="000000"/>
              <w:bottom w:val="single" w:sz="4" w:space="0" w:color="000000"/>
              <w:right w:val="single" w:sz="4" w:space="0" w:color="000000"/>
            </w:tcBorders>
          </w:tcPr>
          <w:p w14:paraId="402EEFF8" w14:textId="77777777" w:rsidR="00B37CF4" w:rsidRDefault="00000000">
            <w:pPr>
              <w:widowControl w:val="0"/>
            </w:pPr>
            <w:r>
              <w:t>БИК</w:t>
            </w:r>
          </w:p>
        </w:tc>
        <w:tc>
          <w:tcPr>
            <w:tcW w:w="5459" w:type="dxa"/>
            <w:tcBorders>
              <w:top w:val="single" w:sz="4" w:space="0" w:color="000000"/>
              <w:left w:val="single" w:sz="4" w:space="0" w:color="000000"/>
              <w:bottom w:val="single" w:sz="4" w:space="0" w:color="000000"/>
              <w:right w:val="single" w:sz="4" w:space="0" w:color="000000"/>
            </w:tcBorders>
          </w:tcPr>
          <w:p w14:paraId="63B8D68E" w14:textId="77777777" w:rsidR="00B37CF4" w:rsidRDefault="00B37CF4">
            <w:pPr>
              <w:widowControl w:val="0"/>
            </w:pPr>
          </w:p>
        </w:tc>
      </w:tr>
    </w:tbl>
    <w:p w14:paraId="7894B012" w14:textId="77777777" w:rsidR="00B37CF4" w:rsidRDefault="00B37CF4">
      <w:pPr>
        <w:spacing w:line="218" w:lineRule="auto"/>
        <w:rPr>
          <w:szCs w:val="28"/>
          <w:lang w:val="en-US"/>
        </w:rPr>
      </w:pPr>
    </w:p>
    <w:tbl>
      <w:tblPr>
        <w:tblW w:w="9915" w:type="dxa"/>
        <w:tblInd w:w="-63" w:type="dxa"/>
        <w:tblLayout w:type="fixed"/>
        <w:tblLook w:val="0000" w:firstRow="0" w:lastRow="0" w:firstColumn="0" w:lastColumn="0" w:noHBand="0" w:noVBand="0"/>
      </w:tblPr>
      <w:tblGrid>
        <w:gridCol w:w="1320"/>
        <w:gridCol w:w="1339"/>
        <w:gridCol w:w="1243"/>
        <w:gridCol w:w="1092"/>
        <w:gridCol w:w="1050"/>
        <w:gridCol w:w="1050"/>
        <w:gridCol w:w="1348"/>
        <w:gridCol w:w="1473"/>
      </w:tblGrid>
      <w:tr w:rsidR="00B37CF4" w14:paraId="426AECE6" w14:textId="77777777">
        <w:tc>
          <w:tcPr>
            <w:tcW w:w="1319" w:type="dxa"/>
            <w:tcBorders>
              <w:top w:val="single" w:sz="4" w:space="0" w:color="000000"/>
              <w:left w:val="single" w:sz="4" w:space="0" w:color="000000"/>
              <w:bottom w:val="single" w:sz="4" w:space="0" w:color="000000"/>
              <w:right w:val="single" w:sz="4" w:space="0" w:color="000000"/>
            </w:tcBorders>
            <w:vAlign w:val="center"/>
          </w:tcPr>
          <w:p w14:paraId="7B339540" w14:textId="77777777" w:rsidR="00B37CF4" w:rsidRDefault="00000000">
            <w:pPr>
              <w:widowControl w:val="0"/>
              <w:spacing w:line="218" w:lineRule="auto"/>
              <w:ind w:left="-57" w:right="-57"/>
              <w:jc w:val="center"/>
              <w:rPr>
                <w:sz w:val="21"/>
                <w:szCs w:val="21"/>
              </w:rPr>
            </w:pPr>
            <w:r>
              <w:rPr>
                <w:sz w:val="21"/>
                <w:szCs w:val="21"/>
              </w:rPr>
              <w:t>Виды</w:t>
            </w:r>
          </w:p>
          <w:p w14:paraId="04F1BC0E" w14:textId="77777777" w:rsidR="00B37CF4" w:rsidRDefault="00000000">
            <w:pPr>
              <w:widowControl w:val="0"/>
              <w:spacing w:line="218" w:lineRule="auto"/>
              <w:ind w:left="-57" w:right="-57"/>
              <w:jc w:val="center"/>
              <w:rPr>
                <w:sz w:val="21"/>
                <w:szCs w:val="21"/>
              </w:rPr>
            </w:pPr>
            <w:r>
              <w:rPr>
                <w:sz w:val="21"/>
                <w:szCs w:val="21"/>
              </w:rPr>
              <w:t>осемененных</w:t>
            </w:r>
          </w:p>
          <w:p w14:paraId="48C805AE" w14:textId="77777777" w:rsidR="00B37CF4" w:rsidRDefault="00000000">
            <w:pPr>
              <w:widowControl w:val="0"/>
              <w:spacing w:line="218" w:lineRule="auto"/>
              <w:ind w:left="-57" w:right="-57"/>
              <w:jc w:val="center"/>
              <w:rPr>
                <w:sz w:val="21"/>
                <w:szCs w:val="21"/>
              </w:rPr>
            </w:pPr>
            <w:r>
              <w:rPr>
                <w:sz w:val="21"/>
                <w:szCs w:val="21"/>
              </w:rPr>
              <w:t>животных</w:t>
            </w:r>
          </w:p>
        </w:tc>
        <w:tc>
          <w:tcPr>
            <w:tcW w:w="1338" w:type="dxa"/>
            <w:tcBorders>
              <w:top w:val="single" w:sz="4" w:space="0" w:color="000000"/>
              <w:left w:val="single" w:sz="4" w:space="0" w:color="000000"/>
              <w:bottom w:val="single" w:sz="4" w:space="0" w:color="000000"/>
              <w:right w:val="single" w:sz="4" w:space="0" w:color="000000"/>
            </w:tcBorders>
            <w:vAlign w:val="center"/>
          </w:tcPr>
          <w:p w14:paraId="3C8EBE93" w14:textId="77777777" w:rsidR="00B37CF4" w:rsidRDefault="00000000">
            <w:pPr>
              <w:widowControl w:val="0"/>
              <w:spacing w:line="218" w:lineRule="auto"/>
              <w:ind w:left="-57" w:right="-57"/>
              <w:jc w:val="center"/>
              <w:rPr>
                <w:sz w:val="21"/>
                <w:szCs w:val="21"/>
              </w:rPr>
            </w:pPr>
            <w:r>
              <w:rPr>
                <w:sz w:val="21"/>
                <w:szCs w:val="21"/>
              </w:rPr>
              <w:t>Количество осемененных</w:t>
            </w:r>
          </w:p>
          <w:p w14:paraId="4B31E97D" w14:textId="77777777" w:rsidR="00B37CF4" w:rsidRDefault="00000000">
            <w:pPr>
              <w:widowControl w:val="0"/>
              <w:spacing w:line="218" w:lineRule="auto"/>
              <w:ind w:left="-57" w:right="-57"/>
              <w:jc w:val="center"/>
              <w:rPr>
                <w:sz w:val="21"/>
                <w:szCs w:val="21"/>
              </w:rPr>
            </w:pPr>
            <w:r>
              <w:rPr>
                <w:sz w:val="21"/>
                <w:szCs w:val="21"/>
              </w:rPr>
              <w:t>животных</w:t>
            </w:r>
          </w:p>
          <w:p w14:paraId="54D74351" w14:textId="77777777" w:rsidR="00B37CF4" w:rsidRDefault="00000000">
            <w:pPr>
              <w:widowControl w:val="0"/>
              <w:spacing w:line="218" w:lineRule="auto"/>
              <w:ind w:left="-57" w:right="-57"/>
              <w:jc w:val="center"/>
              <w:rPr>
                <w:sz w:val="21"/>
                <w:szCs w:val="21"/>
              </w:rPr>
            </w:pPr>
            <w:r>
              <w:rPr>
                <w:sz w:val="21"/>
                <w:szCs w:val="21"/>
              </w:rPr>
              <w:t>(голов)</w:t>
            </w:r>
          </w:p>
        </w:tc>
        <w:tc>
          <w:tcPr>
            <w:tcW w:w="1243" w:type="dxa"/>
            <w:tcBorders>
              <w:top w:val="single" w:sz="4" w:space="0" w:color="000000"/>
              <w:left w:val="single" w:sz="4" w:space="0" w:color="000000"/>
              <w:bottom w:val="single" w:sz="4" w:space="0" w:color="000000"/>
            </w:tcBorders>
            <w:vAlign w:val="center"/>
          </w:tcPr>
          <w:p w14:paraId="613E4B46" w14:textId="77777777" w:rsidR="00B37CF4" w:rsidRDefault="00000000">
            <w:pPr>
              <w:widowControl w:val="0"/>
              <w:spacing w:line="218" w:lineRule="auto"/>
              <w:ind w:left="-57" w:right="-57"/>
              <w:jc w:val="center"/>
              <w:rPr>
                <w:sz w:val="22"/>
              </w:rPr>
            </w:pPr>
            <w:r>
              <w:rPr>
                <w:sz w:val="22"/>
                <w:szCs w:val="22"/>
              </w:rPr>
              <w:t>Стоимость осеменения одной головы</w:t>
            </w:r>
          </w:p>
          <w:p w14:paraId="2DDA95E5" w14:textId="77777777" w:rsidR="00B37CF4" w:rsidRDefault="00000000">
            <w:pPr>
              <w:widowControl w:val="0"/>
              <w:spacing w:line="218" w:lineRule="auto"/>
              <w:ind w:right="-57"/>
              <w:jc w:val="center"/>
              <w:rPr>
                <w:sz w:val="22"/>
              </w:rPr>
            </w:pPr>
            <w:r>
              <w:rPr>
                <w:sz w:val="22"/>
                <w:szCs w:val="22"/>
              </w:rPr>
              <w:t>(рублей)</w:t>
            </w:r>
          </w:p>
        </w:tc>
        <w:tc>
          <w:tcPr>
            <w:tcW w:w="1092" w:type="dxa"/>
            <w:tcBorders>
              <w:top w:val="single" w:sz="4" w:space="0" w:color="000000"/>
              <w:left w:val="single" w:sz="4" w:space="0" w:color="000000"/>
              <w:bottom w:val="single" w:sz="4" w:space="0" w:color="000000"/>
              <w:right w:val="single" w:sz="4" w:space="0" w:color="000000"/>
            </w:tcBorders>
            <w:vAlign w:val="center"/>
          </w:tcPr>
          <w:p w14:paraId="35B54763" w14:textId="77777777" w:rsidR="00B37CF4" w:rsidRDefault="00000000">
            <w:pPr>
              <w:widowControl w:val="0"/>
              <w:spacing w:line="218" w:lineRule="auto"/>
              <w:ind w:left="-57" w:right="-57"/>
              <w:jc w:val="center"/>
              <w:rPr>
                <w:sz w:val="22"/>
              </w:rPr>
            </w:pPr>
            <w:r>
              <w:rPr>
                <w:sz w:val="22"/>
                <w:szCs w:val="22"/>
              </w:rPr>
              <w:t>Ставка субсидии,%</w:t>
            </w:r>
          </w:p>
        </w:tc>
        <w:tc>
          <w:tcPr>
            <w:tcW w:w="1050" w:type="dxa"/>
            <w:tcBorders>
              <w:top w:val="single" w:sz="4" w:space="0" w:color="000000"/>
              <w:left w:val="single" w:sz="4" w:space="0" w:color="000000"/>
              <w:bottom w:val="single" w:sz="4" w:space="0" w:color="000000"/>
              <w:right w:val="single" w:sz="4" w:space="0" w:color="000000"/>
            </w:tcBorders>
            <w:vAlign w:val="center"/>
          </w:tcPr>
          <w:p w14:paraId="0680689A" w14:textId="77777777" w:rsidR="00B37CF4" w:rsidRDefault="00000000">
            <w:pPr>
              <w:widowControl w:val="0"/>
              <w:ind w:left="-57" w:right="-57"/>
              <w:jc w:val="center"/>
            </w:pPr>
            <w:r>
              <w:rPr>
                <w:sz w:val="22"/>
                <w:szCs w:val="22"/>
              </w:rPr>
              <w:t>Ставка</w:t>
            </w:r>
          </w:p>
          <w:p w14:paraId="073981F0" w14:textId="77777777" w:rsidR="00B37CF4" w:rsidRDefault="00000000">
            <w:pPr>
              <w:widowControl w:val="0"/>
              <w:ind w:left="-57" w:right="-57"/>
              <w:jc w:val="center"/>
            </w:pPr>
            <w:r>
              <w:rPr>
                <w:sz w:val="22"/>
                <w:szCs w:val="22"/>
              </w:rPr>
              <w:t>субсидии за 1 голову</w:t>
            </w:r>
          </w:p>
          <w:p w14:paraId="443A8B2F" w14:textId="77777777" w:rsidR="00B37CF4" w:rsidRDefault="00000000">
            <w:pPr>
              <w:widowControl w:val="0"/>
              <w:ind w:left="-57" w:right="-57"/>
              <w:jc w:val="center"/>
            </w:pPr>
            <w:r>
              <w:rPr>
                <w:sz w:val="22"/>
                <w:szCs w:val="22"/>
              </w:rPr>
              <w:t>(рублей)</w:t>
            </w:r>
          </w:p>
        </w:tc>
        <w:tc>
          <w:tcPr>
            <w:tcW w:w="1050" w:type="dxa"/>
            <w:tcBorders>
              <w:top w:val="single" w:sz="4" w:space="0" w:color="000000"/>
              <w:left w:val="single" w:sz="4" w:space="0" w:color="000000"/>
              <w:bottom w:val="single" w:sz="4" w:space="0" w:color="000000"/>
              <w:right w:val="single" w:sz="4" w:space="0" w:color="000000"/>
            </w:tcBorders>
            <w:vAlign w:val="center"/>
          </w:tcPr>
          <w:p w14:paraId="14FA705B" w14:textId="77777777" w:rsidR="00B37CF4" w:rsidRDefault="00000000">
            <w:pPr>
              <w:widowControl w:val="0"/>
              <w:ind w:left="-113" w:right="-113"/>
              <w:jc w:val="center"/>
            </w:pPr>
            <w:r>
              <w:rPr>
                <w:sz w:val="22"/>
                <w:szCs w:val="22"/>
              </w:rPr>
              <w:t xml:space="preserve">Размер </w:t>
            </w:r>
            <w:r>
              <w:rPr>
                <w:sz w:val="22"/>
                <w:szCs w:val="22"/>
              </w:rPr>
              <w:br/>
              <w:t>целевых средств</w:t>
            </w:r>
          </w:p>
          <w:p w14:paraId="66B50436" w14:textId="77777777" w:rsidR="00B37CF4" w:rsidRDefault="00000000">
            <w:pPr>
              <w:widowControl w:val="0"/>
              <w:spacing w:before="120"/>
              <w:ind w:left="-57" w:right="-57"/>
              <w:jc w:val="center"/>
            </w:pPr>
            <w:r>
              <w:rPr>
                <w:sz w:val="20"/>
                <w:szCs w:val="20"/>
              </w:rPr>
              <w:t>гр.6=гр.2× гр.5)</w:t>
            </w:r>
          </w:p>
          <w:p w14:paraId="496F6B73" w14:textId="77777777" w:rsidR="00B37CF4" w:rsidRDefault="00000000">
            <w:pPr>
              <w:widowControl w:val="0"/>
              <w:spacing w:before="120"/>
              <w:ind w:left="-57" w:right="-57"/>
              <w:jc w:val="center"/>
            </w:pPr>
            <w:r>
              <w:rPr>
                <w:sz w:val="22"/>
                <w:szCs w:val="22"/>
              </w:rPr>
              <w:t xml:space="preserve"> (рублей)</w:t>
            </w:r>
          </w:p>
        </w:tc>
        <w:tc>
          <w:tcPr>
            <w:tcW w:w="1348" w:type="dxa"/>
            <w:tcBorders>
              <w:top w:val="single" w:sz="4" w:space="0" w:color="000000"/>
              <w:left w:val="single" w:sz="4" w:space="0" w:color="000000"/>
              <w:bottom w:val="single" w:sz="4" w:space="0" w:color="000000"/>
              <w:right w:val="single" w:sz="4" w:space="0" w:color="000000"/>
            </w:tcBorders>
            <w:vAlign w:val="center"/>
          </w:tcPr>
          <w:p w14:paraId="527A00D4" w14:textId="77777777" w:rsidR="00B37CF4" w:rsidRDefault="00000000">
            <w:pPr>
              <w:widowControl w:val="0"/>
              <w:ind w:left="-113" w:right="-113"/>
              <w:jc w:val="center"/>
            </w:pPr>
            <w:r>
              <w:rPr>
                <w:sz w:val="22"/>
                <w:szCs w:val="22"/>
              </w:rPr>
              <w:t xml:space="preserve">Размер </w:t>
            </w:r>
            <w:r>
              <w:rPr>
                <w:sz w:val="22"/>
                <w:szCs w:val="22"/>
              </w:rPr>
              <w:br/>
              <w:t>целевых средств</w:t>
            </w:r>
          </w:p>
          <w:p w14:paraId="2D7EADFE" w14:textId="77777777" w:rsidR="00B37CF4" w:rsidRDefault="00000000">
            <w:pPr>
              <w:widowControl w:val="0"/>
              <w:spacing w:before="120"/>
              <w:ind w:left="-57" w:right="-57"/>
              <w:jc w:val="center"/>
            </w:pPr>
            <w:r>
              <w:rPr>
                <w:sz w:val="20"/>
                <w:szCs w:val="20"/>
              </w:rPr>
              <w:t>гр.7=гр.2×гр.3×гр.4/100)</w:t>
            </w:r>
          </w:p>
          <w:p w14:paraId="6FE5AF1B" w14:textId="77777777" w:rsidR="00B37CF4" w:rsidRDefault="00000000">
            <w:pPr>
              <w:widowControl w:val="0"/>
              <w:spacing w:before="120"/>
              <w:ind w:left="-57" w:right="-57"/>
              <w:jc w:val="center"/>
            </w:pPr>
            <w:r>
              <w:rPr>
                <w:sz w:val="22"/>
                <w:szCs w:val="22"/>
              </w:rPr>
              <w:t>(рублей)</w:t>
            </w:r>
          </w:p>
        </w:tc>
        <w:tc>
          <w:tcPr>
            <w:tcW w:w="1473" w:type="dxa"/>
            <w:tcBorders>
              <w:top w:val="single" w:sz="4" w:space="0" w:color="000000"/>
              <w:left w:val="single" w:sz="4" w:space="0" w:color="000000"/>
              <w:bottom w:val="single" w:sz="4" w:space="0" w:color="000000"/>
              <w:right w:val="single" w:sz="4" w:space="0" w:color="000000"/>
            </w:tcBorders>
            <w:vAlign w:val="center"/>
          </w:tcPr>
          <w:p w14:paraId="597B83BC" w14:textId="77777777" w:rsidR="00B37CF4" w:rsidRDefault="00000000">
            <w:pPr>
              <w:widowControl w:val="0"/>
              <w:spacing w:line="218" w:lineRule="auto"/>
              <w:ind w:left="-113" w:right="-113"/>
              <w:jc w:val="center"/>
              <w:rPr>
                <w:sz w:val="22"/>
              </w:rPr>
            </w:pPr>
            <w:r>
              <w:rPr>
                <w:sz w:val="22"/>
                <w:szCs w:val="22"/>
              </w:rPr>
              <w:t>Сумма субсидии (минимальная величина из графы 6 или 7)</w:t>
            </w:r>
          </w:p>
          <w:p w14:paraId="7279B6E9" w14:textId="77777777" w:rsidR="00B37CF4" w:rsidRDefault="00000000">
            <w:pPr>
              <w:widowControl w:val="0"/>
              <w:spacing w:line="218" w:lineRule="auto"/>
              <w:ind w:left="-57" w:right="-57"/>
              <w:jc w:val="center"/>
              <w:rPr>
                <w:sz w:val="22"/>
              </w:rPr>
            </w:pPr>
            <w:r>
              <w:rPr>
                <w:sz w:val="22"/>
                <w:szCs w:val="22"/>
              </w:rPr>
              <w:t>(рублей)</w:t>
            </w:r>
          </w:p>
        </w:tc>
      </w:tr>
      <w:tr w:rsidR="00B37CF4" w14:paraId="702E5CE6" w14:textId="77777777">
        <w:tc>
          <w:tcPr>
            <w:tcW w:w="1319" w:type="dxa"/>
            <w:tcBorders>
              <w:top w:val="single" w:sz="4" w:space="0" w:color="000000"/>
              <w:left w:val="single" w:sz="4" w:space="0" w:color="000000"/>
              <w:bottom w:val="single" w:sz="4" w:space="0" w:color="000000"/>
              <w:right w:val="single" w:sz="4" w:space="0" w:color="000000"/>
            </w:tcBorders>
          </w:tcPr>
          <w:p w14:paraId="1B0F0EE5" w14:textId="77777777" w:rsidR="00B37CF4" w:rsidRDefault="00000000">
            <w:pPr>
              <w:widowControl w:val="0"/>
              <w:spacing w:line="218" w:lineRule="auto"/>
              <w:jc w:val="center"/>
              <w:rPr>
                <w:sz w:val="22"/>
              </w:rPr>
            </w:pPr>
            <w:r>
              <w:rPr>
                <w:sz w:val="22"/>
                <w:szCs w:val="22"/>
              </w:rPr>
              <w:t>1</w:t>
            </w:r>
          </w:p>
        </w:tc>
        <w:tc>
          <w:tcPr>
            <w:tcW w:w="1338" w:type="dxa"/>
            <w:tcBorders>
              <w:top w:val="single" w:sz="4" w:space="0" w:color="000000"/>
              <w:left w:val="single" w:sz="4" w:space="0" w:color="000000"/>
              <w:bottom w:val="single" w:sz="4" w:space="0" w:color="000000"/>
              <w:right w:val="single" w:sz="4" w:space="0" w:color="000000"/>
            </w:tcBorders>
          </w:tcPr>
          <w:p w14:paraId="2BBB2AC7" w14:textId="77777777" w:rsidR="00B37CF4" w:rsidRDefault="00000000">
            <w:pPr>
              <w:widowControl w:val="0"/>
              <w:spacing w:line="218" w:lineRule="auto"/>
              <w:jc w:val="center"/>
              <w:rPr>
                <w:sz w:val="22"/>
              </w:rPr>
            </w:pPr>
            <w:r>
              <w:rPr>
                <w:sz w:val="22"/>
                <w:szCs w:val="22"/>
              </w:rPr>
              <w:t>2</w:t>
            </w:r>
          </w:p>
        </w:tc>
        <w:tc>
          <w:tcPr>
            <w:tcW w:w="1243" w:type="dxa"/>
            <w:tcBorders>
              <w:top w:val="single" w:sz="4" w:space="0" w:color="000000"/>
              <w:left w:val="single" w:sz="4" w:space="0" w:color="000000"/>
              <w:bottom w:val="single" w:sz="4" w:space="0" w:color="000000"/>
            </w:tcBorders>
          </w:tcPr>
          <w:p w14:paraId="4664E7FD" w14:textId="77777777" w:rsidR="00B37CF4" w:rsidRDefault="00000000">
            <w:pPr>
              <w:widowControl w:val="0"/>
              <w:spacing w:line="218" w:lineRule="auto"/>
              <w:jc w:val="center"/>
              <w:rPr>
                <w:sz w:val="22"/>
              </w:rPr>
            </w:pPr>
            <w:r>
              <w:rPr>
                <w:sz w:val="22"/>
                <w:szCs w:val="22"/>
              </w:rPr>
              <w:t>3</w:t>
            </w:r>
          </w:p>
        </w:tc>
        <w:tc>
          <w:tcPr>
            <w:tcW w:w="1092" w:type="dxa"/>
            <w:tcBorders>
              <w:top w:val="single" w:sz="4" w:space="0" w:color="000000"/>
              <w:left w:val="single" w:sz="4" w:space="0" w:color="000000"/>
              <w:bottom w:val="single" w:sz="4" w:space="0" w:color="000000"/>
              <w:right w:val="single" w:sz="4" w:space="0" w:color="000000"/>
            </w:tcBorders>
          </w:tcPr>
          <w:p w14:paraId="2824AAA1" w14:textId="77777777" w:rsidR="00B37CF4" w:rsidRDefault="00000000">
            <w:pPr>
              <w:widowControl w:val="0"/>
              <w:spacing w:line="218" w:lineRule="auto"/>
              <w:jc w:val="center"/>
              <w:rPr>
                <w:sz w:val="22"/>
              </w:rPr>
            </w:pPr>
            <w:r>
              <w:rPr>
                <w:sz w:val="22"/>
                <w:szCs w:val="22"/>
              </w:rPr>
              <w:t>4</w:t>
            </w:r>
          </w:p>
        </w:tc>
        <w:tc>
          <w:tcPr>
            <w:tcW w:w="1050" w:type="dxa"/>
            <w:tcBorders>
              <w:top w:val="single" w:sz="4" w:space="0" w:color="000000"/>
              <w:left w:val="single" w:sz="4" w:space="0" w:color="000000"/>
              <w:bottom w:val="single" w:sz="4" w:space="0" w:color="000000"/>
              <w:right w:val="single" w:sz="4" w:space="0" w:color="000000"/>
            </w:tcBorders>
          </w:tcPr>
          <w:p w14:paraId="21B2B489" w14:textId="77777777" w:rsidR="00B37CF4" w:rsidRDefault="00000000">
            <w:pPr>
              <w:widowControl w:val="0"/>
              <w:spacing w:line="218" w:lineRule="auto"/>
              <w:jc w:val="center"/>
              <w:rPr>
                <w:sz w:val="22"/>
              </w:rPr>
            </w:pPr>
            <w:r>
              <w:rPr>
                <w:sz w:val="22"/>
                <w:szCs w:val="22"/>
              </w:rPr>
              <w:t>5</w:t>
            </w:r>
          </w:p>
        </w:tc>
        <w:tc>
          <w:tcPr>
            <w:tcW w:w="1050" w:type="dxa"/>
            <w:tcBorders>
              <w:top w:val="single" w:sz="4" w:space="0" w:color="000000"/>
              <w:left w:val="single" w:sz="4" w:space="0" w:color="000000"/>
              <w:bottom w:val="single" w:sz="4" w:space="0" w:color="000000"/>
              <w:right w:val="single" w:sz="4" w:space="0" w:color="000000"/>
            </w:tcBorders>
          </w:tcPr>
          <w:p w14:paraId="5FC4C1A3" w14:textId="77777777" w:rsidR="00B37CF4" w:rsidRDefault="00000000">
            <w:pPr>
              <w:widowControl w:val="0"/>
              <w:spacing w:line="218" w:lineRule="auto"/>
              <w:jc w:val="center"/>
              <w:rPr>
                <w:sz w:val="22"/>
              </w:rPr>
            </w:pPr>
            <w:r>
              <w:rPr>
                <w:sz w:val="22"/>
                <w:szCs w:val="22"/>
              </w:rPr>
              <w:t>6</w:t>
            </w:r>
          </w:p>
        </w:tc>
        <w:tc>
          <w:tcPr>
            <w:tcW w:w="1348" w:type="dxa"/>
            <w:tcBorders>
              <w:top w:val="single" w:sz="4" w:space="0" w:color="000000"/>
              <w:left w:val="single" w:sz="4" w:space="0" w:color="000000"/>
              <w:bottom w:val="single" w:sz="4" w:space="0" w:color="000000"/>
              <w:right w:val="single" w:sz="4" w:space="0" w:color="000000"/>
            </w:tcBorders>
          </w:tcPr>
          <w:p w14:paraId="1A456A33" w14:textId="77777777" w:rsidR="00B37CF4" w:rsidRDefault="00000000">
            <w:pPr>
              <w:widowControl w:val="0"/>
              <w:spacing w:line="218" w:lineRule="auto"/>
              <w:jc w:val="center"/>
              <w:rPr>
                <w:sz w:val="22"/>
              </w:rPr>
            </w:pPr>
            <w:r>
              <w:rPr>
                <w:sz w:val="22"/>
                <w:szCs w:val="22"/>
              </w:rPr>
              <w:t>7</w:t>
            </w:r>
          </w:p>
        </w:tc>
        <w:tc>
          <w:tcPr>
            <w:tcW w:w="1473" w:type="dxa"/>
            <w:tcBorders>
              <w:top w:val="single" w:sz="4" w:space="0" w:color="000000"/>
              <w:left w:val="single" w:sz="4" w:space="0" w:color="000000"/>
              <w:bottom w:val="single" w:sz="4" w:space="0" w:color="000000"/>
              <w:right w:val="single" w:sz="4" w:space="0" w:color="000000"/>
            </w:tcBorders>
          </w:tcPr>
          <w:p w14:paraId="7407F426" w14:textId="77777777" w:rsidR="00B37CF4" w:rsidRDefault="00000000">
            <w:pPr>
              <w:widowControl w:val="0"/>
              <w:spacing w:line="218" w:lineRule="auto"/>
              <w:jc w:val="center"/>
              <w:rPr>
                <w:sz w:val="22"/>
              </w:rPr>
            </w:pPr>
            <w:r>
              <w:rPr>
                <w:sz w:val="22"/>
                <w:szCs w:val="22"/>
              </w:rPr>
              <w:t>8</w:t>
            </w:r>
          </w:p>
        </w:tc>
      </w:tr>
      <w:tr w:rsidR="00B37CF4" w14:paraId="749C17FF" w14:textId="77777777">
        <w:tc>
          <w:tcPr>
            <w:tcW w:w="1319" w:type="dxa"/>
            <w:tcBorders>
              <w:top w:val="single" w:sz="4" w:space="0" w:color="000000"/>
              <w:left w:val="single" w:sz="4" w:space="0" w:color="000000"/>
              <w:bottom w:val="single" w:sz="4" w:space="0" w:color="000000"/>
              <w:right w:val="single" w:sz="4" w:space="0" w:color="000000"/>
            </w:tcBorders>
            <w:vAlign w:val="center"/>
          </w:tcPr>
          <w:p w14:paraId="3DAED093" w14:textId="77777777" w:rsidR="00B37CF4" w:rsidRDefault="00000000">
            <w:pPr>
              <w:widowControl w:val="0"/>
              <w:spacing w:line="218" w:lineRule="auto"/>
              <w:rPr>
                <w:sz w:val="22"/>
              </w:rPr>
            </w:pPr>
            <w:r>
              <w:rPr>
                <w:sz w:val="22"/>
                <w:szCs w:val="22"/>
              </w:rPr>
              <w:t>КРС</w:t>
            </w:r>
          </w:p>
        </w:tc>
        <w:tc>
          <w:tcPr>
            <w:tcW w:w="1338" w:type="dxa"/>
            <w:tcBorders>
              <w:top w:val="single" w:sz="4" w:space="0" w:color="000000"/>
              <w:left w:val="single" w:sz="4" w:space="0" w:color="000000"/>
              <w:bottom w:val="single" w:sz="4" w:space="0" w:color="000000"/>
              <w:right w:val="single" w:sz="4" w:space="0" w:color="000000"/>
            </w:tcBorders>
            <w:vAlign w:val="center"/>
          </w:tcPr>
          <w:p w14:paraId="76847C54" w14:textId="77777777" w:rsidR="00B37CF4" w:rsidRDefault="00B37CF4">
            <w:pPr>
              <w:widowControl w:val="0"/>
              <w:spacing w:line="218" w:lineRule="auto"/>
              <w:rPr>
                <w:sz w:val="22"/>
              </w:rPr>
            </w:pPr>
          </w:p>
        </w:tc>
        <w:tc>
          <w:tcPr>
            <w:tcW w:w="1243" w:type="dxa"/>
            <w:tcBorders>
              <w:top w:val="single" w:sz="4" w:space="0" w:color="000000"/>
              <w:left w:val="single" w:sz="4" w:space="0" w:color="000000"/>
              <w:bottom w:val="single" w:sz="4" w:space="0" w:color="000000"/>
            </w:tcBorders>
          </w:tcPr>
          <w:p w14:paraId="53A2960E" w14:textId="77777777" w:rsidR="00B37CF4" w:rsidRDefault="00B37CF4">
            <w:pPr>
              <w:widowControl w:val="0"/>
              <w:spacing w:line="218" w:lineRule="auto"/>
              <w:rPr>
                <w:sz w:val="22"/>
              </w:rPr>
            </w:pPr>
          </w:p>
        </w:tc>
        <w:tc>
          <w:tcPr>
            <w:tcW w:w="1092" w:type="dxa"/>
            <w:tcBorders>
              <w:top w:val="single" w:sz="4" w:space="0" w:color="000000"/>
              <w:left w:val="single" w:sz="4" w:space="0" w:color="000000"/>
              <w:bottom w:val="single" w:sz="4" w:space="0" w:color="000000"/>
              <w:right w:val="single" w:sz="4" w:space="0" w:color="000000"/>
            </w:tcBorders>
          </w:tcPr>
          <w:p w14:paraId="1F637486" w14:textId="77777777" w:rsidR="00B37CF4" w:rsidRDefault="00B37CF4">
            <w:pPr>
              <w:widowControl w:val="0"/>
              <w:spacing w:line="218" w:lineRule="auto"/>
              <w:rPr>
                <w:sz w:val="22"/>
              </w:rPr>
            </w:pPr>
          </w:p>
        </w:tc>
        <w:tc>
          <w:tcPr>
            <w:tcW w:w="1050" w:type="dxa"/>
            <w:tcBorders>
              <w:top w:val="single" w:sz="4" w:space="0" w:color="000000"/>
              <w:left w:val="single" w:sz="4" w:space="0" w:color="000000"/>
              <w:bottom w:val="single" w:sz="4" w:space="0" w:color="000000"/>
              <w:right w:val="single" w:sz="4" w:space="0" w:color="000000"/>
            </w:tcBorders>
            <w:vAlign w:val="center"/>
          </w:tcPr>
          <w:p w14:paraId="4579FF90" w14:textId="77777777" w:rsidR="00B37CF4" w:rsidRDefault="00B37CF4">
            <w:pPr>
              <w:widowControl w:val="0"/>
              <w:spacing w:line="218" w:lineRule="auto"/>
              <w:jc w:val="center"/>
              <w:rPr>
                <w:sz w:val="22"/>
              </w:rPr>
            </w:pPr>
          </w:p>
        </w:tc>
        <w:tc>
          <w:tcPr>
            <w:tcW w:w="1050" w:type="dxa"/>
            <w:tcBorders>
              <w:top w:val="single" w:sz="4" w:space="0" w:color="000000"/>
              <w:left w:val="single" w:sz="4" w:space="0" w:color="000000"/>
              <w:bottom w:val="single" w:sz="4" w:space="0" w:color="000000"/>
              <w:right w:val="single" w:sz="4" w:space="0" w:color="000000"/>
            </w:tcBorders>
            <w:vAlign w:val="center"/>
          </w:tcPr>
          <w:p w14:paraId="744E0AB4" w14:textId="77777777" w:rsidR="00B37CF4" w:rsidRDefault="00B37CF4">
            <w:pPr>
              <w:widowControl w:val="0"/>
              <w:spacing w:line="218" w:lineRule="auto"/>
              <w:rPr>
                <w:sz w:val="22"/>
              </w:rPr>
            </w:pPr>
          </w:p>
        </w:tc>
        <w:tc>
          <w:tcPr>
            <w:tcW w:w="1348" w:type="dxa"/>
            <w:tcBorders>
              <w:top w:val="single" w:sz="4" w:space="0" w:color="000000"/>
              <w:left w:val="single" w:sz="4" w:space="0" w:color="000000"/>
              <w:bottom w:val="single" w:sz="4" w:space="0" w:color="000000"/>
              <w:right w:val="single" w:sz="4" w:space="0" w:color="000000"/>
            </w:tcBorders>
            <w:vAlign w:val="center"/>
          </w:tcPr>
          <w:p w14:paraId="70FDA1F6" w14:textId="77777777" w:rsidR="00B37CF4" w:rsidRDefault="00B37CF4">
            <w:pPr>
              <w:widowControl w:val="0"/>
              <w:spacing w:line="218" w:lineRule="auto"/>
              <w:rPr>
                <w:sz w:val="22"/>
              </w:rPr>
            </w:pPr>
          </w:p>
        </w:tc>
        <w:tc>
          <w:tcPr>
            <w:tcW w:w="1473" w:type="dxa"/>
            <w:tcBorders>
              <w:top w:val="single" w:sz="4" w:space="0" w:color="000000"/>
              <w:left w:val="single" w:sz="4" w:space="0" w:color="000000"/>
              <w:bottom w:val="single" w:sz="4" w:space="0" w:color="000000"/>
              <w:right w:val="single" w:sz="4" w:space="0" w:color="000000"/>
            </w:tcBorders>
            <w:vAlign w:val="center"/>
          </w:tcPr>
          <w:p w14:paraId="4D3B3CE6" w14:textId="77777777" w:rsidR="00B37CF4" w:rsidRDefault="00B37CF4">
            <w:pPr>
              <w:widowControl w:val="0"/>
              <w:spacing w:line="218" w:lineRule="auto"/>
              <w:rPr>
                <w:sz w:val="22"/>
              </w:rPr>
            </w:pPr>
          </w:p>
        </w:tc>
      </w:tr>
      <w:tr w:rsidR="00B37CF4" w14:paraId="1C317EB0" w14:textId="77777777">
        <w:tc>
          <w:tcPr>
            <w:tcW w:w="1319" w:type="dxa"/>
            <w:tcBorders>
              <w:top w:val="single" w:sz="4" w:space="0" w:color="000000"/>
              <w:left w:val="single" w:sz="4" w:space="0" w:color="000000"/>
              <w:bottom w:val="single" w:sz="4" w:space="0" w:color="000000"/>
              <w:right w:val="single" w:sz="4" w:space="0" w:color="000000"/>
            </w:tcBorders>
            <w:vAlign w:val="center"/>
          </w:tcPr>
          <w:p w14:paraId="235186AD" w14:textId="77777777" w:rsidR="00B37CF4" w:rsidRDefault="00000000">
            <w:pPr>
              <w:widowControl w:val="0"/>
              <w:spacing w:line="218" w:lineRule="auto"/>
              <w:rPr>
                <w:sz w:val="22"/>
              </w:rPr>
            </w:pPr>
            <w:r>
              <w:rPr>
                <w:sz w:val="22"/>
                <w:szCs w:val="22"/>
              </w:rPr>
              <w:lastRenderedPageBreak/>
              <w:t>Овцы и козы</w:t>
            </w:r>
          </w:p>
        </w:tc>
        <w:tc>
          <w:tcPr>
            <w:tcW w:w="1338" w:type="dxa"/>
            <w:tcBorders>
              <w:top w:val="single" w:sz="4" w:space="0" w:color="000000"/>
              <w:left w:val="single" w:sz="4" w:space="0" w:color="000000"/>
              <w:bottom w:val="single" w:sz="4" w:space="0" w:color="000000"/>
              <w:right w:val="single" w:sz="4" w:space="0" w:color="000000"/>
            </w:tcBorders>
            <w:vAlign w:val="center"/>
          </w:tcPr>
          <w:p w14:paraId="09A86A33" w14:textId="77777777" w:rsidR="00B37CF4" w:rsidRDefault="00B37CF4">
            <w:pPr>
              <w:widowControl w:val="0"/>
              <w:spacing w:line="218" w:lineRule="auto"/>
              <w:rPr>
                <w:sz w:val="22"/>
              </w:rPr>
            </w:pPr>
          </w:p>
        </w:tc>
        <w:tc>
          <w:tcPr>
            <w:tcW w:w="1243" w:type="dxa"/>
            <w:tcBorders>
              <w:top w:val="single" w:sz="4" w:space="0" w:color="000000"/>
              <w:left w:val="single" w:sz="4" w:space="0" w:color="000000"/>
              <w:bottom w:val="single" w:sz="4" w:space="0" w:color="000000"/>
            </w:tcBorders>
          </w:tcPr>
          <w:p w14:paraId="1CFEE7B8" w14:textId="77777777" w:rsidR="00B37CF4" w:rsidRDefault="00B37CF4">
            <w:pPr>
              <w:widowControl w:val="0"/>
              <w:spacing w:line="218" w:lineRule="auto"/>
              <w:rPr>
                <w:sz w:val="22"/>
              </w:rPr>
            </w:pPr>
          </w:p>
        </w:tc>
        <w:tc>
          <w:tcPr>
            <w:tcW w:w="1092" w:type="dxa"/>
            <w:tcBorders>
              <w:top w:val="single" w:sz="4" w:space="0" w:color="000000"/>
              <w:left w:val="single" w:sz="4" w:space="0" w:color="000000"/>
              <w:bottom w:val="single" w:sz="4" w:space="0" w:color="000000"/>
              <w:right w:val="single" w:sz="4" w:space="0" w:color="000000"/>
            </w:tcBorders>
          </w:tcPr>
          <w:p w14:paraId="7A0C325E" w14:textId="77777777" w:rsidR="00B37CF4" w:rsidRDefault="00B37CF4">
            <w:pPr>
              <w:widowControl w:val="0"/>
              <w:spacing w:line="218" w:lineRule="auto"/>
              <w:rPr>
                <w:sz w:val="22"/>
              </w:rPr>
            </w:pPr>
          </w:p>
        </w:tc>
        <w:tc>
          <w:tcPr>
            <w:tcW w:w="1050" w:type="dxa"/>
            <w:tcBorders>
              <w:top w:val="single" w:sz="4" w:space="0" w:color="000000"/>
              <w:left w:val="single" w:sz="4" w:space="0" w:color="000000"/>
              <w:bottom w:val="single" w:sz="4" w:space="0" w:color="000000"/>
              <w:right w:val="single" w:sz="4" w:space="0" w:color="000000"/>
            </w:tcBorders>
            <w:vAlign w:val="center"/>
          </w:tcPr>
          <w:p w14:paraId="40F526A7" w14:textId="77777777" w:rsidR="00B37CF4" w:rsidRDefault="00B37CF4">
            <w:pPr>
              <w:widowControl w:val="0"/>
              <w:spacing w:line="218" w:lineRule="auto"/>
              <w:jc w:val="center"/>
              <w:rPr>
                <w:sz w:val="22"/>
              </w:rPr>
            </w:pPr>
          </w:p>
        </w:tc>
        <w:tc>
          <w:tcPr>
            <w:tcW w:w="1050" w:type="dxa"/>
            <w:tcBorders>
              <w:top w:val="single" w:sz="4" w:space="0" w:color="000000"/>
              <w:left w:val="single" w:sz="4" w:space="0" w:color="000000"/>
              <w:bottom w:val="single" w:sz="4" w:space="0" w:color="000000"/>
              <w:right w:val="single" w:sz="4" w:space="0" w:color="000000"/>
            </w:tcBorders>
            <w:vAlign w:val="center"/>
          </w:tcPr>
          <w:p w14:paraId="17D89ABB" w14:textId="77777777" w:rsidR="00B37CF4" w:rsidRDefault="00B37CF4">
            <w:pPr>
              <w:widowControl w:val="0"/>
              <w:spacing w:line="218" w:lineRule="auto"/>
              <w:rPr>
                <w:sz w:val="22"/>
              </w:rPr>
            </w:pPr>
          </w:p>
        </w:tc>
        <w:tc>
          <w:tcPr>
            <w:tcW w:w="1348" w:type="dxa"/>
            <w:tcBorders>
              <w:top w:val="single" w:sz="4" w:space="0" w:color="000000"/>
              <w:left w:val="single" w:sz="4" w:space="0" w:color="000000"/>
              <w:bottom w:val="single" w:sz="4" w:space="0" w:color="000000"/>
              <w:right w:val="single" w:sz="4" w:space="0" w:color="000000"/>
            </w:tcBorders>
            <w:vAlign w:val="center"/>
          </w:tcPr>
          <w:p w14:paraId="6BB4A50A" w14:textId="77777777" w:rsidR="00B37CF4" w:rsidRDefault="00B37CF4">
            <w:pPr>
              <w:widowControl w:val="0"/>
              <w:spacing w:line="218" w:lineRule="auto"/>
              <w:rPr>
                <w:sz w:val="22"/>
              </w:rPr>
            </w:pPr>
          </w:p>
        </w:tc>
        <w:tc>
          <w:tcPr>
            <w:tcW w:w="1473" w:type="dxa"/>
            <w:tcBorders>
              <w:top w:val="single" w:sz="4" w:space="0" w:color="000000"/>
              <w:left w:val="single" w:sz="4" w:space="0" w:color="000000"/>
              <w:bottom w:val="single" w:sz="4" w:space="0" w:color="000000"/>
              <w:right w:val="single" w:sz="4" w:space="0" w:color="000000"/>
            </w:tcBorders>
            <w:vAlign w:val="center"/>
          </w:tcPr>
          <w:p w14:paraId="0C2C57D0" w14:textId="77777777" w:rsidR="00B37CF4" w:rsidRDefault="00B37CF4">
            <w:pPr>
              <w:widowControl w:val="0"/>
              <w:spacing w:line="218" w:lineRule="auto"/>
              <w:rPr>
                <w:sz w:val="22"/>
              </w:rPr>
            </w:pPr>
          </w:p>
        </w:tc>
      </w:tr>
      <w:tr w:rsidR="00B37CF4" w14:paraId="12B2E6DA" w14:textId="77777777">
        <w:tc>
          <w:tcPr>
            <w:tcW w:w="1319" w:type="dxa"/>
            <w:tcBorders>
              <w:top w:val="single" w:sz="4" w:space="0" w:color="000000"/>
              <w:left w:val="single" w:sz="4" w:space="0" w:color="000000"/>
              <w:bottom w:val="single" w:sz="4" w:space="0" w:color="000000"/>
              <w:right w:val="single" w:sz="4" w:space="0" w:color="000000"/>
            </w:tcBorders>
            <w:vAlign w:val="center"/>
          </w:tcPr>
          <w:p w14:paraId="31D5DB4A" w14:textId="77777777" w:rsidR="00B37CF4" w:rsidRDefault="00000000">
            <w:pPr>
              <w:widowControl w:val="0"/>
              <w:spacing w:line="218" w:lineRule="auto"/>
              <w:rPr>
                <w:sz w:val="22"/>
              </w:rPr>
            </w:pPr>
            <w:r>
              <w:rPr>
                <w:sz w:val="22"/>
                <w:szCs w:val="22"/>
              </w:rPr>
              <w:t>Итого</w:t>
            </w:r>
          </w:p>
        </w:tc>
        <w:tc>
          <w:tcPr>
            <w:tcW w:w="1338" w:type="dxa"/>
            <w:tcBorders>
              <w:top w:val="single" w:sz="4" w:space="0" w:color="000000"/>
              <w:left w:val="single" w:sz="4" w:space="0" w:color="000000"/>
              <w:bottom w:val="single" w:sz="4" w:space="0" w:color="000000"/>
              <w:right w:val="single" w:sz="4" w:space="0" w:color="000000"/>
            </w:tcBorders>
            <w:vAlign w:val="center"/>
          </w:tcPr>
          <w:p w14:paraId="744A65F2" w14:textId="77777777" w:rsidR="00B37CF4" w:rsidRDefault="00B37CF4">
            <w:pPr>
              <w:widowControl w:val="0"/>
              <w:spacing w:line="218" w:lineRule="auto"/>
              <w:jc w:val="center"/>
              <w:rPr>
                <w:sz w:val="22"/>
              </w:rPr>
            </w:pPr>
          </w:p>
        </w:tc>
        <w:tc>
          <w:tcPr>
            <w:tcW w:w="1243" w:type="dxa"/>
            <w:tcBorders>
              <w:top w:val="single" w:sz="4" w:space="0" w:color="000000"/>
              <w:left w:val="single" w:sz="4" w:space="0" w:color="000000"/>
              <w:bottom w:val="single" w:sz="4" w:space="0" w:color="000000"/>
            </w:tcBorders>
          </w:tcPr>
          <w:p w14:paraId="6535DA5D" w14:textId="77777777" w:rsidR="00B37CF4" w:rsidRDefault="00B37CF4">
            <w:pPr>
              <w:widowControl w:val="0"/>
              <w:spacing w:line="218" w:lineRule="auto"/>
              <w:jc w:val="center"/>
              <w:rPr>
                <w:sz w:val="22"/>
              </w:rPr>
            </w:pPr>
          </w:p>
        </w:tc>
        <w:tc>
          <w:tcPr>
            <w:tcW w:w="1092" w:type="dxa"/>
            <w:tcBorders>
              <w:top w:val="single" w:sz="4" w:space="0" w:color="000000"/>
              <w:left w:val="single" w:sz="4" w:space="0" w:color="000000"/>
              <w:bottom w:val="single" w:sz="4" w:space="0" w:color="000000"/>
              <w:right w:val="single" w:sz="4" w:space="0" w:color="000000"/>
            </w:tcBorders>
          </w:tcPr>
          <w:p w14:paraId="5E071FE3" w14:textId="77777777" w:rsidR="00B37CF4" w:rsidRDefault="00B37CF4">
            <w:pPr>
              <w:widowControl w:val="0"/>
              <w:spacing w:line="218" w:lineRule="auto"/>
              <w:jc w:val="center"/>
              <w:rPr>
                <w:sz w:val="22"/>
              </w:rPr>
            </w:pPr>
          </w:p>
        </w:tc>
        <w:tc>
          <w:tcPr>
            <w:tcW w:w="1050" w:type="dxa"/>
            <w:tcBorders>
              <w:top w:val="single" w:sz="4" w:space="0" w:color="000000"/>
              <w:left w:val="single" w:sz="4" w:space="0" w:color="000000"/>
              <w:bottom w:val="single" w:sz="4" w:space="0" w:color="000000"/>
              <w:right w:val="single" w:sz="4" w:space="0" w:color="000000"/>
            </w:tcBorders>
            <w:vAlign w:val="center"/>
          </w:tcPr>
          <w:p w14:paraId="525F3C34" w14:textId="77777777" w:rsidR="00B37CF4" w:rsidRDefault="00000000">
            <w:pPr>
              <w:widowControl w:val="0"/>
              <w:spacing w:line="218" w:lineRule="auto"/>
              <w:jc w:val="center"/>
              <w:rPr>
                <w:sz w:val="22"/>
              </w:rPr>
            </w:pPr>
            <w:r>
              <w:rPr>
                <w:sz w:val="22"/>
                <w:szCs w:val="22"/>
              </w:rPr>
              <w:t>Х</w:t>
            </w:r>
          </w:p>
        </w:tc>
        <w:tc>
          <w:tcPr>
            <w:tcW w:w="1050" w:type="dxa"/>
            <w:tcBorders>
              <w:top w:val="single" w:sz="4" w:space="0" w:color="000000"/>
              <w:left w:val="single" w:sz="4" w:space="0" w:color="000000"/>
              <w:bottom w:val="single" w:sz="4" w:space="0" w:color="000000"/>
              <w:right w:val="single" w:sz="4" w:space="0" w:color="000000"/>
            </w:tcBorders>
            <w:vAlign w:val="center"/>
          </w:tcPr>
          <w:p w14:paraId="2A957095" w14:textId="77777777" w:rsidR="00B37CF4" w:rsidRDefault="00000000">
            <w:pPr>
              <w:widowControl w:val="0"/>
              <w:spacing w:line="218" w:lineRule="auto"/>
              <w:jc w:val="center"/>
              <w:rPr>
                <w:sz w:val="22"/>
              </w:rPr>
            </w:pPr>
            <w:r>
              <w:rPr>
                <w:sz w:val="22"/>
                <w:szCs w:val="22"/>
              </w:rPr>
              <w:t>Х</w:t>
            </w:r>
          </w:p>
        </w:tc>
        <w:tc>
          <w:tcPr>
            <w:tcW w:w="1348" w:type="dxa"/>
            <w:tcBorders>
              <w:top w:val="single" w:sz="4" w:space="0" w:color="000000"/>
              <w:left w:val="single" w:sz="4" w:space="0" w:color="000000"/>
              <w:bottom w:val="single" w:sz="4" w:space="0" w:color="000000"/>
              <w:right w:val="single" w:sz="4" w:space="0" w:color="000000"/>
            </w:tcBorders>
            <w:vAlign w:val="center"/>
          </w:tcPr>
          <w:p w14:paraId="420CC7DD" w14:textId="77777777" w:rsidR="00B37CF4" w:rsidRDefault="00000000">
            <w:pPr>
              <w:widowControl w:val="0"/>
              <w:spacing w:line="218" w:lineRule="auto"/>
              <w:jc w:val="center"/>
              <w:rPr>
                <w:sz w:val="22"/>
              </w:rPr>
            </w:pPr>
            <w:r>
              <w:rPr>
                <w:sz w:val="22"/>
                <w:szCs w:val="22"/>
              </w:rPr>
              <w:t>Х</w:t>
            </w:r>
          </w:p>
        </w:tc>
        <w:tc>
          <w:tcPr>
            <w:tcW w:w="1473" w:type="dxa"/>
            <w:tcBorders>
              <w:top w:val="single" w:sz="4" w:space="0" w:color="000000"/>
              <w:left w:val="single" w:sz="4" w:space="0" w:color="000000"/>
              <w:bottom w:val="single" w:sz="4" w:space="0" w:color="000000"/>
              <w:right w:val="single" w:sz="4" w:space="0" w:color="000000"/>
            </w:tcBorders>
            <w:vAlign w:val="center"/>
          </w:tcPr>
          <w:p w14:paraId="7F5C4AEA" w14:textId="77777777" w:rsidR="00B37CF4" w:rsidRDefault="00B37CF4">
            <w:pPr>
              <w:widowControl w:val="0"/>
              <w:spacing w:line="218" w:lineRule="auto"/>
              <w:jc w:val="center"/>
              <w:rPr>
                <w:sz w:val="22"/>
              </w:rPr>
            </w:pPr>
          </w:p>
        </w:tc>
      </w:tr>
    </w:tbl>
    <w:p w14:paraId="744EE5C6" w14:textId="77777777" w:rsidR="00B37CF4" w:rsidRDefault="00B37CF4">
      <w:pPr>
        <w:ind w:left="280" w:hanging="280"/>
        <w:jc w:val="both"/>
      </w:pPr>
    </w:p>
    <w:p w14:paraId="11D1E00F" w14:textId="77777777" w:rsidR="00B37CF4" w:rsidRDefault="00000000">
      <w:pPr>
        <w:jc w:val="both"/>
        <w:rPr>
          <w:szCs w:val="28"/>
        </w:rPr>
      </w:pPr>
      <w:r>
        <w:rPr>
          <w:szCs w:val="28"/>
        </w:rPr>
        <w:t xml:space="preserve">Глава КФХ (индивидуальный </w:t>
      </w:r>
    </w:p>
    <w:p w14:paraId="3B8D4E21" w14:textId="77777777" w:rsidR="00B37CF4" w:rsidRDefault="00000000">
      <w:pPr>
        <w:jc w:val="both"/>
        <w:rPr>
          <w:szCs w:val="28"/>
        </w:rPr>
      </w:pPr>
      <w:r>
        <w:rPr>
          <w:szCs w:val="28"/>
        </w:rPr>
        <w:t xml:space="preserve">     предприниматель)                       _____________      ____________________</w:t>
      </w:r>
    </w:p>
    <w:p w14:paraId="36FB280C" w14:textId="77777777" w:rsidR="00B37CF4" w:rsidRDefault="00000000">
      <w:pPr>
        <w:jc w:val="both"/>
      </w:pPr>
      <w:r>
        <w:t xml:space="preserve">                                                               (подпись)             (расшифровка подписи)</w:t>
      </w:r>
    </w:p>
    <w:p w14:paraId="5C3C28F4" w14:textId="77777777" w:rsidR="00B37CF4" w:rsidRDefault="00000000">
      <w:pPr>
        <w:jc w:val="both"/>
        <w:rPr>
          <w:szCs w:val="28"/>
        </w:rPr>
      </w:pPr>
      <w:r>
        <w:rPr>
          <w:szCs w:val="28"/>
        </w:rPr>
        <w:t xml:space="preserve">М.П. </w:t>
      </w:r>
      <w:r>
        <w:t>(при наличии)</w:t>
      </w:r>
    </w:p>
    <w:p w14:paraId="0AFBF541" w14:textId="77777777" w:rsidR="00B37CF4" w:rsidRDefault="00B37CF4">
      <w:pPr>
        <w:jc w:val="both"/>
        <w:rPr>
          <w:szCs w:val="28"/>
        </w:rPr>
      </w:pPr>
    </w:p>
    <w:p w14:paraId="7EFC8591" w14:textId="77777777" w:rsidR="00B37CF4" w:rsidRDefault="00000000">
      <w:pPr>
        <w:jc w:val="both"/>
        <w:rPr>
          <w:szCs w:val="28"/>
        </w:rPr>
      </w:pPr>
      <w:r>
        <w:rPr>
          <w:szCs w:val="28"/>
        </w:rPr>
        <w:t>«____» __________ 20___г.</w:t>
      </w:r>
    </w:p>
    <w:p w14:paraId="389D0C67" w14:textId="77777777" w:rsidR="00B37CF4" w:rsidRDefault="00B37CF4">
      <w:pPr>
        <w:jc w:val="both"/>
        <w:rPr>
          <w:szCs w:val="28"/>
        </w:rPr>
      </w:pPr>
    </w:p>
    <w:p w14:paraId="7BF1A7A7" w14:textId="77777777" w:rsidR="00B37CF4" w:rsidRDefault="00B37CF4">
      <w:pPr>
        <w:ind w:left="280" w:hanging="280"/>
        <w:jc w:val="both"/>
        <w:rPr>
          <w:szCs w:val="28"/>
        </w:rPr>
      </w:pPr>
    </w:p>
    <w:p w14:paraId="00B9A284" w14:textId="77777777" w:rsidR="00B37CF4" w:rsidRDefault="00000000">
      <w:pPr>
        <w:rPr>
          <w:szCs w:val="28"/>
        </w:rPr>
      </w:pPr>
      <w:r>
        <w:rPr>
          <w:szCs w:val="28"/>
        </w:rPr>
        <w:t>Начальник управления сельского хозяйства</w:t>
      </w:r>
    </w:p>
    <w:p w14:paraId="6C9C4458" w14:textId="77777777" w:rsidR="00B37CF4" w:rsidRDefault="00000000">
      <w:pPr>
        <w:rPr>
          <w:szCs w:val="28"/>
        </w:rPr>
      </w:pPr>
      <w:r>
        <w:rPr>
          <w:szCs w:val="28"/>
        </w:rPr>
        <w:t>администрации Ленинградского</w:t>
      </w:r>
    </w:p>
    <w:p w14:paraId="41F6CC1F" w14:textId="77777777" w:rsidR="00B37CF4" w:rsidRDefault="00000000">
      <w:pPr>
        <w:rPr>
          <w:szCs w:val="28"/>
        </w:rPr>
      </w:pPr>
      <w:r>
        <w:rPr>
          <w:szCs w:val="28"/>
        </w:rPr>
        <w:t xml:space="preserve">муниципального округа                                                            </w:t>
      </w:r>
      <w:r>
        <w:t>И.С. Скоробогаченко</w:t>
      </w:r>
    </w:p>
    <w:p w14:paraId="340192B6" w14:textId="77777777" w:rsidR="00B37CF4" w:rsidRDefault="00B37CF4">
      <w:pPr>
        <w:rPr>
          <w:szCs w:val="28"/>
        </w:rPr>
        <w:sectPr w:rsidR="00B37CF4">
          <w:headerReference w:type="even" r:id="rId73"/>
          <w:headerReference w:type="default" r:id="rId74"/>
          <w:headerReference w:type="first" r:id="rId75"/>
          <w:pgSz w:w="11906" w:h="16838"/>
          <w:pgMar w:top="1325" w:right="567" w:bottom="1134" w:left="1701" w:header="720" w:footer="0" w:gutter="0"/>
          <w:cols w:space="720"/>
          <w:formProt w:val="0"/>
          <w:titlePg/>
          <w:docGrid w:linePitch="381"/>
        </w:sectPr>
      </w:pPr>
    </w:p>
    <w:tbl>
      <w:tblPr>
        <w:tblStyle w:val="affd"/>
        <w:tblW w:w="5460" w:type="dxa"/>
        <w:tblInd w:w="4332" w:type="dxa"/>
        <w:tblLayout w:type="fixed"/>
        <w:tblLook w:val="04A0" w:firstRow="1" w:lastRow="0" w:firstColumn="1" w:lastColumn="0" w:noHBand="0" w:noVBand="1"/>
      </w:tblPr>
      <w:tblGrid>
        <w:gridCol w:w="5460"/>
      </w:tblGrid>
      <w:tr w:rsidR="00B37CF4" w14:paraId="7D134526" w14:textId="77777777">
        <w:trPr>
          <w:trHeight w:val="2541"/>
        </w:trPr>
        <w:tc>
          <w:tcPr>
            <w:tcW w:w="5460" w:type="dxa"/>
            <w:tcBorders>
              <w:top w:val="nil"/>
              <w:left w:val="nil"/>
              <w:bottom w:val="nil"/>
              <w:right w:val="nil"/>
            </w:tcBorders>
          </w:tcPr>
          <w:p w14:paraId="3B66149A" w14:textId="77777777" w:rsidR="00B37CF4" w:rsidRDefault="00000000">
            <w:pPr>
              <w:widowControl w:val="0"/>
              <w:tabs>
                <w:tab w:val="center" w:pos="3124"/>
              </w:tabs>
              <w:ind w:left="-108"/>
            </w:pPr>
            <w:r>
              <w:rPr>
                <w:szCs w:val="28"/>
              </w:rPr>
              <w:lastRenderedPageBreak/>
              <w:t xml:space="preserve">Приложение </w:t>
            </w:r>
            <w:r>
              <w:rPr>
                <w:szCs w:val="28"/>
                <w:lang w:val="en-US"/>
              </w:rPr>
              <w:t>6</w:t>
            </w:r>
          </w:p>
          <w:p w14:paraId="56313288" w14:textId="77777777" w:rsidR="00B37CF4" w:rsidRDefault="00000000">
            <w:pPr>
              <w:widowControl w:val="0"/>
              <w:ind w:left="-108"/>
            </w:pPr>
            <w:r>
              <w:rPr>
                <w:szCs w:val="28"/>
              </w:rPr>
              <w:t>к Порядку предоставления</w:t>
            </w:r>
          </w:p>
          <w:p w14:paraId="386C7C66" w14:textId="77777777" w:rsidR="00B37CF4" w:rsidRDefault="00000000">
            <w:pPr>
              <w:widowControl w:val="0"/>
              <w:ind w:left="-108"/>
            </w:pPr>
            <w:r>
              <w:rPr>
                <w:szCs w:val="28"/>
              </w:rPr>
              <w:t>субсидий крестьянским (фермерским)</w:t>
            </w:r>
          </w:p>
          <w:p w14:paraId="34ED2B99" w14:textId="77777777" w:rsidR="00B37CF4" w:rsidRDefault="00000000">
            <w:pPr>
              <w:widowControl w:val="0"/>
              <w:ind w:left="-108"/>
            </w:pPr>
            <w:r>
              <w:rPr>
                <w:szCs w:val="28"/>
              </w:rPr>
              <w:t>хозяйствам и индивидуальным</w:t>
            </w:r>
          </w:p>
          <w:p w14:paraId="09AE5E8F"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016E3C7D" w14:textId="77777777" w:rsidR="00B37CF4" w:rsidRDefault="00000000">
            <w:pPr>
              <w:widowControl w:val="0"/>
              <w:tabs>
                <w:tab w:val="left" w:pos="2940"/>
                <w:tab w:val="left" w:pos="3119"/>
                <w:tab w:val="right" w:pos="9641"/>
              </w:tabs>
              <w:ind w:left="-108"/>
              <w:rPr>
                <w:szCs w:val="28"/>
              </w:rPr>
            </w:pPr>
            <w:r>
              <w:rPr>
                <w:szCs w:val="28"/>
              </w:rPr>
              <w:t>Ленинградский муниципальный округ Краснодарского края</w:t>
            </w:r>
          </w:p>
        </w:tc>
      </w:tr>
    </w:tbl>
    <w:p w14:paraId="6750B66B" w14:textId="77777777" w:rsidR="00B37CF4" w:rsidRDefault="00B37CF4">
      <w:pPr>
        <w:tabs>
          <w:tab w:val="left" w:pos="-5180"/>
        </w:tabs>
        <w:spacing w:line="218" w:lineRule="auto"/>
        <w:rPr>
          <w:szCs w:val="28"/>
        </w:rPr>
      </w:pPr>
    </w:p>
    <w:p w14:paraId="1E7316BE" w14:textId="77777777" w:rsidR="00B37CF4" w:rsidRDefault="00B37CF4">
      <w:pPr>
        <w:tabs>
          <w:tab w:val="left" w:pos="-5180"/>
        </w:tabs>
        <w:spacing w:line="218" w:lineRule="auto"/>
        <w:rPr>
          <w:szCs w:val="28"/>
        </w:rPr>
      </w:pPr>
    </w:p>
    <w:p w14:paraId="403C31C4" w14:textId="77777777" w:rsidR="00B37CF4" w:rsidRDefault="00000000">
      <w:pPr>
        <w:tabs>
          <w:tab w:val="left" w:pos="-5180"/>
        </w:tabs>
        <w:spacing w:line="218" w:lineRule="auto"/>
        <w:rPr>
          <w:szCs w:val="28"/>
        </w:rPr>
      </w:pPr>
      <w:r>
        <w:rPr>
          <w:szCs w:val="28"/>
        </w:rPr>
        <w:t>ФОРМА</w:t>
      </w:r>
    </w:p>
    <w:p w14:paraId="604E15A0" w14:textId="77777777" w:rsidR="00B37CF4" w:rsidRDefault="00B37CF4">
      <w:pPr>
        <w:tabs>
          <w:tab w:val="left" w:pos="-5180"/>
        </w:tabs>
        <w:spacing w:line="218" w:lineRule="auto"/>
        <w:rPr>
          <w:szCs w:val="28"/>
        </w:rPr>
      </w:pPr>
    </w:p>
    <w:p w14:paraId="2EA08AC5" w14:textId="77777777" w:rsidR="00B37CF4" w:rsidRDefault="00000000">
      <w:pPr>
        <w:spacing w:line="218" w:lineRule="auto"/>
        <w:rPr>
          <w:szCs w:val="28"/>
        </w:rPr>
      </w:pPr>
      <w:r>
        <w:rPr>
          <w:szCs w:val="28"/>
        </w:rPr>
        <w:t xml:space="preserve">Заполняется крестьянским (фермерским) хозяйством </w:t>
      </w:r>
    </w:p>
    <w:p w14:paraId="5FF873C4" w14:textId="77777777" w:rsidR="00B37CF4" w:rsidRDefault="00000000">
      <w:pPr>
        <w:tabs>
          <w:tab w:val="left" w:pos="-5180"/>
        </w:tabs>
        <w:spacing w:line="218" w:lineRule="auto"/>
        <w:rPr>
          <w:szCs w:val="28"/>
        </w:rPr>
      </w:pPr>
      <w:r>
        <w:rPr>
          <w:szCs w:val="28"/>
        </w:rPr>
        <w:t>и индивидуальным предпринимателем</w:t>
      </w:r>
    </w:p>
    <w:p w14:paraId="597E1BFD" w14:textId="77777777" w:rsidR="00B37CF4" w:rsidRDefault="00B37CF4">
      <w:pPr>
        <w:spacing w:line="218" w:lineRule="auto"/>
        <w:jc w:val="center"/>
        <w:rPr>
          <w:szCs w:val="28"/>
        </w:rPr>
      </w:pPr>
    </w:p>
    <w:p w14:paraId="5604A76E" w14:textId="77777777" w:rsidR="00B37CF4" w:rsidRDefault="00000000">
      <w:pPr>
        <w:tabs>
          <w:tab w:val="left" w:pos="-5180"/>
        </w:tabs>
        <w:spacing w:line="218" w:lineRule="auto"/>
        <w:jc w:val="center"/>
        <w:rPr>
          <w:b/>
          <w:szCs w:val="28"/>
        </w:rPr>
      </w:pPr>
      <w:r>
        <w:rPr>
          <w:b/>
          <w:szCs w:val="28"/>
        </w:rPr>
        <w:t xml:space="preserve">СПРАВКА-РАСЧЕТ </w:t>
      </w:r>
    </w:p>
    <w:p w14:paraId="0B97FDBB" w14:textId="77777777" w:rsidR="00B37CF4" w:rsidRDefault="00000000">
      <w:pPr>
        <w:spacing w:line="218" w:lineRule="auto"/>
        <w:jc w:val="center"/>
        <w:rPr>
          <w:b/>
          <w:color w:val="000000"/>
          <w:szCs w:val="28"/>
        </w:rPr>
      </w:pPr>
      <w:r>
        <w:rPr>
          <w:b/>
          <w:szCs w:val="28"/>
        </w:rPr>
        <w:t xml:space="preserve">суммы субсидии на возмещение </w:t>
      </w:r>
      <w:bookmarkStart w:id="2" w:name="OLE_LINK2"/>
      <w:bookmarkStart w:id="3" w:name="OLE_LINK1"/>
      <w:r>
        <w:rPr>
          <w:b/>
          <w:szCs w:val="28"/>
        </w:rPr>
        <w:t xml:space="preserve">части </w:t>
      </w:r>
      <w:r>
        <w:rPr>
          <w:b/>
          <w:color w:val="000000"/>
          <w:szCs w:val="28"/>
        </w:rPr>
        <w:t>затрат, на приобретение</w:t>
      </w:r>
    </w:p>
    <w:p w14:paraId="60EDAF72" w14:textId="77777777" w:rsidR="00B37CF4" w:rsidRDefault="00000000">
      <w:pPr>
        <w:spacing w:line="218" w:lineRule="auto"/>
        <w:jc w:val="center"/>
        <w:rPr>
          <w:b/>
          <w:color w:val="000000"/>
          <w:szCs w:val="28"/>
        </w:rPr>
      </w:pPr>
      <w:r>
        <w:rPr>
          <w:b/>
          <w:color w:val="000000"/>
          <w:szCs w:val="28"/>
        </w:rPr>
        <w:t xml:space="preserve"> </w:t>
      </w:r>
      <w:bookmarkEnd w:id="2"/>
      <w:bookmarkEnd w:id="3"/>
      <w:r>
        <w:rPr>
          <w:b/>
          <w:szCs w:val="28"/>
        </w:rPr>
        <w:t>систем капельного орошения для ведения овощеводства</w:t>
      </w:r>
      <w:r>
        <w:rPr>
          <w:b/>
          <w:color w:val="000000"/>
          <w:szCs w:val="28"/>
        </w:rPr>
        <w:t xml:space="preserve"> </w:t>
      </w:r>
    </w:p>
    <w:p w14:paraId="19709151" w14:textId="77777777" w:rsidR="00B37CF4" w:rsidRDefault="00B37CF4">
      <w:pPr>
        <w:spacing w:line="218" w:lineRule="auto"/>
        <w:jc w:val="center"/>
        <w:rPr>
          <w:color w:val="000000"/>
          <w:szCs w:val="28"/>
        </w:rPr>
      </w:pPr>
    </w:p>
    <w:tbl>
      <w:tblPr>
        <w:tblW w:w="9660" w:type="dxa"/>
        <w:tblInd w:w="109" w:type="dxa"/>
        <w:tblLayout w:type="fixed"/>
        <w:tblLook w:val="0000" w:firstRow="0" w:lastRow="0" w:firstColumn="0" w:lastColumn="0" w:noHBand="0" w:noVBand="0"/>
      </w:tblPr>
      <w:tblGrid>
        <w:gridCol w:w="4200"/>
        <w:gridCol w:w="5460"/>
      </w:tblGrid>
      <w:tr w:rsidR="00B37CF4" w14:paraId="39A087A0" w14:textId="77777777">
        <w:tc>
          <w:tcPr>
            <w:tcW w:w="4200" w:type="dxa"/>
            <w:tcBorders>
              <w:top w:val="single" w:sz="4" w:space="0" w:color="000000"/>
              <w:left w:val="single" w:sz="4" w:space="0" w:color="000000"/>
              <w:bottom w:val="single" w:sz="4" w:space="0" w:color="000000"/>
              <w:right w:val="single" w:sz="4" w:space="0" w:color="000000"/>
            </w:tcBorders>
          </w:tcPr>
          <w:p w14:paraId="0E838F4B" w14:textId="77777777" w:rsidR="00B37CF4" w:rsidRDefault="00000000">
            <w:pPr>
              <w:widowControl w:val="0"/>
            </w:pPr>
            <w:r>
              <w:t>Наименование получателя</w:t>
            </w:r>
          </w:p>
        </w:tc>
        <w:tc>
          <w:tcPr>
            <w:tcW w:w="5459" w:type="dxa"/>
            <w:tcBorders>
              <w:top w:val="single" w:sz="4" w:space="0" w:color="000000"/>
              <w:left w:val="single" w:sz="4" w:space="0" w:color="000000"/>
              <w:bottom w:val="single" w:sz="4" w:space="0" w:color="000000"/>
              <w:right w:val="single" w:sz="4" w:space="0" w:color="000000"/>
            </w:tcBorders>
          </w:tcPr>
          <w:p w14:paraId="681CF2EE" w14:textId="77777777" w:rsidR="00B37CF4" w:rsidRDefault="00B37CF4">
            <w:pPr>
              <w:widowControl w:val="0"/>
            </w:pPr>
          </w:p>
        </w:tc>
      </w:tr>
      <w:tr w:rsidR="00B37CF4" w14:paraId="2CB46FA4" w14:textId="77777777">
        <w:tc>
          <w:tcPr>
            <w:tcW w:w="4200" w:type="dxa"/>
            <w:tcBorders>
              <w:top w:val="single" w:sz="4" w:space="0" w:color="000000"/>
              <w:left w:val="single" w:sz="4" w:space="0" w:color="000000"/>
              <w:bottom w:val="single" w:sz="4" w:space="0" w:color="000000"/>
              <w:right w:val="single" w:sz="4" w:space="0" w:color="000000"/>
            </w:tcBorders>
          </w:tcPr>
          <w:p w14:paraId="5E7FE5EE" w14:textId="77777777" w:rsidR="00B37CF4" w:rsidRDefault="00000000">
            <w:pPr>
              <w:widowControl w:val="0"/>
            </w:pPr>
            <w:r>
              <w:t>ИНН/КПП</w:t>
            </w:r>
          </w:p>
        </w:tc>
        <w:tc>
          <w:tcPr>
            <w:tcW w:w="5459" w:type="dxa"/>
            <w:tcBorders>
              <w:top w:val="single" w:sz="4" w:space="0" w:color="000000"/>
              <w:left w:val="single" w:sz="4" w:space="0" w:color="000000"/>
              <w:bottom w:val="single" w:sz="4" w:space="0" w:color="000000"/>
              <w:right w:val="single" w:sz="4" w:space="0" w:color="000000"/>
            </w:tcBorders>
          </w:tcPr>
          <w:p w14:paraId="6BA4CF5F" w14:textId="77777777" w:rsidR="00B37CF4" w:rsidRDefault="00B37CF4">
            <w:pPr>
              <w:widowControl w:val="0"/>
            </w:pPr>
          </w:p>
        </w:tc>
      </w:tr>
      <w:tr w:rsidR="00B37CF4" w14:paraId="2E0FE5C1" w14:textId="77777777">
        <w:tc>
          <w:tcPr>
            <w:tcW w:w="4200" w:type="dxa"/>
            <w:tcBorders>
              <w:top w:val="single" w:sz="4" w:space="0" w:color="000000"/>
              <w:left w:val="single" w:sz="4" w:space="0" w:color="000000"/>
              <w:bottom w:val="single" w:sz="4" w:space="0" w:color="000000"/>
              <w:right w:val="single" w:sz="4" w:space="0" w:color="000000"/>
            </w:tcBorders>
          </w:tcPr>
          <w:p w14:paraId="212BB16F" w14:textId="77777777" w:rsidR="00B37CF4" w:rsidRDefault="00000000">
            <w:pPr>
              <w:widowControl w:val="0"/>
            </w:pPr>
            <w:r>
              <w:t>ОКПО</w:t>
            </w:r>
          </w:p>
        </w:tc>
        <w:tc>
          <w:tcPr>
            <w:tcW w:w="5459" w:type="dxa"/>
            <w:tcBorders>
              <w:top w:val="single" w:sz="4" w:space="0" w:color="000000"/>
              <w:left w:val="single" w:sz="4" w:space="0" w:color="000000"/>
              <w:bottom w:val="single" w:sz="4" w:space="0" w:color="000000"/>
              <w:right w:val="single" w:sz="4" w:space="0" w:color="000000"/>
            </w:tcBorders>
          </w:tcPr>
          <w:p w14:paraId="2442B469" w14:textId="77777777" w:rsidR="00B37CF4" w:rsidRDefault="00B37CF4">
            <w:pPr>
              <w:widowControl w:val="0"/>
            </w:pPr>
          </w:p>
        </w:tc>
      </w:tr>
      <w:tr w:rsidR="00B37CF4" w14:paraId="180166C7" w14:textId="77777777">
        <w:tc>
          <w:tcPr>
            <w:tcW w:w="4200" w:type="dxa"/>
            <w:tcBorders>
              <w:top w:val="single" w:sz="4" w:space="0" w:color="000000"/>
              <w:left w:val="single" w:sz="4" w:space="0" w:color="000000"/>
              <w:bottom w:val="single" w:sz="4" w:space="0" w:color="000000"/>
              <w:right w:val="single" w:sz="4" w:space="0" w:color="000000"/>
            </w:tcBorders>
          </w:tcPr>
          <w:p w14:paraId="32EDED23" w14:textId="77777777" w:rsidR="00B37CF4" w:rsidRDefault="00000000">
            <w:pPr>
              <w:widowControl w:val="0"/>
            </w:pPr>
            <w:r>
              <w:t>ОКТМО</w:t>
            </w:r>
          </w:p>
        </w:tc>
        <w:tc>
          <w:tcPr>
            <w:tcW w:w="5459" w:type="dxa"/>
            <w:tcBorders>
              <w:top w:val="single" w:sz="4" w:space="0" w:color="000000"/>
              <w:left w:val="single" w:sz="4" w:space="0" w:color="000000"/>
              <w:bottom w:val="single" w:sz="4" w:space="0" w:color="000000"/>
              <w:right w:val="single" w:sz="4" w:space="0" w:color="000000"/>
            </w:tcBorders>
          </w:tcPr>
          <w:p w14:paraId="6CAF3140" w14:textId="77777777" w:rsidR="00B37CF4" w:rsidRDefault="00B37CF4">
            <w:pPr>
              <w:widowControl w:val="0"/>
            </w:pPr>
          </w:p>
        </w:tc>
      </w:tr>
      <w:tr w:rsidR="00B37CF4" w14:paraId="4574B23F" w14:textId="77777777">
        <w:tc>
          <w:tcPr>
            <w:tcW w:w="4200" w:type="dxa"/>
            <w:tcBorders>
              <w:top w:val="single" w:sz="4" w:space="0" w:color="000000"/>
              <w:left w:val="single" w:sz="4" w:space="0" w:color="000000"/>
              <w:bottom w:val="single" w:sz="4" w:space="0" w:color="000000"/>
              <w:right w:val="single" w:sz="4" w:space="0" w:color="000000"/>
            </w:tcBorders>
          </w:tcPr>
          <w:p w14:paraId="08D0A3F5" w14:textId="77777777" w:rsidR="00B37CF4" w:rsidRDefault="00000000">
            <w:pPr>
              <w:widowControl w:val="0"/>
            </w:pPr>
            <w:r>
              <w:t>Юридический адрес и телефон</w:t>
            </w:r>
          </w:p>
          <w:p w14:paraId="472EA24E" w14:textId="77777777" w:rsidR="00B37CF4" w:rsidRDefault="00000000">
            <w:pPr>
              <w:widowControl w:val="0"/>
            </w:pPr>
            <w:r>
              <w:t>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63155BEE" w14:textId="77777777" w:rsidR="00B37CF4" w:rsidRDefault="00B37CF4">
            <w:pPr>
              <w:widowControl w:val="0"/>
            </w:pPr>
          </w:p>
        </w:tc>
      </w:tr>
      <w:tr w:rsidR="00B37CF4" w14:paraId="355FFEF5" w14:textId="77777777">
        <w:tc>
          <w:tcPr>
            <w:tcW w:w="4200" w:type="dxa"/>
            <w:tcBorders>
              <w:top w:val="single" w:sz="4" w:space="0" w:color="000000"/>
              <w:left w:val="single" w:sz="4" w:space="0" w:color="000000"/>
              <w:bottom w:val="single" w:sz="4" w:space="0" w:color="000000"/>
              <w:right w:val="single" w:sz="4" w:space="0" w:color="000000"/>
            </w:tcBorders>
          </w:tcPr>
          <w:p w14:paraId="28E6ED3C" w14:textId="77777777" w:rsidR="00B37CF4" w:rsidRDefault="00000000">
            <w:pPr>
              <w:widowControl w:val="0"/>
            </w:pPr>
            <w:r>
              <w:t>Банковские реквизиты</w:t>
            </w:r>
          </w:p>
          <w:p w14:paraId="3E27E22D" w14:textId="77777777" w:rsidR="00B37CF4" w:rsidRDefault="00000000">
            <w:pPr>
              <w:widowControl w:val="0"/>
            </w:pPr>
            <w:r>
              <w:t>Расчетный счет 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1B1CA7D9" w14:textId="77777777" w:rsidR="00B37CF4" w:rsidRDefault="00B37CF4">
            <w:pPr>
              <w:widowControl w:val="0"/>
            </w:pPr>
          </w:p>
        </w:tc>
      </w:tr>
      <w:tr w:rsidR="00B37CF4" w14:paraId="19BEFEF7" w14:textId="77777777">
        <w:tc>
          <w:tcPr>
            <w:tcW w:w="4200" w:type="dxa"/>
            <w:tcBorders>
              <w:top w:val="single" w:sz="4" w:space="0" w:color="000000"/>
              <w:left w:val="single" w:sz="4" w:space="0" w:color="000000"/>
              <w:bottom w:val="single" w:sz="4" w:space="0" w:color="000000"/>
              <w:right w:val="single" w:sz="4" w:space="0" w:color="000000"/>
            </w:tcBorders>
          </w:tcPr>
          <w:p w14:paraId="3EC4CFA6" w14:textId="77777777" w:rsidR="00B37CF4" w:rsidRDefault="00000000">
            <w:pPr>
              <w:widowControl w:val="0"/>
            </w:pPr>
            <w:r>
              <w:t>Корреспондентский счет</w:t>
            </w:r>
          </w:p>
        </w:tc>
        <w:tc>
          <w:tcPr>
            <w:tcW w:w="5459" w:type="dxa"/>
            <w:tcBorders>
              <w:top w:val="single" w:sz="4" w:space="0" w:color="000000"/>
              <w:left w:val="single" w:sz="4" w:space="0" w:color="000000"/>
              <w:bottom w:val="single" w:sz="4" w:space="0" w:color="000000"/>
              <w:right w:val="single" w:sz="4" w:space="0" w:color="000000"/>
            </w:tcBorders>
          </w:tcPr>
          <w:p w14:paraId="1F5EFA8F" w14:textId="77777777" w:rsidR="00B37CF4" w:rsidRDefault="00B37CF4">
            <w:pPr>
              <w:widowControl w:val="0"/>
            </w:pPr>
          </w:p>
        </w:tc>
      </w:tr>
      <w:tr w:rsidR="00B37CF4" w14:paraId="3FD463F5" w14:textId="77777777">
        <w:tc>
          <w:tcPr>
            <w:tcW w:w="4200" w:type="dxa"/>
            <w:tcBorders>
              <w:top w:val="single" w:sz="4" w:space="0" w:color="000000"/>
              <w:left w:val="single" w:sz="4" w:space="0" w:color="000000"/>
              <w:bottom w:val="single" w:sz="4" w:space="0" w:color="000000"/>
              <w:right w:val="single" w:sz="4" w:space="0" w:color="000000"/>
            </w:tcBorders>
          </w:tcPr>
          <w:p w14:paraId="4F481A5A" w14:textId="77777777" w:rsidR="00B37CF4" w:rsidRDefault="00000000">
            <w:pPr>
              <w:widowControl w:val="0"/>
            </w:pPr>
            <w:r>
              <w:t>Наименование банка</w:t>
            </w:r>
          </w:p>
        </w:tc>
        <w:tc>
          <w:tcPr>
            <w:tcW w:w="5459" w:type="dxa"/>
            <w:tcBorders>
              <w:top w:val="single" w:sz="4" w:space="0" w:color="000000"/>
              <w:left w:val="single" w:sz="4" w:space="0" w:color="000000"/>
              <w:bottom w:val="single" w:sz="4" w:space="0" w:color="000000"/>
              <w:right w:val="single" w:sz="4" w:space="0" w:color="000000"/>
            </w:tcBorders>
          </w:tcPr>
          <w:p w14:paraId="1C27D99F" w14:textId="77777777" w:rsidR="00B37CF4" w:rsidRDefault="00B37CF4">
            <w:pPr>
              <w:widowControl w:val="0"/>
            </w:pPr>
          </w:p>
        </w:tc>
      </w:tr>
      <w:tr w:rsidR="00B37CF4" w14:paraId="335DF5AD" w14:textId="77777777">
        <w:tc>
          <w:tcPr>
            <w:tcW w:w="4200" w:type="dxa"/>
            <w:tcBorders>
              <w:top w:val="single" w:sz="4" w:space="0" w:color="000000"/>
              <w:left w:val="single" w:sz="4" w:space="0" w:color="000000"/>
              <w:bottom w:val="single" w:sz="4" w:space="0" w:color="000000"/>
              <w:right w:val="single" w:sz="4" w:space="0" w:color="000000"/>
            </w:tcBorders>
          </w:tcPr>
          <w:p w14:paraId="520B7483" w14:textId="77777777" w:rsidR="00B37CF4" w:rsidRDefault="00000000">
            <w:pPr>
              <w:widowControl w:val="0"/>
            </w:pPr>
            <w:r>
              <w:t>БИК</w:t>
            </w:r>
          </w:p>
        </w:tc>
        <w:tc>
          <w:tcPr>
            <w:tcW w:w="5459" w:type="dxa"/>
            <w:tcBorders>
              <w:top w:val="single" w:sz="4" w:space="0" w:color="000000"/>
              <w:left w:val="single" w:sz="4" w:space="0" w:color="000000"/>
              <w:bottom w:val="single" w:sz="4" w:space="0" w:color="000000"/>
              <w:right w:val="single" w:sz="4" w:space="0" w:color="000000"/>
            </w:tcBorders>
          </w:tcPr>
          <w:p w14:paraId="1C819C82" w14:textId="77777777" w:rsidR="00B37CF4" w:rsidRDefault="00B37CF4">
            <w:pPr>
              <w:widowControl w:val="0"/>
            </w:pPr>
          </w:p>
        </w:tc>
      </w:tr>
    </w:tbl>
    <w:p w14:paraId="36A6CE82" w14:textId="77777777" w:rsidR="00B37CF4" w:rsidRDefault="00B37CF4">
      <w:pPr>
        <w:spacing w:line="218" w:lineRule="auto"/>
        <w:rPr>
          <w:szCs w:val="28"/>
        </w:rPr>
      </w:pPr>
    </w:p>
    <w:tbl>
      <w:tblPr>
        <w:tblW w:w="9660" w:type="dxa"/>
        <w:tblInd w:w="109" w:type="dxa"/>
        <w:tblLayout w:type="fixed"/>
        <w:tblLook w:val="0000" w:firstRow="0" w:lastRow="0" w:firstColumn="0" w:lastColumn="0" w:noHBand="0" w:noVBand="0"/>
      </w:tblPr>
      <w:tblGrid>
        <w:gridCol w:w="1535"/>
        <w:gridCol w:w="1405"/>
        <w:gridCol w:w="1542"/>
        <w:gridCol w:w="1118"/>
        <w:gridCol w:w="1260"/>
        <w:gridCol w:w="1220"/>
        <w:gridCol w:w="1580"/>
      </w:tblGrid>
      <w:tr w:rsidR="00B37CF4" w14:paraId="67AE6682" w14:textId="77777777">
        <w:tc>
          <w:tcPr>
            <w:tcW w:w="1534" w:type="dxa"/>
            <w:tcBorders>
              <w:top w:val="single" w:sz="4" w:space="0" w:color="000000"/>
              <w:left w:val="single" w:sz="4" w:space="0" w:color="000000"/>
              <w:bottom w:val="single" w:sz="4" w:space="0" w:color="000000"/>
              <w:right w:val="single" w:sz="4" w:space="0" w:color="000000"/>
            </w:tcBorders>
          </w:tcPr>
          <w:p w14:paraId="384D10D7" w14:textId="77777777" w:rsidR="00B37CF4" w:rsidRDefault="00000000">
            <w:pPr>
              <w:widowControl w:val="0"/>
              <w:ind w:left="-57" w:right="-57"/>
              <w:jc w:val="center"/>
              <w:rPr>
                <w:sz w:val="24"/>
              </w:rPr>
            </w:pPr>
            <w:r>
              <w:rPr>
                <w:sz w:val="24"/>
              </w:rPr>
              <w:t>Площадь охвата установленной системы капельного орошения</w:t>
            </w:r>
          </w:p>
          <w:p w14:paraId="7F8BEA1C" w14:textId="77777777" w:rsidR="00B37CF4" w:rsidRDefault="00000000">
            <w:pPr>
              <w:widowControl w:val="0"/>
              <w:ind w:left="-57" w:right="-57"/>
              <w:jc w:val="center"/>
              <w:rPr>
                <w:sz w:val="24"/>
              </w:rPr>
            </w:pPr>
            <w:r>
              <w:rPr>
                <w:sz w:val="24"/>
              </w:rPr>
              <w:t>(кв.м.)</w:t>
            </w:r>
          </w:p>
        </w:tc>
        <w:tc>
          <w:tcPr>
            <w:tcW w:w="1405" w:type="dxa"/>
            <w:tcBorders>
              <w:top w:val="single" w:sz="4" w:space="0" w:color="000000"/>
              <w:left w:val="single" w:sz="4" w:space="0" w:color="000000"/>
              <w:bottom w:val="single" w:sz="4" w:space="0" w:color="000000"/>
              <w:right w:val="single" w:sz="4" w:space="0" w:color="000000"/>
            </w:tcBorders>
          </w:tcPr>
          <w:p w14:paraId="35A1247E" w14:textId="77777777" w:rsidR="00B37CF4" w:rsidRDefault="00000000">
            <w:pPr>
              <w:widowControl w:val="0"/>
              <w:ind w:left="-57" w:right="-57"/>
              <w:jc w:val="center"/>
              <w:rPr>
                <w:sz w:val="24"/>
              </w:rPr>
            </w:pPr>
            <w:r>
              <w:rPr>
                <w:sz w:val="24"/>
              </w:rPr>
              <w:t>Фактические затраты</w:t>
            </w:r>
          </w:p>
          <w:p w14:paraId="0201B40B" w14:textId="77777777" w:rsidR="00B37CF4" w:rsidRDefault="00000000">
            <w:pPr>
              <w:widowControl w:val="0"/>
              <w:ind w:left="-57" w:right="-57"/>
              <w:jc w:val="center"/>
              <w:rPr>
                <w:sz w:val="24"/>
              </w:rPr>
            </w:pPr>
            <w:r>
              <w:rPr>
                <w:sz w:val="24"/>
              </w:rPr>
              <w:t>(рублей)</w:t>
            </w:r>
          </w:p>
        </w:tc>
        <w:tc>
          <w:tcPr>
            <w:tcW w:w="1542" w:type="dxa"/>
            <w:tcBorders>
              <w:top w:val="single" w:sz="4" w:space="0" w:color="000000"/>
              <w:left w:val="single" w:sz="4" w:space="0" w:color="000000"/>
              <w:bottom w:val="single" w:sz="4" w:space="0" w:color="000000"/>
              <w:right w:val="single" w:sz="4" w:space="0" w:color="000000"/>
            </w:tcBorders>
          </w:tcPr>
          <w:p w14:paraId="1664BB4D" w14:textId="77777777" w:rsidR="00B37CF4" w:rsidRDefault="00000000">
            <w:pPr>
              <w:widowControl w:val="0"/>
              <w:ind w:left="-57" w:right="-57"/>
              <w:jc w:val="center"/>
              <w:rPr>
                <w:sz w:val="24"/>
              </w:rPr>
            </w:pPr>
            <w:r>
              <w:rPr>
                <w:sz w:val="24"/>
              </w:rPr>
              <w:t>Фактические затраты на 1 кв.м.</w:t>
            </w:r>
          </w:p>
          <w:p w14:paraId="31724062" w14:textId="77777777" w:rsidR="00B37CF4" w:rsidRDefault="00000000">
            <w:pPr>
              <w:widowControl w:val="0"/>
              <w:ind w:left="-57" w:right="-57"/>
              <w:jc w:val="center"/>
              <w:rPr>
                <w:sz w:val="24"/>
              </w:rPr>
            </w:pPr>
            <w:r>
              <w:rPr>
                <w:sz w:val="24"/>
              </w:rPr>
              <w:t>гр.3 = гр.2 / гр.1</w:t>
            </w:r>
          </w:p>
          <w:p w14:paraId="071CBE0E" w14:textId="77777777" w:rsidR="00B37CF4" w:rsidRDefault="00000000">
            <w:pPr>
              <w:widowControl w:val="0"/>
              <w:ind w:left="-57" w:right="-57"/>
              <w:jc w:val="center"/>
              <w:rPr>
                <w:sz w:val="24"/>
              </w:rPr>
            </w:pPr>
            <w:r>
              <w:rPr>
                <w:sz w:val="24"/>
              </w:rPr>
              <w:t>(рублей)</w:t>
            </w:r>
          </w:p>
        </w:tc>
        <w:tc>
          <w:tcPr>
            <w:tcW w:w="1118" w:type="dxa"/>
            <w:tcBorders>
              <w:top w:val="single" w:sz="4" w:space="0" w:color="000000"/>
              <w:left w:val="single" w:sz="4" w:space="0" w:color="000000"/>
              <w:bottom w:val="single" w:sz="4" w:space="0" w:color="000000"/>
              <w:right w:val="single" w:sz="4" w:space="0" w:color="000000"/>
            </w:tcBorders>
          </w:tcPr>
          <w:p w14:paraId="74B3D961" w14:textId="77777777" w:rsidR="00B37CF4" w:rsidRDefault="00000000">
            <w:pPr>
              <w:widowControl w:val="0"/>
              <w:ind w:left="-57" w:right="-57"/>
              <w:jc w:val="center"/>
              <w:rPr>
                <w:sz w:val="24"/>
              </w:rPr>
            </w:pPr>
            <w:r>
              <w:rPr>
                <w:sz w:val="24"/>
              </w:rPr>
              <w:t>Ставка</w:t>
            </w:r>
          </w:p>
          <w:p w14:paraId="32A74438" w14:textId="77777777" w:rsidR="00B37CF4" w:rsidRDefault="00000000">
            <w:pPr>
              <w:widowControl w:val="0"/>
              <w:ind w:left="-57" w:right="-57"/>
              <w:jc w:val="center"/>
              <w:rPr>
                <w:sz w:val="24"/>
              </w:rPr>
            </w:pPr>
            <w:r>
              <w:rPr>
                <w:sz w:val="24"/>
              </w:rPr>
              <w:t>субсидии,</w:t>
            </w:r>
          </w:p>
          <w:p w14:paraId="55F0D410" w14:textId="77777777" w:rsidR="00B37CF4" w:rsidRDefault="00000000">
            <w:pPr>
              <w:widowControl w:val="0"/>
              <w:ind w:left="-57" w:right="-57"/>
              <w:jc w:val="center"/>
              <w:rPr>
                <w:sz w:val="24"/>
              </w:rPr>
            </w:pPr>
            <w:r>
              <w:rPr>
                <w:sz w:val="24"/>
              </w:rPr>
              <w:t>(%)</w:t>
            </w:r>
          </w:p>
        </w:tc>
        <w:tc>
          <w:tcPr>
            <w:tcW w:w="1260" w:type="dxa"/>
            <w:tcBorders>
              <w:top w:val="single" w:sz="4" w:space="0" w:color="000000"/>
              <w:left w:val="single" w:sz="4" w:space="0" w:color="000000"/>
              <w:bottom w:val="single" w:sz="4" w:space="0" w:color="000000"/>
              <w:right w:val="single" w:sz="4" w:space="0" w:color="000000"/>
            </w:tcBorders>
          </w:tcPr>
          <w:p w14:paraId="13043ABD" w14:textId="77777777" w:rsidR="00B37CF4" w:rsidRDefault="00000000">
            <w:pPr>
              <w:widowControl w:val="0"/>
              <w:ind w:left="-57" w:right="-57"/>
              <w:jc w:val="center"/>
              <w:rPr>
                <w:sz w:val="24"/>
              </w:rPr>
            </w:pPr>
            <w:r>
              <w:rPr>
                <w:sz w:val="24"/>
              </w:rPr>
              <w:t xml:space="preserve">Размер </w:t>
            </w:r>
            <w:r>
              <w:rPr>
                <w:sz w:val="24"/>
              </w:rPr>
              <w:br/>
              <w:t>целевых средств</w:t>
            </w:r>
          </w:p>
          <w:p w14:paraId="244E1EBB" w14:textId="77777777" w:rsidR="00B37CF4" w:rsidRDefault="00000000">
            <w:pPr>
              <w:widowControl w:val="0"/>
              <w:ind w:left="-57" w:right="-57"/>
              <w:jc w:val="center"/>
              <w:rPr>
                <w:sz w:val="24"/>
              </w:rPr>
            </w:pPr>
            <w:r>
              <w:rPr>
                <w:sz w:val="24"/>
              </w:rPr>
              <w:t xml:space="preserve"> гр.5 = </w:t>
            </w:r>
            <w:r>
              <w:rPr>
                <w:sz w:val="24"/>
              </w:rPr>
              <w:br/>
              <w:t>гр.2×гр.4/100</w:t>
            </w:r>
          </w:p>
          <w:p w14:paraId="63FDBD01" w14:textId="77777777" w:rsidR="00B37CF4" w:rsidRDefault="00000000">
            <w:pPr>
              <w:widowControl w:val="0"/>
              <w:ind w:left="-57" w:right="-57"/>
              <w:jc w:val="center"/>
              <w:rPr>
                <w:sz w:val="24"/>
              </w:rPr>
            </w:pPr>
            <w:r>
              <w:rPr>
                <w:sz w:val="24"/>
              </w:rPr>
              <w:t xml:space="preserve"> (рублей)</w:t>
            </w:r>
          </w:p>
        </w:tc>
        <w:tc>
          <w:tcPr>
            <w:tcW w:w="1220" w:type="dxa"/>
            <w:tcBorders>
              <w:top w:val="single" w:sz="4" w:space="0" w:color="000000"/>
              <w:left w:val="single" w:sz="4" w:space="0" w:color="000000"/>
              <w:bottom w:val="single" w:sz="4" w:space="0" w:color="000000"/>
              <w:right w:val="single" w:sz="4" w:space="0" w:color="000000"/>
            </w:tcBorders>
          </w:tcPr>
          <w:p w14:paraId="1848BDBC" w14:textId="77777777" w:rsidR="00B37CF4" w:rsidRDefault="00000000">
            <w:pPr>
              <w:widowControl w:val="0"/>
              <w:ind w:left="-57" w:right="-57"/>
              <w:jc w:val="center"/>
              <w:rPr>
                <w:sz w:val="24"/>
              </w:rPr>
            </w:pPr>
            <w:r>
              <w:rPr>
                <w:sz w:val="24"/>
              </w:rPr>
              <w:t>Максимальный размер выплат * (рублей)</w:t>
            </w:r>
          </w:p>
        </w:tc>
        <w:tc>
          <w:tcPr>
            <w:tcW w:w="1580" w:type="dxa"/>
            <w:tcBorders>
              <w:top w:val="single" w:sz="4" w:space="0" w:color="000000"/>
              <w:left w:val="single" w:sz="4" w:space="0" w:color="000000"/>
              <w:bottom w:val="single" w:sz="4" w:space="0" w:color="000000"/>
              <w:right w:val="single" w:sz="4" w:space="0" w:color="000000"/>
            </w:tcBorders>
          </w:tcPr>
          <w:p w14:paraId="39A39E21" w14:textId="77777777" w:rsidR="00B37CF4" w:rsidRDefault="00000000">
            <w:pPr>
              <w:widowControl w:val="0"/>
              <w:ind w:left="-57" w:right="-57"/>
              <w:jc w:val="center"/>
              <w:rPr>
                <w:sz w:val="24"/>
              </w:rPr>
            </w:pPr>
            <w:r>
              <w:rPr>
                <w:sz w:val="24"/>
              </w:rPr>
              <w:t>Сумма субсидии (минимальная величина из</w:t>
            </w:r>
          </w:p>
          <w:p w14:paraId="54F620BE" w14:textId="77777777" w:rsidR="00B37CF4" w:rsidRDefault="00000000">
            <w:pPr>
              <w:widowControl w:val="0"/>
              <w:ind w:left="-57" w:right="-57"/>
              <w:jc w:val="center"/>
              <w:rPr>
                <w:sz w:val="24"/>
              </w:rPr>
            </w:pPr>
            <w:r>
              <w:rPr>
                <w:sz w:val="24"/>
              </w:rPr>
              <w:t>гр.5 или гр.6)</w:t>
            </w:r>
          </w:p>
          <w:p w14:paraId="0153012E" w14:textId="77777777" w:rsidR="00B37CF4" w:rsidRDefault="00B37CF4">
            <w:pPr>
              <w:widowControl w:val="0"/>
              <w:ind w:left="-57" w:right="-57"/>
              <w:jc w:val="center"/>
              <w:rPr>
                <w:sz w:val="24"/>
              </w:rPr>
            </w:pPr>
          </w:p>
          <w:p w14:paraId="6860E141" w14:textId="77777777" w:rsidR="00B37CF4" w:rsidRDefault="00000000">
            <w:pPr>
              <w:widowControl w:val="0"/>
              <w:ind w:left="-57" w:right="-57"/>
              <w:jc w:val="center"/>
              <w:rPr>
                <w:sz w:val="24"/>
              </w:rPr>
            </w:pPr>
            <w:r>
              <w:rPr>
                <w:sz w:val="24"/>
              </w:rPr>
              <w:t>(рублей)</w:t>
            </w:r>
          </w:p>
        </w:tc>
      </w:tr>
      <w:tr w:rsidR="00B37CF4" w14:paraId="6E166FE3" w14:textId="77777777">
        <w:tc>
          <w:tcPr>
            <w:tcW w:w="1534" w:type="dxa"/>
            <w:tcBorders>
              <w:top w:val="single" w:sz="4" w:space="0" w:color="000000"/>
              <w:left w:val="single" w:sz="4" w:space="0" w:color="000000"/>
              <w:bottom w:val="single" w:sz="4" w:space="0" w:color="000000"/>
              <w:right w:val="single" w:sz="4" w:space="0" w:color="000000"/>
            </w:tcBorders>
          </w:tcPr>
          <w:p w14:paraId="289F841C" w14:textId="77777777" w:rsidR="00B37CF4" w:rsidRDefault="00000000">
            <w:pPr>
              <w:widowControl w:val="0"/>
              <w:spacing w:line="218" w:lineRule="auto"/>
              <w:jc w:val="center"/>
              <w:rPr>
                <w:sz w:val="24"/>
              </w:rPr>
            </w:pPr>
            <w:r>
              <w:rPr>
                <w:sz w:val="24"/>
              </w:rPr>
              <w:t>1</w:t>
            </w:r>
          </w:p>
        </w:tc>
        <w:tc>
          <w:tcPr>
            <w:tcW w:w="1405" w:type="dxa"/>
            <w:tcBorders>
              <w:top w:val="single" w:sz="4" w:space="0" w:color="000000"/>
              <w:left w:val="single" w:sz="4" w:space="0" w:color="000000"/>
              <w:bottom w:val="single" w:sz="4" w:space="0" w:color="000000"/>
              <w:right w:val="single" w:sz="4" w:space="0" w:color="000000"/>
            </w:tcBorders>
          </w:tcPr>
          <w:p w14:paraId="0A9BFBD2" w14:textId="77777777" w:rsidR="00B37CF4" w:rsidRDefault="00000000">
            <w:pPr>
              <w:widowControl w:val="0"/>
              <w:spacing w:line="218" w:lineRule="auto"/>
              <w:jc w:val="center"/>
              <w:rPr>
                <w:sz w:val="24"/>
              </w:rPr>
            </w:pPr>
            <w:r>
              <w:rPr>
                <w:sz w:val="24"/>
              </w:rPr>
              <w:t>2</w:t>
            </w:r>
          </w:p>
        </w:tc>
        <w:tc>
          <w:tcPr>
            <w:tcW w:w="1542" w:type="dxa"/>
            <w:tcBorders>
              <w:top w:val="single" w:sz="4" w:space="0" w:color="000000"/>
              <w:left w:val="single" w:sz="4" w:space="0" w:color="000000"/>
              <w:bottom w:val="single" w:sz="4" w:space="0" w:color="000000"/>
              <w:right w:val="single" w:sz="4" w:space="0" w:color="000000"/>
            </w:tcBorders>
          </w:tcPr>
          <w:p w14:paraId="1D184C02" w14:textId="77777777" w:rsidR="00B37CF4" w:rsidRDefault="00000000">
            <w:pPr>
              <w:widowControl w:val="0"/>
              <w:spacing w:line="218" w:lineRule="auto"/>
              <w:jc w:val="center"/>
              <w:rPr>
                <w:sz w:val="24"/>
              </w:rPr>
            </w:pPr>
            <w:r>
              <w:rPr>
                <w:sz w:val="24"/>
              </w:rPr>
              <w:t>3</w:t>
            </w:r>
          </w:p>
        </w:tc>
        <w:tc>
          <w:tcPr>
            <w:tcW w:w="1118" w:type="dxa"/>
            <w:tcBorders>
              <w:top w:val="single" w:sz="4" w:space="0" w:color="000000"/>
              <w:left w:val="single" w:sz="4" w:space="0" w:color="000000"/>
              <w:bottom w:val="single" w:sz="4" w:space="0" w:color="000000"/>
              <w:right w:val="single" w:sz="4" w:space="0" w:color="000000"/>
            </w:tcBorders>
          </w:tcPr>
          <w:p w14:paraId="48289C5A" w14:textId="77777777" w:rsidR="00B37CF4" w:rsidRDefault="00000000">
            <w:pPr>
              <w:widowControl w:val="0"/>
              <w:spacing w:line="218" w:lineRule="auto"/>
              <w:jc w:val="center"/>
              <w:rPr>
                <w:sz w:val="24"/>
              </w:rPr>
            </w:pPr>
            <w:r>
              <w:rPr>
                <w:sz w:val="24"/>
              </w:rPr>
              <w:t>4</w:t>
            </w:r>
          </w:p>
        </w:tc>
        <w:tc>
          <w:tcPr>
            <w:tcW w:w="1260" w:type="dxa"/>
            <w:tcBorders>
              <w:top w:val="single" w:sz="4" w:space="0" w:color="000000"/>
              <w:left w:val="single" w:sz="4" w:space="0" w:color="000000"/>
              <w:bottom w:val="single" w:sz="4" w:space="0" w:color="000000"/>
              <w:right w:val="single" w:sz="4" w:space="0" w:color="000000"/>
            </w:tcBorders>
          </w:tcPr>
          <w:p w14:paraId="5903084D" w14:textId="77777777" w:rsidR="00B37CF4" w:rsidRDefault="00000000">
            <w:pPr>
              <w:widowControl w:val="0"/>
              <w:spacing w:line="218" w:lineRule="auto"/>
              <w:jc w:val="center"/>
              <w:rPr>
                <w:sz w:val="24"/>
              </w:rPr>
            </w:pPr>
            <w:r>
              <w:rPr>
                <w:sz w:val="24"/>
              </w:rPr>
              <w:t>5</w:t>
            </w:r>
          </w:p>
        </w:tc>
        <w:tc>
          <w:tcPr>
            <w:tcW w:w="1220" w:type="dxa"/>
            <w:tcBorders>
              <w:top w:val="single" w:sz="4" w:space="0" w:color="000000"/>
              <w:left w:val="single" w:sz="4" w:space="0" w:color="000000"/>
              <w:bottom w:val="single" w:sz="4" w:space="0" w:color="000000"/>
              <w:right w:val="single" w:sz="4" w:space="0" w:color="000000"/>
            </w:tcBorders>
          </w:tcPr>
          <w:p w14:paraId="6462697B" w14:textId="77777777" w:rsidR="00B37CF4" w:rsidRDefault="00000000">
            <w:pPr>
              <w:widowControl w:val="0"/>
              <w:spacing w:line="218" w:lineRule="auto"/>
              <w:jc w:val="center"/>
              <w:rPr>
                <w:sz w:val="24"/>
              </w:rPr>
            </w:pPr>
            <w:r>
              <w:rPr>
                <w:sz w:val="24"/>
              </w:rPr>
              <w:t>6</w:t>
            </w:r>
          </w:p>
        </w:tc>
        <w:tc>
          <w:tcPr>
            <w:tcW w:w="1580" w:type="dxa"/>
            <w:tcBorders>
              <w:top w:val="single" w:sz="4" w:space="0" w:color="000000"/>
              <w:left w:val="single" w:sz="4" w:space="0" w:color="000000"/>
              <w:bottom w:val="single" w:sz="4" w:space="0" w:color="000000"/>
              <w:right w:val="single" w:sz="4" w:space="0" w:color="000000"/>
            </w:tcBorders>
          </w:tcPr>
          <w:p w14:paraId="2E758906" w14:textId="77777777" w:rsidR="00B37CF4" w:rsidRDefault="00000000">
            <w:pPr>
              <w:widowControl w:val="0"/>
              <w:spacing w:line="218" w:lineRule="auto"/>
              <w:jc w:val="center"/>
              <w:rPr>
                <w:sz w:val="24"/>
              </w:rPr>
            </w:pPr>
            <w:r>
              <w:rPr>
                <w:sz w:val="24"/>
              </w:rPr>
              <w:t>7</w:t>
            </w:r>
          </w:p>
        </w:tc>
      </w:tr>
      <w:tr w:rsidR="00B37CF4" w14:paraId="763EC47C" w14:textId="77777777">
        <w:tc>
          <w:tcPr>
            <w:tcW w:w="1534" w:type="dxa"/>
            <w:tcBorders>
              <w:top w:val="single" w:sz="4" w:space="0" w:color="000000"/>
              <w:left w:val="single" w:sz="4" w:space="0" w:color="000000"/>
              <w:bottom w:val="single" w:sz="4" w:space="0" w:color="000000"/>
              <w:right w:val="single" w:sz="4" w:space="0" w:color="000000"/>
            </w:tcBorders>
          </w:tcPr>
          <w:p w14:paraId="6DCF46F5" w14:textId="77777777" w:rsidR="00B37CF4" w:rsidRDefault="00B37CF4">
            <w:pPr>
              <w:widowControl w:val="0"/>
              <w:spacing w:line="218" w:lineRule="auto"/>
              <w:rPr>
                <w:sz w:val="24"/>
              </w:rPr>
            </w:pPr>
          </w:p>
        </w:tc>
        <w:tc>
          <w:tcPr>
            <w:tcW w:w="1405" w:type="dxa"/>
            <w:tcBorders>
              <w:top w:val="single" w:sz="4" w:space="0" w:color="000000"/>
              <w:left w:val="single" w:sz="4" w:space="0" w:color="000000"/>
              <w:bottom w:val="single" w:sz="4" w:space="0" w:color="000000"/>
              <w:right w:val="single" w:sz="4" w:space="0" w:color="000000"/>
            </w:tcBorders>
          </w:tcPr>
          <w:p w14:paraId="43E209A2" w14:textId="77777777" w:rsidR="00B37CF4" w:rsidRDefault="00B37CF4">
            <w:pPr>
              <w:widowControl w:val="0"/>
              <w:spacing w:line="218" w:lineRule="auto"/>
              <w:rPr>
                <w:sz w:val="24"/>
              </w:rPr>
            </w:pPr>
          </w:p>
        </w:tc>
        <w:tc>
          <w:tcPr>
            <w:tcW w:w="1542" w:type="dxa"/>
            <w:tcBorders>
              <w:top w:val="single" w:sz="4" w:space="0" w:color="000000"/>
              <w:left w:val="single" w:sz="4" w:space="0" w:color="000000"/>
              <w:bottom w:val="single" w:sz="4" w:space="0" w:color="000000"/>
              <w:right w:val="single" w:sz="4" w:space="0" w:color="000000"/>
            </w:tcBorders>
          </w:tcPr>
          <w:p w14:paraId="51986398" w14:textId="77777777" w:rsidR="00B37CF4" w:rsidRDefault="00B37CF4">
            <w:pPr>
              <w:widowControl w:val="0"/>
              <w:spacing w:line="218" w:lineRule="auto"/>
              <w:jc w:val="center"/>
              <w:rPr>
                <w:sz w:val="24"/>
              </w:rPr>
            </w:pPr>
          </w:p>
        </w:tc>
        <w:tc>
          <w:tcPr>
            <w:tcW w:w="1118" w:type="dxa"/>
            <w:tcBorders>
              <w:top w:val="single" w:sz="4" w:space="0" w:color="000000"/>
              <w:left w:val="single" w:sz="4" w:space="0" w:color="000000"/>
              <w:bottom w:val="single" w:sz="4" w:space="0" w:color="000000"/>
              <w:right w:val="single" w:sz="4" w:space="0" w:color="000000"/>
            </w:tcBorders>
          </w:tcPr>
          <w:p w14:paraId="5E318C98" w14:textId="77777777" w:rsidR="00B37CF4" w:rsidRDefault="00B37CF4">
            <w:pPr>
              <w:widowControl w:val="0"/>
              <w:spacing w:line="218" w:lineRule="auto"/>
              <w:jc w:val="center"/>
              <w:rPr>
                <w:sz w:val="24"/>
              </w:rPr>
            </w:pPr>
          </w:p>
        </w:tc>
        <w:tc>
          <w:tcPr>
            <w:tcW w:w="1260" w:type="dxa"/>
            <w:tcBorders>
              <w:top w:val="single" w:sz="4" w:space="0" w:color="000000"/>
              <w:left w:val="single" w:sz="4" w:space="0" w:color="000000"/>
              <w:bottom w:val="single" w:sz="4" w:space="0" w:color="000000"/>
              <w:right w:val="single" w:sz="4" w:space="0" w:color="000000"/>
            </w:tcBorders>
          </w:tcPr>
          <w:p w14:paraId="2DEB7CE9" w14:textId="77777777" w:rsidR="00B37CF4" w:rsidRDefault="00B37CF4">
            <w:pPr>
              <w:widowControl w:val="0"/>
              <w:spacing w:line="218" w:lineRule="auto"/>
              <w:rPr>
                <w:sz w:val="24"/>
              </w:rPr>
            </w:pPr>
          </w:p>
        </w:tc>
        <w:tc>
          <w:tcPr>
            <w:tcW w:w="1220" w:type="dxa"/>
            <w:tcBorders>
              <w:top w:val="single" w:sz="4" w:space="0" w:color="000000"/>
              <w:left w:val="single" w:sz="4" w:space="0" w:color="000000"/>
              <w:bottom w:val="single" w:sz="4" w:space="0" w:color="000000"/>
              <w:right w:val="single" w:sz="4" w:space="0" w:color="000000"/>
            </w:tcBorders>
          </w:tcPr>
          <w:p w14:paraId="3E23BA61" w14:textId="77777777" w:rsidR="00B37CF4" w:rsidRDefault="00B37CF4">
            <w:pPr>
              <w:widowControl w:val="0"/>
              <w:spacing w:line="218" w:lineRule="auto"/>
              <w:rPr>
                <w:sz w:val="24"/>
              </w:rPr>
            </w:pPr>
          </w:p>
        </w:tc>
        <w:tc>
          <w:tcPr>
            <w:tcW w:w="1580" w:type="dxa"/>
            <w:tcBorders>
              <w:top w:val="single" w:sz="4" w:space="0" w:color="000000"/>
              <w:left w:val="single" w:sz="4" w:space="0" w:color="000000"/>
              <w:bottom w:val="single" w:sz="4" w:space="0" w:color="000000"/>
              <w:right w:val="single" w:sz="4" w:space="0" w:color="000000"/>
            </w:tcBorders>
          </w:tcPr>
          <w:p w14:paraId="7BB1FCDE" w14:textId="77777777" w:rsidR="00B37CF4" w:rsidRDefault="00B37CF4">
            <w:pPr>
              <w:widowControl w:val="0"/>
              <w:spacing w:line="218" w:lineRule="auto"/>
              <w:rPr>
                <w:sz w:val="24"/>
              </w:rPr>
            </w:pPr>
          </w:p>
        </w:tc>
      </w:tr>
      <w:tr w:rsidR="00B37CF4" w14:paraId="2AE20AE3" w14:textId="77777777">
        <w:tc>
          <w:tcPr>
            <w:tcW w:w="1534" w:type="dxa"/>
            <w:tcBorders>
              <w:top w:val="single" w:sz="4" w:space="0" w:color="000000"/>
              <w:left w:val="single" w:sz="4" w:space="0" w:color="000000"/>
              <w:bottom w:val="single" w:sz="4" w:space="0" w:color="000000"/>
            </w:tcBorders>
          </w:tcPr>
          <w:p w14:paraId="6104C25B" w14:textId="77777777" w:rsidR="00B37CF4" w:rsidRDefault="00000000">
            <w:pPr>
              <w:widowControl w:val="0"/>
              <w:spacing w:line="218" w:lineRule="auto"/>
              <w:rPr>
                <w:sz w:val="24"/>
              </w:rPr>
            </w:pPr>
            <w:r>
              <w:rPr>
                <w:sz w:val="24"/>
              </w:rPr>
              <w:t>Итого</w:t>
            </w:r>
          </w:p>
        </w:tc>
        <w:tc>
          <w:tcPr>
            <w:tcW w:w="1405" w:type="dxa"/>
            <w:tcBorders>
              <w:top w:val="single" w:sz="4" w:space="0" w:color="000000"/>
              <w:left w:val="single" w:sz="4" w:space="0" w:color="000000"/>
              <w:bottom w:val="single" w:sz="4" w:space="0" w:color="000000"/>
              <w:right w:val="single" w:sz="4" w:space="0" w:color="000000"/>
            </w:tcBorders>
          </w:tcPr>
          <w:p w14:paraId="0EA0F9E6" w14:textId="77777777" w:rsidR="00B37CF4" w:rsidRDefault="00B37CF4">
            <w:pPr>
              <w:widowControl w:val="0"/>
              <w:spacing w:line="218" w:lineRule="auto"/>
              <w:jc w:val="center"/>
              <w:rPr>
                <w:sz w:val="24"/>
              </w:rPr>
            </w:pPr>
          </w:p>
        </w:tc>
        <w:tc>
          <w:tcPr>
            <w:tcW w:w="1542" w:type="dxa"/>
            <w:tcBorders>
              <w:top w:val="single" w:sz="4" w:space="0" w:color="000000"/>
              <w:left w:val="single" w:sz="4" w:space="0" w:color="000000"/>
              <w:bottom w:val="single" w:sz="4" w:space="0" w:color="000000"/>
              <w:right w:val="single" w:sz="4" w:space="0" w:color="000000"/>
            </w:tcBorders>
          </w:tcPr>
          <w:p w14:paraId="509FA20E" w14:textId="77777777" w:rsidR="00B37CF4" w:rsidRDefault="00000000">
            <w:pPr>
              <w:widowControl w:val="0"/>
              <w:spacing w:line="218" w:lineRule="auto"/>
              <w:jc w:val="center"/>
              <w:rPr>
                <w:sz w:val="24"/>
              </w:rPr>
            </w:pPr>
            <w:r>
              <w:rPr>
                <w:sz w:val="24"/>
              </w:rPr>
              <w:t>Х</w:t>
            </w:r>
          </w:p>
        </w:tc>
        <w:tc>
          <w:tcPr>
            <w:tcW w:w="1118" w:type="dxa"/>
            <w:tcBorders>
              <w:top w:val="single" w:sz="4" w:space="0" w:color="000000"/>
              <w:left w:val="single" w:sz="4" w:space="0" w:color="000000"/>
              <w:bottom w:val="single" w:sz="4" w:space="0" w:color="000000"/>
              <w:right w:val="single" w:sz="4" w:space="0" w:color="000000"/>
            </w:tcBorders>
          </w:tcPr>
          <w:p w14:paraId="1718C117" w14:textId="77777777" w:rsidR="00B37CF4" w:rsidRDefault="00000000">
            <w:pPr>
              <w:widowControl w:val="0"/>
              <w:spacing w:line="218" w:lineRule="auto"/>
              <w:jc w:val="center"/>
              <w:rPr>
                <w:sz w:val="24"/>
              </w:rPr>
            </w:pPr>
            <w:r>
              <w:rPr>
                <w:sz w:val="24"/>
              </w:rPr>
              <w:t>Х</w:t>
            </w:r>
          </w:p>
        </w:tc>
        <w:tc>
          <w:tcPr>
            <w:tcW w:w="1260" w:type="dxa"/>
            <w:tcBorders>
              <w:top w:val="single" w:sz="4" w:space="0" w:color="000000"/>
              <w:left w:val="single" w:sz="4" w:space="0" w:color="000000"/>
              <w:bottom w:val="single" w:sz="4" w:space="0" w:color="000000"/>
              <w:right w:val="single" w:sz="4" w:space="0" w:color="000000"/>
            </w:tcBorders>
          </w:tcPr>
          <w:p w14:paraId="2BB44634" w14:textId="77777777" w:rsidR="00B37CF4" w:rsidRDefault="00000000">
            <w:pPr>
              <w:widowControl w:val="0"/>
              <w:spacing w:line="218" w:lineRule="auto"/>
              <w:jc w:val="center"/>
              <w:rPr>
                <w:sz w:val="24"/>
              </w:rPr>
            </w:pPr>
            <w:r>
              <w:rPr>
                <w:sz w:val="24"/>
              </w:rPr>
              <w:t>Х</w:t>
            </w:r>
          </w:p>
        </w:tc>
        <w:tc>
          <w:tcPr>
            <w:tcW w:w="1220" w:type="dxa"/>
            <w:tcBorders>
              <w:top w:val="single" w:sz="4" w:space="0" w:color="000000"/>
              <w:left w:val="single" w:sz="4" w:space="0" w:color="000000"/>
              <w:bottom w:val="single" w:sz="4" w:space="0" w:color="000000"/>
              <w:right w:val="single" w:sz="4" w:space="0" w:color="000000"/>
            </w:tcBorders>
          </w:tcPr>
          <w:p w14:paraId="3DF6113B" w14:textId="77777777" w:rsidR="00B37CF4" w:rsidRDefault="00000000">
            <w:pPr>
              <w:widowControl w:val="0"/>
              <w:spacing w:line="218" w:lineRule="auto"/>
              <w:jc w:val="center"/>
              <w:rPr>
                <w:sz w:val="24"/>
              </w:rPr>
            </w:pPr>
            <w:r>
              <w:rPr>
                <w:sz w:val="24"/>
              </w:rPr>
              <w:t>Х</w:t>
            </w:r>
          </w:p>
        </w:tc>
        <w:tc>
          <w:tcPr>
            <w:tcW w:w="1580" w:type="dxa"/>
            <w:tcBorders>
              <w:top w:val="single" w:sz="4" w:space="0" w:color="000000"/>
              <w:left w:val="single" w:sz="4" w:space="0" w:color="000000"/>
              <w:bottom w:val="single" w:sz="4" w:space="0" w:color="000000"/>
              <w:right w:val="single" w:sz="4" w:space="0" w:color="000000"/>
            </w:tcBorders>
          </w:tcPr>
          <w:p w14:paraId="23FFE432" w14:textId="77777777" w:rsidR="00B37CF4" w:rsidRDefault="00B37CF4">
            <w:pPr>
              <w:widowControl w:val="0"/>
              <w:spacing w:line="218" w:lineRule="auto"/>
              <w:rPr>
                <w:sz w:val="24"/>
              </w:rPr>
            </w:pPr>
          </w:p>
        </w:tc>
      </w:tr>
    </w:tbl>
    <w:p w14:paraId="3CC86D33" w14:textId="77777777" w:rsidR="00B37CF4" w:rsidRDefault="00B37CF4">
      <w:pPr>
        <w:jc w:val="both"/>
        <w:rPr>
          <w:szCs w:val="28"/>
        </w:rPr>
      </w:pPr>
    </w:p>
    <w:p w14:paraId="701202FC" w14:textId="77777777" w:rsidR="00B37CF4" w:rsidRDefault="00000000">
      <w:pPr>
        <w:jc w:val="both"/>
        <w:rPr>
          <w:szCs w:val="28"/>
        </w:rPr>
      </w:pPr>
      <w:r>
        <w:rPr>
          <w:szCs w:val="28"/>
        </w:rPr>
        <w:t>* Сумма субсидии не должна превышать 90 000 рублей.</w:t>
      </w:r>
    </w:p>
    <w:p w14:paraId="7E0965FE" w14:textId="77777777" w:rsidR="00B37CF4" w:rsidRDefault="00000000">
      <w:pPr>
        <w:jc w:val="both"/>
        <w:rPr>
          <w:szCs w:val="28"/>
        </w:rPr>
      </w:pPr>
      <w:r>
        <w:rPr>
          <w:szCs w:val="28"/>
        </w:rPr>
        <w:t xml:space="preserve">Глава КФХ (индивидуальный </w:t>
      </w:r>
    </w:p>
    <w:p w14:paraId="499AC991" w14:textId="77777777" w:rsidR="00B37CF4" w:rsidRDefault="00000000">
      <w:pPr>
        <w:jc w:val="both"/>
        <w:rPr>
          <w:szCs w:val="28"/>
        </w:rPr>
      </w:pPr>
      <w:r>
        <w:rPr>
          <w:szCs w:val="28"/>
        </w:rPr>
        <w:t>предприниматель)             _____________                   ____________________</w:t>
      </w:r>
    </w:p>
    <w:p w14:paraId="5233A919" w14:textId="77777777" w:rsidR="00B37CF4" w:rsidRDefault="00000000">
      <w:pPr>
        <w:jc w:val="both"/>
      </w:pPr>
      <w:r>
        <w:t xml:space="preserve">                                                 (подпись)                         (расшифровка подписи)</w:t>
      </w:r>
    </w:p>
    <w:p w14:paraId="22EB13BA" w14:textId="77777777" w:rsidR="00B37CF4" w:rsidRDefault="00000000">
      <w:pPr>
        <w:jc w:val="both"/>
        <w:rPr>
          <w:szCs w:val="28"/>
        </w:rPr>
      </w:pPr>
      <w:r>
        <w:rPr>
          <w:szCs w:val="28"/>
        </w:rPr>
        <w:t xml:space="preserve">М.П. </w:t>
      </w:r>
      <w:r>
        <w:t>(при наличии)</w:t>
      </w:r>
    </w:p>
    <w:p w14:paraId="2F6092C6" w14:textId="77777777" w:rsidR="00B37CF4" w:rsidRDefault="00000000">
      <w:pPr>
        <w:jc w:val="both"/>
        <w:rPr>
          <w:szCs w:val="28"/>
        </w:rPr>
      </w:pPr>
      <w:r>
        <w:rPr>
          <w:szCs w:val="28"/>
        </w:rPr>
        <w:t>«____» __________ 20___г.</w:t>
      </w:r>
    </w:p>
    <w:p w14:paraId="26EB855B" w14:textId="77777777" w:rsidR="00B37CF4" w:rsidRDefault="00B37CF4">
      <w:pPr>
        <w:jc w:val="both"/>
        <w:rPr>
          <w:szCs w:val="28"/>
        </w:rPr>
      </w:pPr>
    </w:p>
    <w:p w14:paraId="3467BC37" w14:textId="77777777" w:rsidR="00B37CF4" w:rsidRDefault="00B37CF4">
      <w:pPr>
        <w:ind w:firstLine="680"/>
        <w:jc w:val="both"/>
        <w:rPr>
          <w:szCs w:val="28"/>
        </w:rPr>
      </w:pPr>
    </w:p>
    <w:p w14:paraId="0AAC60C0" w14:textId="77777777" w:rsidR="00B37CF4" w:rsidRDefault="00000000">
      <w:r>
        <w:rPr>
          <w:szCs w:val="28"/>
        </w:rPr>
        <w:t>Начальник управления сельского хозяйства</w:t>
      </w:r>
    </w:p>
    <w:p w14:paraId="12086644" w14:textId="77777777" w:rsidR="00B37CF4" w:rsidRDefault="00000000">
      <w:r>
        <w:rPr>
          <w:szCs w:val="28"/>
        </w:rPr>
        <w:t>администрации Ленинградского</w:t>
      </w:r>
    </w:p>
    <w:p w14:paraId="6748013D" w14:textId="77777777" w:rsidR="00B37CF4" w:rsidRDefault="00000000">
      <w:pPr>
        <w:suppressAutoHyphens/>
        <w:jc w:val="both"/>
      </w:pPr>
      <w:r>
        <w:rPr>
          <w:szCs w:val="28"/>
        </w:rPr>
        <w:t xml:space="preserve">муниципального округа                                                            </w:t>
      </w:r>
      <w:r>
        <w:t>И.С. Скоробогаченко</w:t>
      </w:r>
    </w:p>
    <w:p w14:paraId="50646663" w14:textId="77777777" w:rsidR="00B37CF4" w:rsidRDefault="00B37CF4">
      <w:pPr>
        <w:suppressAutoHyphens/>
        <w:jc w:val="both"/>
      </w:pPr>
    </w:p>
    <w:p w14:paraId="36B8CD04" w14:textId="77777777" w:rsidR="00B37CF4" w:rsidRDefault="00B37CF4">
      <w:pPr>
        <w:suppressAutoHyphens/>
        <w:jc w:val="both"/>
      </w:pPr>
    </w:p>
    <w:p w14:paraId="6A9DDF41" w14:textId="77777777" w:rsidR="00B37CF4" w:rsidRDefault="00B37CF4">
      <w:pPr>
        <w:suppressAutoHyphens/>
        <w:jc w:val="both"/>
      </w:pPr>
    </w:p>
    <w:p w14:paraId="458AA16C" w14:textId="77777777" w:rsidR="00B37CF4" w:rsidRDefault="00B37CF4">
      <w:pPr>
        <w:suppressAutoHyphens/>
        <w:jc w:val="both"/>
      </w:pPr>
    </w:p>
    <w:p w14:paraId="725F79C8" w14:textId="77777777" w:rsidR="00B37CF4" w:rsidRDefault="00B37CF4">
      <w:pPr>
        <w:suppressAutoHyphens/>
        <w:jc w:val="both"/>
      </w:pPr>
    </w:p>
    <w:p w14:paraId="53CFEDC8" w14:textId="77777777" w:rsidR="00B37CF4" w:rsidRDefault="00B37CF4">
      <w:pPr>
        <w:suppressAutoHyphens/>
        <w:jc w:val="both"/>
      </w:pPr>
    </w:p>
    <w:p w14:paraId="6AE202DF" w14:textId="77777777" w:rsidR="00B37CF4" w:rsidRDefault="00B37CF4">
      <w:pPr>
        <w:suppressAutoHyphens/>
        <w:jc w:val="both"/>
      </w:pPr>
    </w:p>
    <w:p w14:paraId="7B951075" w14:textId="77777777" w:rsidR="00B37CF4" w:rsidRDefault="00B37CF4">
      <w:pPr>
        <w:suppressAutoHyphens/>
        <w:jc w:val="both"/>
      </w:pPr>
    </w:p>
    <w:p w14:paraId="20A544A1" w14:textId="77777777" w:rsidR="00B37CF4" w:rsidRDefault="00B37CF4">
      <w:pPr>
        <w:suppressAutoHyphens/>
        <w:jc w:val="both"/>
      </w:pPr>
    </w:p>
    <w:p w14:paraId="7F468C28" w14:textId="77777777" w:rsidR="00B37CF4" w:rsidRDefault="00B37CF4">
      <w:pPr>
        <w:suppressAutoHyphens/>
        <w:jc w:val="both"/>
      </w:pPr>
    </w:p>
    <w:p w14:paraId="507BD929" w14:textId="77777777" w:rsidR="00B37CF4" w:rsidRDefault="00B37CF4">
      <w:pPr>
        <w:suppressAutoHyphens/>
        <w:jc w:val="both"/>
      </w:pPr>
    </w:p>
    <w:p w14:paraId="3A46D2D6" w14:textId="77777777" w:rsidR="00B37CF4" w:rsidRDefault="00B37CF4">
      <w:pPr>
        <w:suppressAutoHyphens/>
        <w:jc w:val="both"/>
      </w:pPr>
    </w:p>
    <w:p w14:paraId="4A132685" w14:textId="77777777" w:rsidR="00B37CF4" w:rsidRDefault="00B37CF4">
      <w:pPr>
        <w:suppressAutoHyphens/>
        <w:jc w:val="both"/>
      </w:pPr>
    </w:p>
    <w:p w14:paraId="5BB9A0CB" w14:textId="77777777" w:rsidR="00B37CF4" w:rsidRDefault="00B37CF4">
      <w:pPr>
        <w:suppressAutoHyphens/>
        <w:jc w:val="both"/>
      </w:pPr>
    </w:p>
    <w:p w14:paraId="7B5A7BD6" w14:textId="77777777" w:rsidR="00B37CF4" w:rsidRDefault="00B37CF4">
      <w:pPr>
        <w:suppressAutoHyphens/>
        <w:jc w:val="both"/>
      </w:pPr>
    </w:p>
    <w:p w14:paraId="594DB6C1" w14:textId="77777777" w:rsidR="00B37CF4" w:rsidRDefault="00B37CF4">
      <w:pPr>
        <w:suppressAutoHyphens/>
        <w:jc w:val="both"/>
      </w:pPr>
    </w:p>
    <w:p w14:paraId="1568E741" w14:textId="77777777" w:rsidR="00B37CF4" w:rsidRDefault="00B37CF4">
      <w:pPr>
        <w:suppressAutoHyphens/>
        <w:jc w:val="both"/>
      </w:pPr>
    </w:p>
    <w:p w14:paraId="747C539F" w14:textId="77777777" w:rsidR="00B37CF4" w:rsidRDefault="00B37CF4">
      <w:pPr>
        <w:suppressAutoHyphens/>
        <w:jc w:val="both"/>
      </w:pPr>
    </w:p>
    <w:p w14:paraId="60A0DEA4" w14:textId="77777777" w:rsidR="00B37CF4" w:rsidRDefault="00B37CF4">
      <w:pPr>
        <w:suppressAutoHyphens/>
        <w:jc w:val="both"/>
      </w:pPr>
    </w:p>
    <w:p w14:paraId="168A185E" w14:textId="77777777" w:rsidR="00B37CF4" w:rsidRDefault="00B37CF4">
      <w:pPr>
        <w:suppressAutoHyphens/>
        <w:jc w:val="both"/>
      </w:pPr>
    </w:p>
    <w:p w14:paraId="4AD57902" w14:textId="77777777" w:rsidR="00B37CF4" w:rsidRDefault="00B37CF4">
      <w:pPr>
        <w:suppressAutoHyphens/>
        <w:jc w:val="both"/>
      </w:pPr>
    </w:p>
    <w:p w14:paraId="7A9017AB" w14:textId="77777777" w:rsidR="00B37CF4" w:rsidRDefault="00B37CF4">
      <w:pPr>
        <w:suppressAutoHyphens/>
        <w:jc w:val="both"/>
      </w:pPr>
    </w:p>
    <w:p w14:paraId="04E8E214" w14:textId="77777777" w:rsidR="00B37CF4" w:rsidRDefault="00B37CF4">
      <w:pPr>
        <w:suppressAutoHyphens/>
        <w:jc w:val="both"/>
      </w:pPr>
    </w:p>
    <w:p w14:paraId="7535BC8E" w14:textId="77777777" w:rsidR="00B37CF4" w:rsidRDefault="00B37CF4">
      <w:pPr>
        <w:suppressAutoHyphens/>
        <w:jc w:val="both"/>
      </w:pPr>
    </w:p>
    <w:p w14:paraId="298F82A2" w14:textId="77777777" w:rsidR="00B37CF4" w:rsidRDefault="00B37CF4">
      <w:pPr>
        <w:suppressAutoHyphens/>
        <w:jc w:val="both"/>
      </w:pPr>
    </w:p>
    <w:p w14:paraId="01933BD3" w14:textId="77777777" w:rsidR="00B37CF4" w:rsidRDefault="00B37CF4">
      <w:pPr>
        <w:suppressAutoHyphens/>
        <w:jc w:val="both"/>
      </w:pPr>
    </w:p>
    <w:p w14:paraId="086ABF42" w14:textId="77777777" w:rsidR="00B37CF4" w:rsidRDefault="00B37CF4">
      <w:pPr>
        <w:suppressAutoHyphens/>
        <w:jc w:val="both"/>
      </w:pPr>
    </w:p>
    <w:p w14:paraId="023803E6" w14:textId="77777777" w:rsidR="00B37CF4" w:rsidRDefault="00B37CF4">
      <w:pPr>
        <w:suppressAutoHyphens/>
        <w:jc w:val="both"/>
      </w:pPr>
    </w:p>
    <w:p w14:paraId="39FA4105" w14:textId="77777777" w:rsidR="00B37CF4" w:rsidRDefault="00B37CF4">
      <w:pPr>
        <w:suppressAutoHyphens/>
        <w:jc w:val="both"/>
      </w:pPr>
    </w:p>
    <w:p w14:paraId="509D3053" w14:textId="77777777" w:rsidR="00B37CF4" w:rsidRDefault="00B37CF4">
      <w:pPr>
        <w:suppressAutoHyphens/>
        <w:jc w:val="both"/>
      </w:pPr>
    </w:p>
    <w:tbl>
      <w:tblPr>
        <w:tblStyle w:val="affd"/>
        <w:tblW w:w="5520" w:type="dxa"/>
        <w:tblInd w:w="4272" w:type="dxa"/>
        <w:tblLayout w:type="fixed"/>
        <w:tblLook w:val="04A0" w:firstRow="1" w:lastRow="0" w:firstColumn="1" w:lastColumn="0" w:noHBand="0" w:noVBand="1"/>
      </w:tblPr>
      <w:tblGrid>
        <w:gridCol w:w="5520"/>
      </w:tblGrid>
      <w:tr w:rsidR="00B37CF4" w14:paraId="0C5EFC88" w14:textId="77777777">
        <w:trPr>
          <w:trHeight w:val="2541"/>
        </w:trPr>
        <w:tc>
          <w:tcPr>
            <w:tcW w:w="5520" w:type="dxa"/>
            <w:tcBorders>
              <w:top w:val="nil"/>
              <w:left w:val="nil"/>
              <w:bottom w:val="nil"/>
              <w:right w:val="nil"/>
            </w:tcBorders>
          </w:tcPr>
          <w:p w14:paraId="3953CE99" w14:textId="77777777" w:rsidR="00B37CF4" w:rsidRDefault="00000000">
            <w:pPr>
              <w:widowControl w:val="0"/>
              <w:tabs>
                <w:tab w:val="center" w:pos="3124"/>
              </w:tabs>
              <w:ind w:left="-108"/>
            </w:pPr>
            <w:r>
              <w:rPr>
                <w:szCs w:val="28"/>
              </w:rPr>
              <w:lastRenderedPageBreak/>
              <w:t>Приложение 7</w:t>
            </w:r>
          </w:p>
          <w:p w14:paraId="5F299361" w14:textId="77777777" w:rsidR="00B37CF4" w:rsidRDefault="00000000">
            <w:pPr>
              <w:widowControl w:val="0"/>
              <w:ind w:left="-108"/>
            </w:pPr>
            <w:r>
              <w:rPr>
                <w:szCs w:val="28"/>
              </w:rPr>
              <w:t>к Порядку предоставления</w:t>
            </w:r>
          </w:p>
          <w:p w14:paraId="5907DB3C" w14:textId="77777777" w:rsidR="00B37CF4" w:rsidRDefault="00000000">
            <w:pPr>
              <w:widowControl w:val="0"/>
              <w:ind w:left="-108"/>
            </w:pPr>
            <w:r>
              <w:rPr>
                <w:szCs w:val="28"/>
              </w:rPr>
              <w:t>субсидий крестьянским (фермерским)</w:t>
            </w:r>
          </w:p>
          <w:p w14:paraId="1D727553" w14:textId="77777777" w:rsidR="00B37CF4" w:rsidRDefault="00000000">
            <w:pPr>
              <w:widowControl w:val="0"/>
              <w:ind w:left="-108"/>
            </w:pPr>
            <w:r>
              <w:rPr>
                <w:szCs w:val="28"/>
              </w:rPr>
              <w:t>хозяйствам и индивидуальным</w:t>
            </w:r>
          </w:p>
          <w:p w14:paraId="4B0BB38A"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1AF38C6D"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330A9319" w14:textId="77777777" w:rsidR="00B37CF4" w:rsidRDefault="00000000">
      <w:pPr>
        <w:tabs>
          <w:tab w:val="left" w:pos="-5180"/>
        </w:tabs>
        <w:spacing w:line="218" w:lineRule="auto"/>
        <w:rPr>
          <w:szCs w:val="28"/>
        </w:rPr>
      </w:pPr>
      <w:r>
        <w:rPr>
          <w:szCs w:val="28"/>
        </w:rPr>
        <w:t>ФОРМА</w:t>
      </w:r>
    </w:p>
    <w:p w14:paraId="37B9E792" w14:textId="77777777" w:rsidR="00B37CF4" w:rsidRDefault="00B37CF4">
      <w:pPr>
        <w:tabs>
          <w:tab w:val="left" w:pos="-5180"/>
        </w:tabs>
        <w:spacing w:line="218" w:lineRule="auto"/>
        <w:rPr>
          <w:szCs w:val="28"/>
        </w:rPr>
      </w:pPr>
    </w:p>
    <w:p w14:paraId="71F59C6F" w14:textId="77777777" w:rsidR="00B37CF4" w:rsidRDefault="00000000">
      <w:pPr>
        <w:spacing w:line="218" w:lineRule="auto"/>
        <w:rPr>
          <w:szCs w:val="28"/>
        </w:rPr>
      </w:pPr>
      <w:r>
        <w:rPr>
          <w:szCs w:val="28"/>
        </w:rPr>
        <w:t xml:space="preserve">Заполняется крестьянским (фермерским) хозяйством </w:t>
      </w:r>
    </w:p>
    <w:p w14:paraId="767F4AB4" w14:textId="77777777" w:rsidR="00B37CF4" w:rsidRDefault="00000000">
      <w:pPr>
        <w:tabs>
          <w:tab w:val="left" w:pos="-5180"/>
        </w:tabs>
        <w:spacing w:line="218" w:lineRule="auto"/>
        <w:rPr>
          <w:szCs w:val="28"/>
        </w:rPr>
      </w:pPr>
      <w:r>
        <w:rPr>
          <w:szCs w:val="28"/>
        </w:rPr>
        <w:t>и индивидуальным предпринимателем</w:t>
      </w:r>
    </w:p>
    <w:p w14:paraId="0C61C950" w14:textId="77777777" w:rsidR="00B37CF4" w:rsidRDefault="00B37CF4">
      <w:pPr>
        <w:jc w:val="center"/>
        <w:rPr>
          <w:szCs w:val="28"/>
        </w:rPr>
      </w:pPr>
    </w:p>
    <w:p w14:paraId="1E74C786" w14:textId="77777777" w:rsidR="00B37CF4" w:rsidRDefault="00000000">
      <w:pPr>
        <w:jc w:val="center"/>
        <w:rPr>
          <w:b/>
          <w:szCs w:val="28"/>
        </w:rPr>
      </w:pPr>
      <w:r>
        <w:rPr>
          <w:b/>
          <w:szCs w:val="28"/>
        </w:rPr>
        <w:t>СПРАВКА-РАСЧЕТ</w:t>
      </w:r>
    </w:p>
    <w:p w14:paraId="011721C5" w14:textId="77777777" w:rsidR="00B37CF4" w:rsidRDefault="00000000">
      <w:pPr>
        <w:jc w:val="center"/>
        <w:rPr>
          <w:b/>
          <w:color w:val="000000"/>
          <w:szCs w:val="28"/>
        </w:rPr>
      </w:pPr>
      <w:r>
        <w:rPr>
          <w:b/>
          <w:szCs w:val="28"/>
        </w:rPr>
        <w:t xml:space="preserve">суммы субсидии на возмещение </w:t>
      </w:r>
      <w:r>
        <w:rPr>
          <w:b/>
          <w:color w:val="000000"/>
          <w:szCs w:val="28"/>
        </w:rPr>
        <w:t>части затрат, понесенных на строительство теплиц для выращивания овощей и (или) ягод в защищённом грунте</w:t>
      </w:r>
    </w:p>
    <w:tbl>
      <w:tblPr>
        <w:tblW w:w="9639" w:type="dxa"/>
        <w:tblInd w:w="109" w:type="dxa"/>
        <w:tblLayout w:type="fixed"/>
        <w:tblLook w:val="0000" w:firstRow="0" w:lastRow="0" w:firstColumn="0" w:lastColumn="0" w:noHBand="0" w:noVBand="0"/>
      </w:tblPr>
      <w:tblGrid>
        <w:gridCol w:w="4198"/>
        <w:gridCol w:w="5441"/>
      </w:tblGrid>
      <w:tr w:rsidR="00B37CF4" w14:paraId="0FB0FE77" w14:textId="77777777">
        <w:tc>
          <w:tcPr>
            <w:tcW w:w="4198" w:type="dxa"/>
            <w:tcBorders>
              <w:top w:val="single" w:sz="4" w:space="0" w:color="000000"/>
              <w:left w:val="single" w:sz="4" w:space="0" w:color="000000"/>
              <w:bottom w:val="single" w:sz="4" w:space="0" w:color="000000"/>
              <w:right w:val="single" w:sz="4" w:space="0" w:color="000000"/>
            </w:tcBorders>
          </w:tcPr>
          <w:p w14:paraId="6F773DFB" w14:textId="77777777" w:rsidR="00B37CF4" w:rsidRDefault="00000000">
            <w:pPr>
              <w:widowControl w:val="0"/>
            </w:pPr>
            <w:r>
              <w:t>Наименование получателя</w:t>
            </w:r>
          </w:p>
        </w:tc>
        <w:tc>
          <w:tcPr>
            <w:tcW w:w="5440" w:type="dxa"/>
            <w:tcBorders>
              <w:top w:val="single" w:sz="4" w:space="0" w:color="000000"/>
              <w:left w:val="single" w:sz="4" w:space="0" w:color="000000"/>
              <w:bottom w:val="single" w:sz="4" w:space="0" w:color="000000"/>
              <w:right w:val="single" w:sz="4" w:space="0" w:color="000000"/>
            </w:tcBorders>
          </w:tcPr>
          <w:p w14:paraId="4C91C7F6" w14:textId="77777777" w:rsidR="00B37CF4" w:rsidRDefault="00B37CF4">
            <w:pPr>
              <w:widowControl w:val="0"/>
            </w:pPr>
          </w:p>
        </w:tc>
      </w:tr>
      <w:tr w:rsidR="00B37CF4" w14:paraId="17230480" w14:textId="77777777">
        <w:tc>
          <w:tcPr>
            <w:tcW w:w="4198" w:type="dxa"/>
            <w:tcBorders>
              <w:top w:val="single" w:sz="4" w:space="0" w:color="000000"/>
              <w:left w:val="single" w:sz="4" w:space="0" w:color="000000"/>
              <w:bottom w:val="single" w:sz="4" w:space="0" w:color="000000"/>
              <w:right w:val="single" w:sz="4" w:space="0" w:color="000000"/>
            </w:tcBorders>
          </w:tcPr>
          <w:p w14:paraId="141EC365" w14:textId="77777777" w:rsidR="00B37CF4" w:rsidRDefault="00000000">
            <w:pPr>
              <w:widowControl w:val="0"/>
            </w:pPr>
            <w:r>
              <w:t>ИНН/КПП</w:t>
            </w:r>
          </w:p>
        </w:tc>
        <w:tc>
          <w:tcPr>
            <w:tcW w:w="5440" w:type="dxa"/>
            <w:tcBorders>
              <w:top w:val="single" w:sz="4" w:space="0" w:color="000000"/>
              <w:left w:val="single" w:sz="4" w:space="0" w:color="000000"/>
              <w:bottom w:val="single" w:sz="4" w:space="0" w:color="000000"/>
              <w:right w:val="single" w:sz="4" w:space="0" w:color="000000"/>
            </w:tcBorders>
          </w:tcPr>
          <w:p w14:paraId="7B3ABAF3" w14:textId="77777777" w:rsidR="00B37CF4" w:rsidRDefault="00B37CF4">
            <w:pPr>
              <w:widowControl w:val="0"/>
            </w:pPr>
          </w:p>
        </w:tc>
      </w:tr>
      <w:tr w:rsidR="00B37CF4" w14:paraId="39EF9B7B" w14:textId="77777777">
        <w:tc>
          <w:tcPr>
            <w:tcW w:w="4198" w:type="dxa"/>
            <w:tcBorders>
              <w:top w:val="single" w:sz="4" w:space="0" w:color="000000"/>
              <w:left w:val="single" w:sz="4" w:space="0" w:color="000000"/>
              <w:bottom w:val="single" w:sz="4" w:space="0" w:color="000000"/>
              <w:right w:val="single" w:sz="4" w:space="0" w:color="000000"/>
            </w:tcBorders>
          </w:tcPr>
          <w:p w14:paraId="35705EAB" w14:textId="77777777" w:rsidR="00B37CF4" w:rsidRDefault="00000000">
            <w:pPr>
              <w:widowControl w:val="0"/>
            </w:pPr>
            <w:r>
              <w:t>ОКПО</w:t>
            </w:r>
          </w:p>
        </w:tc>
        <w:tc>
          <w:tcPr>
            <w:tcW w:w="5440" w:type="dxa"/>
            <w:tcBorders>
              <w:top w:val="single" w:sz="4" w:space="0" w:color="000000"/>
              <w:left w:val="single" w:sz="4" w:space="0" w:color="000000"/>
              <w:bottom w:val="single" w:sz="4" w:space="0" w:color="000000"/>
              <w:right w:val="single" w:sz="4" w:space="0" w:color="000000"/>
            </w:tcBorders>
          </w:tcPr>
          <w:p w14:paraId="32EC9A7E" w14:textId="77777777" w:rsidR="00B37CF4" w:rsidRDefault="00B37CF4">
            <w:pPr>
              <w:widowControl w:val="0"/>
            </w:pPr>
          </w:p>
        </w:tc>
      </w:tr>
      <w:tr w:rsidR="00B37CF4" w14:paraId="0DC1769A" w14:textId="77777777">
        <w:tc>
          <w:tcPr>
            <w:tcW w:w="4198" w:type="dxa"/>
            <w:tcBorders>
              <w:top w:val="single" w:sz="4" w:space="0" w:color="000000"/>
              <w:left w:val="single" w:sz="4" w:space="0" w:color="000000"/>
              <w:bottom w:val="single" w:sz="4" w:space="0" w:color="000000"/>
              <w:right w:val="single" w:sz="4" w:space="0" w:color="000000"/>
            </w:tcBorders>
          </w:tcPr>
          <w:p w14:paraId="382C9101" w14:textId="77777777" w:rsidR="00B37CF4" w:rsidRDefault="00000000">
            <w:pPr>
              <w:widowControl w:val="0"/>
            </w:pPr>
            <w:r>
              <w:t>ОКТМО</w:t>
            </w:r>
          </w:p>
        </w:tc>
        <w:tc>
          <w:tcPr>
            <w:tcW w:w="5440" w:type="dxa"/>
            <w:tcBorders>
              <w:top w:val="single" w:sz="4" w:space="0" w:color="000000"/>
              <w:left w:val="single" w:sz="4" w:space="0" w:color="000000"/>
              <w:bottom w:val="single" w:sz="4" w:space="0" w:color="000000"/>
              <w:right w:val="single" w:sz="4" w:space="0" w:color="000000"/>
            </w:tcBorders>
          </w:tcPr>
          <w:p w14:paraId="20C3AC9B" w14:textId="77777777" w:rsidR="00B37CF4" w:rsidRDefault="00B37CF4">
            <w:pPr>
              <w:widowControl w:val="0"/>
            </w:pPr>
          </w:p>
        </w:tc>
      </w:tr>
      <w:tr w:rsidR="00B37CF4" w14:paraId="0FDB66F9" w14:textId="77777777">
        <w:tc>
          <w:tcPr>
            <w:tcW w:w="4198" w:type="dxa"/>
            <w:tcBorders>
              <w:top w:val="single" w:sz="4" w:space="0" w:color="000000"/>
              <w:left w:val="single" w:sz="4" w:space="0" w:color="000000"/>
              <w:bottom w:val="single" w:sz="4" w:space="0" w:color="000000"/>
              <w:right w:val="single" w:sz="4" w:space="0" w:color="000000"/>
            </w:tcBorders>
          </w:tcPr>
          <w:p w14:paraId="51EF9F93" w14:textId="77777777" w:rsidR="00B37CF4" w:rsidRDefault="00000000">
            <w:pPr>
              <w:widowControl w:val="0"/>
            </w:pPr>
            <w:r>
              <w:t>Юридический адрес и телефон</w:t>
            </w:r>
          </w:p>
          <w:p w14:paraId="70C9BBFE" w14:textId="77777777" w:rsidR="00B37CF4" w:rsidRDefault="00000000">
            <w:pPr>
              <w:widowControl w:val="0"/>
            </w:pPr>
            <w:r>
              <w:t>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063DE734" w14:textId="77777777" w:rsidR="00B37CF4" w:rsidRDefault="00B37CF4">
            <w:pPr>
              <w:widowControl w:val="0"/>
            </w:pPr>
          </w:p>
        </w:tc>
      </w:tr>
      <w:tr w:rsidR="00B37CF4" w14:paraId="30821A94" w14:textId="77777777">
        <w:tc>
          <w:tcPr>
            <w:tcW w:w="4198" w:type="dxa"/>
            <w:tcBorders>
              <w:top w:val="single" w:sz="4" w:space="0" w:color="000000"/>
              <w:left w:val="single" w:sz="4" w:space="0" w:color="000000"/>
              <w:bottom w:val="single" w:sz="4" w:space="0" w:color="000000"/>
              <w:right w:val="single" w:sz="4" w:space="0" w:color="000000"/>
            </w:tcBorders>
          </w:tcPr>
          <w:p w14:paraId="6F0A10F5" w14:textId="77777777" w:rsidR="00B37CF4" w:rsidRDefault="00000000">
            <w:pPr>
              <w:widowControl w:val="0"/>
            </w:pPr>
            <w:r>
              <w:t>Банковские реквизиты</w:t>
            </w:r>
          </w:p>
          <w:p w14:paraId="7039712D" w14:textId="77777777" w:rsidR="00B37CF4" w:rsidRDefault="00000000">
            <w:pPr>
              <w:widowControl w:val="0"/>
            </w:pPr>
            <w:r>
              <w:t>Расчетный счет получателя субсидий</w:t>
            </w:r>
          </w:p>
        </w:tc>
        <w:tc>
          <w:tcPr>
            <w:tcW w:w="5440" w:type="dxa"/>
            <w:tcBorders>
              <w:top w:val="single" w:sz="4" w:space="0" w:color="000000"/>
              <w:left w:val="single" w:sz="4" w:space="0" w:color="000000"/>
              <w:bottom w:val="single" w:sz="4" w:space="0" w:color="000000"/>
              <w:right w:val="single" w:sz="4" w:space="0" w:color="000000"/>
            </w:tcBorders>
          </w:tcPr>
          <w:p w14:paraId="66B7B405" w14:textId="77777777" w:rsidR="00B37CF4" w:rsidRDefault="00B37CF4">
            <w:pPr>
              <w:widowControl w:val="0"/>
            </w:pPr>
          </w:p>
        </w:tc>
      </w:tr>
      <w:tr w:rsidR="00B37CF4" w14:paraId="416B5E26" w14:textId="77777777">
        <w:tc>
          <w:tcPr>
            <w:tcW w:w="4198" w:type="dxa"/>
            <w:tcBorders>
              <w:top w:val="single" w:sz="4" w:space="0" w:color="000000"/>
              <w:left w:val="single" w:sz="4" w:space="0" w:color="000000"/>
              <w:bottom w:val="single" w:sz="4" w:space="0" w:color="000000"/>
              <w:right w:val="single" w:sz="4" w:space="0" w:color="000000"/>
            </w:tcBorders>
          </w:tcPr>
          <w:p w14:paraId="0A4275C9" w14:textId="77777777" w:rsidR="00B37CF4" w:rsidRDefault="00000000">
            <w:pPr>
              <w:widowControl w:val="0"/>
            </w:pPr>
            <w:r>
              <w:t>Корреспондентский счет</w:t>
            </w:r>
          </w:p>
        </w:tc>
        <w:tc>
          <w:tcPr>
            <w:tcW w:w="5440" w:type="dxa"/>
            <w:tcBorders>
              <w:top w:val="single" w:sz="4" w:space="0" w:color="000000"/>
              <w:left w:val="single" w:sz="4" w:space="0" w:color="000000"/>
              <w:bottom w:val="single" w:sz="4" w:space="0" w:color="000000"/>
              <w:right w:val="single" w:sz="4" w:space="0" w:color="000000"/>
            </w:tcBorders>
          </w:tcPr>
          <w:p w14:paraId="32AD6794" w14:textId="77777777" w:rsidR="00B37CF4" w:rsidRDefault="00B37CF4">
            <w:pPr>
              <w:widowControl w:val="0"/>
            </w:pPr>
          </w:p>
        </w:tc>
      </w:tr>
      <w:tr w:rsidR="00B37CF4" w14:paraId="442F0946" w14:textId="77777777">
        <w:tc>
          <w:tcPr>
            <w:tcW w:w="4198" w:type="dxa"/>
            <w:tcBorders>
              <w:top w:val="single" w:sz="4" w:space="0" w:color="000000"/>
              <w:left w:val="single" w:sz="4" w:space="0" w:color="000000"/>
              <w:bottom w:val="single" w:sz="4" w:space="0" w:color="000000"/>
              <w:right w:val="single" w:sz="4" w:space="0" w:color="000000"/>
            </w:tcBorders>
          </w:tcPr>
          <w:p w14:paraId="4F07B949" w14:textId="77777777" w:rsidR="00B37CF4" w:rsidRDefault="00000000">
            <w:pPr>
              <w:widowControl w:val="0"/>
            </w:pPr>
            <w:r>
              <w:t>Наименование банка</w:t>
            </w:r>
          </w:p>
        </w:tc>
        <w:tc>
          <w:tcPr>
            <w:tcW w:w="5440" w:type="dxa"/>
            <w:tcBorders>
              <w:top w:val="single" w:sz="4" w:space="0" w:color="000000"/>
              <w:left w:val="single" w:sz="4" w:space="0" w:color="000000"/>
              <w:bottom w:val="single" w:sz="4" w:space="0" w:color="000000"/>
              <w:right w:val="single" w:sz="4" w:space="0" w:color="000000"/>
            </w:tcBorders>
          </w:tcPr>
          <w:p w14:paraId="765C0B6B" w14:textId="77777777" w:rsidR="00B37CF4" w:rsidRDefault="00B37CF4">
            <w:pPr>
              <w:widowControl w:val="0"/>
            </w:pPr>
          </w:p>
        </w:tc>
      </w:tr>
      <w:tr w:rsidR="00B37CF4" w14:paraId="181BA91C" w14:textId="77777777">
        <w:tc>
          <w:tcPr>
            <w:tcW w:w="4198" w:type="dxa"/>
            <w:tcBorders>
              <w:top w:val="single" w:sz="4" w:space="0" w:color="000000"/>
              <w:left w:val="single" w:sz="4" w:space="0" w:color="000000"/>
              <w:bottom w:val="single" w:sz="4" w:space="0" w:color="000000"/>
              <w:right w:val="single" w:sz="4" w:space="0" w:color="000000"/>
            </w:tcBorders>
          </w:tcPr>
          <w:p w14:paraId="5B839094" w14:textId="77777777" w:rsidR="00B37CF4" w:rsidRDefault="00000000">
            <w:pPr>
              <w:widowControl w:val="0"/>
            </w:pPr>
            <w:r>
              <w:t>БИК</w:t>
            </w:r>
          </w:p>
        </w:tc>
        <w:tc>
          <w:tcPr>
            <w:tcW w:w="5440" w:type="dxa"/>
            <w:tcBorders>
              <w:top w:val="single" w:sz="4" w:space="0" w:color="000000"/>
              <w:left w:val="single" w:sz="4" w:space="0" w:color="000000"/>
              <w:bottom w:val="single" w:sz="4" w:space="0" w:color="000000"/>
              <w:right w:val="single" w:sz="4" w:space="0" w:color="000000"/>
            </w:tcBorders>
          </w:tcPr>
          <w:p w14:paraId="614E68E9" w14:textId="77777777" w:rsidR="00B37CF4" w:rsidRDefault="00B37CF4">
            <w:pPr>
              <w:widowControl w:val="0"/>
            </w:pPr>
          </w:p>
        </w:tc>
      </w:tr>
    </w:tbl>
    <w:p w14:paraId="78335150" w14:textId="77777777" w:rsidR="00B37CF4" w:rsidRDefault="00B37CF4">
      <w:pPr>
        <w:jc w:val="center"/>
        <w:rPr>
          <w:sz w:val="16"/>
          <w:szCs w:val="16"/>
        </w:rPr>
      </w:pPr>
    </w:p>
    <w:tbl>
      <w:tblPr>
        <w:tblW w:w="9835" w:type="dxa"/>
        <w:tblInd w:w="-79" w:type="dxa"/>
        <w:tblLayout w:type="fixed"/>
        <w:tblLook w:val="0600" w:firstRow="0" w:lastRow="0" w:firstColumn="0" w:lastColumn="0" w:noHBand="1" w:noVBand="1"/>
      </w:tblPr>
      <w:tblGrid>
        <w:gridCol w:w="1952"/>
        <w:gridCol w:w="1650"/>
        <w:gridCol w:w="1245"/>
        <w:gridCol w:w="970"/>
        <w:gridCol w:w="917"/>
        <w:gridCol w:w="962"/>
        <w:gridCol w:w="1018"/>
        <w:gridCol w:w="1121"/>
      </w:tblGrid>
      <w:tr w:rsidR="00B37CF4" w14:paraId="55AE44E2" w14:textId="77777777">
        <w:tc>
          <w:tcPr>
            <w:tcW w:w="1951" w:type="dxa"/>
            <w:tcBorders>
              <w:top w:val="single" w:sz="4" w:space="0" w:color="000000"/>
              <w:left w:val="single" w:sz="4" w:space="0" w:color="000000"/>
              <w:bottom w:val="single" w:sz="4" w:space="0" w:color="000000"/>
            </w:tcBorders>
          </w:tcPr>
          <w:p w14:paraId="63C36877" w14:textId="77777777" w:rsidR="00B37CF4" w:rsidRDefault="00000000">
            <w:pPr>
              <w:widowControl w:val="0"/>
              <w:ind w:left="-57" w:right="-57"/>
              <w:jc w:val="center"/>
              <w:rPr>
                <w:sz w:val="24"/>
              </w:rPr>
            </w:pPr>
            <w:r>
              <w:rPr>
                <w:sz w:val="24"/>
              </w:rPr>
              <w:t>Наименование</w:t>
            </w:r>
          </w:p>
        </w:tc>
        <w:tc>
          <w:tcPr>
            <w:tcW w:w="1649" w:type="dxa"/>
            <w:tcBorders>
              <w:top w:val="single" w:sz="4" w:space="0" w:color="000000"/>
              <w:left w:val="single" w:sz="4" w:space="0" w:color="000000"/>
              <w:bottom w:val="single" w:sz="4" w:space="0" w:color="000000"/>
              <w:right w:val="single" w:sz="4" w:space="0" w:color="000000"/>
            </w:tcBorders>
          </w:tcPr>
          <w:p w14:paraId="5A8B878D" w14:textId="77777777" w:rsidR="00B37CF4" w:rsidRDefault="00000000">
            <w:pPr>
              <w:widowControl w:val="0"/>
              <w:ind w:left="-57" w:right="-57"/>
              <w:jc w:val="center"/>
              <w:rPr>
                <w:sz w:val="24"/>
              </w:rPr>
            </w:pPr>
            <w:r>
              <w:rPr>
                <w:sz w:val="24"/>
              </w:rPr>
              <w:t xml:space="preserve">Площадь теплицы </w:t>
            </w:r>
            <w:r>
              <w:rPr>
                <w:color w:val="000000"/>
                <w:sz w:val="24"/>
              </w:rPr>
              <w:t>для выращивания овощей и (или) ягод защищенного грунта, подлежащая</w:t>
            </w:r>
            <w:r>
              <w:rPr>
                <w:sz w:val="24"/>
              </w:rPr>
              <w:t xml:space="preserve"> субсидированию*</w:t>
            </w:r>
          </w:p>
          <w:p w14:paraId="35DC22C3" w14:textId="77777777" w:rsidR="00B37CF4" w:rsidRDefault="00000000">
            <w:pPr>
              <w:widowControl w:val="0"/>
              <w:ind w:left="-57" w:right="-57"/>
              <w:jc w:val="center"/>
              <w:rPr>
                <w:sz w:val="24"/>
              </w:rPr>
            </w:pPr>
            <w:r>
              <w:rPr>
                <w:sz w:val="24"/>
              </w:rPr>
              <w:t>(кв.м.)</w:t>
            </w:r>
          </w:p>
        </w:tc>
        <w:tc>
          <w:tcPr>
            <w:tcW w:w="1245" w:type="dxa"/>
            <w:tcBorders>
              <w:top w:val="single" w:sz="4" w:space="0" w:color="000000"/>
              <w:left w:val="single" w:sz="4" w:space="0" w:color="000000"/>
              <w:bottom w:val="single" w:sz="4" w:space="0" w:color="000000"/>
              <w:right w:val="single" w:sz="4" w:space="0" w:color="000000"/>
            </w:tcBorders>
          </w:tcPr>
          <w:p w14:paraId="592E53F4" w14:textId="77777777" w:rsidR="00B37CF4" w:rsidRDefault="00000000">
            <w:pPr>
              <w:widowControl w:val="0"/>
              <w:ind w:left="-57" w:right="-57"/>
              <w:jc w:val="center"/>
              <w:rPr>
                <w:sz w:val="24"/>
              </w:rPr>
            </w:pPr>
            <w:r>
              <w:rPr>
                <w:sz w:val="24"/>
              </w:rPr>
              <w:t>Фактические затраты,</w:t>
            </w:r>
          </w:p>
          <w:p w14:paraId="61578B8F" w14:textId="77777777" w:rsidR="00B37CF4" w:rsidRDefault="00000000">
            <w:pPr>
              <w:widowControl w:val="0"/>
              <w:ind w:left="-57" w:right="-57"/>
              <w:jc w:val="center"/>
              <w:rPr>
                <w:sz w:val="24"/>
              </w:rPr>
            </w:pPr>
            <w:r>
              <w:rPr>
                <w:sz w:val="24"/>
              </w:rPr>
              <w:t>(рублей)</w:t>
            </w:r>
          </w:p>
        </w:tc>
        <w:tc>
          <w:tcPr>
            <w:tcW w:w="970" w:type="dxa"/>
            <w:tcBorders>
              <w:top w:val="single" w:sz="4" w:space="0" w:color="000000"/>
              <w:left w:val="single" w:sz="4" w:space="0" w:color="000000"/>
              <w:bottom w:val="single" w:sz="4" w:space="0" w:color="000000"/>
              <w:right w:val="single" w:sz="4" w:space="0" w:color="000000"/>
            </w:tcBorders>
          </w:tcPr>
          <w:p w14:paraId="7691D792" w14:textId="77777777" w:rsidR="00B37CF4" w:rsidRDefault="00000000">
            <w:pPr>
              <w:widowControl w:val="0"/>
              <w:ind w:left="-57" w:right="-57"/>
              <w:jc w:val="center"/>
              <w:rPr>
                <w:sz w:val="24"/>
              </w:rPr>
            </w:pPr>
            <w:r>
              <w:rPr>
                <w:sz w:val="24"/>
              </w:rPr>
              <w:t>Ставка субсидии,%</w:t>
            </w:r>
          </w:p>
        </w:tc>
        <w:tc>
          <w:tcPr>
            <w:tcW w:w="917" w:type="dxa"/>
            <w:tcBorders>
              <w:top w:val="single" w:sz="4" w:space="0" w:color="000000"/>
              <w:left w:val="single" w:sz="4" w:space="0" w:color="000000"/>
              <w:bottom w:val="single" w:sz="4" w:space="0" w:color="000000"/>
              <w:right w:val="single" w:sz="4" w:space="0" w:color="000000"/>
            </w:tcBorders>
          </w:tcPr>
          <w:p w14:paraId="5407E816" w14:textId="77777777" w:rsidR="00B37CF4" w:rsidRDefault="00000000">
            <w:pPr>
              <w:widowControl w:val="0"/>
              <w:ind w:left="-57" w:right="-57"/>
              <w:jc w:val="center"/>
              <w:rPr>
                <w:sz w:val="24"/>
              </w:rPr>
            </w:pPr>
            <w:r>
              <w:rPr>
                <w:sz w:val="24"/>
              </w:rPr>
              <w:t>Ставка</w:t>
            </w:r>
          </w:p>
          <w:p w14:paraId="4E5F6B22" w14:textId="77777777" w:rsidR="00B37CF4" w:rsidRDefault="00000000">
            <w:pPr>
              <w:widowControl w:val="0"/>
              <w:ind w:left="-57" w:right="-57"/>
              <w:jc w:val="center"/>
              <w:rPr>
                <w:sz w:val="24"/>
              </w:rPr>
            </w:pPr>
            <w:r>
              <w:rPr>
                <w:sz w:val="24"/>
              </w:rPr>
              <w:t>субсидии за 1 кв.м.</w:t>
            </w:r>
          </w:p>
          <w:p w14:paraId="3D9DDAB5" w14:textId="77777777" w:rsidR="00B37CF4" w:rsidRDefault="00000000">
            <w:pPr>
              <w:widowControl w:val="0"/>
              <w:ind w:left="-57" w:right="-57"/>
              <w:jc w:val="center"/>
              <w:rPr>
                <w:sz w:val="24"/>
              </w:rPr>
            </w:pPr>
            <w:r>
              <w:rPr>
                <w:sz w:val="24"/>
              </w:rPr>
              <w:t>(рублей)</w:t>
            </w:r>
          </w:p>
        </w:tc>
        <w:tc>
          <w:tcPr>
            <w:tcW w:w="962" w:type="dxa"/>
            <w:tcBorders>
              <w:top w:val="single" w:sz="4" w:space="0" w:color="000000"/>
              <w:left w:val="single" w:sz="4" w:space="0" w:color="000000"/>
              <w:bottom w:val="single" w:sz="4" w:space="0" w:color="000000"/>
              <w:right w:val="single" w:sz="4" w:space="0" w:color="000000"/>
            </w:tcBorders>
          </w:tcPr>
          <w:p w14:paraId="6BDC260C" w14:textId="77777777" w:rsidR="00B37CF4" w:rsidRDefault="00000000">
            <w:pPr>
              <w:widowControl w:val="0"/>
              <w:ind w:left="-57" w:right="-57"/>
              <w:jc w:val="center"/>
              <w:rPr>
                <w:sz w:val="24"/>
              </w:rPr>
            </w:pPr>
            <w:r>
              <w:rPr>
                <w:sz w:val="24"/>
              </w:rPr>
              <w:t xml:space="preserve">Размер </w:t>
            </w:r>
            <w:r>
              <w:rPr>
                <w:sz w:val="24"/>
              </w:rPr>
              <w:br/>
              <w:t>целевых средств</w:t>
            </w:r>
          </w:p>
          <w:p w14:paraId="77AC8175" w14:textId="77777777" w:rsidR="00B37CF4" w:rsidRDefault="00000000">
            <w:pPr>
              <w:widowControl w:val="0"/>
              <w:ind w:left="-57" w:right="-57"/>
              <w:jc w:val="center"/>
              <w:rPr>
                <w:sz w:val="24"/>
              </w:rPr>
            </w:pPr>
            <w:r>
              <w:rPr>
                <w:sz w:val="24"/>
              </w:rPr>
              <w:t>гр.6 = =гр.3×гр.4/100</w:t>
            </w:r>
          </w:p>
          <w:p w14:paraId="2FEF634F" w14:textId="77777777" w:rsidR="00B37CF4" w:rsidRDefault="00000000">
            <w:pPr>
              <w:widowControl w:val="0"/>
              <w:ind w:left="-57" w:right="-57"/>
              <w:jc w:val="center"/>
              <w:rPr>
                <w:sz w:val="24"/>
              </w:rPr>
            </w:pPr>
            <w:r>
              <w:rPr>
                <w:sz w:val="24"/>
              </w:rPr>
              <w:t>(рублей)</w:t>
            </w:r>
          </w:p>
        </w:tc>
        <w:tc>
          <w:tcPr>
            <w:tcW w:w="1018" w:type="dxa"/>
            <w:tcBorders>
              <w:top w:val="single" w:sz="4" w:space="0" w:color="000000"/>
              <w:left w:val="single" w:sz="4" w:space="0" w:color="000000"/>
              <w:bottom w:val="single" w:sz="4" w:space="0" w:color="000000"/>
              <w:right w:val="single" w:sz="4" w:space="0" w:color="000000"/>
            </w:tcBorders>
          </w:tcPr>
          <w:p w14:paraId="0DC1A6A4" w14:textId="77777777" w:rsidR="00B37CF4" w:rsidRDefault="00000000">
            <w:pPr>
              <w:widowControl w:val="0"/>
              <w:ind w:left="-57" w:right="-57"/>
              <w:jc w:val="center"/>
              <w:rPr>
                <w:sz w:val="24"/>
              </w:rPr>
            </w:pPr>
            <w:r>
              <w:rPr>
                <w:sz w:val="24"/>
              </w:rPr>
              <w:t xml:space="preserve">Размер </w:t>
            </w:r>
            <w:r>
              <w:rPr>
                <w:sz w:val="24"/>
              </w:rPr>
              <w:br/>
              <w:t>целевых средств</w:t>
            </w:r>
          </w:p>
          <w:p w14:paraId="5922AC5B" w14:textId="77777777" w:rsidR="00B37CF4" w:rsidRDefault="00000000">
            <w:pPr>
              <w:widowControl w:val="0"/>
              <w:ind w:left="-57" w:right="-57"/>
              <w:jc w:val="center"/>
              <w:rPr>
                <w:sz w:val="24"/>
              </w:rPr>
            </w:pPr>
            <w:r>
              <w:rPr>
                <w:sz w:val="24"/>
              </w:rPr>
              <w:t>гр.7 = =гр.2×гр.5</w:t>
            </w:r>
          </w:p>
          <w:p w14:paraId="223B038A" w14:textId="77777777" w:rsidR="00B37CF4" w:rsidRDefault="00000000">
            <w:pPr>
              <w:widowControl w:val="0"/>
              <w:ind w:left="-57" w:right="-57"/>
              <w:jc w:val="center"/>
              <w:rPr>
                <w:sz w:val="24"/>
              </w:rPr>
            </w:pPr>
            <w:r>
              <w:rPr>
                <w:sz w:val="24"/>
              </w:rPr>
              <w:t>(рублей)</w:t>
            </w:r>
          </w:p>
        </w:tc>
        <w:tc>
          <w:tcPr>
            <w:tcW w:w="1121" w:type="dxa"/>
            <w:tcBorders>
              <w:top w:val="single" w:sz="4" w:space="0" w:color="000000"/>
              <w:left w:val="single" w:sz="4" w:space="0" w:color="000000"/>
              <w:bottom w:val="single" w:sz="4" w:space="0" w:color="000000"/>
              <w:right w:val="single" w:sz="4" w:space="0" w:color="000000"/>
            </w:tcBorders>
          </w:tcPr>
          <w:p w14:paraId="4D038EDD" w14:textId="77777777" w:rsidR="00B37CF4" w:rsidRDefault="00000000">
            <w:pPr>
              <w:widowControl w:val="0"/>
              <w:ind w:left="-57" w:right="-57"/>
              <w:jc w:val="center"/>
              <w:rPr>
                <w:sz w:val="24"/>
              </w:rPr>
            </w:pPr>
            <w:r>
              <w:rPr>
                <w:sz w:val="24"/>
              </w:rPr>
              <w:t>Сумма субсидии (минимальная величина из графы 6 или 7)</w:t>
            </w:r>
          </w:p>
          <w:p w14:paraId="1C8C83F0" w14:textId="77777777" w:rsidR="00B37CF4" w:rsidRDefault="00000000">
            <w:pPr>
              <w:widowControl w:val="0"/>
              <w:ind w:left="-57" w:right="-57"/>
              <w:jc w:val="center"/>
              <w:rPr>
                <w:sz w:val="24"/>
              </w:rPr>
            </w:pPr>
            <w:r>
              <w:rPr>
                <w:sz w:val="24"/>
              </w:rPr>
              <w:t>(рублей)</w:t>
            </w:r>
          </w:p>
        </w:tc>
      </w:tr>
      <w:tr w:rsidR="00B37CF4" w14:paraId="6CEAAD20" w14:textId="77777777">
        <w:tc>
          <w:tcPr>
            <w:tcW w:w="1951" w:type="dxa"/>
            <w:tcBorders>
              <w:top w:val="single" w:sz="4" w:space="0" w:color="000000"/>
              <w:left w:val="single" w:sz="4" w:space="0" w:color="000000"/>
              <w:bottom w:val="single" w:sz="4" w:space="0" w:color="000000"/>
            </w:tcBorders>
          </w:tcPr>
          <w:p w14:paraId="199582DF" w14:textId="77777777" w:rsidR="00B37CF4" w:rsidRDefault="00000000">
            <w:pPr>
              <w:widowControl w:val="0"/>
              <w:spacing w:line="216" w:lineRule="auto"/>
              <w:jc w:val="center"/>
              <w:rPr>
                <w:sz w:val="24"/>
              </w:rPr>
            </w:pPr>
            <w:r>
              <w:rPr>
                <w:sz w:val="24"/>
              </w:rPr>
              <w:t>1</w:t>
            </w:r>
          </w:p>
        </w:tc>
        <w:tc>
          <w:tcPr>
            <w:tcW w:w="1649" w:type="dxa"/>
            <w:tcBorders>
              <w:top w:val="single" w:sz="4" w:space="0" w:color="000000"/>
              <w:left w:val="single" w:sz="4" w:space="0" w:color="000000"/>
              <w:bottom w:val="single" w:sz="4" w:space="0" w:color="000000"/>
              <w:right w:val="single" w:sz="4" w:space="0" w:color="000000"/>
            </w:tcBorders>
          </w:tcPr>
          <w:p w14:paraId="17CA66A7" w14:textId="77777777" w:rsidR="00B37CF4" w:rsidRDefault="00000000">
            <w:pPr>
              <w:widowControl w:val="0"/>
              <w:spacing w:line="216" w:lineRule="auto"/>
              <w:jc w:val="center"/>
              <w:rPr>
                <w:sz w:val="24"/>
              </w:rPr>
            </w:pPr>
            <w:r>
              <w:rPr>
                <w:sz w:val="24"/>
              </w:rPr>
              <w:t>2</w:t>
            </w:r>
          </w:p>
        </w:tc>
        <w:tc>
          <w:tcPr>
            <w:tcW w:w="1245" w:type="dxa"/>
            <w:tcBorders>
              <w:top w:val="single" w:sz="4" w:space="0" w:color="000000"/>
              <w:left w:val="single" w:sz="4" w:space="0" w:color="000000"/>
              <w:bottom w:val="single" w:sz="4" w:space="0" w:color="000000"/>
              <w:right w:val="single" w:sz="4" w:space="0" w:color="000000"/>
            </w:tcBorders>
          </w:tcPr>
          <w:p w14:paraId="4AD0CCA4" w14:textId="77777777" w:rsidR="00B37CF4" w:rsidRDefault="00000000">
            <w:pPr>
              <w:widowControl w:val="0"/>
              <w:spacing w:line="216" w:lineRule="auto"/>
              <w:jc w:val="center"/>
              <w:rPr>
                <w:sz w:val="24"/>
              </w:rPr>
            </w:pPr>
            <w:r>
              <w:rPr>
                <w:sz w:val="24"/>
              </w:rPr>
              <w:t>3</w:t>
            </w:r>
          </w:p>
        </w:tc>
        <w:tc>
          <w:tcPr>
            <w:tcW w:w="970" w:type="dxa"/>
            <w:tcBorders>
              <w:top w:val="single" w:sz="4" w:space="0" w:color="000000"/>
              <w:left w:val="single" w:sz="4" w:space="0" w:color="000000"/>
              <w:bottom w:val="single" w:sz="4" w:space="0" w:color="000000"/>
              <w:right w:val="single" w:sz="4" w:space="0" w:color="000000"/>
            </w:tcBorders>
          </w:tcPr>
          <w:p w14:paraId="47477D5B" w14:textId="77777777" w:rsidR="00B37CF4" w:rsidRDefault="00000000">
            <w:pPr>
              <w:widowControl w:val="0"/>
              <w:spacing w:line="216" w:lineRule="auto"/>
              <w:jc w:val="center"/>
              <w:rPr>
                <w:sz w:val="24"/>
              </w:rPr>
            </w:pPr>
            <w:r>
              <w:rPr>
                <w:sz w:val="24"/>
              </w:rPr>
              <w:t>4</w:t>
            </w:r>
          </w:p>
        </w:tc>
        <w:tc>
          <w:tcPr>
            <w:tcW w:w="917" w:type="dxa"/>
            <w:tcBorders>
              <w:top w:val="single" w:sz="4" w:space="0" w:color="000000"/>
              <w:left w:val="single" w:sz="4" w:space="0" w:color="000000"/>
              <w:bottom w:val="single" w:sz="4" w:space="0" w:color="000000"/>
              <w:right w:val="single" w:sz="4" w:space="0" w:color="000000"/>
            </w:tcBorders>
          </w:tcPr>
          <w:p w14:paraId="1CA0D45E" w14:textId="77777777" w:rsidR="00B37CF4" w:rsidRDefault="00000000">
            <w:pPr>
              <w:widowControl w:val="0"/>
              <w:spacing w:line="216" w:lineRule="auto"/>
              <w:jc w:val="center"/>
              <w:rPr>
                <w:sz w:val="24"/>
              </w:rPr>
            </w:pPr>
            <w:r>
              <w:rPr>
                <w:sz w:val="24"/>
              </w:rPr>
              <w:t>5</w:t>
            </w:r>
          </w:p>
        </w:tc>
        <w:tc>
          <w:tcPr>
            <w:tcW w:w="962" w:type="dxa"/>
            <w:tcBorders>
              <w:top w:val="single" w:sz="4" w:space="0" w:color="000000"/>
              <w:left w:val="single" w:sz="4" w:space="0" w:color="000000"/>
              <w:bottom w:val="single" w:sz="4" w:space="0" w:color="000000"/>
              <w:right w:val="single" w:sz="4" w:space="0" w:color="000000"/>
            </w:tcBorders>
          </w:tcPr>
          <w:p w14:paraId="60FFD87D" w14:textId="77777777" w:rsidR="00B37CF4" w:rsidRDefault="00000000">
            <w:pPr>
              <w:widowControl w:val="0"/>
              <w:spacing w:line="216" w:lineRule="auto"/>
              <w:jc w:val="center"/>
              <w:rPr>
                <w:sz w:val="24"/>
              </w:rPr>
            </w:pPr>
            <w:r>
              <w:rPr>
                <w:sz w:val="24"/>
              </w:rPr>
              <w:t>6</w:t>
            </w:r>
          </w:p>
        </w:tc>
        <w:tc>
          <w:tcPr>
            <w:tcW w:w="1018" w:type="dxa"/>
            <w:tcBorders>
              <w:top w:val="single" w:sz="4" w:space="0" w:color="000000"/>
              <w:left w:val="single" w:sz="4" w:space="0" w:color="000000"/>
              <w:bottom w:val="single" w:sz="4" w:space="0" w:color="000000"/>
              <w:right w:val="single" w:sz="4" w:space="0" w:color="000000"/>
            </w:tcBorders>
          </w:tcPr>
          <w:p w14:paraId="5221120B" w14:textId="77777777" w:rsidR="00B37CF4" w:rsidRDefault="00000000">
            <w:pPr>
              <w:widowControl w:val="0"/>
              <w:spacing w:line="216" w:lineRule="auto"/>
              <w:jc w:val="center"/>
              <w:rPr>
                <w:sz w:val="24"/>
              </w:rPr>
            </w:pPr>
            <w:r>
              <w:rPr>
                <w:sz w:val="24"/>
              </w:rPr>
              <w:t>7</w:t>
            </w:r>
          </w:p>
        </w:tc>
        <w:tc>
          <w:tcPr>
            <w:tcW w:w="1121" w:type="dxa"/>
            <w:tcBorders>
              <w:top w:val="single" w:sz="4" w:space="0" w:color="000000"/>
              <w:left w:val="single" w:sz="4" w:space="0" w:color="000000"/>
              <w:bottom w:val="single" w:sz="4" w:space="0" w:color="000000"/>
              <w:right w:val="single" w:sz="4" w:space="0" w:color="000000"/>
            </w:tcBorders>
          </w:tcPr>
          <w:p w14:paraId="59BE19A5" w14:textId="77777777" w:rsidR="00B37CF4" w:rsidRDefault="00000000">
            <w:pPr>
              <w:widowControl w:val="0"/>
              <w:spacing w:line="216" w:lineRule="auto"/>
              <w:jc w:val="center"/>
              <w:rPr>
                <w:sz w:val="24"/>
              </w:rPr>
            </w:pPr>
            <w:r>
              <w:rPr>
                <w:sz w:val="24"/>
              </w:rPr>
              <w:t>8</w:t>
            </w:r>
          </w:p>
        </w:tc>
      </w:tr>
      <w:tr w:rsidR="00B37CF4" w14:paraId="5E7CE1F7" w14:textId="77777777">
        <w:tc>
          <w:tcPr>
            <w:tcW w:w="1951" w:type="dxa"/>
            <w:tcBorders>
              <w:top w:val="single" w:sz="4" w:space="0" w:color="000000"/>
              <w:left w:val="single" w:sz="4" w:space="0" w:color="000000"/>
              <w:bottom w:val="single" w:sz="4" w:space="0" w:color="000000"/>
            </w:tcBorders>
          </w:tcPr>
          <w:p w14:paraId="02008AD5" w14:textId="77777777" w:rsidR="00B37CF4" w:rsidRDefault="00000000">
            <w:pPr>
              <w:widowControl w:val="0"/>
              <w:spacing w:line="216" w:lineRule="auto"/>
              <w:rPr>
                <w:sz w:val="24"/>
              </w:rPr>
            </w:pPr>
            <w:r>
              <w:rPr>
                <w:sz w:val="24"/>
              </w:rPr>
              <w:lastRenderedPageBreak/>
              <w:t>Теплица на металлическом и стеклопластиковом каркасе</w:t>
            </w:r>
          </w:p>
        </w:tc>
        <w:tc>
          <w:tcPr>
            <w:tcW w:w="1649" w:type="dxa"/>
            <w:tcBorders>
              <w:top w:val="single" w:sz="4" w:space="0" w:color="000000"/>
              <w:left w:val="single" w:sz="4" w:space="0" w:color="000000"/>
              <w:bottom w:val="single" w:sz="4" w:space="0" w:color="000000"/>
              <w:right w:val="single" w:sz="4" w:space="0" w:color="000000"/>
            </w:tcBorders>
          </w:tcPr>
          <w:p w14:paraId="69DAB790" w14:textId="77777777" w:rsidR="00B37CF4" w:rsidRDefault="00B37CF4">
            <w:pPr>
              <w:widowControl w:val="0"/>
              <w:spacing w:line="216" w:lineRule="auto"/>
              <w:rPr>
                <w:sz w:val="24"/>
              </w:rPr>
            </w:pPr>
          </w:p>
        </w:tc>
        <w:tc>
          <w:tcPr>
            <w:tcW w:w="1245" w:type="dxa"/>
            <w:tcBorders>
              <w:top w:val="single" w:sz="4" w:space="0" w:color="000000"/>
              <w:left w:val="single" w:sz="4" w:space="0" w:color="000000"/>
              <w:bottom w:val="single" w:sz="4" w:space="0" w:color="000000"/>
              <w:right w:val="single" w:sz="4" w:space="0" w:color="000000"/>
            </w:tcBorders>
          </w:tcPr>
          <w:p w14:paraId="06C0F346" w14:textId="77777777" w:rsidR="00B37CF4" w:rsidRDefault="00B37CF4">
            <w:pPr>
              <w:widowControl w:val="0"/>
              <w:spacing w:line="216" w:lineRule="auto"/>
              <w:jc w:val="center"/>
              <w:rPr>
                <w:sz w:val="24"/>
              </w:rPr>
            </w:pPr>
          </w:p>
        </w:tc>
        <w:tc>
          <w:tcPr>
            <w:tcW w:w="970" w:type="dxa"/>
            <w:tcBorders>
              <w:top w:val="single" w:sz="4" w:space="0" w:color="000000"/>
              <w:left w:val="single" w:sz="4" w:space="0" w:color="000000"/>
              <w:bottom w:val="single" w:sz="4" w:space="0" w:color="000000"/>
              <w:right w:val="single" w:sz="4" w:space="0" w:color="000000"/>
            </w:tcBorders>
          </w:tcPr>
          <w:p w14:paraId="33417463" w14:textId="77777777" w:rsidR="00B37CF4" w:rsidRDefault="00B37CF4">
            <w:pPr>
              <w:widowControl w:val="0"/>
              <w:spacing w:line="216" w:lineRule="auto"/>
              <w:jc w:val="center"/>
              <w:rPr>
                <w:sz w:val="24"/>
              </w:rPr>
            </w:pPr>
          </w:p>
        </w:tc>
        <w:tc>
          <w:tcPr>
            <w:tcW w:w="917" w:type="dxa"/>
            <w:tcBorders>
              <w:top w:val="single" w:sz="4" w:space="0" w:color="000000"/>
              <w:left w:val="single" w:sz="4" w:space="0" w:color="000000"/>
              <w:bottom w:val="single" w:sz="4" w:space="0" w:color="000000"/>
              <w:right w:val="single" w:sz="4" w:space="0" w:color="000000"/>
            </w:tcBorders>
          </w:tcPr>
          <w:p w14:paraId="711AB707" w14:textId="77777777" w:rsidR="00B37CF4" w:rsidRDefault="00B37CF4">
            <w:pPr>
              <w:widowControl w:val="0"/>
              <w:spacing w:line="216" w:lineRule="auto"/>
              <w:jc w:val="center"/>
              <w:rPr>
                <w:sz w:val="24"/>
              </w:rPr>
            </w:pPr>
          </w:p>
        </w:tc>
        <w:tc>
          <w:tcPr>
            <w:tcW w:w="962" w:type="dxa"/>
            <w:tcBorders>
              <w:top w:val="single" w:sz="4" w:space="0" w:color="000000"/>
              <w:left w:val="single" w:sz="4" w:space="0" w:color="000000"/>
              <w:bottom w:val="single" w:sz="4" w:space="0" w:color="000000"/>
              <w:right w:val="single" w:sz="4" w:space="0" w:color="000000"/>
            </w:tcBorders>
          </w:tcPr>
          <w:p w14:paraId="28EC892C" w14:textId="77777777" w:rsidR="00B37CF4" w:rsidRDefault="00B37CF4">
            <w:pPr>
              <w:widowControl w:val="0"/>
              <w:spacing w:line="216" w:lineRule="auto"/>
              <w:rPr>
                <w:sz w:val="24"/>
              </w:rPr>
            </w:pPr>
          </w:p>
        </w:tc>
        <w:tc>
          <w:tcPr>
            <w:tcW w:w="1018" w:type="dxa"/>
            <w:tcBorders>
              <w:top w:val="single" w:sz="4" w:space="0" w:color="000000"/>
              <w:left w:val="single" w:sz="4" w:space="0" w:color="000000"/>
              <w:bottom w:val="single" w:sz="4" w:space="0" w:color="000000"/>
              <w:right w:val="single" w:sz="4" w:space="0" w:color="000000"/>
            </w:tcBorders>
          </w:tcPr>
          <w:p w14:paraId="155719C1" w14:textId="77777777" w:rsidR="00B37CF4" w:rsidRDefault="00B37CF4">
            <w:pPr>
              <w:widowControl w:val="0"/>
              <w:spacing w:line="216" w:lineRule="auto"/>
              <w:rPr>
                <w:sz w:val="24"/>
              </w:rPr>
            </w:pPr>
          </w:p>
        </w:tc>
        <w:tc>
          <w:tcPr>
            <w:tcW w:w="1121" w:type="dxa"/>
            <w:tcBorders>
              <w:top w:val="single" w:sz="4" w:space="0" w:color="000000"/>
              <w:left w:val="single" w:sz="4" w:space="0" w:color="000000"/>
              <w:bottom w:val="single" w:sz="4" w:space="0" w:color="000000"/>
              <w:right w:val="single" w:sz="4" w:space="0" w:color="000000"/>
            </w:tcBorders>
          </w:tcPr>
          <w:p w14:paraId="4983C081" w14:textId="77777777" w:rsidR="00B37CF4" w:rsidRDefault="00B37CF4">
            <w:pPr>
              <w:widowControl w:val="0"/>
              <w:spacing w:line="216" w:lineRule="auto"/>
              <w:rPr>
                <w:sz w:val="24"/>
              </w:rPr>
            </w:pPr>
          </w:p>
        </w:tc>
      </w:tr>
      <w:tr w:rsidR="00B37CF4" w14:paraId="06B4B9E8" w14:textId="77777777">
        <w:tc>
          <w:tcPr>
            <w:tcW w:w="1951" w:type="dxa"/>
            <w:tcBorders>
              <w:left w:val="single" w:sz="4" w:space="0" w:color="000000"/>
              <w:bottom w:val="single" w:sz="4" w:space="0" w:color="000000"/>
            </w:tcBorders>
          </w:tcPr>
          <w:p w14:paraId="77F5970B" w14:textId="77777777" w:rsidR="00B37CF4" w:rsidRDefault="00000000">
            <w:pPr>
              <w:widowControl w:val="0"/>
              <w:spacing w:line="216" w:lineRule="auto"/>
              <w:rPr>
                <w:sz w:val="24"/>
              </w:rPr>
            </w:pPr>
            <w:r>
              <w:rPr>
                <w:sz w:val="24"/>
              </w:rPr>
              <w:t>Теплица на деревянном и комбинированном каркасе</w:t>
            </w:r>
          </w:p>
        </w:tc>
        <w:tc>
          <w:tcPr>
            <w:tcW w:w="1649" w:type="dxa"/>
            <w:tcBorders>
              <w:left w:val="single" w:sz="4" w:space="0" w:color="000000"/>
              <w:bottom w:val="single" w:sz="4" w:space="0" w:color="000000"/>
              <w:right w:val="single" w:sz="4" w:space="0" w:color="000000"/>
            </w:tcBorders>
          </w:tcPr>
          <w:p w14:paraId="23B08ACB" w14:textId="77777777" w:rsidR="00B37CF4" w:rsidRDefault="00B37CF4">
            <w:pPr>
              <w:widowControl w:val="0"/>
              <w:spacing w:line="216" w:lineRule="auto"/>
              <w:rPr>
                <w:sz w:val="24"/>
              </w:rPr>
            </w:pPr>
          </w:p>
        </w:tc>
        <w:tc>
          <w:tcPr>
            <w:tcW w:w="1245" w:type="dxa"/>
            <w:tcBorders>
              <w:left w:val="single" w:sz="4" w:space="0" w:color="000000"/>
              <w:bottom w:val="single" w:sz="4" w:space="0" w:color="000000"/>
              <w:right w:val="single" w:sz="4" w:space="0" w:color="000000"/>
            </w:tcBorders>
          </w:tcPr>
          <w:p w14:paraId="46C942B8" w14:textId="77777777" w:rsidR="00B37CF4" w:rsidRDefault="00B37CF4">
            <w:pPr>
              <w:widowControl w:val="0"/>
              <w:spacing w:line="216" w:lineRule="auto"/>
              <w:jc w:val="center"/>
              <w:rPr>
                <w:sz w:val="24"/>
              </w:rPr>
            </w:pPr>
          </w:p>
        </w:tc>
        <w:tc>
          <w:tcPr>
            <w:tcW w:w="970" w:type="dxa"/>
            <w:tcBorders>
              <w:left w:val="single" w:sz="4" w:space="0" w:color="000000"/>
              <w:bottom w:val="single" w:sz="4" w:space="0" w:color="000000"/>
              <w:right w:val="single" w:sz="4" w:space="0" w:color="000000"/>
            </w:tcBorders>
          </w:tcPr>
          <w:p w14:paraId="321176CB" w14:textId="77777777" w:rsidR="00B37CF4" w:rsidRDefault="00B37CF4">
            <w:pPr>
              <w:widowControl w:val="0"/>
              <w:spacing w:line="216" w:lineRule="auto"/>
              <w:jc w:val="center"/>
              <w:rPr>
                <w:sz w:val="24"/>
              </w:rPr>
            </w:pPr>
          </w:p>
        </w:tc>
        <w:tc>
          <w:tcPr>
            <w:tcW w:w="917" w:type="dxa"/>
            <w:tcBorders>
              <w:left w:val="single" w:sz="4" w:space="0" w:color="000000"/>
              <w:bottom w:val="single" w:sz="4" w:space="0" w:color="000000"/>
              <w:right w:val="single" w:sz="4" w:space="0" w:color="000000"/>
            </w:tcBorders>
          </w:tcPr>
          <w:p w14:paraId="63071D70" w14:textId="77777777" w:rsidR="00B37CF4" w:rsidRDefault="00B37CF4">
            <w:pPr>
              <w:widowControl w:val="0"/>
              <w:spacing w:line="216" w:lineRule="auto"/>
              <w:jc w:val="center"/>
              <w:rPr>
                <w:sz w:val="24"/>
              </w:rPr>
            </w:pPr>
          </w:p>
        </w:tc>
        <w:tc>
          <w:tcPr>
            <w:tcW w:w="962" w:type="dxa"/>
            <w:tcBorders>
              <w:left w:val="single" w:sz="4" w:space="0" w:color="000000"/>
              <w:bottom w:val="single" w:sz="4" w:space="0" w:color="000000"/>
              <w:right w:val="single" w:sz="4" w:space="0" w:color="000000"/>
            </w:tcBorders>
          </w:tcPr>
          <w:p w14:paraId="23014DC5" w14:textId="77777777" w:rsidR="00B37CF4" w:rsidRDefault="00B37CF4">
            <w:pPr>
              <w:widowControl w:val="0"/>
              <w:spacing w:line="216" w:lineRule="auto"/>
              <w:rPr>
                <w:sz w:val="24"/>
              </w:rPr>
            </w:pPr>
          </w:p>
        </w:tc>
        <w:tc>
          <w:tcPr>
            <w:tcW w:w="1018" w:type="dxa"/>
            <w:tcBorders>
              <w:left w:val="single" w:sz="4" w:space="0" w:color="000000"/>
              <w:bottom w:val="single" w:sz="4" w:space="0" w:color="000000"/>
              <w:right w:val="single" w:sz="4" w:space="0" w:color="000000"/>
            </w:tcBorders>
          </w:tcPr>
          <w:p w14:paraId="0411509E" w14:textId="77777777" w:rsidR="00B37CF4" w:rsidRDefault="00B37CF4">
            <w:pPr>
              <w:widowControl w:val="0"/>
              <w:spacing w:line="216" w:lineRule="auto"/>
              <w:rPr>
                <w:sz w:val="24"/>
              </w:rPr>
            </w:pPr>
          </w:p>
        </w:tc>
        <w:tc>
          <w:tcPr>
            <w:tcW w:w="1121" w:type="dxa"/>
            <w:tcBorders>
              <w:left w:val="single" w:sz="4" w:space="0" w:color="000000"/>
              <w:bottom w:val="single" w:sz="4" w:space="0" w:color="000000"/>
              <w:right w:val="single" w:sz="4" w:space="0" w:color="000000"/>
            </w:tcBorders>
          </w:tcPr>
          <w:p w14:paraId="274E6CE8" w14:textId="77777777" w:rsidR="00B37CF4" w:rsidRDefault="00B37CF4">
            <w:pPr>
              <w:widowControl w:val="0"/>
              <w:spacing w:line="216" w:lineRule="auto"/>
              <w:rPr>
                <w:sz w:val="24"/>
              </w:rPr>
            </w:pPr>
          </w:p>
        </w:tc>
      </w:tr>
      <w:tr w:rsidR="00B37CF4" w14:paraId="023FF0F6" w14:textId="77777777">
        <w:tc>
          <w:tcPr>
            <w:tcW w:w="1951" w:type="dxa"/>
            <w:tcBorders>
              <w:top w:val="single" w:sz="4" w:space="0" w:color="000000"/>
              <w:left w:val="single" w:sz="4" w:space="0" w:color="000000"/>
              <w:bottom w:val="single" w:sz="4" w:space="0" w:color="000000"/>
            </w:tcBorders>
          </w:tcPr>
          <w:p w14:paraId="5E4CA08B" w14:textId="77777777" w:rsidR="00B37CF4" w:rsidRDefault="00000000">
            <w:pPr>
              <w:widowControl w:val="0"/>
              <w:spacing w:line="216" w:lineRule="auto"/>
              <w:rPr>
                <w:sz w:val="24"/>
              </w:rPr>
            </w:pPr>
            <w:r>
              <w:rPr>
                <w:sz w:val="24"/>
              </w:rPr>
              <w:t>Итого</w:t>
            </w:r>
          </w:p>
        </w:tc>
        <w:tc>
          <w:tcPr>
            <w:tcW w:w="1649" w:type="dxa"/>
            <w:tcBorders>
              <w:top w:val="single" w:sz="4" w:space="0" w:color="000000"/>
              <w:left w:val="single" w:sz="4" w:space="0" w:color="000000"/>
              <w:bottom w:val="single" w:sz="4" w:space="0" w:color="000000"/>
              <w:right w:val="single" w:sz="4" w:space="0" w:color="000000"/>
            </w:tcBorders>
          </w:tcPr>
          <w:p w14:paraId="3CB7D53B" w14:textId="77777777" w:rsidR="00B37CF4" w:rsidRDefault="00B37CF4">
            <w:pPr>
              <w:widowControl w:val="0"/>
              <w:spacing w:line="216" w:lineRule="auto"/>
              <w:rPr>
                <w:sz w:val="24"/>
              </w:rPr>
            </w:pPr>
          </w:p>
        </w:tc>
        <w:tc>
          <w:tcPr>
            <w:tcW w:w="1245" w:type="dxa"/>
            <w:tcBorders>
              <w:top w:val="single" w:sz="4" w:space="0" w:color="000000"/>
              <w:left w:val="single" w:sz="4" w:space="0" w:color="000000"/>
              <w:bottom w:val="single" w:sz="4" w:space="0" w:color="000000"/>
              <w:right w:val="single" w:sz="4" w:space="0" w:color="000000"/>
            </w:tcBorders>
          </w:tcPr>
          <w:p w14:paraId="737BFF03" w14:textId="77777777" w:rsidR="00B37CF4" w:rsidRDefault="00B37CF4">
            <w:pPr>
              <w:widowControl w:val="0"/>
              <w:spacing w:line="216" w:lineRule="auto"/>
              <w:jc w:val="center"/>
              <w:rPr>
                <w:sz w:val="24"/>
              </w:rPr>
            </w:pPr>
          </w:p>
        </w:tc>
        <w:tc>
          <w:tcPr>
            <w:tcW w:w="970" w:type="dxa"/>
            <w:tcBorders>
              <w:top w:val="single" w:sz="4" w:space="0" w:color="000000"/>
              <w:left w:val="single" w:sz="4" w:space="0" w:color="000000"/>
              <w:bottom w:val="single" w:sz="4" w:space="0" w:color="000000"/>
              <w:right w:val="single" w:sz="4" w:space="0" w:color="000000"/>
            </w:tcBorders>
          </w:tcPr>
          <w:p w14:paraId="76F31A56" w14:textId="77777777" w:rsidR="00B37CF4" w:rsidRDefault="00000000">
            <w:pPr>
              <w:widowControl w:val="0"/>
              <w:spacing w:line="216" w:lineRule="auto"/>
              <w:jc w:val="center"/>
              <w:rPr>
                <w:sz w:val="24"/>
              </w:rPr>
            </w:pPr>
            <w:r>
              <w:rPr>
                <w:sz w:val="24"/>
                <w:lang w:val="en-US"/>
              </w:rPr>
              <w:t>X</w:t>
            </w:r>
          </w:p>
        </w:tc>
        <w:tc>
          <w:tcPr>
            <w:tcW w:w="917" w:type="dxa"/>
            <w:tcBorders>
              <w:top w:val="single" w:sz="4" w:space="0" w:color="000000"/>
              <w:left w:val="single" w:sz="4" w:space="0" w:color="000000"/>
              <w:bottom w:val="single" w:sz="4" w:space="0" w:color="000000"/>
              <w:right w:val="single" w:sz="4" w:space="0" w:color="000000"/>
            </w:tcBorders>
          </w:tcPr>
          <w:p w14:paraId="67464602" w14:textId="77777777" w:rsidR="00B37CF4" w:rsidRDefault="00000000">
            <w:pPr>
              <w:widowControl w:val="0"/>
              <w:spacing w:line="216" w:lineRule="auto"/>
              <w:jc w:val="center"/>
              <w:rPr>
                <w:sz w:val="24"/>
              </w:rPr>
            </w:pPr>
            <w:r>
              <w:rPr>
                <w:sz w:val="24"/>
                <w:lang w:val="en-US"/>
              </w:rPr>
              <w:t>X</w:t>
            </w:r>
          </w:p>
        </w:tc>
        <w:tc>
          <w:tcPr>
            <w:tcW w:w="962" w:type="dxa"/>
            <w:tcBorders>
              <w:top w:val="single" w:sz="4" w:space="0" w:color="000000"/>
              <w:left w:val="single" w:sz="4" w:space="0" w:color="000000"/>
              <w:bottom w:val="single" w:sz="4" w:space="0" w:color="000000"/>
              <w:right w:val="single" w:sz="4" w:space="0" w:color="000000"/>
            </w:tcBorders>
          </w:tcPr>
          <w:p w14:paraId="0DF8A2CE" w14:textId="77777777" w:rsidR="00B37CF4" w:rsidRDefault="00B37CF4">
            <w:pPr>
              <w:widowControl w:val="0"/>
              <w:spacing w:line="216" w:lineRule="auto"/>
              <w:rPr>
                <w:sz w:val="24"/>
              </w:rPr>
            </w:pPr>
          </w:p>
        </w:tc>
        <w:tc>
          <w:tcPr>
            <w:tcW w:w="1018" w:type="dxa"/>
            <w:tcBorders>
              <w:top w:val="single" w:sz="4" w:space="0" w:color="000000"/>
              <w:left w:val="single" w:sz="4" w:space="0" w:color="000000"/>
              <w:bottom w:val="single" w:sz="4" w:space="0" w:color="000000"/>
              <w:right w:val="single" w:sz="4" w:space="0" w:color="000000"/>
            </w:tcBorders>
          </w:tcPr>
          <w:p w14:paraId="168A77C7" w14:textId="77777777" w:rsidR="00B37CF4" w:rsidRDefault="00B37CF4">
            <w:pPr>
              <w:widowControl w:val="0"/>
              <w:spacing w:line="216" w:lineRule="auto"/>
              <w:rPr>
                <w:sz w:val="24"/>
              </w:rPr>
            </w:pPr>
          </w:p>
        </w:tc>
        <w:tc>
          <w:tcPr>
            <w:tcW w:w="1121" w:type="dxa"/>
            <w:tcBorders>
              <w:top w:val="single" w:sz="4" w:space="0" w:color="000000"/>
              <w:left w:val="single" w:sz="4" w:space="0" w:color="000000"/>
              <w:bottom w:val="single" w:sz="4" w:space="0" w:color="000000"/>
              <w:right w:val="single" w:sz="4" w:space="0" w:color="000000"/>
            </w:tcBorders>
          </w:tcPr>
          <w:p w14:paraId="5921D6F2" w14:textId="77777777" w:rsidR="00B37CF4" w:rsidRDefault="00B37CF4">
            <w:pPr>
              <w:widowControl w:val="0"/>
              <w:spacing w:line="216" w:lineRule="auto"/>
              <w:rPr>
                <w:sz w:val="24"/>
              </w:rPr>
            </w:pPr>
          </w:p>
        </w:tc>
      </w:tr>
    </w:tbl>
    <w:p w14:paraId="6A0BC82F" w14:textId="77777777" w:rsidR="00B37CF4" w:rsidRDefault="00B37CF4">
      <w:pPr>
        <w:rPr>
          <w:sz w:val="21"/>
          <w:szCs w:val="21"/>
        </w:rPr>
      </w:pPr>
    </w:p>
    <w:p w14:paraId="610BA378" w14:textId="77777777" w:rsidR="00B37CF4" w:rsidRDefault="00000000">
      <w:pPr>
        <w:suppressAutoHyphens/>
        <w:jc w:val="both"/>
      </w:pPr>
      <w:r>
        <w:t xml:space="preserve"> * площадь теплицы, подлежащая субсидированию, берётся из акта обследования теплицы, при этом общая площадь не должна превышать:</w:t>
      </w:r>
    </w:p>
    <w:p w14:paraId="168B0EC2" w14:textId="77777777" w:rsidR="00B37CF4" w:rsidRDefault="00000000">
      <w:pPr>
        <w:suppressAutoHyphens/>
        <w:ind w:left="280" w:hanging="280"/>
        <w:jc w:val="both"/>
      </w:pPr>
      <w:r>
        <w:t>- 5 000 кв.м. и не менее 100 кв.м. каждая</w:t>
      </w:r>
    </w:p>
    <w:p w14:paraId="6FC1EBFC" w14:textId="77777777" w:rsidR="00B37CF4" w:rsidRDefault="00B37CF4">
      <w:pPr>
        <w:ind w:left="280" w:hanging="280"/>
        <w:jc w:val="both"/>
      </w:pPr>
    </w:p>
    <w:p w14:paraId="7D8715A2" w14:textId="77777777" w:rsidR="00B37CF4" w:rsidRDefault="00000000">
      <w:pPr>
        <w:jc w:val="both"/>
        <w:rPr>
          <w:szCs w:val="28"/>
        </w:rPr>
      </w:pPr>
      <w:r>
        <w:rPr>
          <w:szCs w:val="28"/>
        </w:rPr>
        <w:t xml:space="preserve">Глава КФХ (индивидуальный </w:t>
      </w:r>
    </w:p>
    <w:p w14:paraId="4255E80E" w14:textId="77777777" w:rsidR="00B37CF4" w:rsidRDefault="00000000">
      <w:pPr>
        <w:jc w:val="both"/>
        <w:rPr>
          <w:szCs w:val="28"/>
        </w:rPr>
      </w:pPr>
      <w:r>
        <w:rPr>
          <w:szCs w:val="28"/>
        </w:rPr>
        <w:t xml:space="preserve">     предприниматель)                       _____________      ____________________</w:t>
      </w:r>
    </w:p>
    <w:p w14:paraId="74B432D4" w14:textId="77777777" w:rsidR="00B37CF4" w:rsidRDefault="00000000">
      <w:pPr>
        <w:jc w:val="both"/>
      </w:pPr>
      <w:r>
        <w:t xml:space="preserve">                                                              (подпись)              (расшифровка подписи)</w:t>
      </w:r>
    </w:p>
    <w:p w14:paraId="400EF5BD" w14:textId="77777777" w:rsidR="00B37CF4" w:rsidRDefault="00000000">
      <w:pPr>
        <w:jc w:val="both"/>
      </w:pPr>
      <w:r>
        <w:rPr>
          <w:szCs w:val="28"/>
        </w:rPr>
        <w:t xml:space="preserve">М.П. </w:t>
      </w:r>
      <w:r>
        <w:t>(при наличии)</w:t>
      </w:r>
    </w:p>
    <w:p w14:paraId="18F61DEB" w14:textId="77777777" w:rsidR="00B37CF4" w:rsidRDefault="00B37CF4">
      <w:pPr>
        <w:jc w:val="both"/>
      </w:pPr>
    </w:p>
    <w:p w14:paraId="34E67413" w14:textId="77777777" w:rsidR="00B37CF4" w:rsidRDefault="00000000">
      <w:pPr>
        <w:jc w:val="both"/>
        <w:rPr>
          <w:szCs w:val="28"/>
        </w:rPr>
      </w:pPr>
      <w:r>
        <w:rPr>
          <w:szCs w:val="28"/>
        </w:rPr>
        <w:t>«____» __________ 20___г.</w:t>
      </w:r>
    </w:p>
    <w:p w14:paraId="07FFBD1F" w14:textId="77777777" w:rsidR="00B37CF4" w:rsidRDefault="00B37CF4">
      <w:pPr>
        <w:jc w:val="both"/>
        <w:rPr>
          <w:szCs w:val="28"/>
        </w:rPr>
      </w:pPr>
    </w:p>
    <w:p w14:paraId="7906F4EC" w14:textId="77777777" w:rsidR="00B37CF4" w:rsidRDefault="00B37CF4">
      <w:pPr>
        <w:jc w:val="both"/>
        <w:rPr>
          <w:szCs w:val="28"/>
        </w:rPr>
      </w:pPr>
    </w:p>
    <w:p w14:paraId="1AEEF773" w14:textId="77777777" w:rsidR="00B37CF4" w:rsidRDefault="00000000">
      <w:pPr>
        <w:rPr>
          <w:szCs w:val="28"/>
        </w:rPr>
      </w:pPr>
      <w:r>
        <w:rPr>
          <w:szCs w:val="28"/>
        </w:rPr>
        <w:t>Начальник управления сельского хозяйства</w:t>
      </w:r>
    </w:p>
    <w:p w14:paraId="5C97B80A" w14:textId="77777777" w:rsidR="00B37CF4" w:rsidRDefault="00000000">
      <w:pPr>
        <w:rPr>
          <w:szCs w:val="28"/>
        </w:rPr>
      </w:pPr>
      <w:r>
        <w:rPr>
          <w:szCs w:val="28"/>
        </w:rPr>
        <w:t>администрации Ленинградского</w:t>
      </w:r>
    </w:p>
    <w:p w14:paraId="437C397D" w14:textId="77777777" w:rsidR="00B37CF4" w:rsidRDefault="00000000">
      <w:pPr>
        <w:suppressAutoHyphens/>
        <w:ind w:right="-113"/>
        <w:rPr>
          <w:szCs w:val="28"/>
        </w:rPr>
      </w:pPr>
      <w:r>
        <w:rPr>
          <w:szCs w:val="28"/>
        </w:rPr>
        <w:t xml:space="preserve">муниципального округа                                                             </w:t>
      </w:r>
      <w:r>
        <w:t>И.С. Скоробогаченко</w:t>
      </w:r>
    </w:p>
    <w:p w14:paraId="0FB652CB" w14:textId="77777777" w:rsidR="00B37CF4" w:rsidRDefault="00B37CF4">
      <w:pPr>
        <w:ind w:firstLine="680"/>
        <w:jc w:val="both"/>
        <w:rPr>
          <w:szCs w:val="28"/>
        </w:rPr>
        <w:sectPr w:rsidR="00B37CF4">
          <w:headerReference w:type="even" r:id="rId76"/>
          <w:headerReference w:type="default" r:id="rId77"/>
          <w:headerReference w:type="first" r:id="rId78"/>
          <w:pgSz w:w="11906" w:h="16838"/>
          <w:pgMar w:top="1325" w:right="567" w:bottom="1134" w:left="1701" w:header="720" w:footer="0" w:gutter="0"/>
          <w:cols w:space="720"/>
          <w:formProt w:val="0"/>
          <w:titlePg/>
          <w:docGrid w:linePitch="381"/>
        </w:sectPr>
      </w:pPr>
    </w:p>
    <w:tbl>
      <w:tblPr>
        <w:tblStyle w:val="affd"/>
        <w:tblW w:w="5460" w:type="dxa"/>
        <w:tblInd w:w="4332" w:type="dxa"/>
        <w:tblLayout w:type="fixed"/>
        <w:tblLook w:val="04A0" w:firstRow="1" w:lastRow="0" w:firstColumn="1" w:lastColumn="0" w:noHBand="0" w:noVBand="1"/>
      </w:tblPr>
      <w:tblGrid>
        <w:gridCol w:w="5460"/>
      </w:tblGrid>
      <w:tr w:rsidR="00B37CF4" w14:paraId="703A0252" w14:textId="77777777">
        <w:trPr>
          <w:trHeight w:val="2541"/>
        </w:trPr>
        <w:tc>
          <w:tcPr>
            <w:tcW w:w="5460" w:type="dxa"/>
            <w:tcBorders>
              <w:top w:val="nil"/>
              <w:left w:val="nil"/>
              <w:bottom w:val="nil"/>
              <w:right w:val="nil"/>
            </w:tcBorders>
          </w:tcPr>
          <w:p w14:paraId="6092FC2D" w14:textId="77777777" w:rsidR="00B37CF4" w:rsidRDefault="00000000">
            <w:pPr>
              <w:widowControl w:val="0"/>
              <w:tabs>
                <w:tab w:val="center" w:pos="3124"/>
              </w:tabs>
              <w:ind w:left="-108"/>
            </w:pPr>
            <w:r>
              <w:rPr>
                <w:szCs w:val="28"/>
              </w:rPr>
              <w:lastRenderedPageBreak/>
              <w:t>Приложение 8</w:t>
            </w:r>
          </w:p>
          <w:p w14:paraId="01E140AA" w14:textId="77777777" w:rsidR="00B37CF4" w:rsidRDefault="00000000">
            <w:pPr>
              <w:widowControl w:val="0"/>
              <w:ind w:left="-108"/>
            </w:pPr>
            <w:r>
              <w:rPr>
                <w:szCs w:val="28"/>
              </w:rPr>
              <w:t>к Порядку предоставления</w:t>
            </w:r>
          </w:p>
          <w:p w14:paraId="397A65F7" w14:textId="77777777" w:rsidR="00B37CF4" w:rsidRDefault="00000000">
            <w:pPr>
              <w:widowControl w:val="0"/>
              <w:ind w:left="-108"/>
            </w:pPr>
            <w:r>
              <w:rPr>
                <w:szCs w:val="28"/>
              </w:rPr>
              <w:t>субсидий крестьянским (фермерским)</w:t>
            </w:r>
          </w:p>
          <w:p w14:paraId="27A69504" w14:textId="77777777" w:rsidR="00B37CF4" w:rsidRDefault="00000000">
            <w:pPr>
              <w:widowControl w:val="0"/>
              <w:ind w:left="-108"/>
            </w:pPr>
            <w:r>
              <w:rPr>
                <w:szCs w:val="28"/>
              </w:rPr>
              <w:t>хозяйствам и индивидуальным</w:t>
            </w:r>
          </w:p>
          <w:p w14:paraId="3CAF9498"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36E45267"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7C77F9DF" w14:textId="77777777" w:rsidR="00B37CF4" w:rsidRDefault="00B37CF4">
      <w:pPr>
        <w:tabs>
          <w:tab w:val="left" w:pos="-5180"/>
        </w:tabs>
        <w:spacing w:line="218" w:lineRule="auto"/>
        <w:rPr>
          <w:szCs w:val="28"/>
        </w:rPr>
      </w:pPr>
    </w:p>
    <w:p w14:paraId="21B9EA68" w14:textId="77777777" w:rsidR="00B37CF4" w:rsidRDefault="00000000">
      <w:pPr>
        <w:tabs>
          <w:tab w:val="left" w:pos="-5180"/>
        </w:tabs>
        <w:spacing w:line="218" w:lineRule="auto"/>
        <w:rPr>
          <w:szCs w:val="28"/>
        </w:rPr>
      </w:pPr>
      <w:r>
        <w:rPr>
          <w:szCs w:val="28"/>
        </w:rPr>
        <w:t>ФОРМА</w:t>
      </w:r>
    </w:p>
    <w:p w14:paraId="74625E23" w14:textId="77777777" w:rsidR="00B37CF4" w:rsidRDefault="00B37CF4">
      <w:pPr>
        <w:tabs>
          <w:tab w:val="left" w:pos="-5180"/>
        </w:tabs>
        <w:spacing w:line="218" w:lineRule="auto"/>
        <w:rPr>
          <w:szCs w:val="28"/>
        </w:rPr>
      </w:pPr>
    </w:p>
    <w:p w14:paraId="7CC2540E" w14:textId="77777777" w:rsidR="00B37CF4" w:rsidRDefault="00000000">
      <w:pPr>
        <w:spacing w:line="218" w:lineRule="auto"/>
        <w:rPr>
          <w:szCs w:val="28"/>
        </w:rPr>
      </w:pPr>
      <w:r>
        <w:rPr>
          <w:szCs w:val="28"/>
        </w:rPr>
        <w:t xml:space="preserve">Заполняется крестьянским (фермерским) </w:t>
      </w:r>
    </w:p>
    <w:p w14:paraId="461F9A4B" w14:textId="77777777" w:rsidR="00B37CF4" w:rsidRDefault="00000000">
      <w:pPr>
        <w:spacing w:line="218" w:lineRule="auto"/>
        <w:rPr>
          <w:szCs w:val="28"/>
        </w:rPr>
      </w:pPr>
      <w:r>
        <w:rPr>
          <w:szCs w:val="28"/>
        </w:rPr>
        <w:t xml:space="preserve">хозяйством и индивидуальным предпринимателем </w:t>
      </w:r>
    </w:p>
    <w:p w14:paraId="456EF6CD" w14:textId="77777777" w:rsidR="00B37CF4" w:rsidRDefault="00B37CF4">
      <w:pPr>
        <w:spacing w:line="218" w:lineRule="auto"/>
        <w:jc w:val="center"/>
        <w:rPr>
          <w:szCs w:val="28"/>
        </w:rPr>
      </w:pPr>
    </w:p>
    <w:p w14:paraId="4CFF0238" w14:textId="77777777" w:rsidR="00B37CF4" w:rsidRDefault="00000000">
      <w:pPr>
        <w:tabs>
          <w:tab w:val="left" w:pos="-5180"/>
        </w:tabs>
        <w:spacing w:line="218" w:lineRule="auto"/>
        <w:jc w:val="center"/>
        <w:rPr>
          <w:b/>
          <w:szCs w:val="28"/>
        </w:rPr>
      </w:pPr>
      <w:r>
        <w:rPr>
          <w:b/>
          <w:szCs w:val="28"/>
        </w:rPr>
        <w:t xml:space="preserve">СПРАВКА-РАСЧЕТ </w:t>
      </w:r>
    </w:p>
    <w:p w14:paraId="6E04FFD3"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затрат на приобретение</w:t>
      </w:r>
    </w:p>
    <w:p w14:paraId="50D7278E" w14:textId="77777777" w:rsidR="00B37CF4" w:rsidRDefault="00000000">
      <w:pPr>
        <w:spacing w:line="218" w:lineRule="auto"/>
        <w:jc w:val="center"/>
        <w:rPr>
          <w:b/>
          <w:color w:val="000000"/>
          <w:szCs w:val="28"/>
        </w:rPr>
      </w:pPr>
      <w:r>
        <w:rPr>
          <w:b/>
          <w:szCs w:val="28"/>
        </w:rPr>
        <w:t>технологического оборудования для животноводства, птицеводства, а также переработки животноводческой продукции</w:t>
      </w:r>
    </w:p>
    <w:p w14:paraId="69154D9F" w14:textId="77777777" w:rsidR="00B37CF4" w:rsidRDefault="00B37CF4">
      <w:pPr>
        <w:spacing w:line="218" w:lineRule="auto"/>
        <w:jc w:val="center"/>
        <w:rPr>
          <w:b/>
          <w:color w:val="000000"/>
          <w:szCs w:val="28"/>
        </w:rPr>
      </w:pPr>
    </w:p>
    <w:tbl>
      <w:tblPr>
        <w:tblW w:w="9639" w:type="dxa"/>
        <w:tblInd w:w="109" w:type="dxa"/>
        <w:tblLayout w:type="fixed"/>
        <w:tblLook w:val="04A0" w:firstRow="1" w:lastRow="0" w:firstColumn="1" w:lastColumn="0" w:noHBand="0" w:noVBand="1"/>
      </w:tblPr>
      <w:tblGrid>
        <w:gridCol w:w="4197"/>
        <w:gridCol w:w="5442"/>
      </w:tblGrid>
      <w:tr w:rsidR="00B37CF4" w14:paraId="55E8E50C" w14:textId="77777777">
        <w:tc>
          <w:tcPr>
            <w:tcW w:w="4197" w:type="dxa"/>
            <w:tcBorders>
              <w:top w:val="single" w:sz="4" w:space="0" w:color="000000"/>
              <w:left w:val="single" w:sz="4" w:space="0" w:color="000000"/>
              <w:bottom w:val="single" w:sz="4" w:space="0" w:color="000000"/>
              <w:right w:val="single" w:sz="4" w:space="0" w:color="000000"/>
            </w:tcBorders>
          </w:tcPr>
          <w:p w14:paraId="714FC133" w14:textId="77777777" w:rsidR="00B37CF4" w:rsidRDefault="00000000">
            <w:pPr>
              <w:widowControl w:val="0"/>
            </w:pPr>
            <w:r>
              <w:t>Наименование получателя</w:t>
            </w:r>
          </w:p>
        </w:tc>
        <w:tc>
          <w:tcPr>
            <w:tcW w:w="5441" w:type="dxa"/>
            <w:tcBorders>
              <w:top w:val="single" w:sz="4" w:space="0" w:color="000000"/>
              <w:left w:val="single" w:sz="4" w:space="0" w:color="000000"/>
              <w:bottom w:val="single" w:sz="4" w:space="0" w:color="000000"/>
              <w:right w:val="single" w:sz="4" w:space="0" w:color="000000"/>
            </w:tcBorders>
          </w:tcPr>
          <w:p w14:paraId="1BB3A5B6" w14:textId="77777777" w:rsidR="00B37CF4" w:rsidRDefault="00B37CF4">
            <w:pPr>
              <w:widowControl w:val="0"/>
            </w:pPr>
          </w:p>
        </w:tc>
      </w:tr>
      <w:tr w:rsidR="00B37CF4" w14:paraId="02396191" w14:textId="77777777">
        <w:tc>
          <w:tcPr>
            <w:tcW w:w="4197" w:type="dxa"/>
            <w:tcBorders>
              <w:top w:val="single" w:sz="4" w:space="0" w:color="000000"/>
              <w:left w:val="single" w:sz="4" w:space="0" w:color="000000"/>
              <w:bottom w:val="single" w:sz="4" w:space="0" w:color="000000"/>
              <w:right w:val="single" w:sz="4" w:space="0" w:color="000000"/>
            </w:tcBorders>
          </w:tcPr>
          <w:p w14:paraId="62A7E475" w14:textId="77777777" w:rsidR="00B37CF4" w:rsidRDefault="00000000">
            <w:pPr>
              <w:widowControl w:val="0"/>
            </w:pPr>
            <w:r>
              <w:t>ИНН/КПП</w:t>
            </w:r>
          </w:p>
        </w:tc>
        <w:tc>
          <w:tcPr>
            <w:tcW w:w="5441" w:type="dxa"/>
            <w:tcBorders>
              <w:top w:val="single" w:sz="4" w:space="0" w:color="000000"/>
              <w:left w:val="single" w:sz="4" w:space="0" w:color="000000"/>
              <w:bottom w:val="single" w:sz="4" w:space="0" w:color="000000"/>
              <w:right w:val="single" w:sz="4" w:space="0" w:color="000000"/>
            </w:tcBorders>
          </w:tcPr>
          <w:p w14:paraId="5DF45A4F" w14:textId="77777777" w:rsidR="00B37CF4" w:rsidRDefault="00B37CF4">
            <w:pPr>
              <w:widowControl w:val="0"/>
            </w:pPr>
          </w:p>
        </w:tc>
      </w:tr>
      <w:tr w:rsidR="00B37CF4" w14:paraId="3B25FCBD" w14:textId="77777777">
        <w:tc>
          <w:tcPr>
            <w:tcW w:w="4197" w:type="dxa"/>
            <w:tcBorders>
              <w:top w:val="single" w:sz="4" w:space="0" w:color="000000"/>
              <w:left w:val="single" w:sz="4" w:space="0" w:color="000000"/>
              <w:bottom w:val="single" w:sz="4" w:space="0" w:color="000000"/>
              <w:right w:val="single" w:sz="4" w:space="0" w:color="000000"/>
            </w:tcBorders>
          </w:tcPr>
          <w:p w14:paraId="6E60BB7C" w14:textId="77777777" w:rsidR="00B37CF4" w:rsidRDefault="00000000">
            <w:pPr>
              <w:widowControl w:val="0"/>
            </w:pPr>
            <w:r>
              <w:t>ОКПО</w:t>
            </w:r>
          </w:p>
        </w:tc>
        <w:tc>
          <w:tcPr>
            <w:tcW w:w="5441" w:type="dxa"/>
            <w:tcBorders>
              <w:top w:val="single" w:sz="4" w:space="0" w:color="000000"/>
              <w:left w:val="single" w:sz="4" w:space="0" w:color="000000"/>
              <w:bottom w:val="single" w:sz="4" w:space="0" w:color="000000"/>
              <w:right w:val="single" w:sz="4" w:space="0" w:color="000000"/>
            </w:tcBorders>
          </w:tcPr>
          <w:p w14:paraId="10056CA7" w14:textId="77777777" w:rsidR="00B37CF4" w:rsidRDefault="00B37CF4">
            <w:pPr>
              <w:widowControl w:val="0"/>
            </w:pPr>
          </w:p>
        </w:tc>
      </w:tr>
      <w:tr w:rsidR="00B37CF4" w14:paraId="64F2842A" w14:textId="77777777">
        <w:tc>
          <w:tcPr>
            <w:tcW w:w="4197" w:type="dxa"/>
            <w:tcBorders>
              <w:top w:val="single" w:sz="4" w:space="0" w:color="000000"/>
              <w:left w:val="single" w:sz="4" w:space="0" w:color="000000"/>
              <w:bottom w:val="single" w:sz="4" w:space="0" w:color="000000"/>
              <w:right w:val="single" w:sz="4" w:space="0" w:color="000000"/>
            </w:tcBorders>
          </w:tcPr>
          <w:p w14:paraId="3B5DAFBC" w14:textId="77777777" w:rsidR="00B37CF4" w:rsidRDefault="00000000">
            <w:pPr>
              <w:widowControl w:val="0"/>
            </w:pPr>
            <w:r>
              <w:t>ОКТМО</w:t>
            </w:r>
          </w:p>
        </w:tc>
        <w:tc>
          <w:tcPr>
            <w:tcW w:w="5441" w:type="dxa"/>
            <w:tcBorders>
              <w:top w:val="single" w:sz="4" w:space="0" w:color="000000"/>
              <w:left w:val="single" w:sz="4" w:space="0" w:color="000000"/>
              <w:bottom w:val="single" w:sz="4" w:space="0" w:color="000000"/>
              <w:right w:val="single" w:sz="4" w:space="0" w:color="000000"/>
            </w:tcBorders>
          </w:tcPr>
          <w:p w14:paraId="142B874E" w14:textId="77777777" w:rsidR="00B37CF4" w:rsidRDefault="00B37CF4">
            <w:pPr>
              <w:widowControl w:val="0"/>
            </w:pPr>
          </w:p>
        </w:tc>
      </w:tr>
      <w:tr w:rsidR="00B37CF4" w14:paraId="37E63AAD" w14:textId="77777777">
        <w:tc>
          <w:tcPr>
            <w:tcW w:w="4197" w:type="dxa"/>
            <w:tcBorders>
              <w:top w:val="single" w:sz="4" w:space="0" w:color="000000"/>
              <w:left w:val="single" w:sz="4" w:space="0" w:color="000000"/>
              <w:bottom w:val="single" w:sz="4" w:space="0" w:color="000000"/>
              <w:right w:val="single" w:sz="4" w:space="0" w:color="000000"/>
            </w:tcBorders>
          </w:tcPr>
          <w:p w14:paraId="46C52E60" w14:textId="77777777" w:rsidR="00B37CF4" w:rsidRDefault="00000000">
            <w:pPr>
              <w:widowControl w:val="0"/>
            </w:pPr>
            <w:r>
              <w:t>Юридический адрес и телефон</w:t>
            </w:r>
          </w:p>
          <w:p w14:paraId="15910107" w14:textId="77777777" w:rsidR="00B37CF4" w:rsidRDefault="00000000">
            <w:pPr>
              <w:widowControl w:val="0"/>
            </w:pPr>
            <w:r>
              <w:t>получателя субсидий</w:t>
            </w:r>
          </w:p>
        </w:tc>
        <w:tc>
          <w:tcPr>
            <w:tcW w:w="5441" w:type="dxa"/>
            <w:tcBorders>
              <w:top w:val="single" w:sz="4" w:space="0" w:color="000000"/>
              <w:left w:val="single" w:sz="4" w:space="0" w:color="000000"/>
              <w:bottom w:val="single" w:sz="4" w:space="0" w:color="000000"/>
              <w:right w:val="single" w:sz="4" w:space="0" w:color="000000"/>
            </w:tcBorders>
          </w:tcPr>
          <w:p w14:paraId="76E12F73" w14:textId="77777777" w:rsidR="00B37CF4" w:rsidRDefault="00B37CF4">
            <w:pPr>
              <w:widowControl w:val="0"/>
            </w:pPr>
          </w:p>
        </w:tc>
      </w:tr>
      <w:tr w:rsidR="00B37CF4" w14:paraId="4DBDC99E" w14:textId="77777777">
        <w:tc>
          <w:tcPr>
            <w:tcW w:w="4197" w:type="dxa"/>
            <w:tcBorders>
              <w:top w:val="single" w:sz="4" w:space="0" w:color="000000"/>
              <w:left w:val="single" w:sz="4" w:space="0" w:color="000000"/>
              <w:bottom w:val="single" w:sz="4" w:space="0" w:color="000000"/>
              <w:right w:val="single" w:sz="4" w:space="0" w:color="000000"/>
            </w:tcBorders>
          </w:tcPr>
          <w:p w14:paraId="1665C7E8" w14:textId="77777777" w:rsidR="00B37CF4" w:rsidRDefault="00000000">
            <w:pPr>
              <w:widowControl w:val="0"/>
            </w:pPr>
            <w:r>
              <w:t>Банковские реквизиты</w:t>
            </w:r>
          </w:p>
          <w:p w14:paraId="59B2C694" w14:textId="77777777" w:rsidR="00B37CF4" w:rsidRDefault="00000000">
            <w:pPr>
              <w:widowControl w:val="0"/>
            </w:pPr>
            <w:r>
              <w:t>Расчетный счет получателя субсидий</w:t>
            </w:r>
          </w:p>
        </w:tc>
        <w:tc>
          <w:tcPr>
            <w:tcW w:w="5441" w:type="dxa"/>
            <w:tcBorders>
              <w:top w:val="single" w:sz="4" w:space="0" w:color="000000"/>
              <w:left w:val="single" w:sz="4" w:space="0" w:color="000000"/>
              <w:bottom w:val="single" w:sz="4" w:space="0" w:color="000000"/>
              <w:right w:val="single" w:sz="4" w:space="0" w:color="000000"/>
            </w:tcBorders>
          </w:tcPr>
          <w:p w14:paraId="3A78F78E" w14:textId="77777777" w:rsidR="00B37CF4" w:rsidRDefault="00B37CF4">
            <w:pPr>
              <w:widowControl w:val="0"/>
            </w:pPr>
          </w:p>
        </w:tc>
      </w:tr>
      <w:tr w:rsidR="00B37CF4" w14:paraId="3D1C0ED6" w14:textId="77777777">
        <w:tc>
          <w:tcPr>
            <w:tcW w:w="4197" w:type="dxa"/>
            <w:tcBorders>
              <w:top w:val="single" w:sz="4" w:space="0" w:color="000000"/>
              <w:left w:val="single" w:sz="4" w:space="0" w:color="000000"/>
              <w:bottom w:val="single" w:sz="4" w:space="0" w:color="000000"/>
              <w:right w:val="single" w:sz="4" w:space="0" w:color="000000"/>
            </w:tcBorders>
          </w:tcPr>
          <w:p w14:paraId="04EC93BC" w14:textId="77777777" w:rsidR="00B37CF4" w:rsidRDefault="00000000">
            <w:pPr>
              <w:widowControl w:val="0"/>
            </w:pPr>
            <w:r>
              <w:t>Корреспондентский счет</w:t>
            </w:r>
          </w:p>
        </w:tc>
        <w:tc>
          <w:tcPr>
            <w:tcW w:w="5441" w:type="dxa"/>
            <w:tcBorders>
              <w:top w:val="single" w:sz="4" w:space="0" w:color="000000"/>
              <w:left w:val="single" w:sz="4" w:space="0" w:color="000000"/>
              <w:bottom w:val="single" w:sz="4" w:space="0" w:color="000000"/>
              <w:right w:val="single" w:sz="4" w:space="0" w:color="000000"/>
            </w:tcBorders>
          </w:tcPr>
          <w:p w14:paraId="02EC44E7" w14:textId="77777777" w:rsidR="00B37CF4" w:rsidRDefault="00B37CF4">
            <w:pPr>
              <w:widowControl w:val="0"/>
            </w:pPr>
          </w:p>
        </w:tc>
      </w:tr>
      <w:tr w:rsidR="00B37CF4" w14:paraId="3D313092" w14:textId="77777777">
        <w:tc>
          <w:tcPr>
            <w:tcW w:w="4197" w:type="dxa"/>
            <w:tcBorders>
              <w:top w:val="single" w:sz="4" w:space="0" w:color="000000"/>
              <w:left w:val="single" w:sz="4" w:space="0" w:color="000000"/>
              <w:bottom w:val="single" w:sz="4" w:space="0" w:color="000000"/>
              <w:right w:val="single" w:sz="4" w:space="0" w:color="000000"/>
            </w:tcBorders>
          </w:tcPr>
          <w:p w14:paraId="7871F511" w14:textId="77777777" w:rsidR="00B37CF4" w:rsidRDefault="00000000">
            <w:pPr>
              <w:widowControl w:val="0"/>
            </w:pPr>
            <w:r>
              <w:t>Наименование банка</w:t>
            </w:r>
          </w:p>
        </w:tc>
        <w:tc>
          <w:tcPr>
            <w:tcW w:w="5441" w:type="dxa"/>
            <w:tcBorders>
              <w:top w:val="single" w:sz="4" w:space="0" w:color="000000"/>
              <w:left w:val="single" w:sz="4" w:space="0" w:color="000000"/>
              <w:bottom w:val="single" w:sz="4" w:space="0" w:color="000000"/>
              <w:right w:val="single" w:sz="4" w:space="0" w:color="000000"/>
            </w:tcBorders>
          </w:tcPr>
          <w:p w14:paraId="46D38F67" w14:textId="77777777" w:rsidR="00B37CF4" w:rsidRDefault="00B37CF4">
            <w:pPr>
              <w:widowControl w:val="0"/>
            </w:pPr>
          </w:p>
        </w:tc>
      </w:tr>
      <w:tr w:rsidR="00B37CF4" w14:paraId="3F1C1942" w14:textId="77777777">
        <w:tc>
          <w:tcPr>
            <w:tcW w:w="4197" w:type="dxa"/>
            <w:tcBorders>
              <w:top w:val="single" w:sz="4" w:space="0" w:color="000000"/>
              <w:left w:val="single" w:sz="4" w:space="0" w:color="000000"/>
              <w:bottom w:val="single" w:sz="4" w:space="0" w:color="000000"/>
              <w:right w:val="single" w:sz="4" w:space="0" w:color="000000"/>
            </w:tcBorders>
          </w:tcPr>
          <w:p w14:paraId="232115D3" w14:textId="77777777" w:rsidR="00B37CF4" w:rsidRDefault="00000000">
            <w:pPr>
              <w:widowControl w:val="0"/>
            </w:pPr>
            <w:r>
              <w:t>БИК</w:t>
            </w:r>
          </w:p>
        </w:tc>
        <w:tc>
          <w:tcPr>
            <w:tcW w:w="5441" w:type="dxa"/>
            <w:tcBorders>
              <w:top w:val="single" w:sz="4" w:space="0" w:color="000000"/>
              <w:left w:val="single" w:sz="4" w:space="0" w:color="000000"/>
              <w:bottom w:val="single" w:sz="4" w:space="0" w:color="000000"/>
              <w:right w:val="single" w:sz="4" w:space="0" w:color="000000"/>
            </w:tcBorders>
          </w:tcPr>
          <w:p w14:paraId="474F0FC0" w14:textId="77777777" w:rsidR="00B37CF4" w:rsidRDefault="00B37CF4">
            <w:pPr>
              <w:widowControl w:val="0"/>
            </w:pPr>
          </w:p>
        </w:tc>
      </w:tr>
    </w:tbl>
    <w:p w14:paraId="3401D105" w14:textId="77777777" w:rsidR="00B37CF4" w:rsidRDefault="00B37CF4">
      <w:pPr>
        <w:spacing w:line="218" w:lineRule="auto"/>
        <w:rPr>
          <w:szCs w:val="28"/>
        </w:rPr>
      </w:pPr>
    </w:p>
    <w:tbl>
      <w:tblPr>
        <w:tblW w:w="9657" w:type="dxa"/>
        <w:tblInd w:w="109" w:type="dxa"/>
        <w:tblLayout w:type="fixed"/>
        <w:tblLook w:val="04A0" w:firstRow="1" w:lastRow="0" w:firstColumn="1" w:lastColumn="0" w:noHBand="0" w:noVBand="1"/>
      </w:tblPr>
      <w:tblGrid>
        <w:gridCol w:w="1560"/>
        <w:gridCol w:w="1561"/>
        <w:gridCol w:w="1356"/>
        <w:gridCol w:w="1123"/>
        <w:gridCol w:w="1260"/>
        <w:gridCol w:w="1118"/>
        <w:gridCol w:w="1679"/>
      </w:tblGrid>
      <w:tr w:rsidR="00B37CF4" w14:paraId="6AFE074F" w14:textId="77777777">
        <w:tc>
          <w:tcPr>
            <w:tcW w:w="1559" w:type="dxa"/>
            <w:tcBorders>
              <w:top w:val="single" w:sz="4" w:space="0" w:color="000000"/>
              <w:left w:val="single" w:sz="4" w:space="0" w:color="000000"/>
              <w:bottom w:val="single" w:sz="4" w:space="0" w:color="000000"/>
              <w:right w:val="single" w:sz="4" w:space="0" w:color="000000"/>
            </w:tcBorders>
            <w:vAlign w:val="center"/>
          </w:tcPr>
          <w:p w14:paraId="44BC70B4" w14:textId="77777777" w:rsidR="00B37CF4" w:rsidRDefault="00000000">
            <w:pPr>
              <w:widowControl w:val="0"/>
              <w:ind w:left="-57" w:right="-57"/>
              <w:jc w:val="center"/>
              <w:rPr>
                <w:sz w:val="22"/>
              </w:rPr>
            </w:pPr>
            <w:r>
              <w:rPr>
                <w:sz w:val="22"/>
                <w:szCs w:val="22"/>
              </w:rPr>
              <w:t>Наименование оборудования</w:t>
            </w:r>
          </w:p>
        </w:tc>
        <w:tc>
          <w:tcPr>
            <w:tcW w:w="1561" w:type="dxa"/>
            <w:tcBorders>
              <w:top w:val="single" w:sz="4" w:space="0" w:color="000000"/>
              <w:left w:val="single" w:sz="4" w:space="0" w:color="000000"/>
              <w:bottom w:val="single" w:sz="4" w:space="0" w:color="000000"/>
              <w:right w:val="single" w:sz="4" w:space="0" w:color="000000"/>
            </w:tcBorders>
            <w:vAlign w:val="center"/>
          </w:tcPr>
          <w:p w14:paraId="0C3C7299" w14:textId="77777777" w:rsidR="00B37CF4" w:rsidRDefault="00000000">
            <w:pPr>
              <w:widowControl w:val="0"/>
              <w:ind w:left="-57" w:right="-57"/>
              <w:jc w:val="center"/>
              <w:rPr>
                <w:sz w:val="22"/>
              </w:rPr>
            </w:pPr>
            <w:r>
              <w:rPr>
                <w:sz w:val="22"/>
                <w:szCs w:val="22"/>
              </w:rPr>
              <w:t>Количество оборудования</w:t>
            </w:r>
          </w:p>
          <w:p w14:paraId="06051CD2" w14:textId="77777777" w:rsidR="00B37CF4" w:rsidRDefault="00000000">
            <w:pPr>
              <w:widowControl w:val="0"/>
              <w:ind w:left="-57" w:right="-57"/>
              <w:jc w:val="center"/>
              <w:rPr>
                <w:sz w:val="22"/>
              </w:rPr>
            </w:pPr>
            <w:r>
              <w:rPr>
                <w:sz w:val="22"/>
                <w:szCs w:val="22"/>
              </w:rPr>
              <w:t>(ед.)</w:t>
            </w:r>
          </w:p>
        </w:tc>
        <w:tc>
          <w:tcPr>
            <w:tcW w:w="1356" w:type="dxa"/>
            <w:tcBorders>
              <w:top w:val="single" w:sz="4" w:space="0" w:color="000000"/>
              <w:left w:val="single" w:sz="4" w:space="0" w:color="000000"/>
              <w:bottom w:val="single" w:sz="4" w:space="0" w:color="000000"/>
              <w:right w:val="single" w:sz="4" w:space="0" w:color="000000"/>
            </w:tcBorders>
            <w:vAlign w:val="center"/>
          </w:tcPr>
          <w:p w14:paraId="0D2F5179" w14:textId="77777777" w:rsidR="00B37CF4" w:rsidRDefault="00000000">
            <w:pPr>
              <w:widowControl w:val="0"/>
              <w:ind w:left="-57" w:right="-57"/>
              <w:jc w:val="center"/>
              <w:rPr>
                <w:sz w:val="22"/>
              </w:rPr>
            </w:pPr>
            <w:r>
              <w:rPr>
                <w:sz w:val="22"/>
                <w:szCs w:val="22"/>
              </w:rPr>
              <w:t>Фактические затраты</w:t>
            </w:r>
          </w:p>
          <w:p w14:paraId="6B5556BC" w14:textId="77777777" w:rsidR="00B37CF4" w:rsidRDefault="00000000">
            <w:pPr>
              <w:widowControl w:val="0"/>
              <w:ind w:left="-57" w:right="-57"/>
              <w:jc w:val="center"/>
              <w:rPr>
                <w:sz w:val="22"/>
              </w:rPr>
            </w:pPr>
            <w:r>
              <w:rPr>
                <w:sz w:val="22"/>
                <w:szCs w:val="22"/>
              </w:rPr>
              <w:t>всего</w:t>
            </w:r>
          </w:p>
          <w:p w14:paraId="43ED6AF3" w14:textId="77777777" w:rsidR="00B37CF4" w:rsidRDefault="00000000">
            <w:pPr>
              <w:widowControl w:val="0"/>
              <w:ind w:left="-57" w:right="-57"/>
              <w:jc w:val="center"/>
              <w:rPr>
                <w:sz w:val="22"/>
              </w:rPr>
            </w:pPr>
            <w:r>
              <w:rPr>
                <w:sz w:val="22"/>
                <w:szCs w:val="22"/>
              </w:rPr>
              <w:t xml:space="preserve"> (рублей)</w:t>
            </w:r>
          </w:p>
        </w:tc>
        <w:tc>
          <w:tcPr>
            <w:tcW w:w="1123" w:type="dxa"/>
            <w:tcBorders>
              <w:top w:val="single" w:sz="4" w:space="0" w:color="000000"/>
              <w:left w:val="single" w:sz="4" w:space="0" w:color="000000"/>
              <w:bottom w:val="single" w:sz="4" w:space="0" w:color="000000"/>
              <w:right w:val="single" w:sz="4" w:space="0" w:color="000000"/>
            </w:tcBorders>
            <w:vAlign w:val="center"/>
          </w:tcPr>
          <w:p w14:paraId="062CC17A" w14:textId="77777777" w:rsidR="00B37CF4" w:rsidRDefault="00000000">
            <w:pPr>
              <w:widowControl w:val="0"/>
              <w:ind w:left="-57" w:right="-57"/>
              <w:jc w:val="center"/>
              <w:rPr>
                <w:sz w:val="22"/>
              </w:rPr>
            </w:pPr>
            <w:r>
              <w:rPr>
                <w:sz w:val="22"/>
                <w:szCs w:val="22"/>
              </w:rPr>
              <w:t>Ставка</w:t>
            </w:r>
          </w:p>
          <w:p w14:paraId="7E070696" w14:textId="77777777" w:rsidR="00B37CF4" w:rsidRDefault="00000000">
            <w:pPr>
              <w:widowControl w:val="0"/>
              <w:ind w:left="-57" w:right="-57"/>
              <w:jc w:val="center"/>
              <w:rPr>
                <w:sz w:val="22"/>
              </w:rPr>
            </w:pPr>
            <w:r>
              <w:rPr>
                <w:sz w:val="22"/>
                <w:szCs w:val="22"/>
              </w:rPr>
              <w:t>субсидии</w:t>
            </w:r>
          </w:p>
          <w:p w14:paraId="6E949B34" w14:textId="77777777" w:rsidR="00B37CF4" w:rsidRDefault="00000000">
            <w:pPr>
              <w:widowControl w:val="0"/>
              <w:ind w:left="-57" w:right="-57"/>
              <w:jc w:val="center"/>
              <w:rPr>
                <w:sz w:val="22"/>
              </w:rPr>
            </w:pPr>
            <w:r>
              <w:rPr>
                <w:sz w:val="22"/>
                <w:szCs w:val="22"/>
              </w:rPr>
              <w:t>(%)</w:t>
            </w:r>
          </w:p>
        </w:tc>
        <w:tc>
          <w:tcPr>
            <w:tcW w:w="1260" w:type="dxa"/>
            <w:tcBorders>
              <w:top w:val="single" w:sz="4" w:space="0" w:color="000000"/>
              <w:left w:val="single" w:sz="4" w:space="0" w:color="000000"/>
              <w:bottom w:val="single" w:sz="4" w:space="0" w:color="000000"/>
              <w:right w:val="single" w:sz="4" w:space="0" w:color="000000"/>
            </w:tcBorders>
            <w:vAlign w:val="center"/>
          </w:tcPr>
          <w:p w14:paraId="56131DB0" w14:textId="77777777" w:rsidR="00B37CF4" w:rsidRDefault="00000000">
            <w:pPr>
              <w:widowControl w:val="0"/>
              <w:ind w:left="-57" w:right="-57"/>
              <w:jc w:val="center"/>
              <w:rPr>
                <w:sz w:val="22"/>
              </w:rPr>
            </w:pPr>
            <w:r>
              <w:rPr>
                <w:sz w:val="22"/>
                <w:szCs w:val="22"/>
              </w:rPr>
              <w:t xml:space="preserve">Размер </w:t>
            </w:r>
            <w:r>
              <w:rPr>
                <w:sz w:val="22"/>
                <w:szCs w:val="22"/>
              </w:rPr>
              <w:br/>
              <w:t>целевых средств</w:t>
            </w:r>
          </w:p>
          <w:p w14:paraId="3666D642" w14:textId="77777777" w:rsidR="00B37CF4" w:rsidRDefault="00000000">
            <w:pPr>
              <w:widowControl w:val="0"/>
              <w:ind w:left="-57" w:right="-57"/>
              <w:jc w:val="center"/>
              <w:rPr>
                <w:sz w:val="20"/>
                <w:szCs w:val="20"/>
              </w:rPr>
            </w:pPr>
            <w:r>
              <w:rPr>
                <w:sz w:val="22"/>
                <w:szCs w:val="22"/>
              </w:rPr>
              <w:t xml:space="preserve"> </w:t>
            </w:r>
            <w:r>
              <w:rPr>
                <w:sz w:val="20"/>
                <w:szCs w:val="20"/>
              </w:rPr>
              <w:t xml:space="preserve">гр.5 = </w:t>
            </w:r>
            <w:r>
              <w:rPr>
                <w:sz w:val="20"/>
                <w:szCs w:val="20"/>
              </w:rPr>
              <w:br/>
              <w:t>гр.3×гр.4/100</w:t>
            </w:r>
          </w:p>
          <w:p w14:paraId="22367C58" w14:textId="77777777" w:rsidR="00B37CF4" w:rsidRDefault="00000000">
            <w:pPr>
              <w:widowControl w:val="0"/>
              <w:ind w:left="-57" w:right="-57"/>
              <w:jc w:val="center"/>
              <w:rPr>
                <w:sz w:val="22"/>
              </w:rPr>
            </w:pPr>
            <w:r>
              <w:rPr>
                <w:sz w:val="22"/>
                <w:szCs w:val="22"/>
              </w:rPr>
              <w:t xml:space="preserve"> (рублей)</w:t>
            </w:r>
          </w:p>
        </w:tc>
        <w:tc>
          <w:tcPr>
            <w:tcW w:w="1118" w:type="dxa"/>
            <w:tcBorders>
              <w:top w:val="single" w:sz="4" w:space="0" w:color="000000"/>
              <w:left w:val="single" w:sz="4" w:space="0" w:color="000000"/>
              <w:bottom w:val="single" w:sz="4" w:space="0" w:color="000000"/>
              <w:right w:val="single" w:sz="4" w:space="0" w:color="000000"/>
            </w:tcBorders>
            <w:vAlign w:val="center"/>
          </w:tcPr>
          <w:p w14:paraId="1F4CF1B2" w14:textId="77777777" w:rsidR="00B37CF4" w:rsidRDefault="00000000">
            <w:pPr>
              <w:widowControl w:val="0"/>
              <w:ind w:left="-57" w:right="-57"/>
              <w:jc w:val="center"/>
              <w:rPr>
                <w:sz w:val="22"/>
              </w:rPr>
            </w:pPr>
            <w:r>
              <w:rPr>
                <w:sz w:val="22"/>
                <w:szCs w:val="22"/>
              </w:rPr>
              <w:t>Макси-мальный размер</w:t>
            </w:r>
          </w:p>
          <w:p w14:paraId="65E0F634" w14:textId="77777777" w:rsidR="00B37CF4" w:rsidRDefault="00000000">
            <w:pPr>
              <w:widowControl w:val="0"/>
              <w:ind w:left="-57" w:right="-57"/>
              <w:jc w:val="center"/>
              <w:rPr>
                <w:sz w:val="22"/>
              </w:rPr>
            </w:pPr>
            <w:r>
              <w:rPr>
                <w:sz w:val="22"/>
                <w:szCs w:val="22"/>
              </w:rPr>
              <w:t>выплат*</w:t>
            </w:r>
          </w:p>
          <w:p w14:paraId="0252201B" w14:textId="77777777" w:rsidR="00B37CF4" w:rsidRDefault="00000000">
            <w:pPr>
              <w:widowControl w:val="0"/>
              <w:ind w:left="-57" w:right="-57"/>
              <w:jc w:val="center"/>
              <w:rPr>
                <w:sz w:val="22"/>
              </w:rPr>
            </w:pPr>
            <w:r>
              <w:rPr>
                <w:sz w:val="22"/>
                <w:szCs w:val="22"/>
              </w:rPr>
              <w:t>(рублей)</w:t>
            </w:r>
          </w:p>
        </w:tc>
        <w:tc>
          <w:tcPr>
            <w:tcW w:w="1679" w:type="dxa"/>
            <w:tcBorders>
              <w:top w:val="single" w:sz="4" w:space="0" w:color="000000"/>
              <w:left w:val="single" w:sz="4" w:space="0" w:color="000000"/>
              <w:bottom w:val="single" w:sz="4" w:space="0" w:color="000000"/>
              <w:right w:val="single" w:sz="4" w:space="0" w:color="000000"/>
            </w:tcBorders>
            <w:vAlign w:val="center"/>
          </w:tcPr>
          <w:p w14:paraId="23A65EE9" w14:textId="77777777" w:rsidR="00B37CF4" w:rsidRDefault="00000000">
            <w:pPr>
              <w:widowControl w:val="0"/>
              <w:ind w:left="-57" w:right="-57"/>
              <w:jc w:val="center"/>
              <w:rPr>
                <w:sz w:val="20"/>
                <w:szCs w:val="20"/>
              </w:rPr>
            </w:pPr>
            <w:r>
              <w:rPr>
                <w:sz w:val="22"/>
                <w:szCs w:val="22"/>
              </w:rPr>
              <w:t>Сумма субсидии (</w:t>
            </w:r>
            <w:r>
              <w:rPr>
                <w:sz w:val="20"/>
                <w:szCs w:val="20"/>
              </w:rPr>
              <w:t>минимальная величина из</w:t>
            </w:r>
          </w:p>
          <w:p w14:paraId="4093E5D7" w14:textId="77777777" w:rsidR="00B37CF4" w:rsidRDefault="00000000">
            <w:pPr>
              <w:widowControl w:val="0"/>
              <w:ind w:left="-57" w:right="-57"/>
              <w:jc w:val="center"/>
              <w:rPr>
                <w:sz w:val="22"/>
              </w:rPr>
            </w:pPr>
            <w:r>
              <w:rPr>
                <w:sz w:val="20"/>
                <w:szCs w:val="20"/>
              </w:rPr>
              <w:t>гр.5 или гр.6</w:t>
            </w:r>
            <w:r>
              <w:rPr>
                <w:sz w:val="22"/>
                <w:szCs w:val="22"/>
              </w:rPr>
              <w:t>)</w:t>
            </w:r>
          </w:p>
          <w:p w14:paraId="04E547BE" w14:textId="77777777" w:rsidR="00B37CF4" w:rsidRDefault="00000000">
            <w:pPr>
              <w:widowControl w:val="0"/>
              <w:ind w:left="-57" w:right="-57"/>
              <w:jc w:val="center"/>
              <w:rPr>
                <w:sz w:val="22"/>
              </w:rPr>
            </w:pPr>
            <w:r>
              <w:rPr>
                <w:sz w:val="22"/>
                <w:szCs w:val="22"/>
              </w:rPr>
              <w:t>(рублей)</w:t>
            </w:r>
          </w:p>
        </w:tc>
      </w:tr>
      <w:tr w:rsidR="00B37CF4" w14:paraId="1BBD936C" w14:textId="77777777">
        <w:tc>
          <w:tcPr>
            <w:tcW w:w="1559" w:type="dxa"/>
            <w:tcBorders>
              <w:top w:val="single" w:sz="4" w:space="0" w:color="000000"/>
              <w:left w:val="single" w:sz="4" w:space="0" w:color="000000"/>
              <w:bottom w:val="single" w:sz="4" w:space="0" w:color="000000"/>
              <w:right w:val="single" w:sz="4" w:space="0" w:color="000000"/>
            </w:tcBorders>
          </w:tcPr>
          <w:p w14:paraId="2E6B3FE3" w14:textId="77777777" w:rsidR="00B37CF4" w:rsidRDefault="00000000">
            <w:pPr>
              <w:widowControl w:val="0"/>
              <w:spacing w:line="218" w:lineRule="auto"/>
              <w:jc w:val="center"/>
              <w:rPr>
                <w:sz w:val="22"/>
              </w:rPr>
            </w:pPr>
            <w:r>
              <w:rPr>
                <w:sz w:val="22"/>
                <w:szCs w:val="22"/>
              </w:rPr>
              <w:t>1</w:t>
            </w:r>
          </w:p>
        </w:tc>
        <w:tc>
          <w:tcPr>
            <w:tcW w:w="1561" w:type="dxa"/>
            <w:tcBorders>
              <w:top w:val="single" w:sz="4" w:space="0" w:color="000000"/>
              <w:left w:val="single" w:sz="4" w:space="0" w:color="000000"/>
              <w:bottom w:val="single" w:sz="4" w:space="0" w:color="000000"/>
              <w:right w:val="single" w:sz="4" w:space="0" w:color="000000"/>
            </w:tcBorders>
          </w:tcPr>
          <w:p w14:paraId="637EA760" w14:textId="77777777" w:rsidR="00B37CF4" w:rsidRDefault="00000000">
            <w:pPr>
              <w:widowControl w:val="0"/>
              <w:spacing w:line="218" w:lineRule="auto"/>
              <w:jc w:val="center"/>
              <w:rPr>
                <w:sz w:val="22"/>
              </w:rPr>
            </w:pPr>
            <w:r>
              <w:rPr>
                <w:sz w:val="22"/>
                <w:szCs w:val="22"/>
              </w:rPr>
              <w:t>2</w:t>
            </w:r>
          </w:p>
        </w:tc>
        <w:tc>
          <w:tcPr>
            <w:tcW w:w="1356" w:type="dxa"/>
            <w:tcBorders>
              <w:top w:val="single" w:sz="4" w:space="0" w:color="000000"/>
              <w:left w:val="single" w:sz="4" w:space="0" w:color="000000"/>
              <w:bottom w:val="single" w:sz="4" w:space="0" w:color="000000"/>
              <w:right w:val="single" w:sz="4" w:space="0" w:color="000000"/>
            </w:tcBorders>
          </w:tcPr>
          <w:p w14:paraId="0CE80BC2" w14:textId="77777777" w:rsidR="00B37CF4" w:rsidRDefault="00000000">
            <w:pPr>
              <w:widowControl w:val="0"/>
              <w:spacing w:line="218" w:lineRule="auto"/>
              <w:jc w:val="center"/>
              <w:rPr>
                <w:sz w:val="22"/>
              </w:rPr>
            </w:pPr>
            <w:r>
              <w:rPr>
                <w:sz w:val="22"/>
                <w:szCs w:val="22"/>
              </w:rPr>
              <w:t>3</w:t>
            </w:r>
          </w:p>
        </w:tc>
        <w:tc>
          <w:tcPr>
            <w:tcW w:w="1123" w:type="dxa"/>
            <w:tcBorders>
              <w:top w:val="single" w:sz="4" w:space="0" w:color="000000"/>
              <w:left w:val="single" w:sz="4" w:space="0" w:color="000000"/>
              <w:bottom w:val="single" w:sz="4" w:space="0" w:color="000000"/>
              <w:right w:val="single" w:sz="4" w:space="0" w:color="000000"/>
            </w:tcBorders>
          </w:tcPr>
          <w:p w14:paraId="3D17CAF2" w14:textId="77777777" w:rsidR="00B37CF4" w:rsidRDefault="00000000">
            <w:pPr>
              <w:widowControl w:val="0"/>
              <w:spacing w:line="218" w:lineRule="auto"/>
              <w:jc w:val="center"/>
              <w:rPr>
                <w:sz w:val="22"/>
              </w:rPr>
            </w:pPr>
            <w:r>
              <w:rPr>
                <w:sz w:val="22"/>
                <w:szCs w:val="22"/>
              </w:rPr>
              <w:t>4</w:t>
            </w:r>
          </w:p>
        </w:tc>
        <w:tc>
          <w:tcPr>
            <w:tcW w:w="1260" w:type="dxa"/>
            <w:tcBorders>
              <w:top w:val="single" w:sz="4" w:space="0" w:color="000000"/>
              <w:left w:val="single" w:sz="4" w:space="0" w:color="000000"/>
              <w:bottom w:val="single" w:sz="4" w:space="0" w:color="000000"/>
              <w:right w:val="single" w:sz="4" w:space="0" w:color="000000"/>
            </w:tcBorders>
          </w:tcPr>
          <w:p w14:paraId="54D18BF7" w14:textId="77777777" w:rsidR="00B37CF4" w:rsidRDefault="00000000">
            <w:pPr>
              <w:widowControl w:val="0"/>
              <w:spacing w:line="218" w:lineRule="auto"/>
              <w:jc w:val="center"/>
              <w:rPr>
                <w:sz w:val="22"/>
              </w:rPr>
            </w:pPr>
            <w:r>
              <w:rPr>
                <w:sz w:val="22"/>
                <w:szCs w:val="22"/>
              </w:rPr>
              <w:t>5</w:t>
            </w:r>
          </w:p>
        </w:tc>
        <w:tc>
          <w:tcPr>
            <w:tcW w:w="1118" w:type="dxa"/>
            <w:tcBorders>
              <w:top w:val="single" w:sz="4" w:space="0" w:color="000000"/>
              <w:left w:val="single" w:sz="4" w:space="0" w:color="000000"/>
              <w:bottom w:val="single" w:sz="4" w:space="0" w:color="000000"/>
              <w:right w:val="single" w:sz="4" w:space="0" w:color="000000"/>
            </w:tcBorders>
          </w:tcPr>
          <w:p w14:paraId="05F36BB5" w14:textId="77777777" w:rsidR="00B37CF4" w:rsidRDefault="00000000">
            <w:pPr>
              <w:widowControl w:val="0"/>
              <w:spacing w:line="218" w:lineRule="auto"/>
              <w:jc w:val="center"/>
              <w:rPr>
                <w:sz w:val="22"/>
              </w:rPr>
            </w:pPr>
            <w:r>
              <w:rPr>
                <w:sz w:val="22"/>
                <w:szCs w:val="22"/>
              </w:rPr>
              <w:t>6</w:t>
            </w:r>
          </w:p>
        </w:tc>
        <w:tc>
          <w:tcPr>
            <w:tcW w:w="1679" w:type="dxa"/>
            <w:tcBorders>
              <w:top w:val="single" w:sz="4" w:space="0" w:color="000000"/>
              <w:left w:val="single" w:sz="4" w:space="0" w:color="000000"/>
              <w:bottom w:val="single" w:sz="4" w:space="0" w:color="000000"/>
              <w:right w:val="single" w:sz="4" w:space="0" w:color="000000"/>
            </w:tcBorders>
          </w:tcPr>
          <w:p w14:paraId="6677C496" w14:textId="77777777" w:rsidR="00B37CF4" w:rsidRDefault="00000000">
            <w:pPr>
              <w:widowControl w:val="0"/>
              <w:spacing w:line="218" w:lineRule="auto"/>
              <w:jc w:val="center"/>
              <w:rPr>
                <w:sz w:val="22"/>
              </w:rPr>
            </w:pPr>
            <w:r>
              <w:rPr>
                <w:sz w:val="22"/>
                <w:szCs w:val="22"/>
              </w:rPr>
              <w:t>7</w:t>
            </w:r>
          </w:p>
        </w:tc>
      </w:tr>
      <w:tr w:rsidR="00B37CF4" w14:paraId="118713F7" w14:textId="77777777">
        <w:tc>
          <w:tcPr>
            <w:tcW w:w="1559" w:type="dxa"/>
            <w:tcBorders>
              <w:top w:val="single" w:sz="4" w:space="0" w:color="000000"/>
              <w:left w:val="single" w:sz="4" w:space="0" w:color="000000"/>
              <w:bottom w:val="single" w:sz="4" w:space="0" w:color="000000"/>
              <w:right w:val="single" w:sz="4" w:space="0" w:color="000000"/>
            </w:tcBorders>
          </w:tcPr>
          <w:p w14:paraId="52CD6369" w14:textId="77777777" w:rsidR="00B37CF4" w:rsidRDefault="00B37CF4">
            <w:pPr>
              <w:widowControl w:val="0"/>
              <w:spacing w:line="218" w:lineRule="auto"/>
              <w:rPr>
                <w:sz w:val="22"/>
              </w:rPr>
            </w:pPr>
          </w:p>
        </w:tc>
        <w:tc>
          <w:tcPr>
            <w:tcW w:w="1561" w:type="dxa"/>
            <w:tcBorders>
              <w:top w:val="single" w:sz="4" w:space="0" w:color="000000"/>
              <w:left w:val="single" w:sz="4" w:space="0" w:color="000000"/>
              <w:bottom w:val="single" w:sz="4" w:space="0" w:color="000000"/>
              <w:right w:val="single" w:sz="4" w:space="0" w:color="000000"/>
            </w:tcBorders>
          </w:tcPr>
          <w:p w14:paraId="2C6B906F" w14:textId="77777777" w:rsidR="00B37CF4" w:rsidRDefault="00B37CF4">
            <w:pPr>
              <w:widowControl w:val="0"/>
              <w:spacing w:line="218" w:lineRule="auto"/>
              <w:rPr>
                <w:sz w:val="22"/>
              </w:rPr>
            </w:pPr>
          </w:p>
        </w:tc>
        <w:tc>
          <w:tcPr>
            <w:tcW w:w="1356" w:type="dxa"/>
            <w:tcBorders>
              <w:top w:val="single" w:sz="4" w:space="0" w:color="000000"/>
              <w:left w:val="single" w:sz="4" w:space="0" w:color="000000"/>
              <w:bottom w:val="single" w:sz="4" w:space="0" w:color="000000"/>
              <w:right w:val="single" w:sz="4" w:space="0" w:color="000000"/>
            </w:tcBorders>
          </w:tcPr>
          <w:p w14:paraId="3590AB45" w14:textId="77777777" w:rsidR="00B37CF4" w:rsidRDefault="00B37CF4">
            <w:pPr>
              <w:widowControl w:val="0"/>
              <w:spacing w:line="218" w:lineRule="auto"/>
              <w:jc w:val="center"/>
              <w:rPr>
                <w:sz w:val="22"/>
              </w:rPr>
            </w:pPr>
          </w:p>
        </w:tc>
        <w:tc>
          <w:tcPr>
            <w:tcW w:w="1123" w:type="dxa"/>
            <w:tcBorders>
              <w:top w:val="single" w:sz="4" w:space="0" w:color="000000"/>
              <w:left w:val="single" w:sz="4" w:space="0" w:color="000000"/>
              <w:bottom w:val="single" w:sz="4" w:space="0" w:color="000000"/>
              <w:right w:val="single" w:sz="4" w:space="0" w:color="000000"/>
            </w:tcBorders>
          </w:tcPr>
          <w:p w14:paraId="0A0751B5" w14:textId="77777777" w:rsidR="00B37CF4" w:rsidRDefault="00B37CF4">
            <w:pPr>
              <w:widowControl w:val="0"/>
              <w:spacing w:line="218" w:lineRule="auto"/>
              <w:jc w:val="center"/>
              <w:rPr>
                <w:sz w:val="22"/>
              </w:rPr>
            </w:pPr>
          </w:p>
        </w:tc>
        <w:tc>
          <w:tcPr>
            <w:tcW w:w="1260" w:type="dxa"/>
            <w:tcBorders>
              <w:top w:val="single" w:sz="4" w:space="0" w:color="000000"/>
              <w:left w:val="single" w:sz="4" w:space="0" w:color="000000"/>
              <w:bottom w:val="single" w:sz="4" w:space="0" w:color="000000"/>
              <w:right w:val="single" w:sz="4" w:space="0" w:color="000000"/>
            </w:tcBorders>
          </w:tcPr>
          <w:p w14:paraId="55D645D9" w14:textId="77777777" w:rsidR="00B37CF4" w:rsidRDefault="00B37CF4">
            <w:pPr>
              <w:widowControl w:val="0"/>
              <w:spacing w:line="218" w:lineRule="auto"/>
              <w:rPr>
                <w:sz w:val="22"/>
              </w:rPr>
            </w:pPr>
          </w:p>
        </w:tc>
        <w:tc>
          <w:tcPr>
            <w:tcW w:w="1118" w:type="dxa"/>
            <w:tcBorders>
              <w:top w:val="single" w:sz="4" w:space="0" w:color="000000"/>
              <w:left w:val="single" w:sz="4" w:space="0" w:color="000000"/>
              <w:bottom w:val="single" w:sz="4" w:space="0" w:color="000000"/>
              <w:right w:val="single" w:sz="4" w:space="0" w:color="000000"/>
            </w:tcBorders>
          </w:tcPr>
          <w:p w14:paraId="18427F69" w14:textId="77777777" w:rsidR="00B37CF4" w:rsidRDefault="00B37CF4">
            <w:pPr>
              <w:widowControl w:val="0"/>
              <w:spacing w:line="218" w:lineRule="auto"/>
              <w:rPr>
                <w:sz w:val="22"/>
              </w:rPr>
            </w:pPr>
          </w:p>
        </w:tc>
        <w:tc>
          <w:tcPr>
            <w:tcW w:w="1679" w:type="dxa"/>
            <w:tcBorders>
              <w:top w:val="single" w:sz="4" w:space="0" w:color="000000"/>
              <w:left w:val="single" w:sz="4" w:space="0" w:color="000000"/>
              <w:bottom w:val="single" w:sz="4" w:space="0" w:color="000000"/>
              <w:right w:val="single" w:sz="4" w:space="0" w:color="000000"/>
            </w:tcBorders>
          </w:tcPr>
          <w:p w14:paraId="4A1E8FFF" w14:textId="77777777" w:rsidR="00B37CF4" w:rsidRDefault="00B37CF4">
            <w:pPr>
              <w:widowControl w:val="0"/>
              <w:spacing w:line="218" w:lineRule="auto"/>
              <w:rPr>
                <w:sz w:val="22"/>
              </w:rPr>
            </w:pPr>
          </w:p>
        </w:tc>
      </w:tr>
      <w:tr w:rsidR="00B37CF4" w14:paraId="4A225FAC" w14:textId="77777777">
        <w:tc>
          <w:tcPr>
            <w:tcW w:w="1559" w:type="dxa"/>
            <w:tcBorders>
              <w:top w:val="single" w:sz="4" w:space="0" w:color="000000"/>
              <w:left w:val="single" w:sz="4" w:space="0" w:color="000000"/>
              <w:bottom w:val="single" w:sz="4" w:space="0" w:color="000000"/>
            </w:tcBorders>
          </w:tcPr>
          <w:p w14:paraId="0615948B" w14:textId="77777777" w:rsidR="00B37CF4" w:rsidRDefault="00000000">
            <w:pPr>
              <w:widowControl w:val="0"/>
              <w:spacing w:line="218" w:lineRule="auto"/>
              <w:rPr>
                <w:sz w:val="22"/>
              </w:rPr>
            </w:pPr>
            <w:r>
              <w:rPr>
                <w:sz w:val="22"/>
                <w:szCs w:val="22"/>
              </w:rPr>
              <w:lastRenderedPageBreak/>
              <w:t>Итого</w:t>
            </w:r>
          </w:p>
        </w:tc>
        <w:tc>
          <w:tcPr>
            <w:tcW w:w="1561" w:type="dxa"/>
            <w:tcBorders>
              <w:top w:val="single" w:sz="4" w:space="0" w:color="000000"/>
              <w:left w:val="single" w:sz="4" w:space="0" w:color="000000"/>
              <w:bottom w:val="single" w:sz="4" w:space="0" w:color="000000"/>
              <w:right w:val="single" w:sz="4" w:space="0" w:color="000000"/>
            </w:tcBorders>
          </w:tcPr>
          <w:p w14:paraId="04F0599D" w14:textId="77777777" w:rsidR="00B37CF4" w:rsidRDefault="00B37CF4">
            <w:pPr>
              <w:widowControl w:val="0"/>
              <w:spacing w:line="218" w:lineRule="auto"/>
              <w:jc w:val="center"/>
              <w:rPr>
                <w:sz w:val="22"/>
              </w:rPr>
            </w:pPr>
          </w:p>
        </w:tc>
        <w:tc>
          <w:tcPr>
            <w:tcW w:w="1356" w:type="dxa"/>
            <w:tcBorders>
              <w:top w:val="single" w:sz="4" w:space="0" w:color="000000"/>
              <w:left w:val="single" w:sz="4" w:space="0" w:color="000000"/>
              <w:bottom w:val="single" w:sz="4" w:space="0" w:color="000000"/>
              <w:right w:val="single" w:sz="4" w:space="0" w:color="000000"/>
            </w:tcBorders>
          </w:tcPr>
          <w:p w14:paraId="13AA8998" w14:textId="77777777" w:rsidR="00B37CF4" w:rsidRDefault="00000000">
            <w:pPr>
              <w:widowControl w:val="0"/>
              <w:spacing w:line="218" w:lineRule="auto"/>
              <w:jc w:val="center"/>
              <w:rPr>
                <w:sz w:val="22"/>
              </w:rPr>
            </w:pPr>
            <w:r>
              <w:rPr>
                <w:sz w:val="22"/>
                <w:szCs w:val="22"/>
              </w:rPr>
              <w:t>Х</w:t>
            </w:r>
          </w:p>
        </w:tc>
        <w:tc>
          <w:tcPr>
            <w:tcW w:w="1123" w:type="dxa"/>
            <w:tcBorders>
              <w:top w:val="single" w:sz="4" w:space="0" w:color="000000"/>
              <w:left w:val="single" w:sz="4" w:space="0" w:color="000000"/>
              <w:bottom w:val="single" w:sz="4" w:space="0" w:color="000000"/>
              <w:right w:val="single" w:sz="4" w:space="0" w:color="000000"/>
            </w:tcBorders>
          </w:tcPr>
          <w:p w14:paraId="106D507B" w14:textId="77777777" w:rsidR="00B37CF4" w:rsidRDefault="00000000">
            <w:pPr>
              <w:widowControl w:val="0"/>
              <w:spacing w:line="218" w:lineRule="auto"/>
              <w:jc w:val="center"/>
              <w:rPr>
                <w:sz w:val="22"/>
              </w:rPr>
            </w:pPr>
            <w:r>
              <w:rPr>
                <w:sz w:val="22"/>
                <w:szCs w:val="22"/>
              </w:rPr>
              <w:t>Х</w:t>
            </w:r>
          </w:p>
        </w:tc>
        <w:tc>
          <w:tcPr>
            <w:tcW w:w="1260" w:type="dxa"/>
            <w:tcBorders>
              <w:top w:val="single" w:sz="4" w:space="0" w:color="000000"/>
              <w:left w:val="single" w:sz="4" w:space="0" w:color="000000"/>
              <w:bottom w:val="single" w:sz="4" w:space="0" w:color="000000"/>
              <w:right w:val="single" w:sz="4" w:space="0" w:color="000000"/>
            </w:tcBorders>
          </w:tcPr>
          <w:p w14:paraId="4CB5445E" w14:textId="77777777" w:rsidR="00B37CF4" w:rsidRDefault="00000000">
            <w:pPr>
              <w:widowControl w:val="0"/>
              <w:spacing w:line="218" w:lineRule="auto"/>
              <w:jc w:val="center"/>
              <w:rPr>
                <w:sz w:val="22"/>
              </w:rPr>
            </w:pPr>
            <w:r>
              <w:rPr>
                <w:sz w:val="22"/>
                <w:szCs w:val="22"/>
              </w:rPr>
              <w:t>Х</w:t>
            </w:r>
          </w:p>
        </w:tc>
        <w:tc>
          <w:tcPr>
            <w:tcW w:w="1118" w:type="dxa"/>
            <w:tcBorders>
              <w:top w:val="single" w:sz="4" w:space="0" w:color="000000"/>
              <w:left w:val="single" w:sz="4" w:space="0" w:color="000000"/>
              <w:bottom w:val="single" w:sz="4" w:space="0" w:color="000000"/>
              <w:right w:val="single" w:sz="4" w:space="0" w:color="000000"/>
            </w:tcBorders>
          </w:tcPr>
          <w:p w14:paraId="610CA123" w14:textId="77777777" w:rsidR="00B37CF4" w:rsidRDefault="00000000">
            <w:pPr>
              <w:widowControl w:val="0"/>
              <w:spacing w:line="218" w:lineRule="auto"/>
              <w:jc w:val="center"/>
              <w:rPr>
                <w:sz w:val="22"/>
              </w:rPr>
            </w:pPr>
            <w:r>
              <w:rPr>
                <w:sz w:val="22"/>
                <w:szCs w:val="22"/>
              </w:rPr>
              <w:t>Х</w:t>
            </w:r>
          </w:p>
        </w:tc>
        <w:tc>
          <w:tcPr>
            <w:tcW w:w="1679" w:type="dxa"/>
            <w:tcBorders>
              <w:top w:val="single" w:sz="4" w:space="0" w:color="000000"/>
              <w:left w:val="single" w:sz="4" w:space="0" w:color="000000"/>
              <w:bottom w:val="single" w:sz="4" w:space="0" w:color="000000"/>
              <w:right w:val="single" w:sz="4" w:space="0" w:color="000000"/>
            </w:tcBorders>
          </w:tcPr>
          <w:p w14:paraId="3C8EB77F" w14:textId="77777777" w:rsidR="00B37CF4" w:rsidRDefault="00B37CF4">
            <w:pPr>
              <w:widowControl w:val="0"/>
              <w:spacing w:line="218" w:lineRule="auto"/>
              <w:rPr>
                <w:sz w:val="22"/>
              </w:rPr>
            </w:pPr>
          </w:p>
        </w:tc>
      </w:tr>
    </w:tbl>
    <w:p w14:paraId="23BD2FD7" w14:textId="77777777" w:rsidR="00B37CF4" w:rsidRDefault="00000000">
      <w:pPr>
        <w:jc w:val="both"/>
        <w:rPr>
          <w:szCs w:val="28"/>
        </w:rPr>
      </w:pPr>
      <w:r>
        <w:rPr>
          <w:szCs w:val="28"/>
        </w:rPr>
        <w:t>* Сумма субсидии не должна превышать 80 000 рублей.</w:t>
      </w:r>
    </w:p>
    <w:p w14:paraId="2BE1033A" w14:textId="77777777" w:rsidR="00B37CF4" w:rsidRDefault="00B37CF4">
      <w:pPr>
        <w:jc w:val="both"/>
        <w:rPr>
          <w:szCs w:val="28"/>
        </w:rPr>
      </w:pPr>
    </w:p>
    <w:p w14:paraId="7245A3C8" w14:textId="77777777" w:rsidR="00B37CF4" w:rsidRDefault="00000000">
      <w:pPr>
        <w:jc w:val="both"/>
        <w:rPr>
          <w:szCs w:val="28"/>
        </w:rPr>
      </w:pPr>
      <w:r>
        <w:rPr>
          <w:szCs w:val="28"/>
        </w:rPr>
        <w:t xml:space="preserve">Глава КФХ (индивидуальный </w:t>
      </w:r>
    </w:p>
    <w:p w14:paraId="74A91615" w14:textId="77777777" w:rsidR="00B37CF4" w:rsidRDefault="00000000">
      <w:pPr>
        <w:jc w:val="both"/>
        <w:rPr>
          <w:szCs w:val="28"/>
        </w:rPr>
      </w:pPr>
      <w:r>
        <w:rPr>
          <w:szCs w:val="28"/>
        </w:rPr>
        <w:t xml:space="preserve">     предприниматель)                       _____________      ____________________</w:t>
      </w:r>
    </w:p>
    <w:p w14:paraId="15C10929" w14:textId="77777777" w:rsidR="00B37CF4" w:rsidRDefault="00000000">
      <w:pPr>
        <w:jc w:val="both"/>
      </w:pPr>
      <w:r>
        <w:t xml:space="preserve">                                                               (подпись)            (расшифровка подписи)</w:t>
      </w:r>
    </w:p>
    <w:p w14:paraId="2989222B" w14:textId="77777777" w:rsidR="00B37CF4" w:rsidRDefault="00000000">
      <w:pPr>
        <w:jc w:val="both"/>
      </w:pPr>
      <w:r>
        <w:rPr>
          <w:szCs w:val="28"/>
        </w:rPr>
        <w:t xml:space="preserve">М.П. </w:t>
      </w:r>
      <w:r>
        <w:t>(при наличии)</w:t>
      </w:r>
    </w:p>
    <w:p w14:paraId="0CF08EE9" w14:textId="77777777" w:rsidR="00B37CF4" w:rsidRDefault="00B37CF4">
      <w:pPr>
        <w:jc w:val="both"/>
        <w:rPr>
          <w:szCs w:val="28"/>
        </w:rPr>
      </w:pPr>
    </w:p>
    <w:p w14:paraId="03A73878" w14:textId="77777777" w:rsidR="00B37CF4" w:rsidRDefault="00000000">
      <w:pPr>
        <w:jc w:val="both"/>
        <w:rPr>
          <w:szCs w:val="28"/>
        </w:rPr>
      </w:pPr>
      <w:r>
        <w:rPr>
          <w:szCs w:val="28"/>
        </w:rPr>
        <w:t>«____» __________ 20___г.</w:t>
      </w:r>
    </w:p>
    <w:p w14:paraId="412E136F" w14:textId="77777777" w:rsidR="00B37CF4" w:rsidRDefault="00B37CF4">
      <w:pPr>
        <w:jc w:val="both"/>
        <w:rPr>
          <w:szCs w:val="28"/>
        </w:rPr>
      </w:pPr>
    </w:p>
    <w:p w14:paraId="1FAC59E0" w14:textId="77777777" w:rsidR="00B37CF4" w:rsidRDefault="00B37CF4">
      <w:pPr>
        <w:ind w:firstLine="680"/>
        <w:jc w:val="both"/>
        <w:rPr>
          <w:szCs w:val="28"/>
        </w:rPr>
      </w:pPr>
    </w:p>
    <w:p w14:paraId="3200A3F8" w14:textId="77777777" w:rsidR="00B37CF4" w:rsidRDefault="00000000">
      <w:pPr>
        <w:rPr>
          <w:szCs w:val="28"/>
        </w:rPr>
      </w:pPr>
      <w:r>
        <w:rPr>
          <w:szCs w:val="28"/>
        </w:rPr>
        <w:t>Начальник управления сельского хозяйства</w:t>
      </w:r>
    </w:p>
    <w:p w14:paraId="5D9F2068" w14:textId="77777777" w:rsidR="00B37CF4" w:rsidRDefault="00000000">
      <w:pPr>
        <w:rPr>
          <w:szCs w:val="28"/>
        </w:rPr>
      </w:pPr>
      <w:r>
        <w:rPr>
          <w:szCs w:val="28"/>
        </w:rPr>
        <w:t>администрации Ленинградского</w:t>
      </w:r>
    </w:p>
    <w:p w14:paraId="3CAB2247" w14:textId="77777777" w:rsidR="00B37CF4" w:rsidRDefault="00000000">
      <w:pPr>
        <w:rPr>
          <w:szCs w:val="28"/>
        </w:rPr>
      </w:pPr>
      <w:r>
        <w:rPr>
          <w:szCs w:val="28"/>
        </w:rPr>
        <w:t xml:space="preserve">муниципального округа                                                           </w:t>
      </w:r>
      <w:r>
        <w:t>И.С. Скоробогаченко</w:t>
      </w:r>
    </w:p>
    <w:p w14:paraId="0C4ED83C" w14:textId="77777777" w:rsidR="00B37CF4" w:rsidRDefault="00B37CF4">
      <w:pPr>
        <w:rPr>
          <w:szCs w:val="28"/>
        </w:rPr>
        <w:sectPr w:rsidR="00B37CF4">
          <w:headerReference w:type="even" r:id="rId79"/>
          <w:headerReference w:type="default" r:id="rId80"/>
          <w:pgSz w:w="11906" w:h="16838"/>
          <w:pgMar w:top="1739" w:right="624" w:bottom="1134" w:left="1701" w:header="1134" w:footer="0" w:gutter="0"/>
          <w:cols w:space="720"/>
          <w:formProt w:val="0"/>
          <w:docGrid w:linePitch="381"/>
        </w:sectPr>
      </w:pPr>
    </w:p>
    <w:tbl>
      <w:tblPr>
        <w:tblStyle w:val="affd"/>
        <w:tblW w:w="5460" w:type="dxa"/>
        <w:tblInd w:w="4332" w:type="dxa"/>
        <w:tblLayout w:type="fixed"/>
        <w:tblLook w:val="04A0" w:firstRow="1" w:lastRow="0" w:firstColumn="1" w:lastColumn="0" w:noHBand="0" w:noVBand="1"/>
      </w:tblPr>
      <w:tblGrid>
        <w:gridCol w:w="5460"/>
      </w:tblGrid>
      <w:tr w:rsidR="00B37CF4" w14:paraId="4C704314" w14:textId="77777777">
        <w:trPr>
          <w:trHeight w:val="2541"/>
        </w:trPr>
        <w:tc>
          <w:tcPr>
            <w:tcW w:w="5460" w:type="dxa"/>
            <w:tcBorders>
              <w:top w:val="nil"/>
              <w:left w:val="nil"/>
              <w:bottom w:val="nil"/>
              <w:right w:val="nil"/>
            </w:tcBorders>
          </w:tcPr>
          <w:p w14:paraId="47CA327D" w14:textId="77777777" w:rsidR="00B37CF4" w:rsidRDefault="00000000">
            <w:pPr>
              <w:widowControl w:val="0"/>
              <w:tabs>
                <w:tab w:val="center" w:pos="3124"/>
              </w:tabs>
              <w:ind w:left="-108"/>
            </w:pPr>
            <w:r>
              <w:rPr>
                <w:szCs w:val="28"/>
              </w:rPr>
              <w:lastRenderedPageBreak/>
              <w:t>Приложение 9</w:t>
            </w:r>
          </w:p>
          <w:p w14:paraId="32FFC432" w14:textId="77777777" w:rsidR="00B37CF4" w:rsidRDefault="00000000">
            <w:pPr>
              <w:widowControl w:val="0"/>
              <w:ind w:left="-108"/>
            </w:pPr>
            <w:r>
              <w:rPr>
                <w:szCs w:val="28"/>
              </w:rPr>
              <w:t>к Порядку предоставления</w:t>
            </w:r>
          </w:p>
          <w:p w14:paraId="19168364" w14:textId="77777777" w:rsidR="00B37CF4" w:rsidRDefault="00000000">
            <w:pPr>
              <w:widowControl w:val="0"/>
              <w:ind w:left="-108"/>
            </w:pPr>
            <w:r>
              <w:rPr>
                <w:szCs w:val="28"/>
              </w:rPr>
              <w:t>субсидий крестьянским (фермерским)</w:t>
            </w:r>
          </w:p>
          <w:p w14:paraId="0FBB42E9" w14:textId="77777777" w:rsidR="00B37CF4" w:rsidRDefault="00000000">
            <w:pPr>
              <w:widowControl w:val="0"/>
              <w:ind w:left="-108"/>
            </w:pPr>
            <w:r>
              <w:rPr>
                <w:szCs w:val="28"/>
              </w:rPr>
              <w:t>хозяйствам и индивидуальным</w:t>
            </w:r>
          </w:p>
          <w:p w14:paraId="1E02A53C"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6689B84D"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09CA3FB2" w14:textId="77777777" w:rsidR="00B37CF4" w:rsidRDefault="00B37CF4">
      <w:pPr>
        <w:spacing w:line="218" w:lineRule="auto"/>
        <w:rPr>
          <w:szCs w:val="28"/>
        </w:rPr>
      </w:pPr>
    </w:p>
    <w:p w14:paraId="2EFA3295" w14:textId="77777777" w:rsidR="00B37CF4" w:rsidRDefault="00000000">
      <w:pPr>
        <w:spacing w:line="218" w:lineRule="auto"/>
        <w:rPr>
          <w:szCs w:val="28"/>
        </w:rPr>
      </w:pPr>
      <w:r>
        <w:rPr>
          <w:szCs w:val="28"/>
        </w:rPr>
        <w:t>ФОРМА</w:t>
      </w:r>
    </w:p>
    <w:p w14:paraId="4F734A55" w14:textId="77777777" w:rsidR="00B37CF4" w:rsidRDefault="00B37CF4">
      <w:pPr>
        <w:spacing w:line="218" w:lineRule="auto"/>
        <w:rPr>
          <w:szCs w:val="28"/>
        </w:rPr>
      </w:pPr>
    </w:p>
    <w:p w14:paraId="14F76E4E" w14:textId="77777777" w:rsidR="00B37CF4" w:rsidRDefault="00000000">
      <w:pPr>
        <w:spacing w:line="218" w:lineRule="auto"/>
        <w:rPr>
          <w:szCs w:val="28"/>
        </w:rPr>
      </w:pPr>
      <w:r>
        <w:rPr>
          <w:szCs w:val="28"/>
        </w:rPr>
        <w:t xml:space="preserve">Заполняется крестьянским (фермерским) хозяйством </w:t>
      </w:r>
    </w:p>
    <w:p w14:paraId="734F6E7D" w14:textId="77777777" w:rsidR="00B37CF4" w:rsidRDefault="00000000">
      <w:pPr>
        <w:spacing w:line="218" w:lineRule="auto"/>
        <w:rPr>
          <w:szCs w:val="28"/>
        </w:rPr>
      </w:pPr>
      <w:r>
        <w:rPr>
          <w:szCs w:val="28"/>
        </w:rPr>
        <w:t>и индивидуальным предпринимателем</w:t>
      </w:r>
    </w:p>
    <w:p w14:paraId="494EAE8A" w14:textId="77777777" w:rsidR="00B37CF4" w:rsidRDefault="00B37CF4">
      <w:pPr>
        <w:spacing w:line="218" w:lineRule="auto"/>
        <w:jc w:val="center"/>
        <w:rPr>
          <w:b/>
          <w:szCs w:val="28"/>
        </w:rPr>
      </w:pPr>
    </w:p>
    <w:p w14:paraId="6A8ACB28" w14:textId="77777777" w:rsidR="00B37CF4" w:rsidRDefault="00000000">
      <w:pPr>
        <w:tabs>
          <w:tab w:val="left" w:pos="-5180"/>
        </w:tabs>
        <w:spacing w:line="218" w:lineRule="auto"/>
        <w:jc w:val="center"/>
        <w:rPr>
          <w:b/>
          <w:szCs w:val="28"/>
        </w:rPr>
      </w:pPr>
      <w:r>
        <w:rPr>
          <w:b/>
          <w:szCs w:val="28"/>
        </w:rPr>
        <w:t xml:space="preserve">СПРАВКА-РАСЧЕТ </w:t>
      </w:r>
    </w:p>
    <w:p w14:paraId="69A0B45E" w14:textId="77777777" w:rsidR="00B37CF4" w:rsidRDefault="00000000">
      <w:pPr>
        <w:spacing w:line="218" w:lineRule="auto"/>
        <w:jc w:val="center"/>
        <w:rPr>
          <w:b/>
          <w:szCs w:val="28"/>
        </w:rPr>
      </w:pPr>
      <w:r>
        <w:rPr>
          <w:b/>
          <w:szCs w:val="28"/>
        </w:rPr>
        <w:t xml:space="preserve">суммы субсидии на возмещение части затрат </w:t>
      </w:r>
    </w:p>
    <w:p w14:paraId="55345722" w14:textId="77777777" w:rsidR="00B37CF4" w:rsidRDefault="00000000">
      <w:pPr>
        <w:spacing w:line="218" w:lineRule="auto"/>
        <w:jc w:val="center"/>
        <w:rPr>
          <w:b/>
          <w:szCs w:val="28"/>
        </w:rPr>
      </w:pPr>
      <w:r>
        <w:rPr>
          <w:b/>
          <w:szCs w:val="28"/>
        </w:rPr>
        <w:t>по наращиванию поголовья коров</w:t>
      </w:r>
    </w:p>
    <w:p w14:paraId="53FF9D26" w14:textId="77777777" w:rsidR="00B37CF4" w:rsidRDefault="00B37CF4">
      <w:pPr>
        <w:spacing w:line="218" w:lineRule="auto"/>
        <w:jc w:val="center"/>
        <w:rPr>
          <w:b/>
          <w:szCs w:val="28"/>
        </w:rPr>
      </w:pPr>
    </w:p>
    <w:tbl>
      <w:tblPr>
        <w:tblW w:w="9639" w:type="dxa"/>
        <w:tblInd w:w="109" w:type="dxa"/>
        <w:tblLayout w:type="fixed"/>
        <w:tblLook w:val="04A0" w:firstRow="1" w:lastRow="0" w:firstColumn="1" w:lastColumn="0" w:noHBand="0" w:noVBand="1"/>
      </w:tblPr>
      <w:tblGrid>
        <w:gridCol w:w="4199"/>
        <w:gridCol w:w="5440"/>
      </w:tblGrid>
      <w:tr w:rsidR="00B37CF4" w14:paraId="0A5B00C0" w14:textId="77777777">
        <w:tc>
          <w:tcPr>
            <w:tcW w:w="4199" w:type="dxa"/>
            <w:tcBorders>
              <w:top w:val="single" w:sz="4" w:space="0" w:color="000000"/>
              <w:left w:val="single" w:sz="4" w:space="0" w:color="000000"/>
              <w:bottom w:val="single" w:sz="4" w:space="0" w:color="000000"/>
              <w:right w:val="single" w:sz="4" w:space="0" w:color="000000"/>
            </w:tcBorders>
          </w:tcPr>
          <w:p w14:paraId="103CA6EE" w14:textId="77777777" w:rsidR="00B37CF4" w:rsidRDefault="00000000">
            <w:pPr>
              <w:widowControl w:val="0"/>
              <w:rPr>
                <w:sz w:val="24"/>
              </w:rPr>
            </w:pPr>
            <w:r>
              <w:rPr>
                <w:sz w:val="24"/>
              </w:rPr>
              <w:t>Наименование получателя</w:t>
            </w:r>
          </w:p>
        </w:tc>
        <w:tc>
          <w:tcPr>
            <w:tcW w:w="5439" w:type="dxa"/>
            <w:tcBorders>
              <w:top w:val="single" w:sz="4" w:space="0" w:color="000000"/>
              <w:left w:val="single" w:sz="4" w:space="0" w:color="000000"/>
              <w:bottom w:val="single" w:sz="4" w:space="0" w:color="000000"/>
              <w:right w:val="single" w:sz="4" w:space="0" w:color="000000"/>
            </w:tcBorders>
          </w:tcPr>
          <w:p w14:paraId="01DCB010" w14:textId="77777777" w:rsidR="00B37CF4" w:rsidRDefault="00B37CF4">
            <w:pPr>
              <w:widowControl w:val="0"/>
              <w:rPr>
                <w:sz w:val="24"/>
              </w:rPr>
            </w:pPr>
          </w:p>
        </w:tc>
      </w:tr>
      <w:tr w:rsidR="00B37CF4" w14:paraId="54AA9F37" w14:textId="77777777">
        <w:tc>
          <w:tcPr>
            <w:tcW w:w="4199" w:type="dxa"/>
            <w:tcBorders>
              <w:top w:val="single" w:sz="4" w:space="0" w:color="000000"/>
              <w:left w:val="single" w:sz="4" w:space="0" w:color="000000"/>
              <w:bottom w:val="single" w:sz="4" w:space="0" w:color="000000"/>
              <w:right w:val="single" w:sz="4" w:space="0" w:color="000000"/>
            </w:tcBorders>
          </w:tcPr>
          <w:p w14:paraId="60387C4C" w14:textId="77777777" w:rsidR="00B37CF4" w:rsidRDefault="00000000">
            <w:pPr>
              <w:widowControl w:val="0"/>
              <w:rPr>
                <w:sz w:val="24"/>
              </w:rPr>
            </w:pPr>
            <w:r>
              <w:rPr>
                <w:sz w:val="24"/>
              </w:rPr>
              <w:t>ИНН/КПП</w:t>
            </w:r>
          </w:p>
        </w:tc>
        <w:tc>
          <w:tcPr>
            <w:tcW w:w="5439" w:type="dxa"/>
            <w:tcBorders>
              <w:top w:val="single" w:sz="4" w:space="0" w:color="000000"/>
              <w:left w:val="single" w:sz="4" w:space="0" w:color="000000"/>
              <w:bottom w:val="single" w:sz="4" w:space="0" w:color="000000"/>
              <w:right w:val="single" w:sz="4" w:space="0" w:color="000000"/>
            </w:tcBorders>
          </w:tcPr>
          <w:p w14:paraId="7205696E" w14:textId="77777777" w:rsidR="00B37CF4" w:rsidRDefault="00B37CF4">
            <w:pPr>
              <w:widowControl w:val="0"/>
              <w:rPr>
                <w:sz w:val="24"/>
              </w:rPr>
            </w:pPr>
          </w:p>
        </w:tc>
      </w:tr>
      <w:tr w:rsidR="00B37CF4" w14:paraId="318F760A" w14:textId="77777777">
        <w:tc>
          <w:tcPr>
            <w:tcW w:w="4199" w:type="dxa"/>
            <w:tcBorders>
              <w:top w:val="single" w:sz="4" w:space="0" w:color="000000"/>
              <w:left w:val="single" w:sz="4" w:space="0" w:color="000000"/>
              <w:bottom w:val="single" w:sz="4" w:space="0" w:color="000000"/>
              <w:right w:val="single" w:sz="4" w:space="0" w:color="000000"/>
            </w:tcBorders>
          </w:tcPr>
          <w:p w14:paraId="30AADD5E" w14:textId="77777777" w:rsidR="00B37CF4" w:rsidRDefault="00000000">
            <w:pPr>
              <w:widowControl w:val="0"/>
              <w:rPr>
                <w:sz w:val="24"/>
              </w:rPr>
            </w:pPr>
            <w:r>
              <w:rPr>
                <w:sz w:val="24"/>
              </w:rPr>
              <w:t>ОКПО</w:t>
            </w:r>
          </w:p>
        </w:tc>
        <w:tc>
          <w:tcPr>
            <w:tcW w:w="5439" w:type="dxa"/>
            <w:tcBorders>
              <w:top w:val="single" w:sz="4" w:space="0" w:color="000000"/>
              <w:left w:val="single" w:sz="4" w:space="0" w:color="000000"/>
              <w:bottom w:val="single" w:sz="4" w:space="0" w:color="000000"/>
              <w:right w:val="single" w:sz="4" w:space="0" w:color="000000"/>
            </w:tcBorders>
          </w:tcPr>
          <w:p w14:paraId="25FB3791" w14:textId="77777777" w:rsidR="00B37CF4" w:rsidRDefault="00B37CF4">
            <w:pPr>
              <w:widowControl w:val="0"/>
              <w:rPr>
                <w:sz w:val="24"/>
              </w:rPr>
            </w:pPr>
          </w:p>
        </w:tc>
      </w:tr>
      <w:tr w:rsidR="00B37CF4" w14:paraId="0E8BA43E" w14:textId="77777777">
        <w:tc>
          <w:tcPr>
            <w:tcW w:w="4199" w:type="dxa"/>
            <w:tcBorders>
              <w:top w:val="single" w:sz="4" w:space="0" w:color="000000"/>
              <w:left w:val="single" w:sz="4" w:space="0" w:color="000000"/>
              <w:bottom w:val="single" w:sz="4" w:space="0" w:color="000000"/>
              <w:right w:val="single" w:sz="4" w:space="0" w:color="000000"/>
            </w:tcBorders>
          </w:tcPr>
          <w:p w14:paraId="67B03898" w14:textId="77777777" w:rsidR="00B37CF4" w:rsidRDefault="00000000">
            <w:pPr>
              <w:widowControl w:val="0"/>
              <w:rPr>
                <w:sz w:val="24"/>
              </w:rPr>
            </w:pPr>
            <w:r>
              <w:rPr>
                <w:sz w:val="24"/>
              </w:rPr>
              <w:t>ОКТМО</w:t>
            </w:r>
          </w:p>
        </w:tc>
        <w:tc>
          <w:tcPr>
            <w:tcW w:w="5439" w:type="dxa"/>
            <w:tcBorders>
              <w:top w:val="single" w:sz="4" w:space="0" w:color="000000"/>
              <w:left w:val="single" w:sz="4" w:space="0" w:color="000000"/>
              <w:bottom w:val="single" w:sz="4" w:space="0" w:color="000000"/>
              <w:right w:val="single" w:sz="4" w:space="0" w:color="000000"/>
            </w:tcBorders>
          </w:tcPr>
          <w:p w14:paraId="6E780CB0" w14:textId="77777777" w:rsidR="00B37CF4" w:rsidRDefault="00B37CF4">
            <w:pPr>
              <w:widowControl w:val="0"/>
              <w:rPr>
                <w:sz w:val="24"/>
              </w:rPr>
            </w:pPr>
          </w:p>
        </w:tc>
      </w:tr>
      <w:tr w:rsidR="00B37CF4" w14:paraId="6D2F0560" w14:textId="77777777">
        <w:tc>
          <w:tcPr>
            <w:tcW w:w="4199" w:type="dxa"/>
            <w:tcBorders>
              <w:top w:val="single" w:sz="4" w:space="0" w:color="000000"/>
              <w:left w:val="single" w:sz="4" w:space="0" w:color="000000"/>
              <w:bottom w:val="single" w:sz="4" w:space="0" w:color="000000"/>
              <w:right w:val="single" w:sz="4" w:space="0" w:color="000000"/>
            </w:tcBorders>
          </w:tcPr>
          <w:p w14:paraId="1E288C02" w14:textId="77777777" w:rsidR="00B37CF4" w:rsidRDefault="00000000">
            <w:pPr>
              <w:widowControl w:val="0"/>
              <w:rPr>
                <w:sz w:val="24"/>
              </w:rPr>
            </w:pPr>
            <w:r>
              <w:rPr>
                <w:sz w:val="24"/>
              </w:rPr>
              <w:t>Юридический адрес и телефон</w:t>
            </w:r>
          </w:p>
          <w:p w14:paraId="148FE605" w14:textId="77777777" w:rsidR="00B37CF4" w:rsidRDefault="00000000">
            <w:pPr>
              <w:widowControl w:val="0"/>
              <w:rPr>
                <w:sz w:val="24"/>
              </w:rPr>
            </w:pPr>
            <w:r>
              <w:rPr>
                <w:sz w:val="24"/>
              </w:rPr>
              <w:t>получателя субсидий</w:t>
            </w:r>
          </w:p>
        </w:tc>
        <w:tc>
          <w:tcPr>
            <w:tcW w:w="5439" w:type="dxa"/>
            <w:tcBorders>
              <w:top w:val="single" w:sz="4" w:space="0" w:color="000000"/>
              <w:left w:val="single" w:sz="4" w:space="0" w:color="000000"/>
              <w:bottom w:val="single" w:sz="4" w:space="0" w:color="000000"/>
              <w:right w:val="single" w:sz="4" w:space="0" w:color="000000"/>
            </w:tcBorders>
          </w:tcPr>
          <w:p w14:paraId="6F78179E" w14:textId="77777777" w:rsidR="00B37CF4" w:rsidRDefault="00B37CF4">
            <w:pPr>
              <w:widowControl w:val="0"/>
              <w:rPr>
                <w:sz w:val="24"/>
              </w:rPr>
            </w:pPr>
          </w:p>
        </w:tc>
      </w:tr>
      <w:tr w:rsidR="00B37CF4" w14:paraId="51B28773" w14:textId="77777777">
        <w:tc>
          <w:tcPr>
            <w:tcW w:w="4199" w:type="dxa"/>
            <w:tcBorders>
              <w:top w:val="single" w:sz="4" w:space="0" w:color="000000"/>
              <w:left w:val="single" w:sz="4" w:space="0" w:color="000000"/>
              <w:bottom w:val="single" w:sz="4" w:space="0" w:color="000000"/>
              <w:right w:val="single" w:sz="4" w:space="0" w:color="000000"/>
            </w:tcBorders>
          </w:tcPr>
          <w:p w14:paraId="3FEE332E" w14:textId="77777777" w:rsidR="00B37CF4" w:rsidRDefault="00000000">
            <w:pPr>
              <w:widowControl w:val="0"/>
              <w:rPr>
                <w:sz w:val="24"/>
              </w:rPr>
            </w:pPr>
            <w:r>
              <w:rPr>
                <w:sz w:val="24"/>
              </w:rPr>
              <w:t>Банковские реквизиты</w:t>
            </w:r>
          </w:p>
          <w:p w14:paraId="302E3691" w14:textId="77777777" w:rsidR="00B37CF4" w:rsidRDefault="00000000">
            <w:pPr>
              <w:widowControl w:val="0"/>
              <w:rPr>
                <w:sz w:val="24"/>
              </w:rPr>
            </w:pPr>
            <w:r>
              <w:rPr>
                <w:sz w:val="24"/>
              </w:rPr>
              <w:t>Расчетный счет получателя субсидий</w:t>
            </w:r>
          </w:p>
        </w:tc>
        <w:tc>
          <w:tcPr>
            <w:tcW w:w="5439" w:type="dxa"/>
            <w:tcBorders>
              <w:top w:val="single" w:sz="4" w:space="0" w:color="000000"/>
              <w:left w:val="single" w:sz="4" w:space="0" w:color="000000"/>
              <w:bottom w:val="single" w:sz="4" w:space="0" w:color="000000"/>
              <w:right w:val="single" w:sz="4" w:space="0" w:color="000000"/>
            </w:tcBorders>
          </w:tcPr>
          <w:p w14:paraId="77F01DC2" w14:textId="77777777" w:rsidR="00B37CF4" w:rsidRDefault="00B37CF4">
            <w:pPr>
              <w:widowControl w:val="0"/>
              <w:rPr>
                <w:sz w:val="24"/>
              </w:rPr>
            </w:pPr>
          </w:p>
        </w:tc>
      </w:tr>
      <w:tr w:rsidR="00B37CF4" w14:paraId="647E0924" w14:textId="77777777">
        <w:tc>
          <w:tcPr>
            <w:tcW w:w="4199" w:type="dxa"/>
            <w:tcBorders>
              <w:top w:val="single" w:sz="4" w:space="0" w:color="000000"/>
              <w:left w:val="single" w:sz="4" w:space="0" w:color="000000"/>
              <w:bottom w:val="single" w:sz="4" w:space="0" w:color="000000"/>
              <w:right w:val="single" w:sz="4" w:space="0" w:color="000000"/>
            </w:tcBorders>
          </w:tcPr>
          <w:p w14:paraId="490316E0" w14:textId="77777777" w:rsidR="00B37CF4" w:rsidRDefault="00000000">
            <w:pPr>
              <w:widowControl w:val="0"/>
              <w:rPr>
                <w:sz w:val="24"/>
              </w:rPr>
            </w:pPr>
            <w:r>
              <w:rPr>
                <w:sz w:val="24"/>
              </w:rPr>
              <w:t>Корреспондентский счет</w:t>
            </w:r>
          </w:p>
        </w:tc>
        <w:tc>
          <w:tcPr>
            <w:tcW w:w="5439" w:type="dxa"/>
            <w:tcBorders>
              <w:top w:val="single" w:sz="4" w:space="0" w:color="000000"/>
              <w:left w:val="single" w:sz="4" w:space="0" w:color="000000"/>
              <w:bottom w:val="single" w:sz="4" w:space="0" w:color="000000"/>
              <w:right w:val="single" w:sz="4" w:space="0" w:color="000000"/>
            </w:tcBorders>
          </w:tcPr>
          <w:p w14:paraId="16916FE3" w14:textId="77777777" w:rsidR="00B37CF4" w:rsidRDefault="00B37CF4">
            <w:pPr>
              <w:widowControl w:val="0"/>
              <w:rPr>
                <w:sz w:val="24"/>
              </w:rPr>
            </w:pPr>
          </w:p>
        </w:tc>
      </w:tr>
      <w:tr w:rsidR="00B37CF4" w14:paraId="46AB3571" w14:textId="77777777">
        <w:tc>
          <w:tcPr>
            <w:tcW w:w="4199" w:type="dxa"/>
            <w:tcBorders>
              <w:top w:val="single" w:sz="4" w:space="0" w:color="000000"/>
              <w:left w:val="single" w:sz="4" w:space="0" w:color="000000"/>
              <w:bottom w:val="single" w:sz="4" w:space="0" w:color="000000"/>
              <w:right w:val="single" w:sz="4" w:space="0" w:color="000000"/>
            </w:tcBorders>
          </w:tcPr>
          <w:p w14:paraId="52319453" w14:textId="77777777" w:rsidR="00B37CF4" w:rsidRDefault="00000000">
            <w:pPr>
              <w:widowControl w:val="0"/>
              <w:rPr>
                <w:sz w:val="24"/>
              </w:rPr>
            </w:pPr>
            <w:r>
              <w:rPr>
                <w:sz w:val="24"/>
              </w:rPr>
              <w:t>Наименование банка</w:t>
            </w:r>
          </w:p>
        </w:tc>
        <w:tc>
          <w:tcPr>
            <w:tcW w:w="5439" w:type="dxa"/>
            <w:tcBorders>
              <w:top w:val="single" w:sz="4" w:space="0" w:color="000000"/>
              <w:left w:val="single" w:sz="4" w:space="0" w:color="000000"/>
              <w:bottom w:val="single" w:sz="4" w:space="0" w:color="000000"/>
              <w:right w:val="single" w:sz="4" w:space="0" w:color="000000"/>
            </w:tcBorders>
          </w:tcPr>
          <w:p w14:paraId="531423B8" w14:textId="77777777" w:rsidR="00B37CF4" w:rsidRDefault="00B37CF4">
            <w:pPr>
              <w:widowControl w:val="0"/>
              <w:rPr>
                <w:sz w:val="24"/>
              </w:rPr>
            </w:pPr>
          </w:p>
        </w:tc>
      </w:tr>
      <w:tr w:rsidR="00B37CF4" w14:paraId="1648E614" w14:textId="77777777">
        <w:tc>
          <w:tcPr>
            <w:tcW w:w="4199" w:type="dxa"/>
            <w:tcBorders>
              <w:top w:val="single" w:sz="4" w:space="0" w:color="000000"/>
              <w:left w:val="single" w:sz="4" w:space="0" w:color="000000"/>
              <w:bottom w:val="single" w:sz="4" w:space="0" w:color="000000"/>
              <w:right w:val="single" w:sz="4" w:space="0" w:color="000000"/>
            </w:tcBorders>
          </w:tcPr>
          <w:p w14:paraId="312E0399" w14:textId="77777777" w:rsidR="00B37CF4" w:rsidRDefault="00000000">
            <w:pPr>
              <w:widowControl w:val="0"/>
              <w:rPr>
                <w:sz w:val="24"/>
              </w:rPr>
            </w:pPr>
            <w:r>
              <w:rPr>
                <w:sz w:val="24"/>
              </w:rPr>
              <w:t>БИК</w:t>
            </w:r>
          </w:p>
        </w:tc>
        <w:tc>
          <w:tcPr>
            <w:tcW w:w="5439" w:type="dxa"/>
            <w:tcBorders>
              <w:top w:val="single" w:sz="4" w:space="0" w:color="000000"/>
              <w:left w:val="single" w:sz="4" w:space="0" w:color="000000"/>
              <w:bottom w:val="single" w:sz="4" w:space="0" w:color="000000"/>
              <w:right w:val="single" w:sz="4" w:space="0" w:color="000000"/>
            </w:tcBorders>
          </w:tcPr>
          <w:p w14:paraId="4D4CCC5D" w14:textId="77777777" w:rsidR="00B37CF4" w:rsidRDefault="00B37CF4">
            <w:pPr>
              <w:widowControl w:val="0"/>
              <w:rPr>
                <w:sz w:val="24"/>
              </w:rPr>
            </w:pPr>
          </w:p>
        </w:tc>
      </w:tr>
    </w:tbl>
    <w:p w14:paraId="05AF3C06" w14:textId="77777777" w:rsidR="00B37CF4" w:rsidRDefault="00B37CF4">
      <w:pPr>
        <w:spacing w:line="218" w:lineRule="auto"/>
        <w:rPr>
          <w:szCs w:val="28"/>
        </w:rPr>
      </w:pPr>
    </w:p>
    <w:tbl>
      <w:tblPr>
        <w:tblW w:w="9855" w:type="dxa"/>
        <w:tblInd w:w="-3" w:type="dxa"/>
        <w:tblLayout w:type="fixed"/>
        <w:tblLook w:val="04A0" w:firstRow="1" w:lastRow="0" w:firstColumn="1" w:lastColumn="0" w:noHBand="0" w:noVBand="1"/>
      </w:tblPr>
      <w:tblGrid>
        <w:gridCol w:w="889"/>
        <w:gridCol w:w="1020"/>
        <w:gridCol w:w="1031"/>
        <w:gridCol w:w="960"/>
        <w:gridCol w:w="962"/>
        <w:gridCol w:w="1710"/>
        <w:gridCol w:w="1020"/>
        <w:gridCol w:w="1123"/>
        <w:gridCol w:w="1140"/>
      </w:tblGrid>
      <w:tr w:rsidR="00B37CF4" w14:paraId="1B6D0559" w14:textId="77777777">
        <w:trPr>
          <w:trHeight w:val="1396"/>
        </w:trPr>
        <w:tc>
          <w:tcPr>
            <w:tcW w:w="888" w:type="dxa"/>
            <w:tcBorders>
              <w:top w:val="single" w:sz="4" w:space="0" w:color="000000"/>
              <w:left w:val="single" w:sz="4" w:space="0" w:color="000000"/>
              <w:bottom w:val="single" w:sz="4" w:space="0" w:color="000000"/>
              <w:right w:val="single" w:sz="4" w:space="0" w:color="000000"/>
            </w:tcBorders>
          </w:tcPr>
          <w:p w14:paraId="2E9E72D8" w14:textId="77777777" w:rsidR="00B37CF4" w:rsidRDefault="00B37CF4">
            <w:pPr>
              <w:widowControl w:val="0"/>
              <w:spacing w:line="218" w:lineRule="auto"/>
              <w:jc w:val="center"/>
              <w:rPr>
                <w:sz w:val="24"/>
              </w:rPr>
            </w:pPr>
          </w:p>
          <w:p w14:paraId="0FA898F2" w14:textId="77777777" w:rsidR="00B37CF4" w:rsidRDefault="00B37CF4">
            <w:pPr>
              <w:widowControl w:val="0"/>
              <w:spacing w:line="218" w:lineRule="auto"/>
              <w:jc w:val="center"/>
              <w:rPr>
                <w:sz w:val="24"/>
              </w:rPr>
            </w:pPr>
          </w:p>
          <w:p w14:paraId="52003289" w14:textId="77777777" w:rsidR="00B37CF4" w:rsidRDefault="00000000">
            <w:pPr>
              <w:widowControl w:val="0"/>
              <w:spacing w:line="218" w:lineRule="auto"/>
              <w:jc w:val="center"/>
              <w:rPr>
                <w:sz w:val="24"/>
              </w:rPr>
            </w:pPr>
            <w:r>
              <w:rPr>
                <w:sz w:val="24"/>
              </w:rPr>
              <w:t>Виды</w:t>
            </w:r>
          </w:p>
          <w:p w14:paraId="6C9F9B91" w14:textId="77777777" w:rsidR="00B37CF4" w:rsidRDefault="00000000">
            <w:pPr>
              <w:widowControl w:val="0"/>
              <w:spacing w:line="218" w:lineRule="auto"/>
              <w:jc w:val="center"/>
              <w:rPr>
                <w:sz w:val="24"/>
              </w:rPr>
            </w:pPr>
            <w:r>
              <w:rPr>
                <w:sz w:val="24"/>
              </w:rPr>
              <w:t>животных</w:t>
            </w:r>
          </w:p>
        </w:tc>
        <w:tc>
          <w:tcPr>
            <w:tcW w:w="1020" w:type="dxa"/>
            <w:tcBorders>
              <w:top w:val="single" w:sz="4" w:space="0" w:color="000000"/>
              <w:left w:val="single" w:sz="4" w:space="0" w:color="000000"/>
              <w:bottom w:val="single" w:sz="4" w:space="0" w:color="000000"/>
              <w:right w:val="single" w:sz="4" w:space="0" w:color="000000"/>
            </w:tcBorders>
          </w:tcPr>
          <w:p w14:paraId="421FF5CC" w14:textId="77777777" w:rsidR="00B37CF4" w:rsidRDefault="00000000">
            <w:pPr>
              <w:widowControl w:val="0"/>
              <w:spacing w:line="218" w:lineRule="auto"/>
              <w:jc w:val="center"/>
              <w:rPr>
                <w:sz w:val="24"/>
              </w:rPr>
            </w:pPr>
            <w:r>
              <w:rPr>
                <w:sz w:val="24"/>
              </w:rPr>
              <w:t>Количество</w:t>
            </w:r>
          </w:p>
          <w:p w14:paraId="5F257125" w14:textId="77777777" w:rsidR="00B37CF4" w:rsidRDefault="00000000">
            <w:pPr>
              <w:widowControl w:val="0"/>
              <w:spacing w:line="218" w:lineRule="auto"/>
              <w:jc w:val="center"/>
              <w:rPr>
                <w:sz w:val="24"/>
              </w:rPr>
            </w:pPr>
            <w:r>
              <w:rPr>
                <w:sz w:val="24"/>
              </w:rPr>
              <w:t>коров на 1 января предыдущего</w:t>
            </w:r>
          </w:p>
          <w:p w14:paraId="3A7270B5" w14:textId="77777777" w:rsidR="00B37CF4" w:rsidRDefault="00000000">
            <w:pPr>
              <w:widowControl w:val="0"/>
              <w:spacing w:line="218" w:lineRule="auto"/>
              <w:jc w:val="center"/>
              <w:rPr>
                <w:sz w:val="24"/>
              </w:rPr>
            </w:pPr>
            <w:r>
              <w:rPr>
                <w:sz w:val="24"/>
              </w:rPr>
              <w:t>года</w:t>
            </w:r>
          </w:p>
          <w:p w14:paraId="535AA88B" w14:textId="77777777" w:rsidR="00B37CF4" w:rsidRDefault="00000000">
            <w:pPr>
              <w:widowControl w:val="0"/>
              <w:spacing w:line="218" w:lineRule="auto"/>
              <w:jc w:val="center"/>
              <w:rPr>
                <w:sz w:val="24"/>
              </w:rPr>
            </w:pPr>
            <w:r>
              <w:rPr>
                <w:sz w:val="24"/>
              </w:rPr>
              <w:t>01.01.</w:t>
            </w:r>
            <w:r>
              <w:rPr>
                <w:sz w:val="24"/>
                <w:lang w:val="en-US"/>
              </w:rPr>
              <w:t>20</w:t>
            </w:r>
            <w:r>
              <w:rPr>
                <w:sz w:val="24"/>
              </w:rPr>
              <w:t>__ г.,</w:t>
            </w:r>
          </w:p>
          <w:p w14:paraId="5800BFB3" w14:textId="77777777" w:rsidR="00B37CF4" w:rsidRDefault="00000000">
            <w:pPr>
              <w:widowControl w:val="0"/>
              <w:spacing w:line="218" w:lineRule="auto"/>
              <w:jc w:val="center"/>
              <w:rPr>
                <w:sz w:val="24"/>
              </w:rPr>
            </w:pPr>
            <w:r>
              <w:rPr>
                <w:sz w:val="24"/>
              </w:rPr>
              <w:t xml:space="preserve"> (голов)</w:t>
            </w:r>
          </w:p>
        </w:tc>
        <w:tc>
          <w:tcPr>
            <w:tcW w:w="1031" w:type="dxa"/>
            <w:tcBorders>
              <w:top w:val="single" w:sz="4" w:space="0" w:color="000000"/>
              <w:left w:val="single" w:sz="4" w:space="0" w:color="000000"/>
              <w:bottom w:val="single" w:sz="4" w:space="0" w:color="000000"/>
            </w:tcBorders>
          </w:tcPr>
          <w:p w14:paraId="2FC722C0" w14:textId="77777777" w:rsidR="00B37CF4" w:rsidRDefault="00000000">
            <w:pPr>
              <w:widowControl w:val="0"/>
              <w:spacing w:line="218" w:lineRule="auto"/>
              <w:jc w:val="center"/>
              <w:rPr>
                <w:sz w:val="24"/>
              </w:rPr>
            </w:pPr>
            <w:r>
              <w:rPr>
                <w:sz w:val="24"/>
              </w:rPr>
              <w:t>Количество</w:t>
            </w:r>
          </w:p>
          <w:p w14:paraId="058CE8BC" w14:textId="77777777" w:rsidR="00B37CF4" w:rsidRDefault="00000000">
            <w:pPr>
              <w:widowControl w:val="0"/>
              <w:spacing w:line="218" w:lineRule="auto"/>
              <w:jc w:val="center"/>
              <w:rPr>
                <w:sz w:val="24"/>
              </w:rPr>
            </w:pPr>
            <w:r>
              <w:rPr>
                <w:sz w:val="24"/>
              </w:rPr>
              <w:t>коров на 1 января текущего года</w:t>
            </w:r>
          </w:p>
          <w:p w14:paraId="09C924A1" w14:textId="77777777" w:rsidR="00B37CF4" w:rsidRDefault="00000000">
            <w:pPr>
              <w:widowControl w:val="0"/>
              <w:spacing w:line="218" w:lineRule="auto"/>
              <w:jc w:val="center"/>
              <w:rPr>
                <w:sz w:val="24"/>
              </w:rPr>
            </w:pPr>
            <w:r>
              <w:rPr>
                <w:sz w:val="24"/>
              </w:rPr>
              <w:t>01.01.20__ г., *</w:t>
            </w:r>
          </w:p>
          <w:p w14:paraId="048EEE0A" w14:textId="77777777" w:rsidR="00B37CF4" w:rsidRDefault="00000000">
            <w:pPr>
              <w:widowControl w:val="0"/>
              <w:spacing w:line="218" w:lineRule="auto"/>
              <w:jc w:val="center"/>
              <w:rPr>
                <w:sz w:val="24"/>
              </w:rPr>
            </w:pPr>
            <w:r>
              <w:rPr>
                <w:sz w:val="24"/>
              </w:rPr>
              <w:t>(голов)</w:t>
            </w:r>
          </w:p>
        </w:tc>
        <w:tc>
          <w:tcPr>
            <w:tcW w:w="960" w:type="dxa"/>
            <w:tcBorders>
              <w:top w:val="single" w:sz="4" w:space="0" w:color="000000"/>
              <w:left w:val="single" w:sz="4" w:space="0" w:color="000000"/>
              <w:bottom w:val="single" w:sz="4" w:space="0" w:color="000000"/>
              <w:right w:val="single" w:sz="4" w:space="0" w:color="000000"/>
            </w:tcBorders>
          </w:tcPr>
          <w:p w14:paraId="7A4E95EC" w14:textId="77777777" w:rsidR="00B37CF4" w:rsidRDefault="00000000">
            <w:pPr>
              <w:widowControl w:val="0"/>
              <w:spacing w:line="218" w:lineRule="auto"/>
              <w:jc w:val="center"/>
              <w:rPr>
                <w:sz w:val="24"/>
              </w:rPr>
            </w:pPr>
            <w:r>
              <w:rPr>
                <w:sz w:val="24"/>
              </w:rPr>
              <w:t>Ставка субсидии%</w:t>
            </w:r>
          </w:p>
        </w:tc>
        <w:tc>
          <w:tcPr>
            <w:tcW w:w="962" w:type="dxa"/>
            <w:tcBorders>
              <w:top w:val="single" w:sz="4" w:space="0" w:color="000000"/>
              <w:left w:val="single" w:sz="4" w:space="0" w:color="000000"/>
              <w:bottom w:val="single" w:sz="4" w:space="0" w:color="000000"/>
              <w:right w:val="single" w:sz="4" w:space="0" w:color="000000"/>
            </w:tcBorders>
          </w:tcPr>
          <w:p w14:paraId="33DA89F4" w14:textId="77777777" w:rsidR="00B37CF4" w:rsidRDefault="00000000">
            <w:pPr>
              <w:widowControl w:val="0"/>
              <w:spacing w:line="218" w:lineRule="auto"/>
              <w:jc w:val="center"/>
              <w:rPr>
                <w:sz w:val="24"/>
              </w:rPr>
            </w:pPr>
            <w:r>
              <w:rPr>
                <w:sz w:val="24"/>
              </w:rPr>
              <w:t>Ставка</w:t>
            </w:r>
          </w:p>
          <w:p w14:paraId="61EB1BFF" w14:textId="77777777" w:rsidR="00B37CF4" w:rsidRDefault="00000000">
            <w:pPr>
              <w:widowControl w:val="0"/>
              <w:spacing w:line="218" w:lineRule="auto"/>
              <w:jc w:val="center"/>
              <w:rPr>
                <w:sz w:val="24"/>
              </w:rPr>
            </w:pPr>
            <w:r>
              <w:rPr>
                <w:sz w:val="24"/>
              </w:rPr>
              <w:t>субсидии</w:t>
            </w:r>
          </w:p>
          <w:p w14:paraId="139DF4FC" w14:textId="77777777" w:rsidR="00B37CF4" w:rsidRDefault="00000000">
            <w:pPr>
              <w:widowControl w:val="0"/>
              <w:spacing w:line="218" w:lineRule="auto"/>
              <w:jc w:val="center"/>
              <w:rPr>
                <w:sz w:val="24"/>
              </w:rPr>
            </w:pPr>
            <w:r>
              <w:rPr>
                <w:sz w:val="24"/>
              </w:rPr>
              <w:t>на одну голову, (рублей)</w:t>
            </w:r>
          </w:p>
        </w:tc>
        <w:tc>
          <w:tcPr>
            <w:tcW w:w="1710" w:type="dxa"/>
            <w:tcBorders>
              <w:top w:val="single" w:sz="4" w:space="0" w:color="000000"/>
              <w:left w:val="single" w:sz="4" w:space="0" w:color="000000"/>
              <w:bottom w:val="single" w:sz="4" w:space="0" w:color="000000"/>
            </w:tcBorders>
          </w:tcPr>
          <w:p w14:paraId="2DCC17E1" w14:textId="77777777" w:rsidR="00B37CF4" w:rsidRDefault="00000000">
            <w:pPr>
              <w:widowControl w:val="0"/>
              <w:spacing w:line="218" w:lineRule="auto"/>
              <w:jc w:val="center"/>
              <w:rPr>
                <w:sz w:val="24"/>
              </w:rPr>
            </w:pPr>
            <w:r>
              <w:rPr>
                <w:color w:val="000000"/>
                <w:sz w:val="24"/>
              </w:rPr>
              <w:t>Сумма  фактически понесенных затрат на содержание субсидируемых животных, заявленных к субсидированию **</w:t>
            </w:r>
          </w:p>
          <w:p w14:paraId="09BCCC49" w14:textId="77777777" w:rsidR="00B37CF4" w:rsidRDefault="00000000">
            <w:pPr>
              <w:widowControl w:val="0"/>
              <w:spacing w:line="218" w:lineRule="auto"/>
              <w:jc w:val="center"/>
              <w:rPr>
                <w:sz w:val="24"/>
              </w:rPr>
            </w:pPr>
            <w:r>
              <w:rPr>
                <w:color w:val="000000"/>
                <w:sz w:val="24"/>
              </w:rPr>
              <w:t xml:space="preserve"> (рублей)</w:t>
            </w:r>
          </w:p>
        </w:tc>
        <w:tc>
          <w:tcPr>
            <w:tcW w:w="1020" w:type="dxa"/>
            <w:tcBorders>
              <w:top w:val="single" w:sz="4" w:space="0" w:color="000000"/>
              <w:left w:val="single" w:sz="4" w:space="0" w:color="000000"/>
              <w:bottom w:val="single" w:sz="4" w:space="0" w:color="000000"/>
            </w:tcBorders>
          </w:tcPr>
          <w:p w14:paraId="2AF5D32E" w14:textId="77777777" w:rsidR="00B37CF4" w:rsidRDefault="00000000">
            <w:pPr>
              <w:widowControl w:val="0"/>
              <w:spacing w:line="218" w:lineRule="auto"/>
              <w:jc w:val="center"/>
              <w:rPr>
                <w:sz w:val="24"/>
              </w:rPr>
            </w:pPr>
            <w:r>
              <w:rPr>
                <w:color w:val="000000"/>
                <w:sz w:val="24"/>
              </w:rPr>
              <w:t xml:space="preserve">Размер целевых средств гр.7=гр.3 — гр.2 </w:t>
            </w:r>
            <w:r>
              <w:rPr>
                <w:color w:val="000000"/>
                <w:sz w:val="24"/>
                <w:lang w:val="en-US"/>
              </w:rPr>
              <w:t xml:space="preserve">x </w:t>
            </w:r>
            <w:r>
              <w:rPr>
                <w:color w:val="000000"/>
                <w:sz w:val="24"/>
              </w:rPr>
              <w:t>гр.5,*** (рублей)</w:t>
            </w:r>
          </w:p>
        </w:tc>
        <w:tc>
          <w:tcPr>
            <w:tcW w:w="1123" w:type="dxa"/>
            <w:tcBorders>
              <w:top w:val="single" w:sz="4" w:space="0" w:color="000000"/>
              <w:left w:val="single" w:sz="4" w:space="0" w:color="000000"/>
              <w:bottom w:val="single" w:sz="4" w:space="0" w:color="000000"/>
            </w:tcBorders>
          </w:tcPr>
          <w:p w14:paraId="33B34A34" w14:textId="77777777" w:rsidR="00B37CF4" w:rsidRDefault="00000000">
            <w:pPr>
              <w:widowControl w:val="0"/>
              <w:spacing w:line="218" w:lineRule="auto"/>
              <w:jc w:val="center"/>
              <w:rPr>
                <w:sz w:val="24"/>
              </w:rPr>
            </w:pPr>
            <w:r>
              <w:rPr>
                <w:color w:val="000000"/>
                <w:sz w:val="24"/>
              </w:rPr>
              <w:t xml:space="preserve">Размер целевых средств гр.8=гр.6  </w:t>
            </w:r>
            <w:r>
              <w:rPr>
                <w:color w:val="000000"/>
                <w:sz w:val="24"/>
                <w:lang w:val="en-US"/>
              </w:rPr>
              <w:t xml:space="preserve">x </w:t>
            </w:r>
            <w:r>
              <w:rPr>
                <w:color w:val="000000"/>
                <w:sz w:val="24"/>
              </w:rPr>
              <w:t>гр.4/100, (рублей)</w:t>
            </w:r>
          </w:p>
        </w:tc>
        <w:tc>
          <w:tcPr>
            <w:tcW w:w="1140" w:type="dxa"/>
            <w:tcBorders>
              <w:top w:val="single" w:sz="4" w:space="0" w:color="000000"/>
              <w:left w:val="single" w:sz="4" w:space="0" w:color="000000"/>
              <w:bottom w:val="single" w:sz="4" w:space="0" w:color="000000"/>
              <w:right w:val="single" w:sz="4" w:space="0" w:color="000000"/>
            </w:tcBorders>
          </w:tcPr>
          <w:p w14:paraId="0032731A" w14:textId="77777777" w:rsidR="00B37CF4" w:rsidRDefault="00000000">
            <w:pPr>
              <w:widowControl w:val="0"/>
              <w:spacing w:line="218" w:lineRule="auto"/>
              <w:jc w:val="center"/>
              <w:rPr>
                <w:sz w:val="24"/>
              </w:rPr>
            </w:pPr>
            <w:r>
              <w:rPr>
                <w:color w:val="000000"/>
                <w:sz w:val="24"/>
              </w:rPr>
              <w:t>Сумма субсидии (минимальная величина из гр.7 или гр.8)</w:t>
            </w:r>
          </w:p>
          <w:p w14:paraId="2A76677E" w14:textId="77777777" w:rsidR="00B37CF4" w:rsidRDefault="00000000">
            <w:pPr>
              <w:widowControl w:val="0"/>
              <w:spacing w:line="218" w:lineRule="auto"/>
              <w:jc w:val="center"/>
              <w:rPr>
                <w:sz w:val="24"/>
              </w:rPr>
            </w:pPr>
            <w:r>
              <w:rPr>
                <w:color w:val="000000"/>
                <w:sz w:val="24"/>
              </w:rPr>
              <w:t xml:space="preserve"> (рублей)</w:t>
            </w:r>
          </w:p>
        </w:tc>
      </w:tr>
      <w:tr w:rsidR="00B37CF4" w14:paraId="4B5E74FC" w14:textId="77777777">
        <w:tc>
          <w:tcPr>
            <w:tcW w:w="888" w:type="dxa"/>
            <w:tcBorders>
              <w:top w:val="single" w:sz="4" w:space="0" w:color="000000"/>
              <w:left w:val="single" w:sz="4" w:space="0" w:color="000000"/>
              <w:bottom w:val="single" w:sz="4" w:space="0" w:color="000000"/>
              <w:right w:val="single" w:sz="4" w:space="0" w:color="000000"/>
            </w:tcBorders>
          </w:tcPr>
          <w:p w14:paraId="4072EE84" w14:textId="77777777" w:rsidR="00B37CF4" w:rsidRDefault="00000000">
            <w:pPr>
              <w:widowControl w:val="0"/>
              <w:spacing w:line="218" w:lineRule="auto"/>
              <w:jc w:val="center"/>
              <w:rPr>
                <w:sz w:val="24"/>
              </w:rPr>
            </w:pPr>
            <w:r>
              <w:rPr>
                <w:sz w:val="24"/>
              </w:rPr>
              <w:t>1</w:t>
            </w:r>
          </w:p>
        </w:tc>
        <w:tc>
          <w:tcPr>
            <w:tcW w:w="1020" w:type="dxa"/>
            <w:tcBorders>
              <w:top w:val="single" w:sz="4" w:space="0" w:color="000000"/>
              <w:left w:val="single" w:sz="4" w:space="0" w:color="000000"/>
              <w:bottom w:val="single" w:sz="4" w:space="0" w:color="000000"/>
              <w:right w:val="single" w:sz="4" w:space="0" w:color="000000"/>
            </w:tcBorders>
          </w:tcPr>
          <w:p w14:paraId="143506DD" w14:textId="77777777" w:rsidR="00B37CF4" w:rsidRDefault="00000000">
            <w:pPr>
              <w:widowControl w:val="0"/>
              <w:spacing w:line="218" w:lineRule="auto"/>
              <w:jc w:val="center"/>
              <w:rPr>
                <w:sz w:val="24"/>
              </w:rPr>
            </w:pPr>
            <w:r>
              <w:rPr>
                <w:sz w:val="24"/>
              </w:rPr>
              <w:t>2</w:t>
            </w:r>
          </w:p>
        </w:tc>
        <w:tc>
          <w:tcPr>
            <w:tcW w:w="1031" w:type="dxa"/>
            <w:tcBorders>
              <w:top w:val="single" w:sz="4" w:space="0" w:color="000000"/>
              <w:left w:val="single" w:sz="4" w:space="0" w:color="000000"/>
              <w:bottom w:val="single" w:sz="4" w:space="0" w:color="000000"/>
            </w:tcBorders>
          </w:tcPr>
          <w:p w14:paraId="5154F5A5" w14:textId="77777777" w:rsidR="00B37CF4" w:rsidRDefault="00000000">
            <w:pPr>
              <w:widowControl w:val="0"/>
              <w:spacing w:line="218" w:lineRule="auto"/>
              <w:jc w:val="center"/>
              <w:rPr>
                <w:sz w:val="24"/>
              </w:rPr>
            </w:pPr>
            <w:r>
              <w:rPr>
                <w:sz w:val="24"/>
              </w:rPr>
              <w:t>3</w:t>
            </w:r>
          </w:p>
        </w:tc>
        <w:tc>
          <w:tcPr>
            <w:tcW w:w="960" w:type="dxa"/>
            <w:tcBorders>
              <w:top w:val="single" w:sz="4" w:space="0" w:color="000000"/>
              <w:left w:val="single" w:sz="4" w:space="0" w:color="000000"/>
              <w:bottom w:val="single" w:sz="4" w:space="0" w:color="000000"/>
              <w:right w:val="single" w:sz="4" w:space="0" w:color="000000"/>
            </w:tcBorders>
          </w:tcPr>
          <w:p w14:paraId="43609EF9" w14:textId="77777777" w:rsidR="00B37CF4" w:rsidRDefault="00000000">
            <w:pPr>
              <w:widowControl w:val="0"/>
              <w:spacing w:line="218" w:lineRule="auto"/>
              <w:jc w:val="center"/>
              <w:rPr>
                <w:sz w:val="24"/>
              </w:rPr>
            </w:pPr>
            <w:r>
              <w:rPr>
                <w:sz w:val="24"/>
              </w:rPr>
              <w:t>4</w:t>
            </w:r>
          </w:p>
        </w:tc>
        <w:tc>
          <w:tcPr>
            <w:tcW w:w="962" w:type="dxa"/>
            <w:tcBorders>
              <w:top w:val="single" w:sz="4" w:space="0" w:color="000000"/>
              <w:left w:val="single" w:sz="4" w:space="0" w:color="000000"/>
              <w:bottom w:val="single" w:sz="4" w:space="0" w:color="000000"/>
              <w:right w:val="single" w:sz="4" w:space="0" w:color="000000"/>
            </w:tcBorders>
          </w:tcPr>
          <w:p w14:paraId="6CBF7CBD" w14:textId="77777777" w:rsidR="00B37CF4" w:rsidRDefault="00000000">
            <w:pPr>
              <w:widowControl w:val="0"/>
              <w:spacing w:line="218" w:lineRule="auto"/>
              <w:jc w:val="center"/>
              <w:rPr>
                <w:sz w:val="24"/>
              </w:rPr>
            </w:pPr>
            <w:r>
              <w:rPr>
                <w:sz w:val="24"/>
              </w:rPr>
              <w:t>5</w:t>
            </w:r>
          </w:p>
        </w:tc>
        <w:tc>
          <w:tcPr>
            <w:tcW w:w="1710" w:type="dxa"/>
            <w:tcBorders>
              <w:top w:val="single" w:sz="4" w:space="0" w:color="000000"/>
              <w:left w:val="single" w:sz="4" w:space="0" w:color="000000"/>
              <w:bottom w:val="single" w:sz="4" w:space="0" w:color="000000"/>
            </w:tcBorders>
          </w:tcPr>
          <w:p w14:paraId="0921470A" w14:textId="77777777" w:rsidR="00B37CF4" w:rsidRDefault="00000000">
            <w:pPr>
              <w:widowControl w:val="0"/>
              <w:spacing w:line="218" w:lineRule="auto"/>
              <w:jc w:val="center"/>
              <w:rPr>
                <w:sz w:val="24"/>
              </w:rPr>
            </w:pPr>
            <w:r>
              <w:rPr>
                <w:color w:val="000000"/>
                <w:sz w:val="24"/>
              </w:rPr>
              <w:t>6</w:t>
            </w:r>
          </w:p>
        </w:tc>
        <w:tc>
          <w:tcPr>
            <w:tcW w:w="1020" w:type="dxa"/>
            <w:tcBorders>
              <w:top w:val="single" w:sz="4" w:space="0" w:color="000000"/>
              <w:left w:val="single" w:sz="4" w:space="0" w:color="000000"/>
              <w:bottom w:val="single" w:sz="4" w:space="0" w:color="000000"/>
            </w:tcBorders>
          </w:tcPr>
          <w:p w14:paraId="5CAEFF28" w14:textId="77777777" w:rsidR="00B37CF4" w:rsidRDefault="00000000">
            <w:pPr>
              <w:widowControl w:val="0"/>
              <w:spacing w:line="218" w:lineRule="auto"/>
              <w:jc w:val="center"/>
              <w:rPr>
                <w:sz w:val="24"/>
              </w:rPr>
            </w:pPr>
            <w:r>
              <w:rPr>
                <w:color w:val="000000"/>
                <w:sz w:val="24"/>
              </w:rPr>
              <w:t>7</w:t>
            </w:r>
          </w:p>
        </w:tc>
        <w:tc>
          <w:tcPr>
            <w:tcW w:w="1123" w:type="dxa"/>
            <w:tcBorders>
              <w:top w:val="single" w:sz="4" w:space="0" w:color="000000"/>
              <w:left w:val="single" w:sz="4" w:space="0" w:color="000000"/>
              <w:bottom w:val="single" w:sz="4" w:space="0" w:color="000000"/>
            </w:tcBorders>
          </w:tcPr>
          <w:p w14:paraId="407F8809" w14:textId="77777777" w:rsidR="00B37CF4" w:rsidRDefault="00000000">
            <w:pPr>
              <w:widowControl w:val="0"/>
              <w:spacing w:line="218" w:lineRule="auto"/>
              <w:jc w:val="center"/>
              <w:rPr>
                <w:sz w:val="24"/>
              </w:rPr>
            </w:pPr>
            <w:r>
              <w:rPr>
                <w:color w:val="000000"/>
                <w:sz w:val="24"/>
              </w:rPr>
              <w:t>8</w:t>
            </w:r>
          </w:p>
        </w:tc>
        <w:tc>
          <w:tcPr>
            <w:tcW w:w="1140" w:type="dxa"/>
            <w:tcBorders>
              <w:top w:val="single" w:sz="4" w:space="0" w:color="000000"/>
              <w:left w:val="single" w:sz="4" w:space="0" w:color="000000"/>
              <w:bottom w:val="single" w:sz="4" w:space="0" w:color="000000"/>
              <w:right w:val="single" w:sz="4" w:space="0" w:color="000000"/>
            </w:tcBorders>
          </w:tcPr>
          <w:p w14:paraId="77928753" w14:textId="77777777" w:rsidR="00B37CF4" w:rsidRDefault="00000000">
            <w:pPr>
              <w:widowControl w:val="0"/>
              <w:spacing w:line="218" w:lineRule="auto"/>
              <w:jc w:val="center"/>
              <w:rPr>
                <w:sz w:val="24"/>
              </w:rPr>
            </w:pPr>
            <w:r>
              <w:rPr>
                <w:color w:val="000000"/>
                <w:sz w:val="24"/>
              </w:rPr>
              <w:t>9</w:t>
            </w:r>
          </w:p>
        </w:tc>
      </w:tr>
      <w:tr w:rsidR="00B37CF4" w14:paraId="4EF344C8" w14:textId="77777777">
        <w:tc>
          <w:tcPr>
            <w:tcW w:w="888" w:type="dxa"/>
            <w:tcBorders>
              <w:top w:val="single" w:sz="4" w:space="0" w:color="000000"/>
              <w:left w:val="single" w:sz="4" w:space="0" w:color="000000"/>
              <w:bottom w:val="single" w:sz="4" w:space="0" w:color="000000"/>
              <w:right w:val="single" w:sz="4" w:space="0" w:color="000000"/>
            </w:tcBorders>
          </w:tcPr>
          <w:p w14:paraId="01BACEE1" w14:textId="77777777" w:rsidR="00B37CF4" w:rsidRDefault="00000000">
            <w:pPr>
              <w:widowControl w:val="0"/>
              <w:spacing w:line="218" w:lineRule="auto"/>
              <w:jc w:val="center"/>
              <w:rPr>
                <w:sz w:val="24"/>
              </w:rPr>
            </w:pPr>
            <w:r>
              <w:rPr>
                <w:sz w:val="24"/>
              </w:rPr>
              <w:lastRenderedPageBreak/>
              <w:t>Коровы</w:t>
            </w:r>
          </w:p>
        </w:tc>
        <w:tc>
          <w:tcPr>
            <w:tcW w:w="1020" w:type="dxa"/>
            <w:tcBorders>
              <w:top w:val="single" w:sz="4" w:space="0" w:color="000000"/>
              <w:left w:val="single" w:sz="4" w:space="0" w:color="000000"/>
              <w:bottom w:val="single" w:sz="4" w:space="0" w:color="000000"/>
              <w:right w:val="single" w:sz="4" w:space="0" w:color="000000"/>
            </w:tcBorders>
          </w:tcPr>
          <w:p w14:paraId="769F2D5B" w14:textId="77777777" w:rsidR="00B37CF4" w:rsidRDefault="00B37CF4">
            <w:pPr>
              <w:widowControl w:val="0"/>
              <w:spacing w:line="218" w:lineRule="auto"/>
              <w:rPr>
                <w:sz w:val="24"/>
              </w:rPr>
            </w:pPr>
          </w:p>
        </w:tc>
        <w:tc>
          <w:tcPr>
            <w:tcW w:w="1031" w:type="dxa"/>
            <w:tcBorders>
              <w:top w:val="single" w:sz="4" w:space="0" w:color="000000"/>
              <w:left w:val="single" w:sz="4" w:space="0" w:color="000000"/>
              <w:bottom w:val="single" w:sz="4" w:space="0" w:color="000000"/>
            </w:tcBorders>
          </w:tcPr>
          <w:p w14:paraId="539BEEED" w14:textId="77777777" w:rsidR="00B37CF4" w:rsidRDefault="00B37CF4">
            <w:pPr>
              <w:widowControl w:val="0"/>
              <w:spacing w:line="218" w:lineRule="auto"/>
              <w:jc w:val="center"/>
              <w:rPr>
                <w:sz w:val="24"/>
              </w:rPr>
            </w:pPr>
          </w:p>
        </w:tc>
        <w:tc>
          <w:tcPr>
            <w:tcW w:w="960" w:type="dxa"/>
            <w:tcBorders>
              <w:top w:val="single" w:sz="4" w:space="0" w:color="000000"/>
              <w:left w:val="single" w:sz="4" w:space="0" w:color="000000"/>
              <w:bottom w:val="single" w:sz="4" w:space="0" w:color="000000"/>
              <w:right w:val="single" w:sz="4" w:space="0" w:color="000000"/>
            </w:tcBorders>
          </w:tcPr>
          <w:p w14:paraId="2029D609" w14:textId="77777777" w:rsidR="00B37CF4" w:rsidRDefault="00B37CF4">
            <w:pPr>
              <w:widowControl w:val="0"/>
              <w:spacing w:line="218" w:lineRule="auto"/>
              <w:jc w:val="center"/>
              <w:rPr>
                <w:sz w:val="24"/>
              </w:rPr>
            </w:pPr>
          </w:p>
        </w:tc>
        <w:tc>
          <w:tcPr>
            <w:tcW w:w="962" w:type="dxa"/>
            <w:tcBorders>
              <w:top w:val="single" w:sz="4" w:space="0" w:color="000000"/>
              <w:left w:val="single" w:sz="4" w:space="0" w:color="000000"/>
              <w:bottom w:val="single" w:sz="4" w:space="0" w:color="000000"/>
              <w:right w:val="single" w:sz="4" w:space="0" w:color="000000"/>
            </w:tcBorders>
          </w:tcPr>
          <w:p w14:paraId="0004EC3E" w14:textId="77777777" w:rsidR="00B37CF4" w:rsidRDefault="00B37CF4">
            <w:pPr>
              <w:widowControl w:val="0"/>
              <w:spacing w:line="218" w:lineRule="auto"/>
              <w:jc w:val="center"/>
              <w:rPr>
                <w:sz w:val="24"/>
              </w:rPr>
            </w:pPr>
          </w:p>
        </w:tc>
        <w:tc>
          <w:tcPr>
            <w:tcW w:w="1710" w:type="dxa"/>
            <w:tcBorders>
              <w:top w:val="single" w:sz="4" w:space="0" w:color="000000"/>
              <w:left w:val="single" w:sz="4" w:space="0" w:color="000000"/>
              <w:bottom w:val="single" w:sz="4" w:space="0" w:color="000000"/>
            </w:tcBorders>
          </w:tcPr>
          <w:p w14:paraId="57E7B940" w14:textId="77777777" w:rsidR="00B37CF4" w:rsidRDefault="00B37CF4">
            <w:pPr>
              <w:widowControl w:val="0"/>
              <w:spacing w:line="218" w:lineRule="auto"/>
              <w:rPr>
                <w:color w:val="000000"/>
                <w:sz w:val="24"/>
              </w:rPr>
            </w:pPr>
          </w:p>
        </w:tc>
        <w:tc>
          <w:tcPr>
            <w:tcW w:w="1020" w:type="dxa"/>
            <w:tcBorders>
              <w:top w:val="single" w:sz="4" w:space="0" w:color="000000"/>
              <w:left w:val="single" w:sz="4" w:space="0" w:color="000000"/>
              <w:bottom w:val="single" w:sz="4" w:space="0" w:color="000000"/>
            </w:tcBorders>
          </w:tcPr>
          <w:p w14:paraId="6FBAA4F7" w14:textId="77777777" w:rsidR="00B37CF4" w:rsidRDefault="00B37CF4">
            <w:pPr>
              <w:widowControl w:val="0"/>
              <w:spacing w:line="218" w:lineRule="auto"/>
              <w:rPr>
                <w:color w:val="000000"/>
                <w:sz w:val="24"/>
              </w:rPr>
            </w:pPr>
          </w:p>
        </w:tc>
        <w:tc>
          <w:tcPr>
            <w:tcW w:w="1123" w:type="dxa"/>
            <w:tcBorders>
              <w:top w:val="single" w:sz="4" w:space="0" w:color="000000"/>
              <w:left w:val="single" w:sz="4" w:space="0" w:color="000000"/>
              <w:bottom w:val="single" w:sz="4" w:space="0" w:color="000000"/>
            </w:tcBorders>
          </w:tcPr>
          <w:p w14:paraId="665781D4" w14:textId="77777777" w:rsidR="00B37CF4" w:rsidRDefault="00B37CF4">
            <w:pPr>
              <w:widowControl w:val="0"/>
              <w:spacing w:line="218" w:lineRule="auto"/>
              <w:rPr>
                <w:color w:val="000000"/>
                <w:sz w:val="24"/>
              </w:rPr>
            </w:pPr>
          </w:p>
        </w:tc>
        <w:tc>
          <w:tcPr>
            <w:tcW w:w="1140" w:type="dxa"/>
            <w:tcBorders>
              <w:top w:val="single" w:sz="4" w:space="0" w:color="000000"/>
              <w:left w:val="single" w:sz="4" w:space="0" w:color="000000"/>
              <w:bottom w:val="single" w:sz="4" w:space="0" w:color="000000"/>
              <w:right w:val="single" w:sz="4" w:space="0" w:color="000000"/>
            </w:tcBorders>
          </w:tcPr>
          <w:p w14:paraId="461C83A6" w14:textId="77777777" w:rsidR="00B37CF4" w:rsidRDefault="00B37CF4">
            <w:pPr>
              <w:widowControl w:val="0"/>
              <w:spacing w:line="218" w:lineRule="auto"/>
              <w:rPr>
                <w:color w:val="000000"/>
                <w:sz w:val="24"/>
              </w:rPr>
            </w:pPr>
          </w:p>
        </w:tc>
      </w:tr>
      <w:tr w:rsidR="00B37CF4" w14:paraId="2221D9D0" w14:textId="77777777">
        <w:tc>
          <w:tcPr>
            <w:tcW w:w="888" w:type="dxa"/>
            <w:tcBorders>
              <w:top w:val="single" w:sz="4" w:space="0" w:color="000000"/>
              <w:left w:val="single" w:sz="4" w:space="0" w:color="000000"/>
              <w:bottom w:val="single" w:sz="4" w:space="0" w:color="000000"/>
            </w:tcBorders>
          </w:tcPr>
          <w:p w14:paraId="65A27F73" w14:textId="77777777" w:rsidR="00B37CF4" w:rsidRDefault="00000000">
            <w:pPr>
              <w:widowControl w:val="0"/>
              <w:spacing w:line="218" w:lineRule="auto"/>
              <w:rPr>
                <w:sz w:val="24"/>
              </w:rPr>
            </w:pPr>
            <w:r>
              <w:rPr>
                <w:sz w:val="24"/>
              </w:rPr>
              <w:t>Итого</w:t>
            </w:r>
          </w:p>
        </w:tc>
        <w:tc>
          <w:tcPr>
            <w:tcW w:w="1020" w:type="dxa"/>
            <w:tcBorders>
              <w:top w:val="single" w:sz="4" w:space="0" w:color="000000"/>
              <w:left w:val="single" w:sz="4" w:space="0" w:color="000000"/>
              <w:bottom w:val="single" w:sz="4" w:space="0" w:color="000000"/>
              <w:right w:val="single" w:sz="4" w:space="0" w:color="000000"/>
            </w:tcBorders>
          </w:tcPr>
          <w:p w14:paraId="260053F8" w14:textId="77777777" w:rsidR="00B37CF4" w:rsidRDefault="00B37CF4">
            <w:pPr>
              <w:widowControl w:val="0"/>
              <w:spacing w:line="218" w:lineRule="auto"/>
              <w:jc w:val="center"/>
              <w:rPr>
                <w:sz w:val="24"/>
              </w:rPr>
            </w:pPr>
          </w:p>
        </w:tc>
        <w:tc>
          <w:tcPr>
            <w:tcW w:w="1031" w:type="dxa"/>
            <w:tcBorders>
              <w:top w:val="single" w:sz="4" w:space="0" w:color="000000"/>
              <w:left w:val="single" w:sz="4" w:space="0" w:color="000000"/>
              <w:bottom w:val="single" w:sz="4" w:space="0" w:color="000000"/>
            </w:tcBorders>
          </w:tcPr>
          <w:p w14:paraId="75A207DD" w14:textId="77777777" w:rsidR="00B37CF4" w:rsidRDefault="00000000">
            <w:pPr>
              <w:widowControl w:val="0"/>
              <w:spacing w:line="218" w:lineRule="auto"/>
              <w:jc w:val="center"/>
              <w:rPr>
                <w:sz w:val="24"/>
              </w:rPr>
            </w:pPr>
            <w:r>
              <w:rPr>
                <w:sz w:val="24"/>
              </w:rPr>
              <w:t>Х</w:t>
            </w:r>
          </w:p>
        </w:tc>
        <w:tc>
          <w:tcPr>
            <w:tcW w:w="960" w:type="dxa"/>
            <w:tcBorders>
              <w:top w:val="single" w:sz="4" w:space="0" w:color="000000"/>
              <w:left w:val="single" w:sz="4" w:space="0" w:color="000000"/>
              <w:bottom w:val="single" w:sz="4" w:space="0" w:color="000000"/>
              <w:right w:val="single" w:sz="4" w:space="0" w:color="000000"/>
            </w:tcBorders>
          </w:tcPr>
          <w:p w14:paraId="6414A105" w14:textId="77777777" w:rsidR="00B37CF4" w:rsidRDefault="00B37CF4">
            <w:pPr>
              <w:widowControl w:val="0"/>
              <w:spacing w:line="218" w:lineRule="auto"/>
              <w:jc w:val="center"/>
              <w:rPr>
                <w:sz w:val="24"/>
              </w:rPr>
            </w:pPr>
          </w:p>
        </w:tc>
        <w:tc>
          <w:tcPr>
            <w:tcW w:w="962" w:type="dxa"/>
            <w:tcBorders>
              <w:top w:val="single" w:sz="4" w:space="0" w:color="000000"/>
              <w:left w:val="single" w:sz="4" w:space="0" w:color="000000"/>
              <w:bottom w:val="single" w:sz="4" w:space="0" w:color="000000"/>
              <w:right w:val="single" w:sz="4" w:space="0" w:color="000000"/>
            </w:tcBorders>
          </w:tcPr>
          <w:p w14:paraId="067220D9" w14:textId="77777777" w:rsidR="00B37CF4" w:rsidRDefault="00B37CF4">
            <w:pPr>
              <w:widowControl w:val="0"/>
              <w:spacing w:line="218" w:lineRule="auto"/>
              <w:rPr>
                <w:sz w:val="24"/>
              </w:rPr>
            </w:pPr>
          </w:p>
        </w:tc>
        <w:tc>
          <w:tcPr>
            <w:tcW w:w="1710" w:type="dxa"/>
            <w:tcBorders>
              <w:top w:val="single" w:sz="4" w:space="0" w:color="000000"/>
              <w:left w:val="single" w:sz="4" w:space="0" w:color="000000"/>
              <w:bottom w:val="single" w:sz="4" w:space="0" w:color="000000"/>
            </w:tcBorders>
          </w:tcPr>
          <w:p w14:paraId="6362EB1D" w14:textId="77777777" w:rsidR="00B37CF4" w:rsidRDefault="00B37CF4">
            <w:pPr>
              <w:widowControl w:val="0"/>
              <w:spacing w:line="218" w:lineRule="auto"/>
              <w:rPr>
                <w:sz w:val="24"/>
              </w:rPr>
            </w:pPr>
          </w:p>
        </w:tc>
        <w:tc>
          <w:tcPr>
            <w:tcW w:w="1020" w:type="dxa"/>
            <w:tcBorders>
              <w:top w:val="single" w:sz="4" w:space="0" w:color="000000"/>
              <w:left w:val="single" w:sz="4" w:space="0" w:color="000000"/>
              <w:bottom w:val="single" w:sz="4" w:space="0" w:color="000000"/>
            </w:tcBorders>
          </w:tcPr>
          <w:p w14:paraId="64E29FE9" w14:textId="77777777" w:rsidR="00B37CF4" w:rsidRDefault="00B37CF4">
            <w:pPr>
              <w:widowControl w:val="0"/>
              <w:spacing w:line="218" w:lineRule="auto"/>
              <w:rPr>
                <w:sz w:val="24"/>
              </w:rPr>
            </w:pPr>
          </w:p>
        </w:tc>
        <w:tc>
          <w:tcPr>
            <w:tcW w:w="1123" w:type="dxa"/>
            <w:tcBorders>
              <w:top w:val="single" w:sz="4" w:space="0" w:color="000000"/>
              <w:left w:val="single" w:sz="4" w:space="0" w:color="000000"/>
              <w:bottom w:val="single" w:sz="4" w:space="0" w:color="000000"/>
            </w:tcBorders>
          </w:tcPr>
          <w:p w14:paraId="651D8875" w14:textId="77777777" w:rsidR="00B37CF4" w:rsidRDefault="00B37CF4">
            <w:pPr>
              <w:widowControl w:val="0"/>
              <w:spacing w:line="218" w:lineRule="auto"/>
              <w:rPr>
                <w:sz w:val="24"/>
              </w:rPr>
            </w:pPr>
          </w:p>
        </w:tc>
        <w:tc>
          <w:tcPr>
            <w:tcW w:w="1140" w:type="dxa"/>
            <w:tcBorders>
              <w:top w:val="single" w:sz="4" w:space="0" w:color="000000"/>
              <w:left w:val="single" w:sz="4" w:space="0" w:color="000000"/>
              <w:bottom w:val="single" w:sz="4" w:space="0" w:color="000000"/>
              <w:right w:val="single" w:sz="4" w:space="0" w:color="000000"/>
            </w:tcBorders>
          </w:tcPr>
          <w:p w14:paraId="3908D00A" w14:textId="77777777" w:rsidR="00B37CF4" w:rsidRDefault="00B37CF4">
            <w:pPr>
              <w:widowControl w:val="0"/>
              <w:spacing w:line="218" w:lineRule="auto"/>
              <w:rPr>
                <w:sz w:val="24"/>
              </w:rPr>
            </w:pPr>
          </w:p>
        </w:tc>
      </w:tr>
    </w:tbl>
    <w:p w14:paraId="07ADD3A9" w14:textId="77777777" w:rsidR="00B37CF4" w:rsidRDefault="00B37CF4">
      <w:pPr>
        <w:widowControl w:val="0"/>
        <w:jc w:val="both"/>
        <w:rPr>
          <w:sz w:val="24"/>
        </w:rPr>
      </w:pPr>
    </w:p>
    <w:p w14:paraId="329DBEBB" w14:textId="77777777" w:rsidR="00B37CF4" w:rsidRDefault="00000000">
      <w:pPr>
        <w:widowControl w:val="0"/>
        <w:jc w:val="both"/>
      </w:pPr>
      <w:r>
        <w:rPr>
          <w:sz w:val="24"/>
        </w:rPr>
        <w:t xml:space="preserve">* </w:t>
      </w:r>
      <w:r>
        <w:rPr>
          <w:color w:val="000000"/>
          <w:sz w:val="24"/>
        </w:rPr>
        <w:t>Субсидии предоставляются при условии прироста численности коров на 1 января текущего года и его сохранности на дату обращения.</w:t>
      </w:r>
    </w:p>
    <w:p w14:paraId="68AAD895" w14:textId="77777777" w:rsidR="00B37CF4" w:rsidRDefault="00000000">
      <w:pPr>
        <w:widowControl w:val="0"/>
        <w:jc w:val="both"/>
      </w:pPr>
      <w:r>
        <w:rPr>
          <w:color w:val="000000"/>
          <w:sz w:val="24"/>
        </w:rPr>
        <w:t>** Фактически понесенные затраты на содержание субсидируемых животных. Показатель указывается с точностью до второго знака после запятой.</w:t>
      </w:r>
    </w:p>
    <w:p w14:paraId="7D43C55C" w14:textId="77777777" w:rsidR="00B37CF4" w:rsidRDefault="00000000">
      <w:pPr>
        <w:widowControl w:val="0"/>
        <w:jc w:val="both"/>
      </w:pPr>
      <w:r>
        <w:rPr>
          <w:color w:val="000000"/>
          <w:sz w:val="24"/>
        </w:rPr>
        <w:t>***Не более чем за пять голов в финансовом году.</w:t>
      </w:r>
    </w:p>
    <w:p w14:paraId="2BF75694" w14:textId="77777777" w:rsidR="00B37CF4" w:rsidRDefault="00B37CF4">
      <w:pPr>
        <w:widowControl w:val="0"/>
        <w:rPr>
          <w:color w:val="000000"/>
        </w:rPr>
      </w:pPr>
    </w:p>
    <w:tbl>
      <w:tblPr>
        <w:tblW w:w="9581" w:type="dxa"/>
        <w:tblLayout w:type="fixed"/>
        <w:tblLook w:val="01E0" w:firstRow="1" w:lastRow="1" w:firstColumn="1" w:lastColumn="1" w:noHBand="0" w:noVBand="0"/>
      </w:tblPr>
      <w:tblGrid>
        <w:gridCol w:w="5327"/>
        <w:gridCol w:w="1487"/>
        <w:gridCol w:w="2767"/>
      </w:tblGrid>
      <w:tr w:rsidR="00B37CF4" w14:paraId="31B9F56C" w14:textId="77777777">
        <w:tc>
          <w:tcPr>
            <w:tcW w:w="5327" w:type="dxa"/>
          </w:tcPr>
          <w:p w14:paraId="4AC144DB" w14:textId="77777777" w:rsidR="00B37CF4" w:rsidRDefault="00000000">
            <w:pPr>
              <w:widowControl w:val="0"/>
              <w:rPr>
                <w:szCs w:val="28"/>
              </w:rPr>
            </w:pPr>
            <w:r>
              <w:rPr>
                <w:szCs w:val="28"/>
              </w:rPr>
              <w:t>Глава КФХ</w:t>
            </w:r>
          </w:p>
          <w:p w14:paraId="737B5E45" w14:textId="77777777" w:rsidR="00B37CF4" w:rsidRDefault="00000000">
            <w:pPr>
              <w:widowControl w:val="0"/>
              <w:rPr>
                <w:szCs w:val="28"/>
              </w:rPr>
            </w:pPr>
            <w:r>
              <w:rPr>
                <w:szCs w:val="28"/>
              </w:rPr>
              <w:t>(индивидуальный предприниматель)</w:t>
            </w:r>
          </w:p>
        </w:tc>
        <w:tc>
          <w:tcPr>
            <w:tcW w:w="1487" w:type="dxa"/>
            <w:tcBorders>
              <w:bottom w:val="single" w:sz="4" w:space="0" w:color="000000"/>
            </w:tcBorders>
          </w:tcPr>
          <w:p w14:paraId="5EDC7FAA" w14:textId="77777777" w:rsidR="00B37CF4" w:rsidRDefault="00B37CF4">
            <w:pPr>
              <w:widowControl w:val="0"/>
              <w:rPr>
                <w:sz w:val="24"/>
              </w:rPr>
            </w:pPr>
          </w:p>
        </w:tc>
        <w:tc>
          <w:tcPr>
            <w:tcW w:w="2767" w:type="dxa"/>
            <w:vAlign w:val="bottom"/>
          </w:tcPr>
          <w:p w14:paraId="4C1A8DAD" w14:textId="77777777" w:rsidR="00B37CF4" w:rsidRDefault="00000000">
            <w:pPr>
              <w:widowControl w:val="0"/>
              <w:rPr>
                <w:sz w:val="24"/>
              </w:rPr>
            </w:pPr>
            <w:r>
              <w:rPr>
                <w:sz w:val="24"/>
              </w:rPr>
              <w:t>_____________________</w:t>
            </w:r>
          </w:p>
        </w:tc>
      </w:tr>
      <w:tr w:rsidR="00B37CF4" w14:paraId="39391CC3" w14:textId="77777777">
        <w:tc>
          <w:tcPr>
            <w:tcW w:w="5327" w:type="dxa"/>
          </w:tcPr>
          <w:p w14:paraId="46090654" w14:textId="77777777" w:rsidR="00B37CF4" w:rsidRDefault="00B37CF4">
            <w:pPr>
              <w:widowControl w:val="0"/>
              <w:jc w:val="center"/>
              <w:rPr>
                <w:szCs w:val="28"/>
              </w:rPr>
            </w:pPr>
          </w:p>
          <w:p w14:paraId="6344930A" w14:textId="77777777" w:rsidR="00B37CF4" w:rsidRDefault="00000000">
            <w:pPr>
              <w:widowControl w:val="0"/>
              <w:rPr>
                <w:szCs w:val="28"/>
              </w:rPr>
            </w:pPr>
            <w:r>
              <w:rPr>
                <w:szCs w:val="28"/>
              </w:rPr>
              <w:t>М. П. (при наличии)</w:t>
            </w:r>
          </w:p>
        </w:tc>
        <w:tc>
          <w:tcPr>
            <w:tcW w:w="1487" w:type="dxa"/>
            <w:tcBorders>
              <w:top w:val="single" w:sz="4" w:space="0" w:color="000000"/>
            </w:tcBorders>
          </w:tcPr>
          <w:p w14:paraId="58C9CE42" w14:textId="77777777" w:rsidR="00B37CF4" w:rsidRDefault="00000000">
            <w:pPr>
              <w:widowControl w:val="0"/>
              <w:jc w:val="center"/>
              <w:rPr>
                <w:sz w:val="24"/>
              </w:rPr>
            </w:pPr>
            <w:r>
              <w:rPr>
                <w:sz w:val="24"/>
              </w:rPr>
              <w:t>(подпись)</w:t>
            </w:r>
          </w:p>
        </w:tc>
        <w:tc>
          <w:tcPr>
            <w:tcW w:w="2767" w:type="dxa"/>
          </w:tcPr>
          <w:p w14:paraId="50FA9BD5" w14:textId="77777777" w:rsidR="00B37CF4" w:rsidRDefault="00000000">
            <w:pPr>
              <w:widowControl w:val="0"/>
              <w:ind w:left="-216" w:firstLine="142"/>
              <w:jc w:val="center"/>
              <w:rPr>
                <w:sz w:val="24"/>
              </w:rPr>
            </w:pPr>
            <w:r>
              <w:rPr>
                <w:sz w:val="24"/>
              </w:rPr>
              <w:t>(расшифровка подписи)</w:t>
            </w:r>
          </w:p>
        </w:tc>
      </w:tr>
    </w:tbl>
    <w:p w14:paraId="5F112B45" w14:textId="77777777" w:rsidR="00B37CF4" w:rsidRDefault="00B37CF4">
      <w:pPr>
        <w:rPr>
          <w:szCs w:val="28"/>
        </w:rPr>
      </w:pPr>
    </w:p>
    <w:p w14:paraId="30B5EC61" w14:textId="77777777" w:rsidR="00B37CF4" w:rsidRDefault="00000000">
      <w:pPr>
        <w:rPr>
          <w:szCs w:val="28"/>
        </w:rPr>
      </w:pPr>
      <w:r>
        <w:rPr>
          <w:szCs w:val="28"/>
        </w:rPr>
        <w:t>«___» __________20___г.</w:t>
      </w:r>
    </w:p>
    <w:p w14:paraId="4E3A17CF" w14:textId="77777777" w:rsidR="00B37CF4" w:rsidRDefault="00B37CF4">
      <w:pPr>
        <w:rPr>
          <w:szCs w:val="28"/>
        </w:rPr>
      </w:pPr>
    </w:p>
    <w:p w14:paraId="25B0407C" w14:textId="77777777" w:rsidR="00B37CF4" w:rsidRDefault="00B37CF4">
      <w:pPr>
        <w:ind w:firstLine="680"/>
        <w:jc w:val="both"/>
        <w:rPr>
          <w:szCs w:val="28"/>
        </w:rPr>
      </w:pPr>
    </w:p>
    <w:p w14:paraId="75A6982E" w14:textId="77777777" w:rsidR="00B37CF4" w:rsidRDefault="00000000">
      <w:pPr>
        <w:widowControl w:val="0"/>
      </w:pPr>
      <w:r>
        <w:rPr>
          <w:szCs w:val="28"/>
        </w:rPr>
        <w:t>Начальник управления сельского хозяйства</w:t>
      </w:r>
    </w:p>
    <w:p w14:paraId="13291353" w14:textId="77777777" w:rsidR="00B37CF4" w:rsidRDefault="00000000">
      <w:pPr>
        <w:widowControl w:val="0"/>
      </w:pPr>
      <w:r>
        <w:rPr>
          <w:szCs w:val="28"/>
        </w:rPr>
        <w:t>администрации Ленинградского</w:t>
      </w:r>
    </w:p>
    <w:p w14:paraId="29D71F4F" w14:textId="77777777" w:rsidR="00B37CF4" w:rsidRDefault="00000000">
      <w:pPr>
        <w:widowControl w:val="0"/>
      </w:pPr>
      <w:r>
        <w:rPr>
          <w:szCs w:val="28"/>
        </w:rPr>
        <w:t xml:space="preserve">муниципального округа                                                            </w:t>
      </w:r>
      <w:r>
        <w:t>И.С. Скоробогаченко</w:t>
      </w:r>
    </w:p>
    <w:p w14:paraId="3CD8F077" w14:textId="77777777" w:rsidR="00B37CF4" w:rsidRDefault="00B37CF4">
      <w:pPr>
        <w:widowControl w:val="0"/>
        <w:sectPr w:rsidR="00B37CF4">
          <w:headerReference w:type="even" r:id="rId81"/>
          <w:headerReference w:type="default" r:id="rId82"/>
          <w:pgSz w:w="11906" w:h="16838"/>
          <w:pgMar w:top="1314" w:right="567" w:bottom="1134" w:left="1701" w:header="709" w:footer="0" w:gutter="0"/>
          <w:cols w:space="720"/>
          <w:formProt w:val="0"/>
          <w:docGrid w:linePitch="360" w:charSpace="4096"/>
        </w:sectPr>
      </w:pPr>
    </w:p>
    <w:tbl>
      <w:tblPr>
        <w:tblStyle w:val="affd"/>
        <w:tblW w:w="5499" w:type="dxa"/>
        <w:tblInd w:w="4302" w:type="dxa"/>
        <w:tblLayout w:type="fixed"/>
        <w:tblLook w:val="04A0" w:firstRow="1" w:lastRow="0" w:firstColumn="1" w:lastColumn="0" w:noHBand="0" w:noVBand="1"/>
      </w:tblPr>
      <w:tblGrid>
        <w:gridCol w:w="5499"/>
      </w:tblGrid>
      <w:tr w:rsidR="00B37CF4" w14:paraId="4EE16F91" w14:textId="77777777">
        <w:trPr>
          <w:trHeight w:val="2541"/>
        </w:trPr>
        <w:tc>
          <w:tcPr>
            <w:tcW w:w="5499" w:type="dxa"/>
            <w:tcBorders>
              <w:top w:val="nil"/>
              <w:left w:val="nil"/>
              <w:bottom w:val="nil"/>
              <w:right w:val="nil"/>
            </w:tcBorders>
          </w:tcPr>
          <w:p w14:paraId="698DEC1B" w14:textId="77777777" w:rsidR="00B37CF4" w:rsidRDefault="00000000">
            <w:pPr>
              <w:widowControl w:val="0"/>
              <w:tabs>
                <w:tab w:val="center" w:pos="3124"/>
              </w:tabs>
              <w:ind w:left="-108"/>
            </w:pPr>
            <w:r>
              <w:rPr>
                <w:szCs w:val="28"/>
              </w:rPr>
              <w:lastRenderedPageBreak/>
              <w:t>Приложение 10</w:t>
            </w:r>
          </w:p>
          <w:p w14:paraId="04A7B0B6" w14:textId="77777777" w:rsidR="00B37CF4" w:rsidRDefault="00000000">
            <w:pPr>
              <w:widowControl w:val="0"/>
              <w:ind w:left="-108"/>
            </w:pPr>
            <w:r>
              <w:rPr>
                <w:szCs w:val="28"/>
              </w:rPr>
              <w:t>к Порядку предоставления</w:t>
            </w:r>
          </w:p>
          <w:p w14:paraId="3032F4FC" w14:textId="77777777" w:rsidR="00B37CF4" w:rsidRDefault="00000000">
            <w:pPr>
              <w:widowControl w:val="0"/>
              <w:ind w:left="-108"/>
            </w:pPr>
            <w:r>
              <w:rPr>
                <w:szCs w:val="28"/>
              </w:rPr>
              <w:t>субсидий крестьянским (фермерским)</w:t>
            </w:r>
          </w:p>
          <w:p w14:paraId="2DED2A3C" w14:textId="77777777" w:rsidR="00B37CF4" w:rsidRDefault="00000000">
            <w:pPr>
              <w:widowControl w:val="0"/>
              <w:ind w:left="-108"/>
            </w:pPr>
            <w:r>
              <w:rPr>
                <w:szCs w:val="28"/>
              </w:rPr>
              <w:t>хозяйствам и индивидуальным</w:t>
            </w:r>
          </w:p>
          <w:p w14:paraId="7E7A0C98"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w:t>
            </w:r>
          </w:p>
          <w:p w14:paraId="2B422A64" w14:textId="77777777" w:rsidR="00B37CF4" w:rsidRDefault="00000000">
            <w:pPr>
              <w:widowControl w:val="0"/>
              <w:ind w:left="-108"/>
            </w:pPr>
            <w:r>
              <w:rPr>
                <w:szCs w:val="28"/>
              </w:rPr>
              <w:t>применяющим специальный налоговый</w:t>
            </w:r>
          </w:p>
          <w:p w14:paraId="24610BE2" w14:textId="77777777" w:rsidR="00B37CF4" w:rsidRDefault="00000000">
            <w:pPr>
              <w:widowControl w:val="0"/>
              <w:ind w:left="-108"/>
            </w:pPr>
            <w:r>
              <w:rPr>
                <w:szCs w:val="28"/>
              </w:rPr>
              <w:t>режим «Налог на профессиональный доход» на территории муниципального образования</w:t>
            </w:r>
          </w:p>
          <w:p w14:paraId="3A119081" w14:textId="77777777" w:rsidR="00B37CF4" w:rsidRDefault="00000000">
            <w:pPr>
              <w:widowControl w:val="0"/>
              <w:tabs>
                <w:tab w:val="left" w:pos="2940"/>
                <w:tab w:val="left" w:pos="3119"/>
                <w:tab w:val="right" w:pos="9641"/>
              </w:tabs>
              <w:ind w:left="-108"/>
              <w:rPr>
                <w:szCs w:val="28"/>
              </w:rPr>
            </w:pPr>
            <w:r>
              <w:rPr>
                <w:szCs w:val="28"/>
              </w:rPr>
              <w:t>Ленинградский муниципальный округ Краснодарского края</w:t>
            </w:r>
          </w:p>
        </w:tc>
      </w:tr>
    </w:tbl>
    <w:p w14:paraId="3981EB30" w14:textId="77777777" w:rsidR="00B37CF4" w:rsidRDefault="00B37CF4">
      <w:pPr>
        <w:spacing w:line="218" w:lineRule="auto"/>
        <w:rPr>
          <w:szCs w:val="28"/>
        </w:rPr>
      </w:pPr>
    </w:p>
    <w:p w14:paraId="48285E4A" w14:textId="77777777" w:rsidR="00B37CF4" w:rsidRDefault="00000000">
      <w:pPr>
        <w:spacing w:line="218" w:lineRule="auto"/>
        <w:rPr>
          <w:szCs w:val="28"/>
        </w:rPr>
      </w:pPr>
      <w:r>
        <w:rPr>
          <w:szCs w:val="28"/>
        </w:rPr>
        <w:t>ФОРМА</w:t>
      </w:r>
    </w:p>
    <w:p w14:paraId="4FB60C28" w14:textId="77777777" w:rsidR="00B37CF4" w:rsidRDefault="00B37CF4">
      <w:pPr>
        <w:spacing w:line="218" w:lineRule="auto"/>
        <w:rPr>
          <w:szCs w:val="28"/>
        </w:rPr>
      </w:pPr>
    </w:p>
    <w:p w14:paraId="15FD3B1E" w14:textId="77777777" w:rsidR="00B37CF4" w:rsidRDefault="00000000">
      <w:pPr>
        <w:spacing w:line="218" w:lineRule="auto"/>
        <w:rPr>
          <w:szCs w:val="28"/>
        </w:rPr>
      </w:pPr>
      <w:r>
        <w:rPr>
          <w:szCs w:val="28"/>
        </w:rPr>
        <w:t xml:space="preserve">Заполняется гражданином, </w:t>
      </w:r>
    </w:p>
    <w:p w14:paraId="2ED1A68C" w14:textId="77777777" w:rsidR="00B37CF4" w:rsidRDefault="00000000">
      <w:pPr>
        <w:spacing w:line="218" w:lineRule="auto"/>
        <w:rPr>
          <w:szCs w:val="28"/>
        </w:rPr>
      </w:pPr>
      <w:r>
        <w:rPr>
          <w:szCs w:val="28"/>
        </w:rPr>
        <w:t>ведущим личное подсобное хозяйство</w:t>
      </w:r>
    </w:p>
    <w:p w14:paraId="3BEF08A0" w14:textId="77777777" w:rsidR="00B37CF4" w:rsidRDefault="00B37CF4">
      <w:pPr>
        <w:spacing w:line="218" w:lineRule="auto"/>
        <w:rPr>
          <w:szCs w:val="28"/>
        </w:rPr>
      </w:pPr>
    </w:p>
    <w:p w14:paraId="5C2AABB4" w14:textId="77777777" w:rsidR="00B37CF4" w:rsidRDefault="00000000">
      <w:pPr>
        <w:tabs>
          <w:tab w:val="left" w:pos="-5180"/>
        </w:tabs>
        <w:spacing w:line="218" w:lineRule="auto"/>
        <w:jc w:val="center"/>
        <w:rPr>
          <w:b/>
          <w:szCs w:val="28"/>
        </w:rPr>
      </w:pPr>
      <w:r>
        <w:rPr>
          <w:b/>
          <w:szCs w:val="28"/>
        </w:rPr>
        <w:t xml:space="preserve">СПРАВКА-РАСЧЕТ </w:t>
      </w:r>
    </w:p>
    <w:p w14:paraId="6C0A0077" w14:textId="77777777" w:rsidR="00B37CF4" w:rsidRDefault="00000000">
      <w:pPr>
        <w:spacing w:line="218" w:lineRule="auto"/>
        <w:jc w:val="center"/>
        <w:rPr>
          <w:b/>
          <w:color w:val="000000"/>
          <w:szCs w:val="28"/>
        </w:rPr>
      </w:pPr>
      <w:r>
        <w:rPr>
          <w:b/>
          <w:szCs w:val="28"/>
        </w:rPr>
        <w:t>суммы субсидий на возмещение части затрат на приобретение племенных сельскохозяйственных животных и товарных сельскохозяйственных животных (коров, нетелей, ремонтных телок, овцематок, ярочек, козочек), предназначенных для воспроизводства</w:t>
      </w:r>
    </w:p>
    <w:p w14:paraId="56C0BA88" w14:textId="77777777" w:rsidR="00B37CF4" w:rsidRDefault="00B37CF4">
      <w:pPr>
        <w:spacing w:line="218" w:lineRule="auto"/>
        <w:jc w:val="center"/>
        <w:rPr>
          <w:b/>
          <w:color w:val="000000"/>
          <w:szCs w:val="28"/>
        </w:rPr>
      </w:pPr>
    </w:p>
    <w:tbl>
      <w:tblPr>
        <w:tblW w:w="9639" w:type="dxa"/>
        <w:tblInd w:w="109" w:type="dxa"/>
        <w:tblLayout w:type="fixed"/>
        <w:tblLook w:val="04A0" w:firstRow="1" w:lastRow="0" w:firstColumn="1" w:lastColumn="0" w:noHBand="0" w:noVBand="1"/>
      </w:tblPr>
      <w:tblGrid>
        <w:gridCol w:w="4341"/>
        <w:gridCol w:w="5298"/>
      </w:tblGrid>
      <w:tr w:rsidR="00B37CF4" w14:paraId="2D28A5FA" w14:textId="77777777">
        <w:tc>
          <w:tcPr>
            <w:tcW w:w="4341" w:type="dxa"/>
            <w:tcBorders>
              <w:top w:val="single" w:sz="4" w:space="0" w:color="000000"/>
              <w:left w:val="single" w:sz="4" w:space="0" w:color="000000"/>
              <w:bottom w:val="single" w:sz="4" w:space="0" w:color="000000"/>
              <w:right w:val="single" w:sz="4" w:space="0" w:color="000000"/>
            </w:tcBorders>
          </w:tcPr>
          <w:p w14:paraId="3AC0E36D" w14:textId="77777777" w:rsidR="00B37CF4" w:rsidRDefault="00000000">
            <w:pPr>
              <w:widowControl w:val="0"/>
              <w:rPr>
                <w:szCs w:val="28"/>
              </w:rPr>
            </w:pPr>
            <w:r>
              <w:rPr>
                <w:szCs w:val="28"/>
              </w:rPr>
              <w:t>Ф.И.О. получателя</w:t>
            </w:r>
          </w:p>
        </w:tc>
        <w:tc>
          <w:tcPr>
            <w:tcW w:w="5297" w:type="dxa"/>
            <w:tcBorders>
              <w:top w:val="single" w:sz="4" w:space="0" w:color="000000"/>
              <w:left w:val="single" w:sz="4" w:space="0" w:color="000000"/>
              <w:bottom w:val="single" w:sz="4" w:space="0" w:color="000000"/>
              <w:right w:val="single" w:sz="4" w:space="0" w:color="000000"/>
            </w:tcBorders>
          </w:tcPr>
          <w:p w14:paraId="14E19548" w14:textId="77777777" w:rsidR="00B37CF4" w:rsidRDefault="00B37CF4">
            <w:pPr>
              <w:widowControl w:val="0"/>
              <w:rPr>
                <w:szCs w:val="28"/>
              </w:rPr>
            </w:pPr>
          </w:p>
        </w:tc>
      </w:tr>
      <w:tr w:rsidR="00B37CF4" w14:paraId="0EA398A3" w14:textId="77777777">
        <w:tc>
          <w:tcPr>
            <w:tcW w:w="4341" w:type="dxa"/>
            <w:tcBorders>
              <w:top w:val="single" w:sz="4" w:space="0" w:color="000000"/>
              <w:left w:val="single" w:sz="4" w:space="0" w:color="000000"/>
              <w:bottom w:val="single" w:sz="4" w:space="0" w:color="000000"/>
              <w:right w:val="single" w:sz="4" w:space="0" w:color="000000"/>
            </w:tcBorders>
          </w:tcPr>
          <w:p w14:paraId="0B7431DA" w14:textId="77777777" w:rsidR="00B37CF4" w:rsidRDefault="00000000">
            <w:pPr>
              <w:widowControl w:val="0"/>
              <w:rPr>
                <w:szCs w:val="28"/>
              </w:rPr>
            </w:pPr>
            <w:r>
              <w:rPr>
                <w:szCs w:val="28"/>
              </w:rPr>
              <w:t>Район</w:t>
            </w:r>
            <w:r>
              <w:rPr>
                <w:szCs w:val="28"/>
                <w:lang w:val="en-US"/>
              </w:rPr>
              <w:t xml:space="preserve"> (</w:t>
            </w:r>
            <w:r>
              <w:rPr>
                <w:szCs w:val="28"/>
              </w:rPr>
              <w:t>город)</w:t>
            </w:r>
          </w:p>
        </w:tc>
        <w:tc>
          <w:tcPr>
            <w:tcW w:w="5297" w:type="dxa"/>
            <w:tcBorders>
              <w:top w:val="single" w:sz="4" w:space="0" w:color="000000"/>
              <w:left w:val="single" w:sz="4" w:space="0" w:color="000000"/>
              <w:bottom w:val="single" w:sz="4" w:space="0" w:color="000000"/>
              <w:right w:val="single" w:sz="4" w:space="0" w:color="000000"/>
            </w:tcBorders>
          </w:tcPr>
          <w:p w14:paraId="03A93D5C" w14:textId="77777777" w:rsidR="00B37CF4" w:rsidRDefault="00B37CF4">
            <w:pPr>
              <w:widowControl w:val="0"/>
              <w:rPr>
                <w:szCs w:val="28"/>
              </w:rPr>
            </w:pPr>
          </w:p>
        </w:tc>
      </w:tr>
      <w:tr w:rsidR="00B37CF4" w14:paraId="16396129" w14:textId="77777777">
        <w:tc>
          <w:tcPr>
            <w:tcW w:w="4341" w:type="dxa"/>
            <w:tcBorders>
              <w:top w:val="single" w:sz="4" w:space="0" w:color="000000"/>
              <w:left w:val="single" w:sz="4" w:space="0" w:color="000000"/>
              <w:bottom w:val="single" w:sz="4" w:space="0" w:color="000000"/>
              <w:right w:val="single" w:sz="4" w:space="0" w:color="000000"/>
            </w:tcBorders>
          </w:tcPr>
          <w:p w14:paraId="3523711E" w14:textId="77777777" w:rsidR="00B37CF4" w:rsidRDefault="00000000">
            <w:pPr>
              <w:widowControl w:val="0"/>
              <w:rPr>
                <w:szCs w:val="28"/>
              </w:rPr>
            </w:pPr>
            <w:r>
              <w:rPr>
                <w:szCs w:val="28"/>
              </w:rPr>
              <w:t>Почтовый адрес и телефон</w:t>
            </w:r>
          </w:p>
          <w:p w14:paraId="2BB765D0" w14:textId="77777777" w:rsidR="00B37CF4" w:rsidRDefault="00000000">
            <w:pPr>
              <w:widowControl w:val="0"/>
              <w:rPr>
                <w:szCs w:val="28"/>
              </w:rPr>
            </w:pPr>
            <w:r>
              <w:rPr>
                <w:szCs w:val="28"/>
              </w:rPr>
              <w:t>получателя субсидий</w:t>
            </w:r>
          </w:p>
        </w:tc>
        <w:tc>
          <w:tcPr>
            <w:tcW w:w="5297" w:type="dxa"/>
            <w:tcBorders>
              <w:top w:val="single" w:sz="4" w:space="0" w:color="000000"/>
              <w:left w:val="single" w:sz="4" w:space="0" w:color="000000"/>
              <w:bottom w:val="single" w:sz="4" w:space="0" w:color="000000"/>
              <w:right w:val="single" w:sz="4" w:space="0" w:color="000000"/>
            </w:tcBorders>
          </w:tcPr>
          <w:p w14:paraId="35C9B534" w14:textId="77777777" w:rsidR="00B37CF4" w:rsidRDefault="00B37CF4">
            <w:pPr>
              <w:widowControl w:val="0"/>
              <w:rPr>
                <w:szCs w:val="28"/>
              </w:rPr>
            </w:pPr>
          </w:p>
        </w:tc>
      </w:tr>
      <w:tr w:rsidR="00B37CF4" w14:paraId="65AB47EE" w14:textId="77777777">
        <w:tc>
          <w:tcPr>
            <w:tcW w:w="4341" w:type="dxa"/>
            <w:tcBorders>
              <w:top w:val="single" w:sz="4" w:space="0" w:color="000000"/>
              <w:left w:val="single" w:sz="4" w:space="0" w:color="000000"/>
              <w:bottom w:val="single" w:sz="4" w:space="0" w:color="000000"/>
              <w:right w:val="single" w:sz="4" w:space="0" w:color="000000"/>
            </w:tcBorders>
          </w:tcPr>
          <w:p w14:paraId="3251307F" w14:textId="77777777" w:rsidR="00B37CF4" w:rsidRDefault="00000000">
            <w:pPr>
              <w:widowControl w:val="0"/>
              <w:rPr>
                <w:szCs w:val="28"/>
              </w:rPr>
            </w:pPr>
            <w:r>
              <w:rPr>
                <w:szCs w:val="28"/>
              </w:rPr>
              <w:t>Документ, удостоверяющий личность</w:t>
            </w:r>
          </w:p>
          <w:p w14:paraId="6FBE405D" w14:textId="77777777" w:rsidR="00B37CF4" w:rsidRDefault="00000000">
            <w:pPr>
              <w:widowControl w:val="0"/>
              <w:rPr>
                <w:szCs w:val="28"/>
              </w:rPr>
            </w:pPr>
            <w:r>
              <w:rPr>
                <w:szCs w:val="28"/>
              </w:rPr>
              <w:t>(№, когда, кем выдан)</w:t>
            </w:r>
          </w:p>
        </w:tc>
        <w:tc>
          <w:tcPr>
            <w:tcW w:w="5297" w:type="dxa"/>
            <w:tcBorders>
              <w:top w:val="single" w:sz="4" w:space="0" w:color="000000"/>
              <w:left w:val="single" w:sz="4" w:space="0" w:color="000000"/>
              <w:bottom w:val="single" w:sz="4" w:space="0" w:color="000000"/>
              <w:right w:val="single" w:sz="4" w:space="0" w:color="000000"/>
            </w:tcBorders>
          </w:tcPr>
          <w:p w14:paraId="70B833E2" w14:textId="77777777" w:rsidR="00B37CF4" w:rsidRDefault="00B37CF4">
            <w:pPr>
              <w:widowControl w:val="0"/>
              <w:rPr>
                <w:szCs w:val="28"/>
              </w:rPr>
            </w:pPr>
          </w:p>
        </w:tc>
      </w:tr>
      <w:tr w:rsidR="00B37CF4" w14:paraId="14CCACC1" w14:textId="77777777">
        <w:tc>
          <w:tcPr>
            <w:tcW w:w="4341" w:type="dxa"/>
            <w:tcBorders>
              <w:top w:val="single" w:sz="4" w:space="0" w:color="000000"/>
              <w:left w:val="single" w:sz="4" w:space="0" w:color="000000"/>
              <w:bottom w:val="single" w:sz="4" w:space="0" w:color="000000"/>
              <w:right w:val="single" w:sz="4" w:space="0" w:color="000000"/>
            </w:tcBorders>
          </w:tcPr>
          <w:p w14:paraId="76F365C7" w14:textId="77777777" w:rsidR="00B37CF4" w:rsidRDefault="00000000">
            <w:pPr>
              <w:widowControl w:val="0"/>
              <w:rPr>
                <w:szCs w:val="28"/>
              </w:rPr>
            </w:pPr>
            <w:r>
              <w:rPr>
                <w:szCs w:val="28"/>
              </w:rPr>
              <w:t>Банковские реквизиты</w:t>
            </w:r>
          </w:p>
          <w:p w14:paraId="729467D8" w14:textId="77777777" w:rsidR="00B37CF4" w:rsidRDefault="00000000">
            <w:pPr>
              <w:widowControl w:val="0"/>
              <w:rPr>
                <w:szCs w:val="28"/>
              </w:rPr>
            </w:pPr>
            <w:r>
              <w:rPr>
                <w:szCs w:val="28"/>
              </w:rPr>
              <w:t>Лицевой счет получателя субсидий</w:t>
            </w:r>
          </w:p>
        </w:tc>
        <w:tc>
          <w:tcPr>
            <w:tcW w:w="5297" w:type="dxa"/>
            <w:tcBorders>
              <w:top w:val="single" w:sz="4" w:space="0" w:color="000000"/>
              <w:left w:val="single" w:sz="4" w:space="0" w:color="000000"/>
              <w:bottom w:val="single" w:sz="4" w:space="0" w:color="000000"/>
              <w:right w:val="single" w:sz="4" w:space="0" w:color="000000"/>
            </w:tcBorders>
          </w:tcPr>
          <w:p w14:paraId="4260C0AE" w14:textId="77777777" w:rsidR="00B37CF4" w:rsidRDefault="00B37CF4">
            <w:pPr>
              <w:widowControl w:val="0"/>
              <w:rPr>
                <w:szCs w:val="28"/>
              </w:rPr>
            </w:pPr>
          </w:p>
        </w:tc>
      </w:tr>
      <w:tr w:rsidR="00B37CF4" w14:paraId="55E4840B" w14:textId="77777777">
        <w:tc>
          <w:tcPr>
            <w:tcW w:w="4341" w:type="dxa"/>
            <w:tcBorders>
              <w:top w:val="single" w:sz="4" w:space="0" w:color="000000"/>
              <w:left w:val="single" w:sz="4" w:space="0" w:color="000000"/>
              <w:bottom w:val="single" w:sz="4" w:space="0" w:color="000000"/>
              <w:right w:val="single" w:sz="4" w:space="0" w:color="000000"/>
            </w:tcBorders>
          </w:tcPr>
          <w:p w14:paraId="0B0C1DEA" w14:textId="77777777" w:rsidR="00B37CF4" w:rsidRDefault="00000000">
            <w:pPr>
              <w:widowControl w:val="0"/>
              <w:rPr>
                <w:szCs w:val="28"/>
              </w:rPr>
            </w:pPr>
            <w:r>
              <w:rPr>
                <w:szCs w:val="28"/>
              </w:rPr>
              <w:t>Корреспондентский счет</w:t>
            </w:r>
          </w:p>
        </w:tc>
        <w:tc>
          <w:tcPr>
            <w:tcW w:w="5297" w:type="dxa"/>
            <w:tcBorders>
              <w:top w:val="single" w:sz="4" w:space="0" w:color="000000"/>
              <w:left w:val="single" w:sz="4" w:space="0" w:color="000000"/>
              <w:bottom w:val="single" w:sz="4" w:space="0" w:color="000000"/>
              <w:right w:val="single" w:sz="4" w:space="0" w:color="000000"/>
            </w:tcBorders>
          </w:tcPr>
          <w:p w14:paraId="6AE45D84" w14:textId="77777777" w:rsidR="00B37CF4" w:rsidRDefault="00B37CF4">
            <w:pPr>
              <w:widowControl w:val="0"/>
              <w:rPr>
                <w:szCs w:val="28"/>
              </w:rPr>
            </w:pPr>
          </w:p>
        </w:tc>
      </w:tr>
      <w:tr w:rsidR="00B37CF4" w14:paraId="57D87DE5" w14:textId="77777777">
        <w:tc>
          <w:tcPr>
            <w:tcW w:w="4341" w:type="dxa"/>
            <w:tcBorders>
              <w:top w:val="single" w:sz="4" w:space="0" w:color="000000"/>
              <w:left w:val="single" w:sz="4" w:space="0" w:color="000000"/>
              <w:bottom w:val="single" w:sz="4" w:space="0" w:color="000000"/>
              <w:right w:val="single" w:sz="4" w:space="0" w:color="000000"/>
            </w:tcBorders>
          </w:tcPr>
          <w:p w14:paraId="3AAA73D6" w14:textId="77777777" w:rsidR="00B37CF4" w:rsidRDefault="00000000">
            <w:pPr>
              <w:widowControl w:val="0"/>
              <w:rPr>
                <w:szCs w:val="28"/>
              </w:rPr>
            </w:pPr>
            <w:r>
              <w:rPr>
                <w:szCs w:val="28"/>
              </w:rPr>
              <w:t>Наименование банка</w:t>
            </w:r>
          </w:p>
        </w:tc>
        <w:tc>
          <w:tcPr>
            <w:tcW w:w="5297" w:type="dxa"/>
            <w:tcBorders>
              <w:top w:val="single" w:sz="4" w:space="0" w:color="000000"/>
              <w:left w:val="single" w:sz="4" w:space="0" w:color="000000"/>
              <w:bottom w:val="single" w:sz="4" w:space="0" w:color="000000"/>
              <w:right w:val="single" w:sz="4" w:space="0" w:color="000000"/>
            </w:tcBorders>
          </w:tcPr>
          <w:p w14:paraId="382AAA6A" w14:textId="77777777" w:rsidR="00B37CF4" w:rsidRDefault="00B37CF4">
            <w:pPr>
              <w:widowControl w:val="0"/>
              <w:rPr>
                <w:szCs w:val="28"/>
              </w:rPr>
            </w:pPr>
          </w:p>
        </w:tc>
      </w:tr>
      <w:tr w:rsidR="00B37CF4" w14:paraId="6BAE5A1F" w14:textId="77777777">
        <w:tc>
          <w:tcPr>
            <w:tcW w:w="4341" w:type="dxa"/>
            <w:tcBorders>
              <w:top w:val="single" w:sz="4" w:space="0" w:color="000000"/>
              <w:left w:val="single" w:sz="4" w:space="0" w:color="000000"/>
              <w:bottom w:val="single" w:sz="4" w:space="0" w:color="000000"/>
              <w:right w:val="single" w:sz="4" w:space="0" w:color="000000"/>
            </w:tcBorders>
          </w:tcPr>
          <w:p w14:paraId="2762AEC8" w14:textId="77777777" w:rsidR="00B37CF4" w:rsidRDefault="00000000">
            <w:pPr>
              <w:widowControl w:val="0"/>
              <w:rPr>
                <w:szCs w:val="28"/>
              </w:rPr>
            </w:pPr>
            <w:r>
              <w:rPr>
                <w:szCs w:val="28"/>
              </w:rPr>
              <w:t>БИК</w:t>
            </w:r>
          </w:p>
        </w:tc>
        <w:tc>
          <w:tcPr>
            <w:tcW w:w="5297" w:type="dxa"/>
            <w:tcBorders>
              <w:top w:val="single" w:sz="4" w:space="0" w:color="000000"/>
              <w:left w:val="single" w:sz="4" w:space="0" w:color="000000"/>
              <w:bottom w:val="single" w:sz="4" w:space="0" w:color="000000"/>
              <w:right w:val="single" w:sz="4" w:space="0" w:color="000000"/>
            </w:tcBorders>
          </w:tcPr>
          <w:p w14:paraId="0FD7FA69" w14:textId="77777777" w:rsidR="00B37CF4" w:rsidRDefault="00B37CF4">
            <w:pPr>
              <w:widowControl w:val="0"/>
              <w:rPr>
                <w:szCs w:val="28"/>
              </w:rPr>
            </w:pPr>
          </w:p>
        </w:tc>
      </w:tr>
    </w:tbl>
    <w:p w14:paraId="1AC43826" w14:textId="77777777" w:rsidR="00B37CF4" w:rsidRDefault="00B37CF4">
      <w:pPr>
        <w:spacing w:line="218" w:lineRule="auto"/>
        <w:jc w:val="center"/>
        <w:rPr>
          <w:szCs w:val="28"/>
        </w:rPr>
      </w:pPr>
    </w:p>
    <w:tbl>
      <w:tblPr>
        <w:tblW w:w="9639" w:type="dxa"/>
        <w:tblInd w:w="109" w:type="dxa"/>
        <w:tblLayout w:type="fixed"/>
        <w:tblLook w:val="04A0" w:firstRow="1" w:lastRow="0" w:firstColumn="1" w:lastColumn="0" w:noHBand="0" w:noVBand="1"/>
      </w:tblPr>
      <w:tblGrid>
        <w:gridCol w:w="1031"/>
        <w:gridCol w:w="1184"/>
        <w:gridCol w:w="1173"/>
        <w:gridCol w:w="782"/>
        <w:gridCol w:w="786"/>
        <w:gridCol w:w="785"/>
        <w:gridCol w:w="1300"/>
        <w:gridCol w:w="1183"/>
        <w:gridCol w:w="1415"/>
      </w:tblGrid>
      <w:tr w:rsidR="00B37CF4" w14:paraId="1B668BA5" w14:textId="77777777">
        <w:tc>
          <w:tcPr>
            <w:tcW w:w="1030" w:type="dxa"/>
            <w:tcBorders>
              <w:top w:val="single" w:sz="4" w:space="0" w:color="000000"/>
              <w:left w:val="single" w:sz="4" w:space="0" w:color="000000"/>
              <w:bottom w:val="single" w:sz="4" w:space="0" w:color="000000"/>
              <w:right w:val="single" w:sz="4" w:space="0" w:color="000000"/>
            </w:tcBorders>
            <w:vAlign w:val="center"/>
          </w:tcPr>
          <w:p w14:paraId="74AAB808" w14:textId="77777777" w:rsidR="00B37CF4" w:rsidRDefault="00000000">
            <w:pPr>
              <w:widowControl w:val="0"/>
              <w:spacing w:line="228" w:lineRule="auto"/>
              <w:ind w:left="-57" w:right="-57"/>
              <w:jc w:val="center"/>
              <w:rPr>
                <w:sz w:val="24"/>
              </w:rPr>
            </w:pPr>
            <w:r>
              <w:rPr>
                <w:sz w:val="24"/>
              </w:rPr>
              <w:t>Виды</w:t>
            </w:r>
          </w:p>
          <w:p w14:paraId="54630DE1" w14:textId="77777777" w:rsidR="00B37CF4" w:rsidRDefault="00000000">
            <w:pPr>
              <w:widowControl w:val="0"/>
              <w:spacing w:line="228" w:lineRule="auto"/>
              <w:ind w:left="-57" w:right="-57"/>
              <w:jc w:val="center"/>
              <w:rPr>
                <w:sz w:val="24"/>
              </w:rPr>
            </w:pPr>
            <w:r>
              <w:rPr>
                <w:sz w:val="24"/>
              </w:rPr>
              <w:t>животных</w:t>
            </w:r>
          </w:p>
        </w:tc>
        <w:tc>
          <w:tcPr>
            <w:tcW w:w="1184" w:type="dxa"/>
            <w:tcBorders>
              <w:top w:val="single" w:sz="4" w:space="0" w:color="000000"/>
              <w:left w:val="single" w:sz="4" w:space="0" w:color="000000"/>
              <w:bottom w:val="single" w:sz="4" w:space="0" w:color="000000"/>
              <w:right w:val="single" w:sz="4" w:space="0" w:color="000000"/>
            </w:tcBorders>
            <w:vAlign w:val="center"/>
          </w:tcPr>
          <w:p w14:paraId="77185E0E" w14:textId="77777777" w:rsidR="00B37CF4" w:rsidRDefault="00000000">
            <w:pPr>
              <w:widowControl w:val="0"/>
              <w:spacing w:line="228" w:lineRule="auto"/>
              <w:ind w:left="-57" w:right="-57"/>
              <w:jc w:val="center"/>
              <w:rPr>
                <w:sz w:val="24"/>
              </w:rPr>
            </w:pPr>
            <w:r>
              <w:rPr>
                <w:sz w:val="24"/>
              </w:rPr>
              <w:t>Количество</w:t>
            </w:r>
          </w:p>
          <w:p w14:paraId="7CDD3FCF" w14:textId="77777777" w:rsidR="00B37CF4" w:rsidRDefault="00000000">
            <w:pPr>
              <w:widowControl w:val="0"/>
              <w:spacing w:line="228" w:lineRule="auto"/>
              <w:ind w:left="-57" w:right="-57"/>
              <w:jc w:val="center"/>
              <w:rPr>
                <w:sz w:val="24"/>
              </w:rPr>
            </w:pPr>
            <w:r>
              <w:rPr>
                <w:sz w:val="24"/>
              </w:rPr>
              <w:t>животных*</w:t>
            </w:r>
          </w:p>
          <w:p w14:paraId="4EE5EACC" w14:textId="77777777" w:rsidR="00B37CF4" w:rsidRDefault="00000000">
            <w:pPr>
              <w:widowControl w:val="0"/>
              <w:spacing w:line="228" w:lineRule="auto"/>
              <w:ind w:left="-57" w:right="-57"/>
              <w:jc w:val="center"/>
              <w:rPr>
                <w:sz w:val="24"/>
              </w:rPr>
            </w:pPr>
            <w:r>
              <w:rPr>
                <w:sz w:val="24"/>
              </w:rPr>
              <w:t>(голов)</w:t>
            </w:r>
          </w:p>
        </w:tc>
        <w:tc>
          <w:tcPr>
            <w:tcW w:w="1173" w:type="dxa"/>
            <w:tcBorders>
              <w:top w:val="single" w:sz="4" w:space="0" w:color="000000"/>
              <w:left w:val="single" w:sz="4" w:space="0" w:color="000000"/>
              <w:bottom w:val="single" w:sz="4" w:space="0" w:color="000000"/>
              <w:right w:val="single" w:sz="4" w:space="0" w:color="000000"/>
            </w:tcBorders>
            <w:vAlign w:val="center"/>
          </w:tcPr>
          <w:p w14:paraId="656D8506" w14:textId="77777777" w:rsidR="00B37CF4" w:rsidRDefault="00000000">
            <w:pPr>
              <w:widowControl w:val="0"/>
              <w:spacing w:line="228" w:lineRule="auto"/>
              <w:ind w:left="-57" w:right="-57"/>
              <w:jc w:val="center"/>
              <w:rPr>
                <w:sz w:val="24"/>
              </w:rPr>
            </w:pPr>
            <w:r>
              <w:rPr>
                <w:sz w:val="24"/>
              </w:rPr>
              <w:t>Стоимость одной головы приобретен-ных жи</w:t>
            </w:r>
            <w:r>
              <w:rPr>
                <w:sz w:val="24"/>
              </w:rPr>
              <w:lastRenderedPageBreak/>
              <w:t>вотных</w:t>
            </w:r>
          </w:p>
          <w:p w14:paraId="35952D1E" w14:textId="77777777" w:rsidR="00B37CF4" w:rsidRDefault="00000000">
            <w:pPr>
              <w:widowControl w:val="0"/>
              <w:spacing w:line="228" w:lineRule="auto"/>
              <w:ind w:left="-57" w:right="-57"/>
              <w:jc w:val="center"/>
              <w:rPr>
                <w:sz w:val="24"/>
              </w:rPr>
            </w:pPr>
            <w:r>
              <w:rPr>
                <w:sz w:val="24"/>
              </w:rPr>
              <w:t>(рублей)</w:t>
            </w:r>
          </w:p>
        </w:tc>
        <w:tc>
          <w:tcPr>
            <w:tcW w:w="782" w:type="dxa"/>
            <w:tcBorders>
              <w:top w:val="single" w:sz="4" w:space="0" w:color="000000"/>
              <w:left w:val="single" w:sz="4" w:space="0" w:color="000000"/>
              <w:bottom w:val="single" w:sz="4" w:space="0" w:color="000000"/>
            </w:tcBorders>
            <w:vAlign w:val="center"/>
          </w:tcPr>
          <w:p w14:paraId="36F0ADFE" w14:textId="77777777" w:rsidR="00B37CF4" w:rsidRDefault="00000000">
            <w:pPr>
              <w:widowControl w:val="0"/>
              <w:spacing w:line="228" w:lineRule="auto"/>
              <w:ind w:left="-57" w:right="-57"/>
              <w:jc w:val="center"/>
              <w:rPr>
                <w:sz w:val="24"/>
              </w:rPr>
            </w:pPr>
            <w:r>
              <w:rPr>
                <w:sz w:val="24"/>
              </w:rPr>
              <w:lastRenderedPageBreak/>
              <w:t>Живой вес</w:t>
            </w:r>
          </w:p>
          <w:p w14:paraId="4A4FB7CC" w14:textId="77777777" w:rsidR="00B37CF4" w:rsidRDefault="00000000">
            <w:pPr>
              <w:widowControl w:val="0"/>
              <w:spacing w:line="228" w:lineRule="auto"/>
              <w:ind w:left="-57" w:right="-57"/>
              <w:jc w:val="center"/>
              <w:rPr>
                <w:sz w:val="24"/>
              </w:rPr>
            </w:pPr>
            <w:r>
              <w:rPr>
                <w:sz w:val="24"/>
              </w:rPr>
              <w:t>(кг)</w:t>
            </w:r>
          </w:p>
        </w:tc>
        <w:tc>
          <w:tcPr>
            <w:tcW w:w="786" w:type="dxa"/>
            <w:tcBorders>
              <w:top w:val="single" w:sz="4" w:space="0" w:color="000000"/>
              <w:left w:val="single" w:sz="4" w:space="0" w:color="000000"/>
              <w:bottom w:val="single" w:sz="4" w:space="0" w:color="000000"/>
              <w:right w:val="single" w:sz="4" w:space="0" w:color="000000"/>
            </w:tcBorders>
            <w:vAlign w:val="center"/>
          </w:tcPr>
          <w:p w14:paraId="6F4AF4BC" w14:textId="77777777" w:rsidR="00B37CF4" w:rsidRDefault="00000000">
            <w:pPr>
              <w:widowControl w:val="0"/>
              <w:spacing w:line="228" w:lineRule="auto"/>
              <w:ind w:left="-57" w:right="-57"/>
              <w:jc w:val="center"/>
              <w:rPr>
                <w:sz w:val="24"/>
              </w:rPr>
            </w:pPr>
            <w:r>
              <w:rPr>
                <w:sz w:val="24"/>
              </w:rPr>
              <w:t>Ставка субсидии,%</w:t>
            </w:r>
          </w:p>
        </w:tc>
        <w:tc>
          <w:tcPr>
            <w:tcW w:w="785" w:type="dxa"/>
            <w:tcBorders>
              <w:top w:val="single" w:sz="4" w:space="0" w:color="000000"/>
              <w:left w:val="single" w:sz="4" w:space="0" w:color="000000"/>
              <w:bottom w:val="single" w:sz="4" w:space="0" w:color="000000"/>
              <w:right w:val="single" w:sz="4" w:space="0" w:color="000000"/>
            </w:tcBorders>
            <w:vAlign w:val="center"/>
          </w:tcPr>
          <w:p w14:paraId="299BB228" w14:textId="77777777" w:rsidR="00B37CF4" w:rsidRDefault="00000000">
            <w:pPr>
              <w:widowControl w:val="0"/>
              <w:spacing w:line="228" w:lineRule="auto"/>
              <w:ind w:left="-57" w:right="-57"/>
              <w:jc w:val="center"/>
              <w:rPr>
                <w:sz w:val="24"/>
              </w:rPr>
            </w:pPr>
            <w:r>
              <w:rPr>
                <w:sz w:val="24"/>
              </w:rPr>
              <w:t>Ставка</w:t>
            </w:r>
          </w:p>
          <w:p w14:paraId="550E64B3" w14:textId="77777777" w:rsidR="00B37CF4" w:rsidRDefault="00000000">
            <w:pPr>
              <w:widowControl w:val="0"/>
              <w:spacing w:line="228" w:lineRule="auto"/>
              <w:ind w:left="-57" w:right="-57"/>
              <w:jc w:val="center"/>
              <w:rPr>
                <w:sz w:val="24"/>
              </w:rPr>
            </w:pPr>
            <w:r>
              <w:rPr>
                <w:sz w:val="24"/>
              </w:rPr>
              <w:t>субси-дии</w:t>
            </w:r>
          </w:p>
          <w:p w14:paraId="2439FB66" w14:textId="77777777" w:rsidR="00B37CF4" w:rsidRDefault="00000000">
            <w:pPr>
              <w:widowControl w:val="0"/>
              <w:spacing w:line="228" w:lineRule="auto"/>
              <w:ind w:left="-57" w:right="-57"/>
              <w:jc w:val="center"/>
              <w:rPr>
                <w:sz w:val="24"/>
              </w:rPr>
            </w:pPr>
            <w:r>
              <w:rPr>
                <w:sz w:val="24"/>
              </w:rPr>
              <w:t>(руб./кг)</w:t>
            </w:r>
          </w:p>
        </w:tc>
        <w:tc>
          <w:tcPr>
            <w:tcW w:w="1300" w:type="dxa"/>
            <w:tcBorders>
              <w:top w:val="single" w:sz="4" w:space="0" w:color="000000"/>
              <w:left w:val="single" w:sz="4" w:space="0" w:color="000000"/>
              <w:bottom w:val="single" w:sz="4" w:space="0" w:color="000000"/>
              <w:right w:val="single" w:sz="4" w:space="0" w:color="000000"/>
            </w:tcBorders>
            <w:vAlign w:val="center"/>
          </w:tcPr>
          <w:p w14:paraId="5F6E3FC2" w14:textId="77777777" w:rsidR="00B37CF4" w:rsidRDefault="00000000">
            <w:pPr>
              <w:widowControl w:val="0"/>
              <w:spacing w:line="228" w:lineRule="auto"/>
              <w:ind w:left="-57" w:right="-57"/>
              <w:jc w:val="center"/>
              <w:rPr>
                <w:sz w:val="24"/>
              </w:rPr>
            </w:pPr>
            <w:r>
              <w:rPr>
                <w:sz w:val="24"/>
              </w:rPr>
              <w:t>Размер целевых средств</w:t>
            </w:r>
          </w:p>
          <w:p w14:paraId="2390EF2A" w14:textId="77777777" w:rsidR="00B37CF4" w:rsidRDefault="00000000">
            <w:pPr>
              <w:widowControl w:val="0"/>
              <w:spacing w:line="228" w:lineRule="auto"/>
              <w:ind w:left="-57" w:right="-57"/>
              <w:jc w:val="center"/>
              <w:rPr>
                <w:sz w:val="24"/>
              </w:rPr>
            </w:pPr>
            <w:r>
              <w:rPr>
                <w:sz w:val="24"/>
              </w:rPr>
              <w:t>(гр.7= гр.2хгр.3хгр.5/100</w:t>
            </w:r>
          </w:p>
          <w:p w14:paraId="0A33D123" w14:textId="77777777" w:rsidR="00B37CF4" w:rsidRDefault="00000000">
            <w:pPr>
              <w:widowControl w:val="0"/>
              <w:spacing w:line="228" w:lineRule="auto"/>
              <w:ind w:left="-57" w:right="-57"/>
              <w:jc w:val="center"/>
              <w:rPr>
                <w:sz w:val="24"/>
              </w:rPr>
            </w:pPr>
            <w:r>
              <w:rPr>
                <w:sz w:val="24"/>
              </w:rPr>
              <w:lastRenderedPageBreak/>
              <w:t>(рублей)</w:t>
            </w:r>
          </w:p>
        </w:tc>
        <w:tc>
          <w:tcPr>
            <w:tcW w:w="1183" w:type="dxa"/>
            <w:tcBorders>
              <w:top w:val="single" w:sz="4" w:space="0" w:color="000000"/>
              <w:left w:val="single" w:sz="4" w:space="0" w:color="000000"/>
              <w:bottom w:val="single" w:sz="4" w:space="0" w:color="000000"/>
              <w:right w:val="single" w:sz="4" w:space="0" w:color="000000"/>
            </w:tcBorders>
            <w:vAlign w:val="center"/>
          </w:tcPr>
          <w:p w14:paraId="00EAEC02" w14:textId="77777777" w:rsidR="00B37CF4" w:rsidRDefault="00000000">
            <w:pPr>
              <w:widowControl w:val="0"/>
              <w:spacing w:line="228" w:lineRule="auto"/>
              <w:ind w:left="-57" w:right="-57"/>
              <w:jc w:val="center"/>
              <w:rPr>
                <w:sz w:val="24"/>
              </w:rPr>
            </w:pPr>
            <w:r>
              <w:rPr>
                <w:sz w:val="24"/>
              </w:rPr>
              <w:lastRenderedPageBreak/>
              <w:t>Размер целевых средств</w:t>
            </w:r>
          </w:p>
          <w:p w14:paraId="4F6CB65B" w14:textId="77777777" w:rsidR="00B37CF4" w:rsidRDefault="00000000">
            <w:pPr>
              <w:widowControl w:val="0"/>
              <w:spacing w:line="228" w:lineRule="auto"/>
              <w:ind w:left="-57" w:right="-57"/>
              <w:jc w:val="center"/>
              <w:rPr>
                <w:sz w:val="24"/>
              </w:rPr>
            </w:pPr>
            <w:r>
              <w:rPr>
                <w:sz w:val="24"/>
              </w:rPr>
              <w:t>(гр.8= гр.4×гр.6)</w:t>
            </w:r>
          </w:p>
          <w:p w14:paraId="189CB2A7" w14:textId="77777777" w:rsidR="00B37CF4" w:rsidRDefault="00000000">
            <w:pPr>
              <w:widowControl w:val="0"/>
              <w:spacing w:line="228" w:lineRule="auto"/>
              <w:ind w:left="-57" w:right="-57"/>
              <w:jc w:val="center"/>
              <w:rPr>
                <w:sz w:val="24"/>
              </w:rPr>
            </w:pPr>
            <w:r>
              <w:rPr>
                <w:sz w:val="24"/>
              </w:rPr>
              <w:t>(рублей)</w:t>
            </w:r>
          </w:p>
        </w:tc>
        <w:tc>
          <w:tcPr>
            <w:tcW w:w="1415" w:type="dxa"/>
            <w:tcBorders>
              <w:top w:val="single" w:sz="4" w:space="0" w:color="000000"/>
              <w:left w:val="single" w:sz="4" w:space="0" w:color="000000"/>
              <w:bottom w:val="single" w:sz="4" w:space="0" w:color="000000"/>
              <w:right w:val="single" w:sz="4" w:space="0" w:color="000000"/>
            </w:tcBorders>
            <w:vAlign w:val="center"/>
          </w:tcPr>
          <w:p w14:paraId="4E7E7DB2" w14:textId="77777777" w:rsidR="00B37CF4" w:rsidRDefault="00000000">
            <w:pPr>
              <w:widowControl w:val="0"/>
              <w:spacing w:line="228" w:lineRule="auto"/>
              <w:ind w:left="-113" w:right="-113"/>
              <w:jc w:val="center"/>
              <w:rPr>
                <w:sz w:val="24"/>
              </w:rPr>
            </w:pPr>
            <w:r>
              <w:rPr>
                <w:sz w:val="24"/>
              </w:rPr>
              <w:t>Сумма субсидии (минимальная величина из графы 7 или 8)</w:t>
            </w:r>
          </w:p>
          <w:p w14:paraId="65A8E503" w14:textId="77777777" w:rsidR="00B37CF4" w:rsidRDefault="00000000">
            <w:pPr>
              <w:widowControl w:val="0"/>
              <w:spacing w:line="228" w:lineRule="auto"/>
              <w:ind w:left="-57" w:right="-57"/>
              <w:jc w:val="center"/>
              <w:rPr>
                <w:sz w:val="24"/>
              </w:rPr>
            </w:pPr>
            <w:r>
              <w:rPr>
                <w:sz w:val="24"/>
              </w:rPr>
              <w:lastRenderedPageBreak/>
              <w:t>(рублей)</w:t>
            </w:r>
          </w:p>
        </w:tc>
      </w:tr>
      <w:tr w:rsidR="00B37CF4" w14:paraId="5893CA57" w14:textId="77777777">
        <w:tc>
          <w:tcPr>
            <w:tcW w:w="1030" w:type="dxa"/>
            <w:tcBorders>
              <w:top w:val="single" w:sz="4" w:space="0" w:color="000000"/>
              <w:left w:val="single" w:sz="4" w:space="0" w:color="000000"/>
              <w:bottom w:val="single" w:sz="4" w:space="0" w:color="000000"/>
              <w:right w:val="single" w:sz="4" w:space="0" w:color="000000"/>
            </w:tcBorders>
          </w:tcPr>
          <w:p w14:paraId="4807ED77" w14:textId="77777777" w:rsidR="00B37CF4" w:rsidRDefault="00000000">
            <w:pPr>
              <w:widowControl w:val="0"/>
              <w:spacing w:line="228" w:lineRule="auto"/>
              <w:jc w:val="center"/>
              <w:rPr>
                <w:sz w:val="24"/>
              </w:rPr>
            </w:pPr>
            <w:r>
              <w:rPr>
                <w:sz w:val="24"/>
              </w:rPr>
              <w:lastRenderedPageBreak/>
              <w:t>1</w:t>
            </w:r>
          </w:p>
        </w:tc>
        <w:tc>
          <w:tcPr>
            <w:tcW w:w="1184" w:type="dxa"/>
            <w:tcBorders>
              <w:top w:val="single" w:sz="4" w:space="0" w:color="000000"/>
              <w:left w:val="single" w:sz="4" w:space="0" w:color="000000"/>
              <w:bottom w:val="single" w:sz="4" w:space="0" w:color="000000"/>
              <w:right w:val="single" w:sz="4" w:space="0" w:color="000000"/>
            </w:tcBorders>
          </w:tcPr>
          <w:p w14:paraId="732DD4BB" w14:textId="77777777" w:rsidR="00B37CF4" w:rsidRDefault="00000000">
            <w:pPr>
              <w:widowControl w:val="0"/>
              <w:spacing w:line="228" w:lineRule="auto"/>
              <w:jc w:val="center"/>
              <w:rPr>
                <w:sz w:val="24"/>
              </w:rPr>
            </w:pPr>
            <w:r>
              <w:rPr>
                <w:sz w:val="24"/>
              </w:rPr>
              <w:t>2</w:t>
            </w:r>
          </w:p>
        </w:tc>
        <w:tc>
          <w:tcPr>
            <w:tcW w:w="1173" w:type="dxa"/>
            <w:tcBorders>
              <w:top w:val="single" w:sz="4" w:space="0" w:color="000000"/>
              <w:left w:val="single" w:sz="4" w:space="0" w:color="000000"/>
              <w:bottom w:val="single" w:sz="4" w:space="0" w:color="000000"/>
              <w:right w:val="single" w:sz="4" w:space="0" w:color="000000"/>
            </w:tcBorders>
          </w:tcPr>
          <w:p w14:paraId="4046F65B" w14:textId="77777777" w:rsidR="00B37CF4" w:rsidRDefault="00000000">
            <w:pPr>
              <w:widowControl w:val="0"/>
              <w:spacing w:line="228" w:lineRule="auto"/>
              <w:jc w:val="center"/>
              <w:rPr>
                <w:sz w:val="24"/>
              </w:rPr>
            </w:pPr>
            <w:r>
              <w:rPr>
                <w:sz w:val="24"/>
              </w:rPr>
              <w:t>3</w:t>
            </w:r>
          </w:p>
        </w:tc>
        <w:tc>
          <w:tcPr>
            <w:tcW w:w="782" w:type="dxa"/>
            <w:tcBorders>
              <w:top w:val="single" w:sz="4" w:space="0" w:color="000000"/>
              <w:left w:val="single" w:sz="4" w:space="0" w:color="000000"/>
              <w:bottom w:val="single" w:sz="4" w:space="0" w:color="000000"/>
            </w:tcBorders>
          </w:tcPr>
          <w:p w14:paraId="7D65D49A" w14:textId="77777777" w:rsidR="00B37CF4" w:rsidRDefault="00000000">
            <w:pPr>
              <w:widowControl w:val="0"/>
              <w:spacing w:line="228" w:lineRule="auto"/>
              <w:jc w:val="center"/>
              <w:rPr>
                <w:sz w:val="24"/>
              </w:rPr>
            </w:pPr>
            <w:r>
              <w:rPr>
                <w:sz w:val="24"/>
              </w:rPr>
              <w:t>4</w:t>
            </w:r>
          </w:p>
        </w:tc>
        <w:tc>
          <w:tcPr>
            <w:tcW w:w="786" w:type="dxa"/>
            <w:tcBorders>
              <w:top w:val="single" w:sz="4" w:space="0" w:color="000000"/>
              <w:left w:val="single" w:sz="4" w:space="0" w:color="000000"/>
              <w:bottom w:val="single" w:sz="4" w:space="0" w:color="000000"/>
              <w:right w:val="single" w:sz="4" w:space="0" w:color="000000"/>
            </w:tcBorders>
          </w:tcPr>
          <w:p w14:paraId="469A0617" w14:textId="77777777" w:rsidR="00B37CF4" w:rsidRDefault="00000000">
            <w:pPr>
              <w:widowControl w:val="0"/>
              <w:spacing w:line="228" w:lineRule="auto"/>
              <w:jc w:val="center"/>
              <w:rPr>
                <w:sz w:val="24"/>
              </w:rPr>
            </w:pPr>
            <w:r>
              <w:rPr>
                <w:sz w:val="24"/>
              </w:rPr>
              <w:t>5</w:t>
            </w:r>
          </w:p>
        </w:tc>
        <w:tc>
          <w:tcPr>
            <w:tcW w:w="785" w:type="dxa"/>
            <w:tcBorders>
              <w:top w:val="single" w:sz="4" w:space="0" w:color="000000"/>
              <w:left w:val="single" w:sz="4" w:space="0" w:color="000000"/>
              <w:bottom w:val="single" w:sz="4" w:space="0" w:color="000000"/>
              <w:right w:val="single" w:sz="4" w:space="0" w:color="000000"/>
            </w:tcBorders>
          </w:tcPr>
          <w:p w14:paraId="1DE87ACC" w14:textId="77777777" w:rsidR="00B37CF4" w:rsidRDefault="00000000">
            <w:pPr>
              <w:widowControl w:val="0"/>
              <w:spacing w:line="228" w:lineRule="auto"/>
              <w:jc w:val="center"/>
              <w:rPr>
                <w:sz w:val="24"/>
              </w:rPr>
            </w:pPr>
            <w:r>
              <w:rPr>
                <w:sz w:val="24"/>
              </w:rPr>
              <w:t>6</w:t>
            </w:r>
          </w:p>
        </w:tc>
        <w:tc>
          <w:tcPr>
            <w:tcW w:w="1300" w:type="dxa"/>
            <w:tcBorders>
              <w:top w:val="single" w:sz="4" w:space="0" w:color="000000"/>
              <w:left w:val="single" w:sz="4" w:space="0" w:color="000000"/>
              <w:bottom w:val="single" w:sz="4" w:space="0" w:color="000000"/>
              <w:right w:val="single" w:sz="4" w:space="0" w:color="000000"/>
            </w:tcBorders>
          </w:tcPr>
          <w:p w14:paraId="7ABBA0CC" w14:textId="77777777" w:rsidR="00B37CF4" w:rsidRDefault="00000000">
            <w:pPr>
              <w:widowControl w:val="0"/>
              <w:spacing w:line="228" w:lineRule="auto"/>
              <w:jc w:val="center"/>
              <w:rPr>
                <w:sz w:val="24"/>
              </w:rPr>
            </w:pPr>
            <w:r>
              <w:rPr>
                <w:sz w:val="24"/>
              </w:rPr>
              <w:t>7</w:t>
            </w:r>
          </w:p>
        </w:tc>
        <w:tc>
          <w:tcPr>
            <w:tcW w:w="1183" w:type="dxa"/>
            <w:tcBorders>
              <w:top w:val="single" w:sz="4" w:space="0" w:color="000000"/>
              <w:left w:val="single" w:sz="4" w:space="0" w:color="000000"/>
              <w:bottom w:val="single" w:sz="4" w:space="0" w:color="000000"/>
              <w:right w:val="single" w:sz="4" w:space="0" w:color="000000"/>
            </w:tcBorders>
          </w:tcPr>
          <w:p w14:paraId="0B14B743" w14:textId="77777777" w:rsidR="00B37CF4" w:rsidRDefault="00000000">
            <w:pPr>
              <w:widowControl w:val="0"/>
              <w:spacing w:line="228" w:lineRule="auto"/>
              <w:jc w:val="center"/>
              <w:rPr>
                <w:sz w:val="24"/>
              </w:rPr>
            </w:pPr>
            <w:r>
              <w:rPr>
                <w:sz w:val="24"/>
              </w:rPr>
              <w:t>8</w:t>
            </w:r>
          </w:p>
        </w:tc>
        <w:tc>
          <w:tcPr>
            <w:tcW w:w="1415" w:type="dxa"/>
            <w:tcBorders>
              <w:top w:val="single" w:sz="4" w:space="0" w:color="000000"/>
              <w:left w:val="single" w:sz="4" w:space="0" w:color="000000"/>
              <w:bottom w:val="single" w:sz="4" w:space="0" w:color="000000"/>
              <w:right w:val="single" w:sz="4" w:space="0" w:color="000000"/>
            </w:tcBorders>
          </w:tcPr>
          <w:p w14:paraId="34C73046" w14:textId="77777777" w:rsidR="00B37CF4" w:rsidRDefault="00000000">
            <w:pPr>
              <w:widowControl w:val="0"/>
              <w:spacing w:line="228" w:lineRule="auto"/>
              <w:jc w:val="center"/>
              <w:rPr>
                <w:sz w:val="24"/>
              </w:rPr>
            </w:pPr>
            <w:r>
              <w:rPr>
                <w:sz w:val="24"/>
              </w:rPr>
              <w:t>9</w:t>
            </w:r>
          </w:p>
        </w:tc>
      </w:tr>
      <w:tr w:rsidR="00B37CF4" w14:paraId="6C8AADB3" w14:textId="77777777">
        <w:tc>
          <w:tcPr>
            <w:tcW w:w="1030" w:type="dxa"/>
            <w:tcBorders>
              <w:top w:val="single" w:sz="4" w:space="0" w:color="000000"/>
              <w:left w:val="single" w:sz="4" w:space="0" w:color="000000"/>
              <w:bottom w:val="single" w:sz="4" w:space="0" w:color="000000"/>
              <w:right w:val="single" w:sz="4" w:space="0" w:color="000000"/>
            </w:tcBorders>
          </w:tcPr>
          <w:p w14:paraId="38C64E70" w14:textId="77777777" w:rsidR="00B37CF4" w:rsidRDefault="00B37CF4">
            <w:pPr>
              <w:widowControl w:val="0"/>
              <w:spacing w:line="228" w:lineRule="auto"/>
              <w:rPr>
                <w:sz w:val="24"/>
              </w:rPr>
            </w:pPr>
          </w:p>
        </w:tc>
        <w:tc>
          <w:tcPr>
            <w:tcW w:w="1184" w:type="dxa"/>
            <w:tcBorders>
              <w:top w:val="single" w:sz="4" w:space="0" w:color="000000"/>
              <w:left w:val="single" w:sz="4" w:space="0" w:color="000000"/>
              <w:bottom w:val="single" w:sz="4" w:space="0" w:color="000000"/>
              <w:right w:val="single" w:sz="4" w:space="0" w:color="000000"/>
            </w:tcBorders>
          </w:tcPr>
          <w:p w14:paraId="2ABBE892" w14:textId="77777777" w:rsidR="00B37CF4" w:rsidRDefault="00B37CF4">
            <w:pPr>
              <w:widowControl w:val="0"/>
              <w:spacing w:line="228" w:lineRule="auto"/>
              <w:jc w:val="center"/>
              <w:rPr>
                <w:sz w:val="24"/>
              </w:rPr>
            </w:pPr>
          </w:p>
        </w:tc>
        <w:tc>
          <w:tcPr>
            <w:tcW w:w="1173" w:type="dxa"/>
            <w:tcBorders>
              <w:top w:val="single" w:sz="4" w:space="0" w:color="000000"/>
              <w:left w:val="single" w:sz="4" w:space="0" w:color="000000"/>
              <w:bottom w:val="single" w:sz="4" w:space="0" w:color="000000"/>
              <w:right w:val="single" w:sz="4" w:space="0" w:color="000000"/>
            </w:tcBorders>
          </w:tcPr>
          <w:p w14:paraId="05D5E044" w14:textId="77777777" w:rsidR="00B37CF4" w:rsidRDefault="00B37CF4">
            <w:pPr>
              <w:widowControl w:val="0"/>
              <w:spacing w:line="228" w:lineRule="auto"/>
              <w:jc w:val="center"/>
              <w:rPr>
                <w:sz w:val="24"/>
              </w:rPr>
            </w:pPr>
          </w:p>
        </w:tc>
        <w:tc>
          <w:tcPr>
            <w:tcW w:w="782" w:type="dxa"/>
            <w:tcBorders>
              <w:top w:val="single" w:sz="4" w:space="0" w:color="000000"/>
              <w:left w:val="single" w:sz="4" w:space="0" w:color="000000"/>
              <w:bottom w:val="single" w:sz="4" w:space="0" w:color="000000"/>
            </w:tcBorders>
          </w:tcPr>
          <w:p w14:paraId="79093F28" w14:textId="77777777" w:rsidR="00B37CF4" w:rsidRDefault="00B37CF4">
            <w:pPr>
              <w:widowControl w:val="0"/>
              <w:spacing w:line="228" w:lineRule="auto"/>
              <w:jc w:val="center"/>
              <w:rPr>
                <w:sz w:val="24"/>
              </w:rPr>
            </w:pPr>
          </w:p>
        </w:tc>
        <w:tc>
          <w:tcPr>
            <w:tcW w:w="786" w:type="dxa"/>
            <w:tcBorders>
              <w:top w:val="single" w:sz="4" w:space="0" w:color="000000"/>
              <w:left w:val="single" w:sz="4" w:space="0" w:color="000000"/>
              <w:bottom w:val="single" w:sz="4" w:space="0" w:color="000000"/>
              <w:right w:val="single" w:sz="4" w:space="0" w:color="000000"/>
            </w:tcBorders>
          </w:tcPr>
          <w:p w14:paraId="72C8D30B" w14:textId="77777777" w:rsidR="00B37CF4" w:rsidRDefault="00B37CF4">
            <w:pPr>
              <w:widowControl w:val="0"/>
              <w:spacing w:line="228" w:lineRule="auto"/>
              <w:jc w:val="center"/>
              <w:rPr>
                <w:sz w:val="24"/>
              </w:rPr>
            </w:pPr>
          </w:p>
        </w:tc>
        <w:tc>
          <w:tcPr>
            <w:tcW w:w="785" w:type="dxa"/>
            <w:tcBorders>
              <w:top w:val="single" w:sz="4" w:space="0" w:color="000000"/>
              <w:left w:val="single" w:sz="4" w:space="0" w:color="000000"/>
              <w:bottom w:val="single" w:sz="4" w:space="0" w:color="000000"/>
              <w:right w:val="single" w:sz="4" w:space="0" w:color="000000"/>
            </w:tcBorders>
          </w:tcPr>
          <w:p w14:paraId="1D555465" w14:textId="77777777" w:rsidR="00B37CF4" w:rsidRDefault="00B37CF4">
            <w:pPr>
              <w:widowControl w:val="0"/>
              <w:spacing w:line="228" w:lineRule="auto"/>
              <w:jc w:val="center"/>
              <w:rPr>
                <w:sz w:val="24"/>
                <w:lang w:val="en-US"/>
              </w:rPr>
            </w:pPr>
          </w:p>
        </w:tc>
        <w:tc>
          <w:tcPr>
            <w:tcW w:w="1300" w:type="dxa"/>
            <w:tcBorders>
              <w:top w:val="single" w:sz="4" w:space="0" w:color="000000"/>
              <w:left w:val="single" w:sz="4" w:space="0" w:color="000000"/>
              <w:bottom w:val="single" w:sz="4" w:space="0" w:color="000000"/>
              <w:right w:val="single" w:sz="4" w:space="0" w:color="000000"/>
            </w:tcBorders>
          </w:tcPr>
          <w:p w14:paraId="6D9362DB" w14:textId="77777777" w:rsidR="00B37CF4" w:rsidRDefault="00B37CF4">
            <w:pPr>
              <w:widowControl w:val="0"/>
              <w:spacing w:line="228" w:lineRule="auto"/>
              <w:jc w:val="center"/>
              <w:rPr>
                <w:sz w:val="24"/>
                <w:lang w:val="en-US"/>
              </w:rPr>
            </w:pPr>
          </w:p>
        </w:tc>
        <w:tc>
          <w:tcPr>
            <w:tcW w:w="1183" w:type="dxa"/>
            <w:tcBorders>
              <w:top w:val="single" w:sz="4" w:space="0" w:color="000000"/>
              <w:left w:val="single" w:sz="4" w:space="0" w:color="000000"/>
              <w:bottom w:val="single" w:sz="4" w:space="0" w:color="000000"/>
              <w:right w:val="single" w:sz="4" w:space="0" w:color="000000"/>
            </w:tcBorders>
          </w:tcPr>
          <w:p w14:paraId="4A44664A" w14:textId="77777777" w:rsidR="00B37CF4" w:rsidRDefault="00B37CF4">
            <w:pPr>
              <w:widowControl w:val="0"/>
              <w:spacing w:line="228" w:lineRule="auto"/>
              <w:jc w:val="center"/>
              <w:rPr>
                <w:sz w:val="24"/>
              </w:rPr>
            </w:pPr>
          </w:p>
        </w:tc>
        <w:tc>
          <w:tcPr>
            <w:tcW w:w="1415" w:type="dxa"/>
            <w:tcBorders>
              <w:top w:val="single" w:sz="4" w:space="0" w:color="000000"/>
              <w:left w:val="single" w:sz="4" w:space="0" w:color="000000"/>
              <w:bottom w:val="single" w:sz="4" w:space="0" w:color="000000"/>
              <w:right w:val="single" w:sz="4" w:space="0" w:color="000000"/>
            </w:tcBorders>
          </w:tcPr>
          <w:p w14:paraId="3D15131A" w14:textId="77777777" w:rsidR="00B37CF4" w:rsidRDefault="00B37CF4">
            <w:pPr>
              <w:widowControl w:val="0"/>
              <w:spacing w:line="228" w:lineRule="auto"/>
              <w:jc w:val="center"/>
              <w:rPr>
                <w:sz w:val="24"/>
              </w:rPr>
            </w:pPr>
          </w:p>
        </w:tc>
      </w:tr>
      <w:tr w:rsidR="00B37CF4" w14:paraId="28E91B2F" w14:textId="77777777">
        <w:trPr>
          <w:trHeight w:val="387"/>
        </w:trPr>
        <w:tc>
          <w:tcPr>
            <w:tcW w:w="1030" w:type="dxa"/>
            <w:tcBorders>
              <w:top w:val="single" w:sz="4" w:space="0" w:color="000000"/>
              <w:left w:val="single" w:sz="4" w:space="0" w:color="000000"/>
              <w:bottom w:val="single" w:sz="4" w:space="0" w:color="000000"/>
            </w:tcBorders>
          </w:tcPr>
          <w:p w14:paraId="1F36A364" w14:textId="77777777" w:rsidR="00B37CF4" w:rsidRDefault="00000000">
            <w:pPr>
              <w:widowControl w:val="0"/>
              <w:spacing w:line="228" w:lineRule="auto"/>
              <w:rPr>
                <w:sz w:val="24"/>
              </w:rPr>
            </w:pPr>
            <w:r>
              <w:rPr>
                <w:sz w:val="24"/>
              </w:rPr>
              <w:t>Итого</w:t>
            </w:r>
          </w:p>
        </w:tc>
        <w:tc>
          <w:tcPr>
            <w:tcW w:w="1184" w:type="dxa"/>
            <w:tcBorders>
              <w:top w:val="single" w:sz="4" w:space="0" w:color="000000"/>
              <w:left w:val="single" w:sz="4" w:space="0" w:color="000000"/>
              <w:bottom w:val="single" w:sz="4" w:space="0" w:color="000000"/>
              <w:right w:val="single" w:sz="4" w:space="0" w:color="000000"/>
            </w:tcBorders>
          </w:tcPr>
          <w:p w14:paraId="0E26F472" w14:textId="77777777" w:rsidR="00B37CF4" w:rsidRDefault="00B37CF4">
            <w:pPr>
              <w:widowControl w:val="0"/>
              <w:spacing w:line="228" w:lineRule="auto"/>
              <w:jc w:val="center"/>
              <w:rPr>
                <w:sz w:val="24"/>
              </w:rPr>
            </w:pPr>
          </w:p>
        </w:tc>
        <w:tc>
          <w:tcPr>
            <w:tcW w:w="1173" w:type="dxa"/>
            <w:tcBorders>
              <w:top w:val="single" w:sz="4" w:space="0" w:color="000000"/>
              <w:left w:val="single" w:sz="4" w:space="0" w:color="000000"/>
              <w:bottom w:val="single" w:sz="4" w:space="0" w:color="000000"/>
              <w:right w:val="single" w:sz="4" w:space="0" w:color="000000"/>
            </w:tcBorders>
          </w:tcPr>
          <w:p w14:paraId="077C66F9" w14:textId="77777777" w:rsidR="00B37CF4" w:rsidRDefault="00000000">
            <w:pPr>
              <w:widowControl w:val="0"/>
              <w:spacing w:line="228" w:lineRule="auto"/>
              <w:jc w:val="center"/>
              <w:rPr>
                <w:sz w:val="24"/>
              </w:rPr>
            </w:pPr>
            <w:r>
              <w:rPr>
                <w:sz w:val="24"/>
              </w:rPr>
              <w:t>х</w:t>
            </w:r>
          </w:p>
        </w:tc>
        <w:tc>
          <w:tcPr>
            <w:tcW w:w="782" w:type="dxa"/>
            <w:tcBorders>
              <w:top w:val="single" w:sz="4" w:space="0" w:color="000000"/>
              <w:left w:val="single" w:sz="4" w:space="0" w:color="000000"/>
              <w:bottom w:val="single" w:sz="4" w:space="0" w:color="000000"/>
            </w:tcBorders>
          </w:tcPr>
          <w:p w14:paraId="4A8722B7" w14:textId="77777777" w:rsidR="00B37CF4" w:rsidRDefault="00B37CF4">
            <w:pPr>
              <w:widowControl w:val="0"/>
              <w:spacing w:line="228" w:lineRule="auto"/>
              <w:jc w:val="center"/>
              <w:rPr>
                <w:sz w:val="24"/>
              </w:rPr>
            </w:pPr>
          </w:p>
        </w:tc>
        <w:tc>
          <w:tcPr>
            <w:tcW w:w="786" w:type="dxa"/>
            <w:tcBorders>
              <w:top w:val="single" w:sz="4" w:space="0" w:color="000000"/>
              <w:left w:val="single" w:sz="4" w:space="0" w:color="000000"/>
              <w:bottom w:val="single" w:sz="4" w:space="0" w:color="000000"/>
              <w:right w:val="single" w:sz="4" w:space="0" w:color="000000"/>
            </w:tcBorders>
          </w:tcPr>
          <w:p w14:paraId="3D4BB287" w14:textId="77777777" w:rsidR="00B37CF4" w:rsidRDefault="00B37CF4">
            <w:pPr>
              <w:widowControl w:val="0"/>
              <w:spacing w:line="228" w:lineRule="auto"/>
              <w:jc w:val="center"/>
              <w:rPr>
                <w:sz w:val="24"/>
              </w:rPr>
            </w:pPr>
          </w:p>
        </w:tc>
        <w:tc>
          <w:tcPr>
            <w:tcW w:w="785" w:type="dxa"/>
            <w:tcBorders>
              <w:top w:val="single" w:sz="4" w:space="0" w:color="000000"/>
              <w:left w:val="single" w:sz="4" w:space="0" w:color="000000"/>
              <w:bottom w:val="single" w:sz="4" w:space="0" w:color="000000"/>
              <w:right w:val="single" w:sz="4" w:space="0" w:color="000000"/>
            </w:tcBorders>
          </w:tcPr>
          <w:p w14:paraId="1C0CBC0A" w14:textId="77777777" w:rsidR="00B37CF4" w:rsidRDefault="00000000">
            <w:pPr>
              <w:widowControl w:val="0"/>
              <w:spacing w:line="228" w:lineRule="auto"/>
              <w:jc w:val="center"/>
              <w:rPr>
                <w:sz w:val="24"/>
              </w:rPr>
            </w:pPr>
            <w:r>
              <w:rPr>
                <w:sz w:val="24"/>
              </w:rPr>
              <w:t>х</w:t>
            </w:r>
          </w:p>
        </w:tc>
        <w:tc>
          <w:tcPr>
            <w:tcW w:w="1300" w:type="dxa"/>
            <w:tcBorders>
              <w:top w:val="single" w:sz="4" w:space="0" w:color="000000"/>
              <w:left w:val="single" w:sz="4" w:space="0" w:color="000000"/>
              <w:bottom w:val="single" w:sz="4" w:space="0" w:color="000000"/>
              <w:right w:val="single" w:sz="4" w:space="0" w:color="000000"/>
            </w:tcBorders>
          </w:tcPr>
          <w:p w14:paraId="2F967AB0" w14:textId="77777777" w:rsidR="00B37CF4" w:rsidRDefault="00000000">
            <w:pPr>
              <w:widowControl w:val="0"/>
              <w:spacing w:line="228" w:lineRule="auto"/>
              <w:jc w:val="center"/>
              <w:rPr>
                <w:sz w:val="24"/>
              </w:rPr>
            </w:pPr>
            <w:r>
              <w:rPr>
                <w:sz w:val="24"/>
              </w:rPr>
              <w:t>х</w:t>
            </w:r>
          </w:p>
        </w:tc>
        <w:tc>
          <w:tcPr>
            <w:tcW w:w="1183" w:type="dxa"/>
            <w:tcBorders>
              <w:top w:val="single" w:sz="4" w:space="0" w:color="000000"/>
              <w:left w:val="single" w:sz="4" w:space="0" w:color="000000"/>
              <w:bottom w:val="single" w:sz="4" w:space="0" w:color="000000"/>
              <w:right w:val="single" w:sz="4" w:space="0" w:color="000000"/>
            </w:tcBorders>
          </w:tcPr>
          <w:p w14:paraId="3AED8E79" w14:textId="77777777" w:rsidR="00B37CF4" w:rsidRDefault="00000000">
            <w:pPr>
              <w:widowControl w:val="0"/>
              <w:spacing w:line="228" w:lineRule="auto"/>
              <w:jc w:val="center"/>
              <w:rPr>
                <w:sz w:val="24"/>
              </w:rPr>
            </w:pPr>
            <w:r>
              <w:rPr>
                <w:sz w:val="24"/>
              </w:rPr>
              <w:t>х</w:t>
            </w:r>
          </w:p>
        </w:tc>
        <w:tc>
          <w:tcPr>
            <w:tcW w:w="1415" w:type="dxa"/>
            <w:tcBorders>
              <w:top w:val="single" w:sz="4" w:space="0" w:color="000000"/>
              <w:left w:val="single" w:sz="4" w:space="0" w:color="000000"/>
              <w:bottom w:val="single" w:sz="4" w:space="0" w:color="000000"/>
              <w:right w:val="single" w:sz="4" w:space="0" w:color="000000"/>
            </w:tcBorders>
          </w:tcPr>
          <w:p w14:paraId="467F9E4F" w14:textId="77777777" w:rsidR="00B37CF4" w:rsidRDefault="00B37CF4">
            <w:pPr>
              <w:widowControl w:val="0"/>
              <w:spacing w:line="228" w:lineRule="auto"/>
              <w:jc w:val="center"/>
              <w:rPr>
                <w:sz w:val="24"/>
              </w:rPr>
            </w:pPr>
          </w:p>
        </w:tc>
      </w:tr>
    </w:tbl>
    <w:p w14:paraId="11C4B5CA" w14:textId="77777777" w:rsidR="00B37CF4" w:rsidRDefault="00B37CF4">
      <w:pPr>
        <w:widowControl w:val="0"/>
        <w:suppressAutoHyphens/>
        <w:jc w:val="both"/>
      </w:pPr>
    </w:p>
    <w:p w14:paraId="427EC672" w14:textId="77777777" w:rsidR="00B37CF4" w:rsidRDefault="00000000">
      <w:pPr>
        <w:widowControl w:val="0"/>
        <w:suppressAutoHyphens/>
        <w:jc w:val="both"/>
      </w:pPr>
      <w:r>
        <w:t>* Для ЛПХ не применяющих специальный налоговый режим «Налог на профессиональный доход» приобретение:</w:t>
      </w:r>
    </w:p>
    <w:p w14:paraId="148FE8DF" w14:textId="77777777" w:rsidR="00B37CF4" w:rsidRDefault="00000000">
      <w:pPr>
        <w:widowControl w:val="0"/>
        <w:suppressAutoHyphens/>
        <w:jc w:val="both"/>
      </w:pPr>
      <w:r>
        <w:t>- поголовье коров, нетелей, ремонтных телок при наличии общего поголовья с учетом приобретаемого не более 3 голов по похозяйственному учету;</w:t>
      </w:r>
    </w:p>
    <w:p w14:paraId="6FE5643D" w14:textId="77777777" w:rsidR="00B37CF4" w:rsidRDefault="00000000">
      <w:pPr>
        <w:widowControl w:val="0"/>
        <w:suppressAutoHyphens/>
        <w:jc w:val="both"/>
      </w:pPr>
      <w:r>
        <w:t>- поголовье овцематок (ярочек) при наличии общего поголовья с учетом приобретаемого не более 20 голов по похозяйственному учету;</w:t>
      </w:r>
    </w:p>
    <w:p w14:paraId="4E435EF6" w14:textId="77777777" w:rsidR="00B37CF4" w:rsidRDefault="00000000">
      <w:pPr>
        <w:widowControl w:val="0"/>
        <w:suppressAutoHyphens/>
        <w:jc w:val="both"/>
      </w:pPr>
      <w:r>
        <w:t>- поголовье козочек при наличии общего поголовья с учетом приобретаемого не более 3 голов по похозяйственному учету.</w:t>
      </w:r>
    </w:p>
    <w:p w14:paraId="099EE54D" w14:textId="77777777" w:rsidR="00B37CF4" w:rsidRDefault="00000000">
      <w:pPr>
        <w:widowControl w:val="0"/>
        <w:suppressAutoHyphens/>
        <w:jc w:val="both"/>
      </w:pPr>
      <w:r>
        <w:t>* Для ЛПХ применяющих специальный налоговый режим «Налог на профессиональный доход» приобретение:</w:t>
      </w:r>
    </w:p>
    <w:p w14:paraId="2FCF7DF6" w14:textId="77777777" w:rsidR="00B37CF4" w:rsidRDefault="00000000">
      <w:pPr>
        <w:widowControl w:val="0"/>
        <w:suppressAutoHyphens/>
        <w:jc w:val="both"/>
      </w:pPr>
      <w:r>
        <w:t>- поголовье коров, нетелей, ремонтных телок при наличии общего поголовья с учетом приобретаемого не более 10 голов по похозяйственному учету;</w:t>
      </w:r>
    </w:p>
    <w:p w14:paraId="462008AE" w14:textId="77777777" w:rsidR="00B37CF4" w:rsidRDefault="00000000">
      <w:pPr>
        <w:widowControl w:val="0"/>
        <w:suppressAutoHyphens/>
        <w:jc w:val="both"/>
      </w:pPr>
      <w:r>
        <w:t>- поголовье овцематок (ярочек) при наличии общего поголовья с учетом приобретаемого не более 30 голов по похозяйственному учету;</w:t>
      </w:r>
    </w:p>
    <w:p w14:paraId="55F9CB88" w14:textId="77777777" w:rsidR="00B37CF4" w:rsidRDefault="00000000">
      <w:pPr>
        <w:widowControl w:val="0"/>
        <w:suppressAutoHyphens/>
        <w:jc w:val="both"/>
      </w:pPr>
      <w:r>
        <w:t>- поголовье козочек при наличии общего поголовья с учетом приобретаемого не более 30 голов по похозяйственному учету.</w:t>
      </w:r>
    </w:p>
    <w:p w14:paraId="6B0215D1" w14:textId="77777777" w:rsidR="00B37CF4" w:rsidRDefault="00B37CF4">
      <w:pPr>
        <w:widowControl w:val="0"/>
        <w:ind w:firstLine="851"/>
        <w:jc w:val="both"/>
        <w:rPr>
          <w:color w:val="000000"/>
          <w:sz w:val="22"/>
          <w:szCs w:val="22"/>
        </w:rPr>
      </w:pPr>
    </w:p>
    <w:p w14:paraId="4A0BE4F7" w14:textId="77777777" w:rsidR="00B37CF4" w:rsidRDefault="00B37CF4">
      <w:pPr>
        <w:widowControl w:val="0"/>
        <w:ind w:firstLine="851"/>
        <w:jc w:val="both"/>
        <w:rPr>
          <w:color w:val="000000"/>
          <w:sz w:val="22"/>
          <w:szCs w:val="22"/>
        </w:rPr>
      </w:pPr>
    </w:p>
    <w:p w14:paraId="455BC341" w14:textId="77777777" w:rsidR="00B37CF4" w:rsidRDefault="00000000">
      <w:pPr>
        <w:jc w:val="both"/>
        <w:rPr>
          <w:szCs w:val="28"/>
        </w:rPr>
      </w:pPr>
      <w:r>
        <w:rPr>
          <w:szCs w:val="28"/>
        </w:rPr>
        <w:t xml:space="preserve">Гражданин, ведущий </w:t>
      </w:r>
    </w:p>
    <w:p w14:paraId="6C5E6130" w14:textId="77777777" w:rsidR="00B37CF4" w:rsidRDefault="00000000">
      <w:pPr>
        <w:jc w:val="both"/>
        <w:rPr>
          <w:szCs w:val="28"/>
        </w:rPr>
      </w:pPr>
      <w:r>
        <w:rPr>
          <w:szCs w:val="28"/>
        </w:rPr>
        <w:t>личное подсобное хозяйство          _____________      ____________________</w:t>
      </w:r>
    </w:p>
    <w:p w14:paraId="7BC360B3" w14:textId="77777777" w:rsidR="00B37CF4" w:rsidRDefault="00000000">
      <w:pPr>
        <w:jc w:val="both"/>
      </w:pPr>
      <w:r>
        <w:t xml:space="preserve">                                                              (подпись)               (расшифровка подписи)</w:t>
      </w:r>
    </w:p>
    <w:p w14:paraId="1161B362" w14:textId="77777777" w:rsidR="00B37CF4" w:rsidRDefault="00000000">
      <w:pPr>
        <w:jc w:val="both"/>
        <w:rPr>
          <w:szCs w:val="28"/>
        </w:rPr>
      </w:pPr>
      <w:r>
        <w:rPr>
          <w:szCs w:val="28"/>
        </w:rPr>
        <w:t>«____» __________ 20___г.</w:t>
      </w:r>
    </w:p>
    <w:p w14:paraId="6C2B6FEB" w14:textId="77777777" w:rsidR="00B37CF4" w:rsidRDefault="00B37CF4">
      <w:pPr>
        <w:ind w:firstLine="900"/>
        <w:jc w:val="both"/>
        <w:rPr>
          <w:szCs w:val="28"/>
        </w:rPr>
      </w:pPr>
    </w:p>
    <w:p w14:paraId="597188D9" w14:textId="77777777" w:rsidR="00B37CF4" w:rsidRDefault="00B37CF4">
      <w:pPr>
        <w:ind w:firstLine="900"/>
        <w:jc w:val="both"/>
        <w:rPr>
          <w:szCs w:val="28"/>
        </w:rPr>
      </w:pPr>
    </w:p>
    <w:p w14:paraId="739BDE0C" w14:textId="77777777" w:rsidR="00B37CF4" w:rsidRDefault="00000000">
      <w:pPr>
        <w:rPr>
          <w:szCs w:val="28"/>
        </w:rPr>
      </w:pPr>
      <w:r>
        <w:rPr>
          <w:szCs w:val="28"/>
        </w:rPr>
        <w:t>Начальник управления сельского хозяйства</w:t>
      </w:r>
    </w:p>
    <w:p w14:paraId="3DA25DCF" w14:textId="77777777" w:rsidR="00B37CF4" w:rsidRDefault="00000000">
      <w:pPr>
        <w:rPr>
          <w:szCs w:val="28"/>
        </w:rPr>
      </w:pPr>
      <w:r>
        <w:rPr>
          <w:szCs w:val="28"/>
        </w:rPr>
        <w:t>администрации Ленинградского</w:t>
      </w:r>
    </w:p>
    <w:p w14:paraId="18F593F6" w14:textId="77777777" w:rsidR="00B37CF4" w:rsidRDefault="00000000">
      <w:pPr>
        <w:rPr>
          <w:szCs w:val="28"/>
        </w:rPr>
        <w:sectPr w:rsidR="00B37CF4">
          <w:headerReference w:type="even" r:id="rId83"/>
          <w:headerReference w:type="default" r:id="rId84"/>
          <w:headerReference w:type="first" r:id="rId85"/>
          <w:pgSz w:w="11906" w:h="16838"/>
          <w:pgMar w:top="1325" w:right="567" w:bottom="1134" w:left="1701" w:header="720" w:footer="0" w:gutter="0"/>
          <w:cols w:space="720"/>
          <w:formProt w:val="0"/>
          <w:titlePg/>
          <w:docGrid w:linePitch="381"/>
        </w:sectPr>
      </w:pPr>
      <w:r>
        <w:rPr>
          <w:szCs w:val="28"/>
        </w:rPr>
        <w:t xml:space="preserve">муниципального округа                                                            </w:t>
      </w:r>
      <w:r>
        <w:t>И.С. Скоробогаченко</w:t>
      </w:r>
    </w:p>
    <w:tbl>
      <w:tblPr>
        <w:tblStyle w:val="affd"/>
        <w:tblW w:w="5469" w:type="dxa"/>
        <w:tblInd w:w="4332" w:type="dxa"/>
        <w:tblLayout w:type="fixed"/>
        <w:tblLook w:val="04A0" w:firstRow="1" w:lastRow="0" w:firstColumn="1" w:lastColumn="0" w:noHBand="0" w:noVBand="1"/>
      </w:tblPr>
      <w:tblGrid>
        <w:gridCol w:w="5469"/>
      </w:tblGrid>
      <w:tr w:rsidR="00B37CF4" w14:paraId="3F8904D6" w14:textId="77777777">
        <w:trPr>
          <w:trHeight w:val="2541"/>
        </w:trPr>
        <w:tc>
          <w:tcPr>
            <w:tcW w:w="5469" w:type="dxa"/>
            <w:tcBorders>
              <w:top w:val="nil"/>
              <w:left w:val="nil"/>
              <w:bottom w:val="nil"/>
              <w:right w:val="nil"/>
            </w:tcBorders>
          </w:tcPr>
          <w:p w14:paraId="2039FBF7" w14:textId="77777777" w:rsidR="00B37CF4" w:rsidRDefault="00000000">
            <w:pPr>
              <w:widowControl w:val="0"/>
              <w:tabs>
                <w:tab w:val="center" w:pos="3124"/>
              </w:tabs>
              <w:ind w:left="-108"/>
            </w:pPr>
            <w:r>
              <w:rPr>
                <w:szCs w:val="28"/>
              </w:rPr>
              <w:lastRenderedPageBreak/>
              <w:t>Приложение 11</w:t>
            </w:r>
          </w:p>
          <w:p w14:paraId="6B840406" w14:textId="77777777" w:rsidR="00B37CF4" w:rsidRDefault="00000000">
            <w:pPr>
              <w:widowControl w:val="0"/>
              <w:ind w:left="-108"/>
            </w:pPr>
            <w:r>
              <w:rPr>
                <w:szCs w:val="28"/>
              </w:rPr>
              <w:t>к Порядку предоставления</w:t>
            </w:r>
          </w:p>
          <w:p w14:paraId="429B5D74" w14:textId="77777777" w:rsidR="00B37CF4" w:rsidRDefault="00000000">
            <w:pPr>
              <w:widowControl w:val="0"/>
              <w:ind w:left="-108"/>
            </w:pPr>
            <w:r>
              <w:rPr>
                <w:szCs w:val="28"/>
              </w:rPr>
              <w:t>субсидий крестьянским (фермерским)</w:t>
            </w:r>
          </w:p>
          <w:p w14:paraId="5D5D0DF8" w14:textId="77777777" w:rsidR="00B37CF4" w:rsidRDefault="00000000">
            <w:pPr>
              <w:widowControl w:val="0"/>
              <w:ind w:left="-108"/>
            </w:pPr>
            <w:r>
              <w:rPr>
                <w:szCs w:val="28"/>
              </w:rPr>
              <w:t>хозяйствам и индивидуальным</w:t>
            </w:r>
          </w:p>
          <w:p w14:paraId="55EDD356"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1FD167D4"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068B50E6" w14:textId="77777777" w:rsidR="00B37CF4" w:rsidRDefault="00000000">
      <w:pPr>
        <w:tabs>
          <w:tab w:val="left" w:pos="-5180"/>
        </w:tabs>
        <w:spacing w:line="218" w:lineRule="auto"/>
        <w:rPr>
          <w:szCs w:val="28"/>
        </w:rPr>
      </w:pPr>
      <w:r>
        <w:rPr>
          <w:szCs w:val="28"/>
        </w:rPr>
        <w:t xml:space="preserve"> ФОРМА</w:t>
      </w:r>
    </w:p>
    <w:p w14:paraId="29AB4226" w14:textId="77777777" w:rsidR="00B37CF4" w:rsidRDefault="00B37CF4">
      <w:pPr>
        <w:tabs>
          <w:tab w:val="left" w:pos="-5180"/>
        </w:tabs>
        <w:spacing w:line="218" w:lineRule="auto"/>
        <w:rPr>
          <w:szCs w:val="28"/>
        </w:rPr>
      </w:pPr>
    </w:p>
    <w:p w14:paraId="2A15874B" w14:textId="77777777" w:rsidR="00B37CF4" w:rsidRDefault="00000000">
      <w:pPr>
        <w:spacing w:line="218" w:lineRule="auto"/>
        <w:rPr>
          <w:szCs w:val="28"/>
        </w:rPr>
      </w:pPr>
      <w:r>
        <w:rPr>
          <w:szCs w:val="28"/>
        </w:rPr>
        <w:t xml:space="preserve">Заполняется гражданином, </w:t>
      </w:r>
    </w:p>
    <w:p w14:paraId="16F419C5" w14:textId="77777777" w:rsidR="00B37CF4" w:rsidRDefault="00000000">
      <w:pPr>
        <w:spacing w:line="218" w:lineRule="auto"/>
        <w:rPr>
          <w:color w:val="000000"/>
        </w:rPr>
      </w:pPr>
      <w:r>
        <w:rPr>
          <w:color w:val="000000"/>
          <w:szCs w:val="28"/>
        </w:rPr>
        <w:t xml:space="preserve">ведущим личное подсобное хозяйство и </w:t>
      </w:r>
    </w:p>
    <w:p w14:paraId="2D8D6605" w14:textId="77777777" w:rsidR="00B37CF4" w:rsidRDefault="00000000">
      <w:pPr>
        <w:spacing w:line="218" w:lineRule="auto"/>
        <w:rPr>
          <w:color w:val="000000"/>
        </w:rPr>
      </w:pPr>
      <w:r>
        <w:rPr>
          <w:color w:val="000000"/>
          <w:szCs w:val="28"/>
        </w:rPr>
        <w:t>не применяющим специальный налоговый режим</w:t>
      </w:r>
    </w:p>
    <w:p w14:paraId="248FA449" w14:textId="77777777" w:rsidR="00B37CF4" w:rsidRDefault="00000000">
      <w:pPr>
        <w:spacing w:line="218" w:lineRule="auto"/>
        <w:rPr>
          <w:color w:val="000000"/>
        </w:rPr>
      </w:pPr>
      <w:r>
        <w:rPr>
          <w:color w:val="000000"/>
          <w:szCs w:val="28"/>
        </w:rPr>
        <w:t>«Налог на профессиональный доход»</w:t>
      </w:r>
    </w:p>
    <w:p w14:paraId="359E4F86" w14:textId="77777777" w:rsidR="00B37CF4" w:rsidRDefault="00B37CF4">
      <w:pPr>
        <w:spacing w:line="218" w:lineRule="auto"/>
        <w:rPr>
          <w:color w:val="000000"/>
        </w:rPr>
      </w:pPr>
    </w:p>
    <w:p w14:paraId="155D9AB4" w14:textId="77777777" w:rsidR="00B37CF4" w:rsidRDefault="00000000">
      <w:pPr>
        <w:tabs>
          <w:tab w:val="left" w:pos="-5180"/>
        </w:tabs>
        <w:spacing w:line="218" w:lineRule="auto"/>
        <w:jc w:val="center"/>
        <w:rPr>
          <w:b/>
          <w:szCs w:val="28"/>
        </w:rPr>
      </w:pPr>
      <w:r>
        <w:rPr>
          <w:b/>
          <w:szCs w:val="28"/>
        </w:rPr>
        <w:t xml:space="preserve">СПРАВКА-РАСЧЕТ </w:t>
      </w:r>
    </w:p>
    <w:p w14:paraId="4304A8C2"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 xml:space="preserve">затрат, понесенных на приобретение </w:t>
      </w:r>
      <w:r>
        <w:rPr>
          <w:b/>
          <w:szCs w:val="28"/>
        </w:rPr>
        <w:t>молодняка кроликов, гусей, индеек</w:t>
      </w:r>
      <w:r>
        <w:rPr>
          <w:b/>
          <w:color w:val="000000"/>
          <w:szCs w:val="28"/>
        </w:rPr>
        <w:t xml:space="preserve"> </w:t>
      </w:r>
    </w:p>
    <w:tbl>
      <w:tblPr>
        <w:tblW w:w="9660" w:type="dxa"/>
        <w:tblInd w:w="109" w:type="dxa"/>
        <w:tblLayout w:type="fixed"/>
        <w:tblLook w:val="0000" w:firstRow="0" w:lastRow="0" w:firstColumn="0" w:lastColumn="0" w:noHBand="0" w:noVBand="0"/>
      </w:tblPr>
      <w:tblGrid>
        <w:gridCol w:w="4253"/>
        <w:gridCol w:w="5407"/>
      </w:tblGrid>
      <w:tr w:rsidR="00B37CF4" w14:paraId="4DB520B3" w14:textId="77777777">
        <w:tc>
          <w:tcPr>
            <w:tcW w:w="4253" w:type="dxa"/>
            <w:tcBorders>
              <w:top w:val="single" w:sz="4" w:space="0" w:color="000000"/>
              <w:left w:val="single" w:sz="4" w:space="0" w:color="000000"/>
              <w:bottom w:val="single" w:sz="4" w:space="0" w:color="000000"/>
              <w:right w:val="single" w:sz="4" w:space="0" w:color="000000"/>
            </w:tcBorders>
          </w:tcPr>
          <w:p w14:paraId="24CAEB40" w14:textId="77777777" w:rsidR="00B37CF4" w:rsidRDefault="00000000">
            <w:pPr>
              <w:widowControl w:val="0"/>
            </w:pPr>
            <w:r>
              <w:t>Ф.И.О. получателя</w:t>
            </w:r>
          </w:p>
        </w:tc>
        <w:tc>
          <w:tcPr>
            <w:tcW w:w="5406" w:type="dxa"/>
            <w:tcBorders>
              <w:top w:val="single" w:sz="4" w:space="0" w:color="000000"/>
              <w:left w:val="single" w:sz="4" w:space="0" w:color="000000"/>
              <w:bottom w:val="single" w:sz="4" w:space="0" w:color="000000"/>
              <w:right w:val="single" w:sz="4" w:space="0" w:color="000000"/>
            </w:tcBorders>
          </w:tcPr>
          <w:p w14:paraId="17AFC8C0" w14:textId="77777777" w:rsidR="00B37CF4" w:rsidRDefault="00B37CF4">
            <w:pPr>
              <w:widowControl w:val="0"/>
            </w:pPr>
          </w:p>
        </w:tc>
      </w:tr>
      <w:tr w:rsidR="00B37CF4" w14:paraId="60640050" w14:textId="77777777">
        <w:tc>
          <w:tcPr>
            <w:tcW w:w="4253" w:type="dxa"/>
            <w:tcBorders>
              <w:top w:val="single" w:sz="4" w:space="0" w:color="000000"/>
              <w:left w:val="single" w:sz="4" w:space="0" w:color="000000"/>
              <w:bottom w:val="single" w:sz="4" w:space="0" w:color="000000"/>
              <w:right w:val="single" w:sz="4" w:space="0" w:color="000000"/>
            </w:tcBorders>
          </w:tcPr>
          <w:p w14:paraId="38B460A6" w14:textId="77777777" w:rsidR="00B37CF4" w:rsidRDefault="00000000">
            <w:pPr>
              <w:widowControl w:val="0"/>
            </w:pPr>
            <w:r>
              <w:t>Район</w:t>
            </w:r>
            <w:r>
              <w:rPr>
                <w:lang w:val="en-US"/>
              </w:rPr>
              <w:t xml:space="preserve"> (</w:t>
            </w:r>
            <w:r>
              <w:t>город)</w:t>
            </w:r>
          </w:p>
        </w:tc>
        <w:tc>
          <w:tcPr>
            <w:tcW w:w="5406" w:type="dxa"/>
            <w:tcBorders>
              <w:top w:val="single" w:sz="4" w:space="0" w:color="000000"/>
              <w:left w:val="single" w:sz="4" w:space="0" w:color="000000"/>
              <w:bottom w:val="single" w:sz="4" w:space="0" w:color="000000"/>
              <w:right w:val="single" w:sz="4" w:space="0" w:color="000000"/>
            </w:tcBorders>
          </w:tcPr>
          <w:p w14:paraId="7AEC902D" w14:textId="77777777" w:rsidR="00B37CF4" w:rsidRDefault="00B37CF4">
            <w:pPr>
              <w:widowControl w:val="0"/>
            </w:pPr>
          </w:p>
        </w:tc>
      </w:tr>
      <w:tr w:rsidR="00B37CF4" w14:paraId="7BEB62E7" w14:textId="77777777">
        <w:tc>
          <w:tcPr>
            <w:tcW w:w="4253" w:type="dxa"/>
            <w:tcBorders>
              <w:top w:val="single" w:sz="4" w:space="0" w:color="000000"/>
              <w:left w:val="single" w:sz="4" w:space="0" w:color="000000"/>
              <w:bottom w:val="single" w:sz="4" w:space="0" w:color="000000"/>
              <w:right w:val="single" w:sz="4" w:space="0" w:color="000000"/>
            </w:tcBorders>
          </w:tcPr>
          <w:p w14:paraId="776CE18A" w14:textId="77777777" w:rsidR="00B37CF4" w:rsidRDefault="00000000">
            <w:pPr>
              <w:widowControl w:val="0"/>
            </w:pPr>
            <w:r>
              <w:t>Почтовый адрес и телефон</w:t>
            </w:r>
          </w:p>
          <w:p w14:paraId="27155B3A" w14:textId="77777777" w:rsidR="00B37CF4" w:rsidRDefault="00000000">
            <w:pPr>
              <w:widowControl w:val="0"/>
            </w:pPr>
            <w:r>
              <w:t>получателя субсидий</w:t>
            </w:r>
          </w:p>
        </w:tc>
        <w:tc>
          <w:tcPr>
            <w:tcW w:w="5406" w:type="dxa"/>
            <w:tcBorders>
              <w:top w:val="single" w:sz="4" w:space="0" w:color="000000"/>
              <w:left w:val="single" w:sz="4" w:space="0" w:color="000000"/>
              <w:bottom w:val="single" w:sz="4" w:space="0" w:color="000000"/>
              <w:right w:val="single" w:sz="4" w:space="0" w:color="000000"/>
            </w:tcBorders>
          </w:tcPr>
          <w:p w14:paraId="79598FB7" w14:textId="77777777" w:rsidR="00B37CF4" w:rsidRDefault="00B37CF4">
            <w:pPr>
              <w:widowControl w:val="0"/>
            </w:pPr>
          </w:p>
        </w:tc>
      </w:tr>
      <w:tr w:rsidR="00B37CF4" w14:paraId="46400CBB" w14:textId="77777777">
        <w:tc>
          <w:tcPr>
            <w:tcW w:w="4253" w:type="dxa"/>
            <w:tcBorders>
              <w:top w:val="single" w:sz="4" w:space="0" w:color="000000"/>
              <w:left w:val="single" w:sz="4" w:space="0" w:color="000000"/>
              <w:bottom w:val="single" w:sz="4" w:space="0" w:color="000000"/>
              <w:right w:val="single" w:sz="4" w:space="0" w:color="000000"/>
            </w:tcBorders>
          </w:tcPr>
          <w:p w14:paraId="103E28D7" w14:textId="77777777" w:rsidR="00B37CF4" w:rsidRDefault="00000000">
            <w:pPr>
              <w:widowControl w:val="0"/>
            </w:pPr>
            <w:r>
              <w:t>Документ, удостоверяющий личность</w:t>
            </w:r>
          </w:p>
          <w:p w14:paraId="3BB16964" w14:textId="77777777" w:rsidR="00B37CF4" w:rsidRDefault="00000000">
            <w:pPr>
              <w:widowControl w:val="0"/>
            </w:pPr>
            <w:r>
              <w:t>(№, когда, кем выдан)</w:t>
            </w:r>
          </w:p>
        </w:tc>
        <w:tc>
          <w:tcPr>
            <w:tcW w:w="5406" w:type="dxa"/>
            <w:tcBorders>
              <w:top w:val="single" w:sz="4" w:space="0" w:color="000000"/>
              <w:left w:val="single" w:sz="4" w:space="0" w:color="000000"/>
              <w:bottom w:val="single" w:sz="4" w:space="0" w:color="000000"/>
              <w:right w:val="single" w:sz="4" w:space="0" w:color="000000"/>
            </w:tcBorders>
          </w:tcPr>
          <w:p w14:paraId="2024FE64" w14:textId="77777777" w:rsidR="00B37CF4" w:rsidRDefault="00B37CF4">
            <w:pPr>
              <w:widowControl w:val="0"/>
            </w:pPr>
          </w:p>
        </w:tc>
      </w:tr>
      <w:tr w:rsidR="00B37CF4" w14:paraId="13734CF1" w14:textId="77777777">
        <w:tc>
          <w:tcPr>
            <w:tcW w:w="4253" w:type="dxa"/>
            <w:tcBorders>
              <w:top w:val="single" w:sz="4" w:space="0" w:color="000000"/>
              <w:left w:val="single" w:sz="4" w:space="0" w:color="000000"/>
              <w:bottom w:val="single" w:sz="4" w:space="0" w:color="000000"/>
              <w:right w:val="single" w:sz="4" w:space="0" w:color="000000"/>
            </w:tcBorders>
          </w:tcPr>
          <w:p w14:paraId="223549F0" w14:textId="77777777" w:rsidR="00B37CF4" w:rsidRDefault="00000000">
            <w:pPr>
              <w:widowControl w:val="0"/>
            </w:pPr>
            <w:r>
              <w:t>Банковские реквизиты</w:t>
            </w:r>
          </w:p>
          <w:p w14:paraId="71623428" w14:textId="77777777" w:rsidR="00B37CF4" w:rsidRDefault="00000000">
            <w:pPr>
              <w:widowControl w:val="0"/>
            </w:pPr>
            <w:r>
              <w:t>Лицевой счет получателя субсидий</w:t>
            </w:r>
          </w:p>
        </w:tc>
        <w:tc>
          <w:tcPr>
            <w:tcW w:w="5406" w:type="dxa"/>
            <w:tcBorders>
              <w:top w:val="single" w:sz="4" w:space="0" w:color="000000"/>
              <w:left w:val="single" w:sz="4" w:space="0" w:color="000000"/>
              <w:bottom w:val="single" w:sz="4" w:space="0" w:color="000000"/>
              <w:right w:val="single" w:sz="4" w:space="0" w:color="000000"/>
            </w:tcBorders>
          </w:tcPr>
          <w:p w14:paraId="5F77D6AB" w14:textId="77777777" w:rsidR="00B37CF4" w:rsidRDefault="00B37CF4">
            <w:pPr>
              <w:widowControl w:val="0"/>
            </w:pPr>
          </w:p>
        </w:tc>
      </w:tr>
      <w:tr w:rsidR="00B37CF4" w14:paraId="7E5F3C2D" w14:textId="77777777">
        <w:tc>
          <w:tcPr>
            <w:tcW w:w="4253" w:type="dxa"/>
            <w:tcBorders>
              <w:top w:val="single" w:sz="4" w:space="0" w:color="000000"/>
              <w:left w:val="single" w:sz="4" w:space="0" w:color="000000"/>
              <w:bottom w:val="single" w:sz="4" w:space="0" w:color="000000"/>
              <w:right w:val="single" w:sz="4" w:space="0" w:color="000000"/>
            </w:tcBorders>
          </w:tcPr>
          <w:p w14:paraId="495B85D4" w14:textId="77777777" w:rsidR="00B37CF4" w:rsidRDefault="00000000">
            <w:pPr>
              <w:widowControl w:val="0"/>
            </w:pPr>
            <w:r>
              <w:t>Корреспондентский счет</w:t>
            </w:r>
          </w:p>
        </w:tc>
        <w:tc>
          <w:tcPr>
            <w:tcW w:w="5406" w:type="dxa"/>
            <w:tcBorders>
              <w:top w:val="single" w:sz="4" w:space="0" w:color="000000"/>
              <w:left w:val="single" w:sz="4" w:space="0" w:color="000000"/>
              <w:bottom w:val="single" w:sz="4" w:space="0" w:color="000000"/>
              <w:right w:val="single" w:sz="4" w:space="0" w:color="000000"/>
            </w:tcBorders>
          </w:tcPr>
          <w:p w14:paraId="5729EC68" w14:textId="77777777" w:rsidR="00B37CF4" w:rsidRDefault="00B37CF4">
            <w:pPr>
              <w:widowControl w:val="0"/>
            </w:pPr>
          </w:p>
        </w:tc>
      </w:tr>
      <w:tr w:rsidR="00B37CF4" w14:paraId="690E6A63" w14:textId="77777777">
        <w:tc>
          <w:tcPr>
            <w:tcW w:w="4253" w:type="dxa"/>
            <w:tcBorders>
              <w:top w:val="single" w:sz="4" w:space="0" w:color="000000"/>
              <w:left w:val="single" w:sz="4" w:space="0" w:color="000000"/>
              <w:bottom w:val="single" w:sz="4" w:space="0" w:color="000000"/>
              <w:right w:val="single" w:sz="4" w:space="0" w:color="000000"/>
            </w:tcBorders>
          </w:tcPr>
          <w:p w14:paraId="269487DB" w14:textId="77777777" w:rsidR="00B37CF4" w:rsidRDefault="00000000">
            <w:pPr>
              <w:widowControl w:val="0"/>
            </w:pPr>
            <w:r>
              <w:t>Наименование банка</w:t>
            </w:r>
          </w:p>
        </w:tc>
        <w:tc>
          <w:tcPr>
            <w:tcW w:w="5406" w:type="dxa"/>
            <w:tcBorders>
              <w:top w:val="single" w:sz="4" w:space="0" w:color="000000"/>
              <w:left w:val="single" w:sz="4" w:space="0" w:color="000000"/>
              <w:bottom w:val="single" w:sz="4" w:space="0" w:color="000000"/>
              <w:right w:val="single" w:sz="4" w:space="0" w:color="000000"/>
            </w:tcBorders>
          </w:tcPr>
          <w:p w14:paraId="2B2C99A0" w14:textId="77777777" w:rsidR="00B37CF4" w:rsidRDefault="00B37CF4">
            <w:pPr>
              <w:widowControl w:val="0"/>
            </w:pPr>
          </w:p>
        </w:tc>
      </w:tr>
      <w:tr w:rsidR="00B37CF4" w14:paraId="7BB53446" w14:textId="77777777">
        <w:tc>
          <w:tcPr>
            <w:tcW w:w="4253" w:type="dxa"/>
            <w:tcBorders>
              <w:top w:val="single" w:sz="4" w:space="0" w:color="000000"/>
              <w:left w:val="single" w:sz="4" w:space="0" w:color="000000"/>
              <w:bottom w:val="single" w:sz="4" w:space="0" w:color="000000"/>
              <w:right w:val="single" w:sz="4" w:space="0" w:color="000000"/>
            </w:tcBorders>
          </w:tcPr>
          <w:p w14:paraId="69143AF1" w14:textId="77777777" w:rsidR="00B37CF4" w:rsidRDefault="00000000">
            <w:pPr>
              <w:widowControl w:val="0"/>
            </w:pPr>
            <w:r>
              <w:t>БИК</w:t>
            </w:r>
          </w:p>
        </w:tc>
        <w:tc>
          <w:tcPr>
            <w:tcW w:w="5406" w:type="dxa"/>
            <w:tcBorders>
              <w:top w:val="single" w:sz="4" w:space="0" w:color="000000"/>
              <w:left w:val="single" w:sz="4" w:space="0" w:color="000000"/>
              <w:bottom w:val="single" w:sz="4" w:space="0" w:color="000000"/>
              <w:right w:val="single" w:sz="4" w:space="0" w:color="000000"/>
            </w:tcBorders>
          </w:tcPr>
          <w:p w14:paraId="48262DBB" w14:textId="77777777" w:rsidR="00B37CF4" w:rsidRDefault="00B37CF4">
            <w:pPr>
              <w:widowControl w:val="0"/>
            </w:pPr>
          </w:p>
        </w:tc>
      </w:tr>
    </w:tbl>
    <w:p w14:paraId="71A35D5C" w14:textId="77777777" w:rsidR="00B37CF4" w:rsidRDefault="00B37CF4">
      <w:pPr>
        <w:spacing w:line="218" w:lineRule="auto"/>
        <w:rPr>
          <w:sz w:val="20"/>
          <w:szCs w:val="20"/>
        </w:rPr>
      </w:pPr>
    </w:p>
    <w:tbl>
      <w:tblPr>
        <w:tblW w:w="9676" w:type="dxa"/>
        <w:tblInd w:w="72" w:type="dxa"/>
        <w:tblLayout w:type="fixed"/>
        <w:tblLook w:val="0000" w:firstRow="0" w:lastRow="0" w:firstColumn="0" w:lastColumn="0" w:noHBand="0" w:noVBand="0"/>
      </w:tblPr>
      <w:tblGrid>
        <w:gridCol w:w="1247"/>
        <w:gridCol w:w="1125"/>
        <w:gridCol w:w="1142"/>
        <w:gridCol w:w="908"/>
        <w:gridCol w:w="1313"/>
        <w:gridCol w:w="1247"/>
        <w:gridCol w:w="1143"/>
        <w:gridCol w:w="1551"/>
      </w:tblGrid>
      <w:tr w:rsidR="00B37CF4" w14:paraId="0953B839" w14:textId="77777777">
        <w:tc>
          <w:tcPr>
            <w:tcW w:w="1246" w:type="dxa"/>
            <w:tcBorders>
              <w:top w:val="single" w:sz="4" w:space="0" w:color="000000"/>
              <w:left w:val="single" w:sz="4" w:space="0" w:color="000000"/>
              <w:bottom w:val="single" w:sz="4" w:space="0" w:color="000000"/>
              <w:right w:val="single" w:sz="4" w:space="0" w:color="000000"/>
            </w:tcBorders>
            <w:vAlign w:val="center"/>
          </w:tcPr>
          <w:p w14:paraId="23417D0C" w14:textId="77777777" w:rsidR="00B37CF4" w:rsidRDefault="00000000">
            <w:pPr>
              <w:widowControl w:val="0"/>
              <w:spacing w:line="218" w:lineRule="auto"/>
              <w:ind w:left="-113" w:right="-113"/>
              <w:jc w:val="center"/>
              <w:rPr>
                <w:sz w:val="22"/>
              </w:rPr>
            </w:pPr>
            <w:r>
              <w:rPr>
                <w:sz w:val="22"/>
                <w:szCs w:val="22"/>
              </w:rPr>
              <w:t>Виды</w:t>
            </w:r>
          </w:p>
          <w:p w14:paraId="2266FB1F" w14:textId="77777777" w:rsidR="00B37CF4" w:rsidRDefault="00000000">
            <w:pPr>
              <w:widowControl w:val="0"/>
              <w:spacing w:line="218" w:lineRule="auto"/>
              <w:ind w:left="-113" w:right="-113"/>
              <w:jc w:val="center"/>
              <w:rPr>
                <w:sz w:val="22"/>
              </w:rPr>
            </w:pPr>
            <w:r>
              <w:rPr>
                <w:sz w:val="22"/>
                <w:szCs w:val="22"/>
              </w:rPr>
              <w:t>животных</w:t>
            </w:r>
          </w:p>
        </w:tc>
        <w:tc>
          <w:tcPr>
            <w:tcW w:w="1124" w:type="dxa"/>
            <w:tcBorders>
              <w:top w:val="single" w:sz="4" w:space="0" w:color="000000"/>
              <w:left w:val="single" w:sz="4" w:space="0" w:color="000000"/>
              <w:bottom w:val="single" w:sz="4" w:space="0" w:color="000000"/>
              <w:right w:val="single" w:sz="4" w:space="0" w:color="000000"/>
            </w:tcBorders>
            <w:vAlign w:val="center"/>
          </w:tcPr>
          <w:p w14:paraId="63BC8BDB" w14:textId="77777777" w:rsidR="00B37CF4" w:rsidRDefault="00000000">
            <w:pPr>
              <w:widowControl w:val="0"/>
              <w:spacing w:line="218" w:lineRule="auto"/>
              <w:ind w:left="-113" w:right="-113"/>
              <w:jc w:val="center"/>
              <w:rPr>
                <w:sz w:val="22"/>
              </w:rPr>
            </w:pPr>
            <w:r>
              <w:rPr>
                <w:sz w:val="22"/>
                <w:szCs w:val="22"/>
              </w:rPr>
              <w:t>Количество</w:t>
            </w:r>
          </w:p>
          <w:p w14:paraId="534E4838" w14:textId="77777777" w:rsidR="00B37CF4" w:rsidRDefault="00000000">
            <w:pPr>
              <w:widowControl w:val="0"/>
              <w:spacing w:line="218" w:lineRule="auto"/>
              <w:ind w:left="-113" w:right="-113"/>
              <w:jc w:val="center"/>
              <w:rPr>
                <w:sz w:val="22"/>
              </w:rPr>
            </w:pPr>
            <w:r>
              <w:rPr>
                <w:sz w:val="22"/>
                <w:szCs w:val="22"/>
              </w:rPr>
              <w:t>животных*</w:t>
            </w:r>
          </w:p>
          <w:p w14:paraId="7D356940" w14:textId="77777777" w:rsidR="00B37CF4" w:rsidRDefault="00000000">
            <w:pPr>
              <w:widowControl w:val="0"/>
              <w:spacing w:line="218" w:lineRule="auto"/>
              <w:ind w:left="-113" w:right="-113"/>
              <w:jc w:val="center"/>
              <w:rPr>
                <w:sz w:val="22"/>
              </w:rPr>
            </w:pPr>
            <w:r>
              <w:rPr>
                <w:sz w:val="22"/>
                <w:szCs w:val="22"/>
              </w:rPr>
              <w:t>(голов)</w:t>
            </w:r>
          </w:p>
        </w:tc>
        <w:tc>
          <w:tcPr>
            <w:tcW w:w="1142" w:type="dxa"/>
            <w:tcBorders>
              <w:top w:val="single" w:sz="4" w:space="0" w:color="000000"/>
              <w:left w:val="single" w:sz="4" w:space="0" w:color="000000"/>
              <w:bottom w:val="single" w:sz="4" w:space="0" w:color="000000"/>
              <w:right w:val="single" w:sz="4" w:space="0" w:color="000000"/>
            </w:tcBorders>
            <w:vAlign w:val="center"/>
          </w:tcPr>
          <w:p w14:paraId="0513C573" w14:textId="77777777" w:rsidR="00B37CF4" w:rsidRDefault="00000000">
            <w:pPr>
              <w:widowControl w:val="0"/>
              <w:spacing w:line="218" w:lineRule="auto"/>
              <w:ind w:left="-113" w:right="-113"/>
              <w:jc w:val="center"/>
              <w:rPr>
                <w:sz w:val="22"/>
              </w:rPr>
            </w:pPr>
            <w:r>
              <w:rPr>
                <w:sz w:val="22"/>
                <w:szCs w:val="22"/>
              </w:rPr>
              <w:t>Стоимость одной головы приобретенных животных</w:t>
            </w:r>
          </w:p>
          <w:p w14:paraId="628A705E" w14:textId="77777777" w:rsidR="00B37CF4" w:rsidRDefault="00000000">
            <w:pPr>
              <w:widowControl w:val="0"/>
              <w:spacing w:line="218" w:lineRule="auto"/>
              <w:ind w:left="-113" w:right="-113"/>
              <w:jc w:val="center"/>
              <w:rPr>
                <w:sz w:val="22"/>
              </w:rPr>
            </w:pPr>
            <w:r>
              <w:rPr>
                <w:sz w:val="22"/>
                <w:szCs w:val="22"/>
              </w:rPr>
              <w:t>(рублей)</w:t>
            </w:r>
          </w:p>
        </w:tc>
        <w:tc>
          <w:tcPr>
            <w:tcW w:w="908" w:type="dxa"/>
            <w:tcBorders>
              <w:top w:val="single" w:sz="4" w:space="0" w:color="000000"/>
              <w:left w:val="single" w:sz="4" w:space="0" w:color="000000"/>
              <w:bottom w:val="single" w:sz="4" w:space="0" w:color="000000"/>
              <w:right w:val="single" w:sz="4" w:space="0" w:color="000000"/>
            </w:tcBorders>
            <w:vAlign w:val="center"/>
          </w:tcPr>
          <w:p w14:paraId="7405AAB3" w14:textId="77777777" w:rsidR="00B37CF4" w:rsidRDefault="00000000">
            <w:pPr>
              <w:widowControl w:val="0"/>
              <w:spacing w:line="218" w:lineRule="auto"/>
              <w:ind w:left="-113" w:right="-113"/>
              <w:jc w:val="center"/>
              <w:rPr>
                <w:sz w:val="22"/>
              </w:rPr>
            </w:pPr>
            <w:r>
              <w:rPr>
                <w:sz w:val="22"/>
                <w:szCs w:val="22"/>
              </w:rPr>
              <w:t>Ставка</w:t>
            </w:r>
          </w:p>
          <w:p w14:paraId="18728C17" w14:textId="77777777" w:rsidR="00B37CF4" w:rsidRDefault="00000000">
            <w:pPr>
              <w:widowControl w:val="0"/>
              <w:spacing w:line="218" w:lineRule="auto"/>
              <w:ind w:left="-113" w:right="-113"/>
              <w:jc w:val="center"/>
              <w:rPr>
                <w:sz w:val="22"/>
              </w:rPr>
            </w:pPr>
            <w:r>
              <w:rPr>
                <w:sz w:val="22"/>
                <w:szCs w:val="22"/>
              </w:rPr>
              <w:t>субсидии</w:t>
            </w:r>
          </w:p>
          <w:p w14:paraId="7D7519F4" w14:textId="77777777" w:rsidR="00B37CF4" w:rsidRDefault="00000000">
            <w:pPr>
              <w:widowControl w:val="0"/>
              <w:spacing w:line="218" w:lineRule="auto"/>
              <w:ind w:left="-113" w:right="-113"/>
              <w:jc w:val="center"/>
              <w:rPr>
                <w:sz w:val="22"/>
              </w:rPr>
            </w:pPr>
            <w:r>
              <w:rPr>
                <w:sz w:val="22"/>
                <w:szCs w:val="22"/>
              </w:rPr>
              <w:t>(%)</w:t>
            </w:r>
          </w:p>
          <w:p w14:paraId="1071B069" w14:textId="77777777" w:rsidR="00B37CF4" w:rsidRDefault="00B37CF4">
            <w:pPr>
              <w:widowControl w:val="0"/>
              <w:spacing w:line="218" w:lineRule="auto"/>
              <w:ind w:left="-113" w:right="-113"/>
              <w:jc w:val="center"/>
              <w:rPr>
                <w:sz w:val="22"/>
              </w:rPr>
            </w:pPr>
          </w:p>
        </w:tc>
        <w:tc>
          <w:tcPr>
            <w:tcW w:w="1313" w:type="dxa"/>
            <w:tcBorders>
              <w:top w:val="single" w:sz="4" w:space="0" w:color="000000"/>
              <w:left w:val="single" w:sz="4" w:space="0" w:color="000000"/>
              <w:bottom w:val="single" w:sz="4" w:space="0" w:color="000000"/>
            </w:tcBorders>
            <w:vAlign w:val="center"/>
          </w:tcPr>
          <w:p w14:paraId="74896EE7" w14:textId="77777777" w:rsidR="00B37CF4" w:rsidRDefault="00000000">
            <w:pPr>
              <w:widowControl w:val="0"/>
              <w:jc w:val="center"/>
              <w:rPr>
                <w:sz w:val="22"/>
              </w:rPr>
            </w:pPr>
            <w:r>
              <w:rPr>
                <w:sz w:val="22"/>
                <w:szCs w:val="22"/>
              </w:rPr>
              <w:t>Максимальный размер выплаты за одну голову (рублей)</w:t>
            </w:r>
          </w:p>
        </w:tc>
        <w:tc>
          <w:tcPr>
            <w:tcW w:w="1247" w:type="dxa"/>
            <w:tcBorders>
              <w:top w:val="single" w:sz="4" w:space="0" w:color="000000"/>
              <w:left w:val="single" w:sz="4" w:space="0" w:color="000000"/>
              <w:bottom w:val="single" w:sz="4" w:space="0" w:color="000000"/>
              <w:right w:val="single" w:sz="4" w:space="0" w:color="000000"/>
            </w:tcBorders>
            <w:vAlign w:val="center"/>
          </w:tcPr>
          <w:p w14:paraId="57708E0D" w14:textId="77777777" w:rsidR="00B37CF4" w:rsidRDefault="00000000">
            <w:pPr>
              <w:widowControl w:val="0"/>
              <w:jc w:val="center"/>
              <w:rPr>
                <w:sz w:val="22"/>
              </w:rPr>
            </w:pPr>
            <w:r>
              <w:rPr>
                <w:sz w:val="22"/>
                <w:szCs w:val="22"/>
              </w:rPr>
              <w:t xml:space="preserve">Размер </w:t>
            </w:r>
            <w:r>
              <w:rPr>
                <w:sz w:val="22"/>
                <w:szCs w:val="22"/>
              </w:rPr>
              <w:br/>
              <w:t>целевых средств</w:t>
            </w:r>
          </w:p>
          <w:p w14:paraId="14066590" w14:textId="77777777" w:rsidR="00B37CF4" w:rsidRDefault="00000000">
            <w:pPr>
              <w:widowControl w:val="0"/>
              <w:jc w:val="center"/>
              <w:rPr>
                <w:sz w:val="20"/>
                <w:szCs w:val="20"/>
              </w:rPr>
            </w:pPr>
            <w:r>
              <w:rPr>
                <w:sz w:val="20"/>
                <w:szCs w:val="20"/>
              </w:rPr>
              <w:t>гр.6= =гр.2×гр.3×гр.4/100</w:t>
            </w:r>
          </w:p>
          <w:p w14:paraId="5472FACF" w14:textId="77777777" w:rsidR="00B37CF4" w:rsidRDefault="00000000">
            <w:pPr>
              <w:widowControl w:val="0"/>
              <w:jc w:val="center"/>
              <w:rPr>
                <w:sz w:val="22"/>
              </w:rPr>
            </w:pPr>
            <w:r>
              <w:rPr>
                <w:sz w:val="22"/>
                <w:szCs w:val="22"/>
              </w:rPr>
              <w:t>(рублей)</w:t>
            </w:r>
          </w:p>
        </w:tc>
        <w:tc>
          <w:tcPr>
            <w:tcW w:w="1143" w:type="dxa"/>
            <w:tcBorders>
              <w:top w:val="single" w:sz="4" w:space="0" w:color="000000"/>
              <w:left w:val="single" w:sz="4" w:space="0" w:color="000000"/>
              <w:bottom w:val="single" w:sz="4" w:space="0" w:color="000000"/>
              <w:right w:val="single" w:sz="4" w:space="0" w:color="000000"/>
            </w:tcBorders>
            <w:vAlign w:val="center"/>
          </w:tcPr>
          <w:p w14:paraId="5A0CCB90" w14:textId="77777777" w:rsidR="00B37CF4" w:rsidRDefault="00000000">
            <w:pPr>
              <w:widowControl w:val="0"/>
              <w:jc w:val="center"/>
              <w:rPr>
                <w:sz w:val="22"/>
              </w:rPr>
            </w:pPr>
            <w:r>
              <w:rPr>
                <w:sz w:val="22"/>
                <w:szCs w:val="22"/>
              </w:rPr>
              <w:t>Размер целевых средств</w:t>
            </w:r>
          </w:p>
          <w:p w14:paraId="37EA3086" w14:textId="77777777" w:rsidR="00B37CF4" w:rsidRDefault="00000000">
            <w:pPr>
              <w:widowControl w:val="0"/>
              <w:jc w:val="center"/>
              <w:rPr>
                <w:sz w:val="20"/>
                <w:szCs w:val="20"/>
              </w:rPr>
            </w:pPr>
            <w:r>
              <w:rPr>
                <w:sz w:val="20"/>
                <w:szCs w:val="20"/>
              </w:rPr>
              <w:t xml:space="preserve"> гр.7= =гр.2×гр.5</w:t>
            </w:r>
          </w:p>
          <w:p w14:paraId="2E545D06" w14:textId="77777777" w:rsidR="00B37CF4" w:rsidRDefault="00000000">
            <w:pPr>
              <w:widowControl w:val="0"/>
              <w:jc w:val="center"/>
              <w:rPr>
                <w:sz w:val="22"/>
              </w:rPr>
            </w:pPr>
            <w:r>
              <w:rPr>
                <w:sz w:val="22"/>
                <w:szCs w:val="22"/>
              </w:rPr>
              <w:t>(рублей)</w:t>
            </w:r>
          </w:p>
        </w:tc>
        <w:tc>
          <w:tcPr>
            <w:tcW w:w="1551" w:type="dxa"/>
            <w:tcBorders>
              <w:top w:val="single" w:sz="4" w:space="0" w:color="000000"/>
              <w:left w:val="single" w:sz="4" w:space="0" w:color="000000"/>
              <w:bottom w:val="single" w:sz="4" w:space="0" w:color="000000"/>
              <w:right w:val="single" w:sz="4" w:space="0" w:color="000000"/>
            </w:tcBorders>
            <w:vAlign w:val="center"/>
          </w:tcPr>
          <w:p w14:paraId="75816892" w14:textId="77777777" w:rsidR="00B37CF4" w:rsidRDefault="00000000">
            <w:pPr>
              <w:widowControl w:val="0"/>
              <w:spacing w:line="218" w:lineRule="auto"/>
              <w:ind w:left="-113" w:right="-113"/>
              <w:jc w:val="center"/>
              <w:rPr>
                <w:sz w:val="22"/>
              </w:rPr>
            </w:pPr>
            <w:r>
              <w:rPr>
                <w:sz w:val="22"/>
                <w:szCs w:val="22"/>
              </w:rPr>
              <w:t>Сумма субсидии (минимальная величина из графы 6 или 7)</w:t>
            </w:r>
          </w:p>
          <w:p w14:paraId="0095AE7E" w14:textId="77777777" w:rsidR="00B37CF4" w:rsidRDefault="00000000">
            <w:pPr>
              <w:widowControl w:val="0"/>
              <w:spacing w:line="218" w:lineRule="auto"/>
              <w:ind w:left="-113" w:right="-113"/>
              <w:jc w:val="center"/>
              <w:rPr>
                <w:sz w:val="22"/>
              </w:rPr>
            </w:pPr>
            <w:r>
              <w:rPr>
                <w:sz w:val="22"/>
                <w:szCs w:val="22"/>
              </w:rPr>
              <w:t>(рублей)</w:t>
            </w:r>
          </w:p>
        </w:tc>
      </w:tr>
      <w:tr w:rsidR="00B37CF4" w14:paraId="334E2373" w14:textId="77777777">
        <w:tc>
          <w:tcPr>
            <w:tcW w:w="1246" w:type="dxa"/>
            <w:tcBorders>
              <w:top w:val="single" w:sz="4" w:space="0" w:color="000000"/>
              <w:left w:val="single" w:sz="4" w:space="0" w:color="000000"/>
              <w:bottom w:val="single" w:sz="4" w:space="0" w:color="000000"/>
              <w:right w:val="single" w:sz="4" w:space="0" w:color="000000"/>
            </w:tcBorders>
          </w:tcPr>
          <w:p w14:paraId="6BCF08C5" w14:textId="77777777" w:rsidR="00B37CF4" w:rsidRDefault="00000000">
            <w:pPr>
              <w:widowControl w:val="0"/>
              <w:spacing w:line="218" w:lineRule="auto"/>
              <w:jc w:val="center"/>
            </w:pPr>
            <w:r>
              <w:t>1</w:t>
            </w:r>
          </w:p>
        </w:tc>
        <w:tc>
          <w:tcPr>
            <w:tcW w:w="1124" w:type="dxa"/>
            <w:tcBorders>
              <w:top w:val="single" w:sz="4" w:space="0" w:color="000000"/>
              <w:left w:val="single" w:sz="4" w:space="0" w:color="000000"/>
              <w:bottom w:val="single" w:sz="4" w:space="0" w:color="000000"/>
              <w:right w:val="single" w:sz="4" w:space="0" w:color="000000"/>
            </w:tcBorders>
          </w:tcPr>
          <w:p w14:paraId="00905D67" w14:textId="77777777" w:rsidR="00B37CF4" w:rsidRDefault="00000000">
            <w:pPr>
              <w:widowControl w:val="0"/>
              <w:spacing w:line="218" w:lineRule="auto"/>
              <w:jc w:val="center"/>
            </w:pPr>
            <w:r>
              <w:t>2</w:t>
            </w:r>
          </w:p>
        </w:tc>
        <w:tc>
          <w:tcPr>
            <w:tcW w:w="1142" w:type="dxa"/>
            <w:tcBorders>
              <w:top w:val="single" w:sz="4" w:space="0" w:color="000000"/>
              <w:left w:val="single" w:sz="4" w:space="0" w:color="000000"/>
              <w:bottom w:val="single" w:sz="4" w:space="0" w:color="000000"/>
              <w:right w:val="single" w:sz="4" w:space="0" w:color="000000"/>
            </w:tcBorders>
          </w:tcPr>
          <w:p w14:paraId="3D5BDC9C" w14:textId="77777777" w:rsidR="00B37CF4" w:rsidRDefault="00000000">
            <w:pPr>
              <w:widowControl w:val="0"/>
              <w:spacing w:line="218" w:lineRule="auto"/>
              <w:jc w:val="center"/>
            </w:pPr>
            <w:r>
              <w:t>3</w:t>
            </w:r>
          </w:p>
        </w:tc>
        <w:tc>
          <w:tcPr>
            <w:tcW w:w="908" w:type="dxa"/>
            <w:tcBorders>
              <w:top w:val="single" w:sz="4" w:space="0" w:color="000000"/>
              <w:left w:val="single" w:sz="4" w:space="0" w:color="000000"/>
              <w:bottom w:val="single" w:sz="4" w:space="0" w:color="000000"/>
              <w:right w:val="single" w:sz="4" w:space="0" w:color="000000"/>
            </w:tcBorders>
          </w:tcPr>
          <w:p w14:paraId="082B1C40" w14:textId="77777777" w:rsidR="00B37CF4" w:rsidRDefault="00000000">
            <w:pPr>
              <w:widowControl w:val="0"/>
              <w:spacing w:line="218" w:lineRule="auto"/>
              <w:jc w:val="center"/>
            </w:pPr>
            <w:r>
              <w:t>4</w:t>
            </w:r>
          </w:p>
        </w:tc>
        <w:tc>
          <w:tcPr>
            <w:tcW w:w="1313" w:type="dxa"/>
            <w:tcBorders>
              <w:top w:val="single" w:sz="4" w:space="0" w:color="000000"/>
              <w:left w:val="single" w:sz="4" w:space="0" w:color="000000"/>
              <w:bottom w:val="single" w:sz="4" w:space="0" w:color="000000"/>
            </w:tcBorders>
          </w:tcPr>
          <w:p w14:paraId="78E77E71" w14:textId="77777777" w:rsidR="00B37CF4" w:rsidRDefault="00000000">
            <w:pPr>
              <w:widowControl w:val="0"/>
              <w:spacing w:line="218" w:lineRule="auto"/>
              <w:jc w:val="center"/>
            </w:pPr>
            <w:r>
              <w:t>5</w:t>
            </w:r>
          </w:p>
        </w:tc>
        <w:tc>
          <w:tcPr>
            <w:tcW w:w="1247" w:type="dxa"/>
            <w:tcBorders>
              <w:top w:val="single" w:sz="4" w:space="0" w:color="000000"/>
              <w:left w:val="single" w:sz="4" w:space="0" w:color="000000"/>
              <w:bottom w:val="single" w:sz="4" w:space="0" w:color="000000"/>
              <w:right w:val="single" w:sz="4" w:space="0" w:color="000000"/>
            </w:tcBorders>
          </w:tcPr>
          <w:p w14:paraId="63EAA1EB" w14:textId="77777777" w:rsidR="00B37CF4" w:rsidRDefault="00000000">
            <w:pPr>
              <w:widowControl w:val="0"/>
              <w:spacing w:line="218" w:lineRule="auto"/>
              <w:jc w:val="center"/>
            </w:pPr>
            <w:r>
              <w:t>6</w:t>
            </w:r>
          </w:p>
        </w:tc>
        <w:tc>
          <w:tcPr>
            <w:tcW w:w="1143" w:type="dxa"/>
            <w:tcBorders>
              <w:top w:val="single" w:sz="4" w:space="0" w:color="000000"/>
              <w:left w:val="single" w:sz="4" w:space="0" w:color="000000"/>
              <w:bottom w:val="single" w:sz="4" w:space="0" w:color="000000"/>
              <w:right w:val="single" w:sz="4" w:space="0" w:color="000000"/>
            </w:tcBorders>
          </w:tcPr>
          <w:p w14:paraId="3B52B1BA" w14:textId="77777777" w:rsidR="00B37CF4" w:rsidRDefault="00000000">
            <w:pPr>
              <w:widowControl w:val="0"/>
              <w:spacing w:line="218" w:lineRule="auto"/>
              <w:jc w:val="center"/>
            </w:pPr>
            <w:r>
              <w:t>7</w:t>
            </w:r>
          </w:p>
        </w:tc>
        <w:tc>
          <w:tcPr>
            <w:tcW w:w="1551" w:type="dxa"/>
            <w:tcBorders>
              <w:top w:val="single" w:sz="4" w:space="0" w:color="000000"/>
              <w:left w:val="single" w:sz="4" w:space="0" w:color="000000"/>
              <w:bottom w:val="single" w:sz="4" w:space="0" w:color="000000"/>
              <w:right w:val="single" w:sz="4" w:space="0" w:color="000000"/>
            </w:tcBorders>
          </w:tcPr>
          <w:p w14:paraId="6E7901FC" w14:textId="77777777" w:rsidR="00B37CF4" w:rsidRDefault="00000000">
            <w:pPr>
              <w:widowControl w:val="0"/>
              <w:spacing w:line="218" w:lineRule="auto"/>
              <w:jc w:val="center"/>
            </w:pPr>
            <w:r>
              <w:t>8</w:t>
            </w:r>
          </w:p>
        </w:tc>
      </w:tr>
      <w:tr w:rsidR="00B37CF4" w14:paraId="30E8A623" w14:textId="77777777">
        <w:tc>
          <w:tcPr>
            <w:tcW w:w="1246" w:type="dxa"/>
            <w:tcBorders>
              <w:top w:val="single" w:sz="4" w:space="0" w:color="000000"/>
              <w:left w:val="single" w:sz="4" w:space="0" w:color="000000"/>
              <w:bottom w:val="single" w:sz="4" w:space="0" w:color="000000"/>
              <w:right w:val="single" w:sz="4" w:space="0" w:color="000000"/>
            </w:tcBorders>
          </w:tcPr>
          <w:p w14:paraId="57B2B2D7" w14:textId="77777777" w:rsidR="00B37CF4" w:rsidRDefault="00000000">
            <w:pPr>
              <w:widowControl w:val="0"/>
              <w:spacing w:line="218" w:lineRule="auto"/>
              <w:rPr>
                <w:sz w:val="22"/>
              </w:rPr>
            </w:pPr>
            <w:r>
              <w:rPr>
                <w:sz w:val="22"/>
                <w:szCs w:val="22"/>
              </w:rPr>
              <w:t>Крольчата</w:t>
            </w:r>
          </w:p>
        </w:tc>
        <w:tc>
          <w:tcPr>
            <w:tcW w:w="1124" w:type="dxa"/>
            <w:tcBorders>
              <w:top w:val="single" w:sz="4" w:space="0" w:color="000000"/>
              <w:left w:val="single" w:sz="4" w:space="0" w:color="000000"/>
              <w:bottom w:val="single" w:sz="4" w:space="0" w:color="000000"/>
              <w:right w:val="single" w:sz="4" w:space="0" w:color="000000"/>
            </w:tcBorders>
          </w:tcPr>
          <w:p w14:paraId="7D83C78E"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438B908A"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5C34E502"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744266A0"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3267ED5B"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58097ED2"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7F53120E" w14:textId="77777777" w:rsidR="00B37CF4" w:rsidRDefault="00B37CF4">
            <w:pPr>
              <w:widowControl w:val="0"/>
              <w:spacing w:line="218" w:lineRule="auto"/>
              <w:rPr>
                <w:sz w:val="22"/>
              </w:rPr>
            </w:pPr>
          </w:p>
        </w:tc>
      </w:tr>
      <w:tr w:rsidR="00B37CF4" w14:paraId="11553FAD" w14:textId="77777777">
        <w:tc>
          <w:tcPr>
            <w:tcW w:w="1246" w:type="dxa"/>
            <w:tcBorders>
              <w:top w:val="single" w:sz="4" w:space="0" w:color="000000"/>
              <w:left w:val="single" w:sz="4" w:space="0" w:color="000000"/>
              <w:bottom w:val="single" w:sz="4" w:space="0" w:color="000000"/>
              <w:right w:val="single" w:sz="4" w:space="0" w:color="000000"/>
            </w:tcBorders>
          </w:tcPr>
          <w:p w14:paraId="683A5AB7" w14:textId="77777777" w:rsidR="00B37CF4" w:rsidRDefault="00000000">
            <w:pPr>
              <w:widowControl w:val="0"/>
              <w:spacing w:line="218" w:lineRule="auto"/>
              <w:rPr>
                <w:sz w:val="22"/>
              </w:rPr>
            </w:pPr>
            <w:r>
              <w:rPr>
                <w:sz w:val="22"/>
                <w:szCs w:val="22"/>
              </w:rPr>
              <w:lastRenderedPageBreak/>
              <w:t>Гусята</w:t>
            </w:r>
          </w:p>
        </w:tc>
        <w:tc>
          <w:tcPr>
            <w:tcW w:w="1124" w:type="dxa"/>
            <w:tcBorders>
              <w:top w:val="single" w:sz="4" w:space="0" w:color="000000"/>
              <w:left w:val="single" w:sz="4" w:space="0" w:color="000000"/>
              <w:bottom w:val="single" w:sz="4" w:space="0" w:color="000000"/>
              <w:right w:val="single" w:sz="4" w:space="0" w:color="000000"/>
            </w:tcBorders>
          </w:tcPr>
          <w:p w14:paraId="21B6FBB2"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03E28DA5"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2560AC57"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08C03E54"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5223E33F"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45D1D3B5"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1DB3AF35" w14:textId="77777777" w:rsidR="00B37CF4" w:rsidRDefault="00B37CF4">
            <w:pPr>
              <w:widowControl w:val="0"/>
              <w:spacing w:line="218" w:lineRule="auto"/>
              <w:rPr>
                <w:sz w:val="22"/>
              </w:rPr>
            </w:pPr>
          </w:p>
        </w:tc>
      </w:tr>
      <w:tr w:rsidR="00B37CF4" w14:paraId="6B1D3D73" w14:textId="77777777">
        <w:tc>
          <w:tcPr>
            <w:tcW w:w="1246" w:type="dxa"/>
            <w:tcBorders>
              <w:top w:val="single" w:sz="4" w:space="0" w:color="000000"/>
              <w:left w:val="single" w:sz="4" w:space="0" w:color="000000"/>
              <w:bottom w:val="single" w:sz="4" w:space="0" w:color="000000"/>
              <w:right w:val="single" w:sz="4" w:space="0" w:color="000000"/>
            </w:tcBorders>
          </w:tcPr>
          <w:p w14:paraId="0E7884E6" w14:textId="77777777" w:rsidR="00B37CF4" w:rsidRDefault="00000000">
            <w:pPr>
              <w:widowControl w:val="0"/>
              <w:spacing w:line="218" w:lineRule="auto"/>
              <w:rPr>
                <w:sz w:val="22"/>
              </w:rPr>
            </w:pPr>
            <w:r>
              <w:rPr>
                <w:sz w:val="22"/>
                <w:szCs w:val="22"/>
              </w:rPr>
              <w:t>Индюшата</w:t>
            </w:r>
          </w:p>
        </w:tc>
        <w:tc>
          <w:tcPr>
            <w:tcW w:w="1124" w:type="dxa"/>
            <w:tcBorders>
              <w:top w:val="single" w:sz="4" w:space="0" w:color="000000"/>
              <w:left w:val="single" w:sz="4" w:space="0" w:color="000000"/>
              <w:bottom w:val="single" w:sz="4" w:space="0" w:color="000000"/>
              <w:right w:val="single" w:sz="4" w:space="0" w:color="000000"/>
            </w:tcBorders>
          </w:tcPr>
          <w:p w14:paraId="408F361C"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511B9FBF"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2BCC387B"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549F9535"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092BF9E2"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771E0E97"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5722BF99" w14:textId="77777777" w:rsidR="00B37CF4" w:rsidRDefault="00B37CF4">
            <w:pPr>
              <w:widowControl w:val="0"/>
              <w:spacing w:line="218" w:lineRule="auto"/>
              <w:rPr>
                <w:sz w:val="22"/>
              </w:rPr>
            </w:pPr>
          </w:p>
        </w:tc>
      </w:tr>
      <w:tr w:rsidR="00B37CF4" w14:paraId="10450C2B" w14:textId="77777777">
        <w:tc>
          <w:tcPr>
            <w:tcW w:w="1246" w:type="dxa"/>
            <w:tcBorders>
              <w:top w:val="single" w:sz="4" w:space="0" w:color="000000"/>
              <w:left w:val="single" w:sz="4" w:space="0" w:color="000000"/>
              <w:bottom w:val="single" w:sz="4" w:space="0" w:color="000000"/>
            </w:tcBorders>
          </w:tcPr>
          <w:p w14:paraId="5BCB620E" w14:textId="77777777" w:rsidR="00B37CF4" w:rsidRDefault="00000000">
            <w:pPr>
              <w:widowControl w:val="0"/>
              <w:spacing w:line="218" w:lineRule="auto"/>
              <w:rPr>
                <w:sz w:val="22"/>
              </w:rPr>
            </w:pPr>
            <w:r>
              <w:rPr>
                <w:sz w:val="22"/>
                <w:szCs w:val="22"/>
              </w:rPr>
              <w:t>Итого</w:t>
            </w:r>
          </w:p>
        </w:tc>
        <w:tc>
          <w:tcPr>
            <w:tcW w:w="1124" w:type="dxa"/>
            <w:tcBorders>
              <w:top w:val="single" w:sz="4" w:space="0" w:color="000000"/>
              <w:left w:val="single" w:sz="4" w:space="0" w:color="000000"/>
              <w:bottom w:val="single" w:sz="4" w:space="0" w:color="000000"/>
              <w:right w:val="single" w:sz="4" w:space="0" w:color="000000"/>
            </w:tcBorders>
          </w:tcPr>
          <w:p w14:paraId="247DA7E7" w14:textId="77777777" w:rsidR="00B37CF4" w:rsidRDefault="00B37CF4">
            <w:pPr>
              <w:widowControl w:val="0"/>
              <w:spacing w:line="218" w:lineRule="auto"/>
              <w:jc w:val="center"/>
              <w:rPr>
                <w:sz w:val="22"/>
              </w:rPr>
            </w:pPr>
          </w:p>
        </w:tc>
        <w:tc>
          <w:tcPr>
            <w:tcW w:w="1142" w:type="dxa"/>
            <w:tcBorders>
              <w:top w:val="single" w:sz="4" w:space="0" w:color="000000"/>
              <w:left w:val="single" w:sz="4" w:space="0" w:color="000000"/>
              <w:bottom w:val="single" w:sz="4" w:space="0" w:color="000000"/>
              <w:right w:val="single" w:sz="4" w:space="0" w:color="000000"/>
            </w:tcBorders>
          </w:tcPr>
          <w:p w14:paraId="039F0337" w14:textId="77777777" w:rsidR="00B37CF4" w:rsidRDefault="00B37CF4">
            <w:pPr>
              <w:widowControl w:val="0"/>
              <w:spacing w:line="218" w:lineRule="auto"/>
              <w:jc w:val="center"/>
              <w:rPr>
                <w:sz w:val="22"/>
              </w:rPr>
            </w:pPr>
          </w:p>
        </w:tc>
        <w:tc>
          <w:tcPr>
            <w:tcW w:w="908" w:type="dxa"/>
            <w:tcBorders>
              <w:top w:val="single" w:sz="4" w:space="0" w:color="000000"/>
              <w:left w:val="single" w:sz="4" w:space="0" w:color="000000"/>
              <w:bottom w:val="single" w:sz="4" w:space="0" w:color="000000"/>
              <w:right w:val="single" w:sz="4" w:space="0" w:color="000000"/>
            </w:tcBorders>
          </w:tcPr>
          <w:p w14:paraId="064B1499" w14:textId="77777777" w:rsidR="00B37CF4" w:rsidRDefault="00000000">
            <w:pPr>
              <w:widowControl w:val="0"/>
              <w:spacing w:line="218" w:lineRule="auto"/>
              <w:jc w:val="center"/>
              <w:rPr>
                <w:sz w:val="22"/>
              </w:rPr>
            </w:pPr>
            <w:r>
              <w:rPr>
                <w:sz w:val="22"/>
                <w:szCs w:val="22"/>
              </w:rPr>
              <w:t>Х</w:t>
            </w:r>
          </w:p>
        </w:tc>
        <w:tc>
          <w:tcPr>
            <w:tcW w:w="1313" w:type="dxa"/>
            <w:tcBorders>
              <w:top w:val="single" w:sz="4" w:space="0" w:color="000000"/>
              <w:left w:val="single" w:sz="4" w:space="0" w:color="000000"/>
              <w:bottom w:val="single" w:sz="4" w:space="0" w:color="000000"/>
            </w:tcBorders>
          </w:tcPr>
          <w:p w14:paraId="0961ED3B" w14:textId="77777777" w:rsidR="00B37CF4" w:rsidRDefault="00000000">
            <w:pPr>
              <w:widowControl w:val="0"/>
              <w:spacing w:line="218" w:lineRule="auto"/>
              <w:jc w:val="center"/>
              <w:rPr>
                <w:sz w:val="22"/>
              </w:rPr>
            </w:pPr>
            <w:r>
              <w:t>Х</w:t>
            </w:r>
          </w:p>
        </w:tc>
        <w:tc>
          <w:tcPr>
            <w:tcW w:w="1247" w:type="dxa"/>
            <w:tcBorders>
              <w:top w:val="single" w:sz="4" w:space="0" w:color="000000"/>
              <w:left w:val="single" w:sz="4" w:space="0" w:color="000000"/>
              <w:bottom w:val="single" w:sz="4" w:space="0" w:color="000000"/>
              <w:right w:val="single" w:sz="4" w:space="0" w:color="000000"/>
            </w:tcBorders>
          </w:tcPr>
          <w:p w14:paraId="0CD69407" w14:textId="77777777" w:rsidR="00B37CF4" w:rsidRDefault="00000000">
            <w:pPr>
              <w:widowControl w:val="0"/>
              <w:spacing w:line="218" w:lineRule="auto"/>
              <w:jc w:val="center"/>
              <w:rPr>
                <w:sz w:val="22"/>
              </w:rPr>
            </w:pPr>
            <w:r>
              <w:rPr>
                <w:sz w:val="22"/>
                <w:szCs w:val="22"/>
              </w:rPr>
              <w:t>Х</w:t>
            </w:r>
          </w:p>
        </w:tc>
        <w:tc>
          <w:tcPr>
            <w:tcW w:w="1143" w:type="dxa"/>
            <w:tcBorders>
              <w:top w:val="single" w:sz="4" w:space="0" w:color="000000"/>
              <w:left w:val="single" w:sz="4" w:space="0" w:color="000000"/>
              <w:bottom w:val="single" w:sz="4" w:space="0" w:color="000000"/>
              <w:right w:val="single" w:sz="4" w:space="0" w:color="000000"/>
            </w:tcBorders>
          </w:tcPr>
          <w:p w14:paraId="1EF98EBC" w14:textId="77777777" w:rsidR="00B37CF4" w:rsidRDefault="00000000">
            <w:pPr>
              <w:widowControl w:val="0"/>
              <w:spacing w:line="218" w:lineRule="auto"/>
              <w:jc w:val="center"/>
              <w:rPr>
                <w:sz w:val="22"/>
              </w:rPr>
            </w:pPr>
            <w:r>
              <w:rPr>
                <w:sz w:val="22"/>
                <w:szCs w:val="22"/>
              </w:rPr>
              <w:t>Х</w:t>
            </w:r>
          </w:p>
        </w:tc>
        <w:tc>
          <w:tcPr>
            <w:tcW w:w="1551" w:type="dxa"/>
            <w:tcBorders>
              <w:top w:val="single" w:sz="4" w:space="0" w:color="000000"/>
              <w:left w:val="single" w:sz="4" w:space="0" w:color="000000"/>
              <w:bottom w:val="single" w:sz="4" w:space="0" w:color="000000"/>
              <w:right w:val="single" w:sz="4" w:space="0" w:color="000000"/>
            </w:tcBorders>
          </w:tcPr>
          <w:p w14:paraId="66E592FE" w14:textId="77777777" w:rsidR="00B37CF4" w:rsidRDefault="00B37CF4">
            <w:pPr>
              <w:widowControl w:val="0"/>
              <w:spacing w:line="218" w:lineRule="auto"/>
              <w:rPr>
                <w:sz w:val="22"/>
              </w:rPr>
            </w:pPr>
          </w:p>
        </w:tc>
      </w:tr>
    </w:tbl>
    <w:p w14:paraId="43F084B2" w14:textId="77777777" w:rsidR="00B37CF4" w:rsidRDefault="00000000">
      <w:pPr>
        <w:jc w:val="both"/>
        <w:rPr>
          <w:b/>
          <w:color w:val="000000"/>
        </w:rPr>
      </w:pPr>
      <w:r>
        <w:rPr>
          <w:color w:val="000000"/>
          <w:sz w:val="26"/>
          <w:szCs w:val="26"/>
        </w:rPr>
        <w:t xml:space="preserve">* </w:t>
      </w:r>
      <w:r>
        <w:rPr>
          <w:color w:val="000000"/>
        </w:rPr>
        <w:t>не более 50 голов по похозяйственному учёту</w:t>
      </w:r>
    </w:p>
    <w:p w14:paraId="7D1F678B" w14:textId="77777777" w:rsidR="00B37CF4" w:rsidRDefault="00B37CF4">
      <w:pPr>
        <w:jc w:val="both"/>
        <w:rPr>
          <w:b/>
          <w:color w:val="000000"/>
        </w:rPr>
      </w:pPr>
    </w:p>
    <w:p w14:paraId="38D43941" w14:textId="77777777" w:rsidR="00B37CF4" w:rsidRDefault="00000000">
      <w:pPr>
        <w:jc w:val="both"/>
        <w:rPr>
          <w:szCs w:val="28"/>
        </w:rPr>
      </w:pPr>
      <w:r>
        <w:rPr>
          <w:szCs w:val="28"/>
        </w:rPr>
        <w:t xml:space="preserve">Гражданин, ведущий </w:t>
      </w:r>
    </w:p>
    <w:p w14:paraId="40A552E5" w14:textId="77777777" w:rsidR="00B37CF4" w:rsidRDefault="00000000">
      <w:pPr>
        <w:jc w:val="both"/>
        <w:rPr>
          <w:szCs w:val="28"/>
        </w:rPr>
      </w:pPr>
      <w:r>
        <w:rPr>
          <w:szCs w:val="28"/>
        </w:rPr>
        <w:t>личное подсобное хозяйство          _____________      ____________________</w:t>
      </w:r>
    </w:p>
    <w:p w14:paraId="216A04B1" w14:textId="77777777" w:rsidR="00B37CF4" w:rsidRDefault="00000000">
      <w:pPr>
        <w:jc w:val="both"/>
      </w:pPr>
      <w:r>
        <w:t xml:space="preserve">                                                                (подпись)          (расшифровка подписи)</w:t>
      </w:r>
    </w:p>
    <w:p w14:paraId="7B42CA8C" w14:textId="77777777" w:rsidR="00B37CF4" w:rsidRDefault="00000000">
      <w:pPr>
        <w:jc w:val="both"/>
        <w:rPr>
          <w:szCs w:val="28"/>
        </w:rPr>
      </w:pPr>
      <w:r>
        <w:rPr>
          <w:szCs w:val="28"/>
        </w:rPr>
        <w:t>«____» __________ 20___г.</w:t>
      </w:r>
    </w:p>
    <w:p w14:paraId="4C614B4E" w14:textId="77777777" w:rsidR="00B37CF4" w:rsidRDefault="00B37CF4">
      <w:pPr>
        <w:jc w:val="both"/>
        <w:rPr>
          <w:szCs w:val="28"/>
        </w:rPr>
      </w:pPr>
    </w:p>
    <w:p w14:paraId="4B92BF49" w14:textId="77777777" w:rsidR="00B37CF4" w:rsidRDefault="00B37CF4">
      <w:pPr>
        <w:ind w:firstLine="680"/>
        <w:jc w:val="both"/>
        <w:rPr>
          <w:szCs w:val="28"/>
        </w:rPr>
      </w:pPr>
    </w:p>
    <w:p w14:paraId="57C12617" w14:textId="77777777" w:rsidR="00B37CF4" w:rsidRDefault="00000000">
      <w:pPr>
        <w:rPr>
          <w:szCs w:val="28"/>
        </w:rPr>
      </w:pPr>
      <w:r>
        <w:rPr>
          <w:szCs w:val="28"/>
        </w:rPr>
        <w:t>Начальник управления сельского хозяйства</w:t>
      </w:r>
    </w:p>
    <w:p w14:paraId="27DF20A4" w14:textId="77777777" w:rsidR="00B37CF4" w:rsidRDefault="00000000">
      <w:pPr>
        <w:rPr>
          <w:szCs w:val="28"/>
        </w:rPr>
      </w:pPr>
      <w:r>
        <w:rPr>
          <w:szCs w:val="28"/>
        </w:rPr>
        <w:t>администрации Ленинградского</w:t>
      </w:r>
    </w:p>
    <w:p w14:paraId="35F3F6B7" w14:textId="77777777" w:rsidR="00B37CF4" w:rsidRDefault="00000000">
      <w:pPr>
        <w:rPr>
          <w:szCs w:val="28"/>
        </w:rPr>
      </w:pPr>
      <w:r>
        <w:rPr>
          <w:szCs w:val="28"/>
        </w:rPr>
        <w:t xml:space="preserve">муниципального округа                                                            </w:t>
      </w:r>
      <w:r>
        <w:t>И.С. Скоробогаченко</w:t>
      </w:r>
    </w:p>
    <w:p w14:paraId="6B4C9ABA" w14:textId="77777777" w:rsidR="00B37CF4" w:rsidRDefault="00B37CF4">
      <w:pPr>
        <w:ind w:firstLine="680"/>
        <w:jc w:val="both"/>
        <w:rPr>
          <w:szCs w:val="28"/>
        </w:rPr>
      </w:pPr>
    </w:p>
    <w:p w14:paraId="74D8C003" w14:textId="77777777" w:rsidR="00B37CF4" w:rsidRDefault="00B37CF4">
      <w:pPr>
        <w:ind w:firstLine="680"/>
        <w:jc w:val="both"/>
        <w:rPr>
          <w:szCs w:val="28"/>
        </w:rPr>
        <w:sectPr w:rsidR="00B37CF4">
          <w:headerReference w:type="even" r:id="rId86"/>
          <w:headerReference w:type="default" r:id="rId87"/>
          <w:headerReference w:type="first" r:id="rId88"/>
          <w:pgSz w:w="11906" w:h="16838"/>
          <w:pgMar w:top="1325" w:right="567" w:bottom="1134" w:left="1701" w:header="720" w:footer="0" w:gutter="0"/>
          <w:cols w:space="720"/>
          <w:formProt w:val="0"/>
          <w:titlePg/>
          <w:docGrid w:linePitch="381"/>
        </w:sectPr>
      </w:pPr>
    </w:p>
    <w:tbl>
      <w:tblPr>
        <w:tblStyle w:val="affd"/>
        <w:tblW w:w="5514" w:type="dxa"/>
        <w:tblInd w:w="4287" w:type="dxa"/>
        <w:tblLayout w:type="fixed"/>
        <w:tblLook w:val="04A0" w:firstRow="1" w:lastRow="0" w:firstColumn="1" w:lastColumn="0" w:noHBand="0" w:noVBand="1"/>
      </w:tblPr>
      <w:tblGrid>
        <w:gridCol w:w="5514"/>
      </w:tblGrid>
      <w:tr w:rsidR="00B37CF4" w14:paraId="27613363" w14:textId="77777777">
        <w:trPr>
          <w:trHeight w:val="2541"/>
        </w:trPr>
        <w:tc>
          <w:tcPr>
            <w:tcW w:w="5514" w:type="dxa"/>
            <w:tcBorders>
              <w:top w:val="nil"/>
              <w:left w:val="nil"/>
              <w:bottom w:val="nil"/>
              <w:right w:val="nil"/>
            </w:tcBorders>
          </w:tcPr>
          <w:p w14:paraId="3A4B2967" w14:textId="77777777" w:rsidR="00B37CF4" w:rsidRDefault="00000000">
            <w:pPr>
              <w:widowControl w:val="0"/>
              <w:tabs>
                <w:tab w:val="center" w:pos="3124"/>
              </w:tabs>
              <w:ind w:left="-108"/>
            </w:pPr>
            <w:r>
              <w:rPr>
                <w:szCs w:val="28"/>
              </w:rPr>
              <w:lastRenderedPageBreak/>
              <w:t>Приложение 12</w:t>
            </w:r>
          </w:p>
          <w:p w14:paraId="70802710" w14:textId="77777777" w:rsidR="00B37CF4" w:rsidRDefault="00000000">
            <w:pPr>
              <w:widowControl w:val="0"/>
              <w:ind w:left="-108"/>
            </w:pPr>
            <w:r>
              <w:rPr>
                <w:szCs w:val="28"/>
              </w:rPr>
              <w:t>к Порядку предоставления</w:t>
            </w:r>
          </w:p>
          <w:p w14:paraId="7F67780F" w14:textId="77777777" w:rsidR="00B37CF4" w:rsidRDefault="00000000">
            <w:pPr>
              <w:widowControl w:val="0"/>
              <w:ind w:left="-108"/>
            </w:pPr>
            <w:r>
              <w:rPr>
                <w:szCs w:val="28"/>
              </w:rPr>
              <w:t>субсидий крестьянским (фермерским)</w:t>
            </w:r>
          </w:p>
          <w:p w14:paraId="3F75E357" w14:textId="77777777" w:rsidR="00B37CF4" w:rsidRDefault="00000000">
            <w:pPr>
              <w:widowControl w:val="0"/>
              <w:ind w:left="-108"/>
            </w:pPr>
            <w:r>
              <w:rPr>
                <w:szCs w:val="28"/>
              </w:rPr>
              <w:t>хозяйствам и индивидуальным</w:t>
            </w:r>
          </w:p>
          <w:p w14:paraId="289F5F3E"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051590D0"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56FD1CCD" w14:textId="77777777" w:rsidR="00B37CF4" w:rsidRDefault="00B37CF4">
      <w:pPr>
        <w:tabs>
          <w:tab w:val="left" w:pos="-5180"/>
        </w:tabs>
        <w:spacing w:line="218" w:lineRule="auto"/>
        <w:rPr>
          <w:szCs w:val="28"/>
        </w:rPr>
      </w:pPr>
    </w:p>
    <w:p w14:paraId="4746DB62" w14:textId="77777777" w:rsidR="00B37CF4" w:rsidRDefault="00000000">
      <w:pPr>
        <w:tabs>
          <w:tab w:val="left" w:pos="-5180"/>
        </w:tabs>
        <w:spacing w:line="218" w:lineRule="auto"/>
        <w:rPr>
          <w:szCs w:val="28"/>
        </w:rPr>
      </w:pPr>
      <w:r>
        <w:rPr>
          <w:szCs w:val="28"/>
        </w:rPr>
        <w:t xml:space="preserve"> ФОРМА</w:t>
      </w:r>
    </w:p>
    <w:p w14:paraId="045B228F" w14:textId="77777777" w:rsidR="00B37CF4" w:rsidRDefault="00B37CF4">
      <w:pPr>
        <w:tabs>
          <w:tab w:val="left" w:pos="-5180"/>
        </w:tabs>
        <w:spacing w:line="218" w:lineRule="auto"/>
        <w:rPr>
          <w:szCs w:val="28"/>
        </w:rPr>
      </w:pPr>
    </w:p>
    <w:p w14:paraId="37498744" w14:textId="77777777" w:rsidR="00B37CF4" w:rsidRDefault="00000000">
      <w:pPr>
        <w:spacing w:line="218" w:lineRule="auto"/>
        <w:rPr>
          <w:szCs w:val="28"/>
        </w:rPr>
      </w:pPr>
      <w:r>
        <w:rPr>
          <w:szCs w:val="28"/>
        </w:rPr>
        <w:t xml:space="preserve">Заполняется гражданином, </w:t>
      </w:r>
    </w:p>
    <w:p w14:paraId="1AD701D7" w14:textId="77777777" w:rsidR="00B37CF4" w:rsidRDefault="00000000">
      <w:pPr>
        <w:spacing w:line="218" w:lineRule="auto"/>
        <w:rPr>
          <w:color w:val="000000"/>
        </w:rPr>
      </w:pPr>
      <w:r>
        <w:rPr>
          <w:color w:val="000000"/>
          <w:szCs w:val="28"/>
        </w:rPr>
        <w:t xml:space="preserve">ведущим личное подсобное хозяйство и </w:t>
      </w:r>
    </w:p>
    <w:p w14:paraId="456E492E" w14:textId="77777777" w:rsidR="00B37CF4" w:rsidRDefault="00000000">
      <w:pPr>
        <w:spacing w:line="218" w:lineRule="auto"/>
        <w:rPr>
          <w:color w:val="000000"/>
        </w:rPr>
      </w:pPr>
      <w:r>
        <w:rPr>
          <w:color w:val="000000"/>
          <w:szCs w:val="28"/>
        </w:rPr>
        <w:t>применяющим специальный налоговый режим</w:t>
      </w:r>
    </w:p>
    <w:p w14:paraId="32FA4CC4" w14:textId="77777777" w:rsidR="00B37CF4" w:rsidRDefault="00000000">
      <w:pPr>
        <w:spacing w:line="218" w:lineRule="auto"/>
        <w:rPr>
          <w:color w:val="000000"/>
        </w:rPr>
      </w:pPr>
      <w:r>
        <w:rPr>
          <w:color w:val="000000"/>
          <w:szCs w:val="28"/>
        </w:rPr>
        <w:t>«Налог на профессиональный доход»</w:t>
      </w:r>
    </w:p>
    <w:p w14:paraId="475FD9FD" w14:textId="77777777" w:rsidR="00B37CF4" w:rsidRDefault="00B37CF4">
      <w:pPr>
        <w:tabs>
          <w:tab w:val="left" w:pos="-5180"/>
        </w:tabs>
        <w:spacing w:line="218" w:lineRule="auto"/>
        <w:jc w:val="center"/>
        <w:rPr>
          <w:b/>
          <w:szCs w:val="28"/>
        </w:rPr>
      </w:pPr>
    </w:p>
    <w:p w14:paraId="433A9022" w14:textId="77777777" w:rsidR="00B37CF4" w:rsidRDefault="00000000">
      <w:pPr>
        <w:tabs>
          <w:tab w:val="left" w:pos="-5180"/>
        </w:tabs>
        <w:spacing w:line="218" w:lineRule="auto"/>
        <w:jc w:val="center"/>
        <w:rPr>
          <w:b/>
          <w:szCs w:val="28"/>
        </w:rPr>
      </w:pPr>
      <w:r>
        <w:rPr>
          <w:b/>
          <w:szCs w:val="28"/>
        </w:rPr>
        <w:t xml:space="preserve">СПРАВКА-РАСЧЕТ </w:t>
      </w:r>
    </w:p>
    <w:p w14:paraId="38B83E4C"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 xml:space="preserve">затрат, понесенных на приобретение </w:t>
      </w:r>
      <w:r>
        <w:rPr>
          <w:b/>
          <w:szCs w:val="28"/>
        </w:rPr>
        <w:t>молодняка кроликов, нутрий, гусей, индеек, уток, кур-несушек, перепелов, а также пчелопакетов</w:t>
      </w:r>
      <w:r>
        <w:rPr>
          <w:b/>
          <w:color w:val="000000"/>
          <w:szCs w:val="28"/>
        </w:rPr>
        <w:t xml:space="preserve"> </w:t>
      </w:r>
    </w:p>
    <w:p w14:paraId="0F3AAA33" w14:textId="77777777" w:rsidR="00B37CF4" w:rsidRDefault="00B37CF4">
      <w:pPr>
        <w:spacing w:line="218" w:lineRule="auto"/>
        <w:jc w:val="center"/>
        <w:rPr>
          <w:b/>
          <w:color w:val="000000"/>
          <w:szCs w:val="28"/>
        </w:rPr>
      </w:pPr>
    </w:p>
    <w:tbl>
      <w:tblPr>
        <w:tblW w:w="9660" w:type="dxa"/>
        <w:tblInd w:w="109" w:type="dxa"/>
        <w:tblLayout w:type="fixed"/>
        <w:tblLook w:val="0000" w:firstRow="0" w:lastRow="0" w:firstColumn="0" w:lastColumn="0" w:noHBand="0" w:noVBand="0"/>
      </w:tblPr>
      <w:tblGrid>
        <w:gridCol w:w="4253"/>
        <w:gridCol w:w="5407"/>
      </w:tblGrid>
      <w:tr w:rsidR="00B37CF4" w14:paraId="2F585084" w14:textId="77777777">
        <w:tc>
          <w:tcPr>
            <w:tcW w:w="4253" w:type="dxa"/>
            <w:tcBorders>
              <w:top w:val="single" w:sz="4" w:space="0" w:color="000000"/>
              <w:left w:val="single" w:sz="4" w:space="0" w:color="000000"/>
              <w:bottom w:val="single" w:sz="4" w:space="0" w:color="000000"/>
              <w:right w:val="single" w:sz="4" w:space="0" w:color="000000"/>
            </w:tcBorders>
          </w:tcPr>
          <w:p w14:paraId="58A03008" w14:textId="77777777" w:rsidR="00B37CF4" w:rsidRDefault="00000000">
            <w:pPr>
              <w:widowControl w:val="0"/>
            </w:pPr>
            <w:r>
              <w:t>Ф.И.О. получателя</w:t>
            </w:r>
          </w:p>
        </w:tc>
        <w:tc>
          <w:tcPr>
            <w:tcW w:w="5406" w:type="dxa"/>
            <w:tcBorders>
              <w:top w:val="single" w:sz="4" w:space="0" w:color="000000"/>
              <w:left w:val="single" w:sz="4" w:space="0" w:color="000000"/>
              <w:bottom w:val="single" w:sz="4" w:space="0" w:color="000000"/>
              <w:right w:val="single" w:sz="4" w:space="0" w:color="000000"/>
            </w:tcBorders>
          </w:tcPr>
          <w:p w14:paraId="145F8404" w14:textId="77777777" w:rsidR="00B37CF4" w:rsidRDefault="00B37CF4">
            <w:pPr>
              <w:widowControl w:val="0"/>
            </w:pPr>
          </w:p>
        </w:tc>
      </w:tr>
      <w:tr w:rsidR="00B37CF4" w14:paraId="0FCB9A6D" w14:textId="77777777">
        <w:tc>
          <w:tcPr>
            <w:tcW w:w="4253" w:type="dxa"/>
            <w:tcBorders>
              <w:top w:val="single" w:sz="4" w:space="0" w:color="000000"/>
              <w:left w:val="single" w:sz="4" w:space="0" w:color="000000"/>
              <w:bottom w:val="single" w:sz="4" w:space="0" w:color="000000"/>
              <w:right w:val="single" w:sz="4" w:space="0" w:color="000000"/>
            </w:tcBorders>
          </w:tcPr>
          <w:p w14:paraId="6A15A13B" w14:textId="77777777" w:rsidR="00B37CF4" w:rsidRDefault="00000000">
            <w:pPr>
              <w:widowControl w:val="0"/>
            </w:pPr>
            <w:r>
              <w:t>Район</w:t>
            </w:r>
            <w:r>
              <w:rPr>
                <w:lang w:val="en-US"/>
              </w:rPr>
              <w:t xml:space="preserve"> (</w:t>
            </w:r>
            <w:r>
              <w:t>город)</w:t>
            </w:r>
          </w:p>
        </w:tc>
        <w:tc>
          <w:tcPr>
            <w:tcW w:w="5406" w:type="dxa"/>
            <w:tcBorders>
              <w:top w:val="single" w:sz="4" w:space="0" w:color="000000"/>
              <w:left w:val="single" w:sz="4" w:space="0" w:color="000000"/>
              <w:bottom w:val="single" w:sz="4" w:space="0" w:color="000000"/>
              <w:right w:val="single" w:sz="4" w:space="0" w:color="000000"/>
            </w:tcBorders>
          </w:tcPr>
          <w:p w14:paraId="5AD746FF" w14:textId="77777777" w:rsidR="00B37CF4" w:rsidRDefault="00B37CF4">
            <w:pPr>
              <w:widowControl w:val="0"/>
            </w:pPr>
          </w:p>
        </w:tc>
      </w:tr>
      <w:tr w:rsidR="00B37CF4" w14:paraId="09F372F0" w14:textId="77777777">
        <w:tc>
          <w:tcPr>
            <w:tcW w:w="4253" w:type="dxa"/>
            <w:tcBorders>
              <w:top w:val="single" w:sz="4" w:space="0" w:color="000000"/>
              <w:left w:val="single" w:sz="4" w:space="0" w:color="000000"/>
              <w:bottom w:val="single" w:sz="4" w:space="0" w:color="000000"/>
              <w:right w:val="single" w:sz="4" w:space="0" w:color="000000"/>
            </w:tcBorders>
          </w:tcPr>
          <w:p w14:paraId="10F00FC2" w14:textId="77777777" w:rsidR="00B37CF4" w:rsidRDefault="00000000">
            <w:pPr>
              <w:widowControl w:val="0"/>
            </w:pPr>
            <w:r>
              <w:t>Почтовый адрес и телефон</w:t>
            </w:r>
          </w:p>
          <w:p w14:paraId="649935E1" w14:textId="77777777" w:rsidR="00B37CF4" w:rsidRDefault="00000000">
            <w:pPr>
              <w:widowControl w:val="0"/>
            </w:pPr>
            <w:r>
              <w:t>получателя субсидий</w:t>
            </w:r>
          </w:p>
        </w:tc>
        <w:tc>
          <w:tcPr>
            <w:tcW w:w="5406" w:type="dxa"/>
            <w:tcBorders>
              <w:top w:val="single" w:sz="4" w:space="0" w:color="000000"/>
              <w:left w:val="single" w:sz="4" w:space="0" w:color="000000"/>
              <w:bottom w:val="single" w:sz="4" w:space="0" w:color="000000"/>
              <w:right w:val="single" w:sz="4" w:space="0" w:color="000000"/>
            </w:tcBorders>
          </w:tcPr>
          <w:p w14:paraId="64B4DF9D" w14:textId="77777777" w:rsidR="00B37CF4" w:rsidRDefault="00B37CF4">
            <w:pPr>
              <w:widowControl w:val="0"/>
            </w:pPr>
          </w:p>
        </w:tc>
      </w:tr>
      <w:tr w:rsidR="00B37CF4" w14:paraId="4D8111BE" w14:textId="77777777">
        <w:tc>
          <w:tcPr>
            <w:tcW w:w="4253" w:type="dxa"/>
            <w:tcBorders>
              <w:top w:val="single" w:sz="4" w:space="0" w:color="000000"/>
              <w:left w:val="single" w:sz="4" w:space="0" w:color="000000"/>
              <w:bottom w:val="single" w:sz="4" w:space="0" w:color="000000"/>
              <w:right w:val="single" w:sz="4" w:space="0" w:color="000000"/>
            </w:tcBorders>
          </w:tcPr>
          <w:p w14:paraId="5B8D200D" w14:textId="77777777" w:rsidR="00B37CF4" w:rsidRDefault="00000000">
            <w:pPr>
              <w:widowControl w:val="0"/>
            </w:pPr>
            <w:r>
              <w:t>Документ, удостоверяющий личность</w:t>
            </w:r>
          </w:p>
          <w:p w14:paraId="50137BC5" w14:textId="77777777" w:rsidR="00B37CF4" w:rsidRDefault="00000000">
            <w:pPr>
              <w:widowControl w:val="0"/>
            </w:pPr>
            <w:r>
              <w:t>(№, когда, кем выдан)</w:t>
            </w:r>
          </w:p>
        </w:tc>
        <w:tc>
          <w:tcPr>
            <w:tcW w:w="5406" w:type="dxa"/>
            <w:tcBorders>
              <w:top w:val="single" w:sz="4" w:space="0" w:color="000000"/>
              <w:left w:val="single" w:sz="4" w:space="0" w:color="000000"/>
              <w:bottom w:val="single" w:sz="4" w:space="0" w:color="000000"/>
              <w:right w:val="single" w:sz="4" w:space="0" w:color="000000"/>
            </w:tcBorders>
          </w:tcPr>
          <w:p w14:paraId="168027BC" w14:textId="77777777" w:rsidR="00B37CF4" w:rsidRDefault="00B37CF4">
            <w:pPr>
              <w:widowControl w:val="0"/>
            </w:pPr>
          </w:p>
        </w:tc>
      </w:tr>
      <w:tr w:rsidR="00B37CF4" w14:paraId="0637C17C" w14:textId="77777777">
        <w:tc>
          <w:tcPr>
            <w:tcW w:w="4253" w:type="dxa"/>
            <w:tcBorders>
              <w:top w:val="single" w:sz="4" w:space="0" w:color="000000"/>
              <w:left w:val="single" w:sz="4" w:space="0" w:color="000000"/>
              <w:bottom w:val="single" w:sz="4" w:space="0" w:color="000000"/>
              <w:right w:val="single" w:sz="4" w:space="0" w:color="000000"/>
            </w:tcBorders>
          </w:tcPr>
          <w:p w14:paraId="6B927392" w14:textId="77777777" w:rsidR="00B37CF4" w:rsidRDefault="00000000">
            <w:pPr>
              <w:widowControl w:val="0"/>
            </w:pPr>
            <w:r>
              <w:t>Банковские реквизиты</w:t>
            </w:r>
          </w:p>
          <w:p w14:paraId="6C68A82A" w14:textId="77777777" w:rsidR="00B37CF4" w:rsidRDefault="00000000">
            <w:pPr>
              <w:widowControl w:val="0"/>
            </w:pPr>
            <w:r>
              <w:t>Лицевой счет получателя субсидий</w:t>
            </w:r>
          </w:p>
        </w:tc>
        <w:tc>
          <w:tcPr>
            <w:tcW w:w="5406" w:type="dxa"/>
            <w:tcBorders>
              <w:top w:val="single" w:sz="4" w:space="0" w:color="000000"/>
              <w:left w:val="single" w:sz="4" w:space="0" w:color="000000"/>
              <w:bottom w:val="single" w:sz="4" w:space="0" w:color="000000"/>
              <w:right w:val="single" w:sz="4" w:space="0" w:color="000000"/>
            </w:tcBorders>
          </w:tcPr>
          <w:p w14:paraId="0608447A" w14:textId="77777777" w:rsidR="00B37CF4" w:rsidRDefault="00B37CF4">
            <w:pPr>
              <w:widowControl w:val="0"/>
            </w:pPr>
          </w:p>
        </w:tc>
      </w:tr>
      <w:tr w:rsidR="00B37CF4" w14:paraId="7618FA6F" w14:textId="77777777">
        <w:tc>
          <w:tcPr>
            <w:tcW w:w="4253" w:type="dxa"/>
            <w:tcBorders>
              <w:top w:val="single" w:sz="4" w:space="0" w:color="000000"/>
              <w:left w:val="single" w:sz="4" w:space="0" w:color="000000"/>
              <w:bottom w:val="single" w:sz="4" w:space="0" w:color="000000"/>
              <w:right w:val="single" w:sz="4" w:space="0" w:color="000000"/>
            </w:tcBorders>
          </w:tcPr>
          <w:p w14:paraId="24065843" w14:textId="77777777" w:rsidR="00B37CF4" w:rsidRDefault="00000000">
            <w:pPr>
              <w:widowControl w:val="0"/>
            </w:pPr>
            <w:r>
              <w:t>Корреспондентский счет</w:t>
            </w:r>
          </w:p>
        </w:tc>
        <w:tc>
          <w:tcPr>
            <w:tcW w:w="5406" w:type="dxa"/>
            <w:tcBorders>
              <w:top w:val="single" w:sz="4" w:space="0" w:color="000000"/>
              <w:left w:val="single" w:sz="4" w:space="0" w:color="000000"/>
              <w:bottom w:val="single" w:sz="4" w:space="0" w:color="000000"/>
              <w:right w:val="single" w:sz="4" w:space="0" w:color="000000"/>
            </w:tcBorders>
          </w:tcPr>
          <w:p w14:paraId="2274CE3F" w14:textId="77777777" w:rsidR="00B37CF4" w:rsidRDefault="00B37CF4">
            <w:pPr>
              <w:widowControl w:val="0"/>
            </w:pPr>
          </w:p>
        </w:tc>
      </w:tr>
      <w:tr w:rsidR="00B37CF4" w14:paraId="6238F77D" w14:textId="77777777">
        <w:tc>
          <w:tcPr>
            <w:tcW w:w="4253" w:type="dxa"/>
            <w:tcBorders>
              <w:top w:val="single" w:sz="4" w:space="0" w:color="000000"/>
              <w:left w:val="single" w:sz="4" w:space="0" w:color="000000"/>
              <w:bottom w:val="single" w:sz="4" w:space="0" w:color="000000"/>
              <w:right w:val="single" w:sz="4" w:space="0" w:color="000000"/>
            </w:tcBorders>
          </w:tcPr>
          <w:p w14:paraId="374C7354" w14:textId="77777777" w:rsidR="00B37CF4" w:rsidRDefault="00000000">
            <w:pPr>
              <w:widowControl w:val="0"/>
            </w:pPr>
            <w:r>
              <w:t>Наименование банка</w:t>
            </w:r>
          </w:p>
        </w:tc>
        <w:tc>
          <w:tcPr>
            <w:tcW w:w="5406" w:type="dxa"/>
            <w:tcBorders>
              <w:top w:val="single" w:sz="4" w:space="0" w:color="000000"/>
              <w:left w:val="single" w:sz="4" w:space="0" w:color="000000"/>
              <w:bottom w:val="single" w:sz="4" w:space="0" w:color="000000"/>
              <w:right w:val="single" w:sz="4" w:space="0" w:color="000000"/>
            </w:tcBorders>
          </w:tcPr>
          <w:p w14:paraId="0AF132DD" w14:textId="77777777" w:rsidR="00B37CF4" w:rsidRDefault="00B37CF4">
            <w:pPr>
              <w:widowControl w:val="0"/>
            </w:pPr>
          </w:p>
        </w:tc>
      </w:tr>
      <w:tr w:rsidR="00B37CF4" w14:paraId="2FB5A2DA" w14:textId="77777777">
        <w:tc>
          <w:tcPr>
            <w:tcW w:w="4253" w:type="dxa"/>
            <w:tcBorders>
              <w:top w:val="single" w:sz="4" w:space="0" w:color="000000"/>
              <w:left w:val="single" w:sz="4" w:space="0" w:color="000000"/>
              <w:bottom w:val="single" w:sz="4" w:space="0" w:color="000000"/>
              <w:right w:val="single" w:sz="4" w:space="0" w:color="000000"/>
            </w:tcBorders>
          </w:tcPr>
          <w:p w14:paraId="3E7B60E2" w14:textId="77777777" w:rsidR="00B37CF4" w:rsidRDefault="00000000">
            <w:pPr>
              <w:widowControl w:val="0"/>
            </w:pPr>
            <w:r>
              <w:t>БИК</w:t>
            </w:r>
          </w:p>
        </w:tc>
        <w:tc>
          <w:tcPr>
            <w:tcW w:w="5406" w:type="dxa"/>
            <w:tcBorders>
              <w:top w:val="single" w:sz="4" w:space="0" w:color="000000"/>
              <w:left w:val="single" w:sz="4" w:space="0" w:color="000000"/>
              <w:bottom w:val="single" w:sz="4" w:space="0" w:color="000000"/>
              <w:right w:val="single" w:sz="4" w:space="0" w:color="000000"/>
            </w:tcBorders>
          </w:tcPr>
          <w:p w14:paraId="1E409C37" w14:textId="77777777" w:rsidR="00B37CF4" w:rsidRDefault="00B37CF4">
            <w:pPr>
              <w:widowControl w:val="0"/>
            </w:pPr>
          </w:p>
        </w:tc>
      </w:tr>
    </w:tbl>
    <w:p w14:paraId="663559DD" w14:textId="77777777" w:rsidR="00B37CF4" w:rsidRDefault="00B37CF4">
      <w:pPr>
        <w:spacing w:line="218" w:lineRule="auto"/>
        <w:rPr>
          <w:sz w:val="20"/>
          <w:szCs w:val="20"/>
        </w:rPr>
      </w:pPr>
    </w:p>
    <w:tbl>
      <w:tblPr>
        <w:tblW w:w="9676" w:type="dxa"/>
        <w:tblInd w:w="72" w:type="dxa"/>
        <w:tblLayout w:type="fixed"/>
        <w:tblLook w:val="0000" w:firstRow="0" w:lastRow="0" w:firstColumn="0" w:lastColumn="0" w:noHBand="0" w:noVBand="0"/>
      </w:tblPr>
      <w:tblGrid>
        <w:gridCol w:w="1247"/>
        <w:gridCol w:w="1125"/>
        <w:gridCol w:w="1142"/>
        <w:gridCol w:w="908"/>
        <w:gridCol w:w="1313"/>
        <w:gridCol w:w="1247"/>
        <w:gridCol w:w="1143"/>
        <w:gridCol w:w="1551"/>
      </w:tblGrid>
      <w:tr w:rsidR="00B37CF4" w14:paraId="05014A1D" w14:textId="77777777">
        <w:tc>
          <w:tcPr>
            <w:tcW w:w="1246" w:type="dxa"/>
            <w:tcBorders>
              <w:top w:val="single" w:sz="4" w:space="0" w:color="000000"/>
              <w:left w:val="single" w:sz="4" w:space="0" w:color="000000"/>
              <w:bottom w:val="single" w:sz="4" w:space="0" w:color="000000"/>
              <w:right w:val="single" w:sz="4" w:space="0" w:color="000000"/>
            </w:tcBorders>
            <w:vAlign w:val="center"/>
          </w:tcPr>
          <w:p w14:paraId="27C556DE" w14:textId="77777777" w:rsidR="00B37CF4" w:rsidRDefault="00000000">
            <w:pPr>
              <w:widowControl w:val="0"/>
              <w:spacing w:line="218" w:lineRule="auto"/>
              <w:ind w:left="-113" w:right="-113"/>
              <w:jc w:val="center"/>
              <w:rPr>
                <w:sz w:val="22"/>
              </w:rPr>
            </w:pPr>
            <w:r>
              <w:rPr>
                <w:sz w:val="22"/>
                <w:szCs w:val="22"/>
              </w:rPr>
              <w:t>Виды</w:t>
            </w:r>
          </w:p>
          <w:p w14:paraId="58A2457C" w14:textId="77777777" w:rsidR="00B37CF4" w:rsidRDefault="00000000">
            <w:pPr>
              <w:widowControl w:val="0"/>
              <w:spacing w:line="218" w:lineRule="auto"/>
              <w:ind w:left="-113" w:right="-113"/>
              <w:jc w:val="center"/>
              <w:rPr>
                <w:sz w:val="22"/>
              </w:rPr>
            </w:pPr>
            <w:r>
              <w:rPr>
                <w:sz w:val="22"/>
                <w:szCs w:val="22"/>
              </w:rPr>
              <w:t>животных,</w:t>
            </w:r>
          </w:p>
          <w:p w14:paraId="645080C8" w14:textId="77777777" w:rsidR="00B37CF4" w:rsidRDefault="00000000">
            <w:pPr>
              <w:widowControl w:val="0"/>
              <w:spacing w:line="218" w:lineRule="auto"/>
              <w:ind w:left="-113" w:right="-113"/>
              <w:jc w:val="center"/>
              <w:rPr>
                <w:sz w:val="22"/>
              </w:rPr>
            </w:pPr>
            <w:r>
              <w:rPr>
                <w:sz w:val="22"/>
                <w:szCs w:val="22"/>
              </w:rPr>
              <w:t>птицы,</w:t>
            </w:r>
          </w:p>
          <w:p w14:paraId="7F697795" w14:textId="77777777" w:rsidR="00B37CF4" w:rsidRDefault="00000000">
            <w:pPr>
              <w:widowControl w:val="0"/>
              <w:spacing w:line="218" w:lineRule="auto"/>
              <w:ind w:left="-113" w:right="-113"/>
              <w:jc w:val="center"/>
              <w:rPr>
                <w:sz w:val="22"/>
              </w:rPr>
            </w:pPr>
            <w:r>
              <w:rPr>
                <w:sz w:val="22"/>
                <w:szCs w:val="22"/>
              </w:rPr>
              <w:t>пчелопакеты</w:t>
            </w:r>
          </w:p>
        </w:tc>
        <w:tc>
          <w:tcPr>
            <w:tcW w:w="1124" w:type="dxa"/>
            <w:tcBorders>
              <w:top w:val="single" w:sz="4" w:space="0" w:color="000000"/>
              <w:left w:val="single" w:sz="4" w:space="0" w:color="000000"/>
              <w:bottom w:val="single" w:sz="4" w:space="0" w:color="000000"/>
              <w:right w:val="single" w:sz="4" w:space="0" w:color="000000"/>
            </w:tcBorders>
            <w:vAlign w:val="center"/>
          </w:tcPr>
          <w:p w14:paraId="0C1D83CC" w14:textId="77777777" w:rsidR="00B37CF4" w:rsidRDefault="00000000">
            <w:pPr>
              <w:widowControl w:val="0"/>
              <w:spacing w:line="218" w:lineRule="auto"/>
              <w:ind w:left="-113" w:right="-113"/>
              <w:jc w:val="center"/>
              <w:rPr>
                <w:sz w:val="22"/>
              </w:rPr>
            </w:pPr>
            <w:r>
              <w:rPr>
                <w:sz w:val="22"/>
                <w:szCs w:val="22"/>
              </w:rPr>
              <w:t>Количество</w:t>
            </w:r>
          </w:p>
          <w:p w14:paraId="6355D58A" w14:textId="77777777" w:rsidR="00B37CF4" w:rsidRDefault="00000000">
            <w:pPr>
              <w:widowControl w:val="0"/>
              <w:spacing w:line="218" w:lineRule="auto"/>
              <w:ind w:left="-113" w:right="-113"/>
              <w:jc w:val="center"/>
              <w:rPr>
                <w:sz w:val="22"/>
              </w:rPr>
            </w:pPr>
            <w:r>
              <w:rPr>
                <w:sz w:val="22"/>
                <w:szCs w:val="22"/>
              </w:rPr>
              <w:t>животных,</w:t>
            </w:r>
          </w:p>
          <w:p w14:paraId="6EEE0451" w14:textId="77777777" w:rsidR="00B37CF4" w:rsidRDefault="00000000">
            <w:pPr>
              <w:widowControl w:val="0"/>
              <w:spacing w:line="218" w:lineRule="auto"/>
              <w:ind w:left="-113" w:right="-113"/>
              <w:jc w:val="center"/>
              <w:rPr>
                <w:sz w:val="22"/>
              </w:rPr>
            </w:pPr>
            <w:r>
              <w:rPr>
                <w:sz w:val="22"/>
                <w:szCs w:val="22"/>
              </w:rPr>
              <w:t>птицы,</w:t>
            </w:r>
          </w:p>
          <w:p w14:paraId="3C289AED" w14:textId="77777777" w:rsidR="00B37CF4" w:rsidRDefault="00000000">
            <w:pPr>
              <w:widowControl w:val="0"/>
              <w:spacing w:line="218" w:lineRule="auto"/>
              <w:ind w:left="-113" w:right="-113"/>
              <w:jc w:val="center"/>
              <w:rPr>
                <w:sz w:val="22"/>
              </w:rPr>
            </w:pPr>
            <w:r>
              <w:rPr>
                <w:sz w:val="22"/>
                <w:szCs w:val="22"/>
              </w:rPr>
              <w:t>(голов),  п/пакетов (штук)*</w:t>
            </w:r>
          </w:p>
        </w:tc>
        <w:tc>
          <w:tcPr>
            <w:tcW w:w="1142" w:type="dxa"/>
            <w:tcBorders>
              <w:top w:val="single" w:sz="4" w:space="0" w:color="000000"/>
              <w:left w:val="single" w:sz="4" w:space="0" w:color="000000"/>
              <w:bottom w:val="single" w:sz="4" w:space="0" w:color="000000"/>
              <w:right w:val="single" w:sz="4" w:space="0" w:color="000000"/>
            </w:tcBorders>
            <w:vAlign w:val="center"/>
          </w:tcPr>
          <w:p w14:paraId="7CCC478B" w14:textId="77777777" w:rsidR="00B37CF4" w:rsidRDefault="00000000">
            <w:pPr>
              <w:widowControl w:val="0"/>
              <w:spacing w:line="218" w:lineRule="auto"/>
              <w:ind w:left="-113" w:right="-113"/>
              <w:jc w:val="center"/>
              <w:rPr>
                <w:sz w:val="22"/>
              </w:rPr>
            </w:pPr>
            <w:r>
              <w:rPr>
                <w:sz w:val="22"/>
                <w:szCs w:val="22"/>
              </w:rPr>
              <w:t>Стоимость одной головы ,</w:t>
            </w:r>
          </w:p>
          <w:p w14:paraId="43E18A58" w14:textId="77777777" w:rsidR="00B37CF4" w:rsidRDefault="00000000">
            <w:pPr>
              <w:widowControl w:val="0"/>
              <w:spacing w:line="218" w:lineRule="auto"/>
              <w:ind w:left="-113" w:right="-113"/>
              <w:jc w:val="center"/>
              <w:rPr>
                <w:sz w:val="22"/>
              </w:rPr>
            </w:pPr>
            <w:r>
              <w:rPr>
                <w:sz w:val="22"/>
                <w:szCs w:val="22"/>
              </w:rPr>
              <w:t xml:space="preserve"> 1 п/пакета</w:t>
            </w:r>
          </w:p>
          <w:p w14:paraId="3E852CB5" w14:textId="77777777" w:rsidR="00B37CF4" w:rsidRDefault="00000000">
            <w:pPr>
              <w:widowControl w:val="0"/>
              <w:spacing w:line="218" w:lineRule="auto"/>
              <w:ind w:left="-113" w:right="-113"/>
              <w:jc w:val="center"/>
              <w:rPr>
                <w:sz w:val="22"/>
              </w:rPr>
            </w:pPr>
            <w:r>
              <w:rPr>
                <w:sz w:val="22"/>
                <w:szCs w:val="22"/>
              </w:rPr>
              <w:t>(рублей)</w:t>
            </w:r>
          </w:p>
        </w:tc>
        <w:tc>
          <w:tcPr>
            <w:tcW w:w="908" w:type="dxa"/>
            <w:tcBorders>
              <w:top w:val="single" w:sz="4" w:space="0" w:color="000000"/>
              <w:left w:val="single" w:sz="4" w:space="0" w:color="000000"/>
              <w:bottom w:val="single" w:sz="4" w:space="0" w:color="000000"/>
              <w:right w:val="single" w:sz="4" w:space="0" w:color="000000"/>
            </w:tcBorders>
            <w:vAlign w:val="center"/>
          </w:tcPr>
          <w:p w14:paraId="1610F452" w14:textId="77777777" w:rsidR="00B37CF4" w:rsidRDefault="00000000">
            <w:pPr>
              <w:widowControl w:val="0"/>
              <w:spacing w:line="218" w:lineRule="auto"/>
              <w:ind w:left="-113" w:right="-113"/>
              <w:jc w:val="center"/>
              <w:rPr>
                <w:sz w:val="22"/>
              </w:rPr>
            </w:pPr>
            <w:r>
              <w:rPr>
                <w:sz w:val="22"/>
                <w:szCs w:val="22"/>
              </w:rPr>
              <w:t>Ставка</w:t>
            </w:r>
          </w:p>
          <w:p w14:paraId="2379BC17" w14:textId="77777777" w:rsidR="00B37CF4" w:rsidRDefault="00000000">
            <w:pPr>
              <w:widowControl w:val="0"/>
              <w:spacing w:line="218" w:lineRule="auto"/>
              <w:ind w:left="-113" w:right="-113"/>
              <w:jc w:val="center"/>
              <w:rPr>
                <w:sz w:val="22"/>
              </w:rPr>
            </w:pPr>
            <w:r>
              <w:rPr>
                <w:sz w:val="22"/>
                <w:szCs w:val="22"/>
              </w:rPr>
              <w:t>субсидии</w:t>
            </w:r>
          </w:p>
          <w:p w14:paraId="10319114" w14:textId="77777777" w:rsidR="00B37CF4" w:rsidRDefault="00000000">
            <w:pPr>
              <w:widowControl w:val="0"/>
              <w:spacing w:line="218" w:lineRule="auto"/>
              <w:ind w:left="-113" w:right="-113"/>
              <w:jc w:val="center"/>
              <w:rPr>
                <w:sz w:val="22"/>
              </w:rPr>
            </w:pPr>
            <w:r>
              <w:rPr>
                <w:sz w:val="22"/>
                <w:szCs w:val="22"/>
              </w:rPr>
              <w:t>(%)</w:t>
            </w:r>
          </w:p>
          <w:p w14:paraId="5897741F" w14:textId="77777777" w:rsidR="00B37CF4" w:rsidRDefault="00B37CF4">
            <w:pPr>
              <w:widowControl w:val="0"/>
              <w:spacing w:line="218" w:lineRule="auto"/>
              <w:ind w:left="-113" w:right="-113"/>
              <w:jc w:val="center"/>
              <w:rPr>
                <w:sz w:val="22"/>
              </w:rPr>
            </w:pPr>
          </w:p>
        </w:tc>
        <w:tc>
          <w:tcPr>
            <w:tcW w:w="1313" w:type="dxa"/>
            <w:tcBorders>
              <w:top w:val="single" w:sz="4" w:space="0" w:color="000000"/>
              <w:left w:val="single" w:sz="4" w:space="0" w:color="000000"/>
              <w:bottom w:val="single" w:sz="4" w:space="0" w:color="000000"/>
            </w:tcBorders>
            <w:vAlign w:val="center"/>
          </w:tcPr>
          <w:p w14:paraId="454EAA85" w14:textId="77777777" w:rsidR="00B37CF4" w:rsidRDefault="00000000">
            <w:pPr>
              <w:widowControl w:val="0"/>
              <w:jc w:val="center"/>
              <w:rPr>
                <w:sz w:val="22"/>
              </w:rPr>
            </w:pPr>
            <w:r>
              <w:rPr>
                <w:sz w:val="22"/>
                <w:szCs w:val="22"/>
              </w:rPr>
              <w:t>Максимальный размер выплаты за 1 голову,</w:t>
            </w:r>
          </w:p>
          <w:p w14:paraId="75F08150" w14:textId="77777777" w:rsidR="00B37CF4" w:rsidRDefault="00000000">
            <w:pPr>
              <w:widowControl w:val="0"/>
              <w:jc w:val="center"/>
              <w:rPr>
                <w:sz w:val="22"/>
              </w:rPr>
            </w:pPr>
            <w:r>
              <w:rPr>
                <w:sz w:val="22"/>
                <w:szCs w:val="22"/>
              </w:rPr>
              <w:t xml:space="preserve">1 п/пакет </w:t>
            </w:r>
            <w:r>
              <w:rPr>
                <w:sz w:val="22"/>
                <w:szCs w:val="22"/>
              </w:rPr>
              <w:lastRenderedPageBreak/>
              <w:t>(рублей)</w:t>
            </w:r>
          </w:p>
        </w:tc>
        <w:tc>
          <w:tcPr>
            <w:tcW w:w="1247" w:type="dxa"/>
            <w:tcBorders>
              <w:top w:val="single" w:sz="4" w:space="0" w:color="000000"/>
              <w:left w:val="single" w:sz="4" w:space="0" w:color="000000"/>
              <w:bottom w:val="single" w:sz="4" w:space="0" w:color="000000"/>
              <w:right w:val="single" w:sz="4" w:space="0" w:color="000000"/>
            </w:tcBorders>
            <w:vAlign w:val="center"/>
          </w:tcPr>
          <w:p w14:paraId="269DC177" w14:textId="77777777" w:rsidR="00B37CF4" w:rsidRDefault="00000000">
            <w:pPr>
              <w:widowControl w:val="0"/>
              <w:jc w:val="center"/>
              <w:rPr>
                <w:sz w:val="22"/>
              </w:rPr>
            </w:pPr>
            <w:r>
              <w:rPr>
                <w:sz w:val="22"/>
                <w:szCs w:val="22"/>
              </w:rPr>
              <w:lastRenderedPageBreak/>
              <w:t xml:space="preserve">Размер </w:t>
            </w:r>
            <w:r>
              <w:rPr>
                <w:sz w:val="22"/>
                <w:szCs w:val="22"/>
              </w:rPr>
              <w:br/>
              <w:t>целевых средств</w:t>
            </w:r>
          </w:p>
          <w:p w14:paraId="0D13BF2F" w14:textId="77777777" w:rsidR="00B37CF4" w:rsidRDefault="00000000">
            <w:pPr>
              <w:widowControl w:val="0"/>
              <w:jc w:val="center"/>
              <w:rPr>
                <w:sz w:val="20"/>
                <w:szCs w:val="20"/>
              </w:rPr>
            </w:pPr>
            <w:r>
              <w:rPr>
                <w:sz w:val="20"/>
                <w:szCs w:val="20"/>
              </w:rPr>
              <w:t>гр.6= =гр.2×гр.3×гр.4/100</w:t>
            </w:r>
          </w:p>
          <w:p w14:paraId="499A3674" w14:textId="77777777" w:rsidR="00B37CF4" w:rsidRDefault="00000000">
            <w:pPr>
              <w:widowControl w:val="0"/>
              <w:jc w:val="center"/>
              <w:rPr>
                <w:sz w:val="22"/>
              </w:rPr>
            </w:pPr>
            <w:r>
              <w:rPr>
                <w:sz w:val="22"/>
                <w:szCs w:val="22"/>
              </w:rPr>
              <w:lastRenderedPageBreak/>
              <w:t>(рублей)</w:t>
            </w:r>
          </w:p>
        </w:tc>
        <w:tc>
          <w:tcPr>
            <w:tcW w:w="1143" w:type="dxa"/>
            <w:tcBorders>
              <w:top w:val="single" w:sz="4" w:space="0" w:color="000000"/>
              <w:left w:val="single" w:sz="4" w:space="0" w:color="000000"/>
              <w:bottom w:val="single" w:sz="4" w:space="0" w:color="000000"/>
              <w:right w:val="single" w:sz="4" w:space="0" w:color="000000"/>
            </w:tcBorders>
            <w:vAlign w:val="center"/>
          </w:tcPr>
          <w:p w14:paraId="3C27EBD0" w14:textId="77777777" w:rsidR="00B37CF4" w:rsidRDefault="00000000">
            <w:pPr>
              <w:widowControl w:val="0"/>
              <w:jc w:val="center"/>
              <w:rPr>
                <w:sz w:val="22"/>
              </w:rPr>
            </w:pPr>
            <w:r>
              <w:rPr>
                <w:sz w:val="22"/>
                <w:szCs w:val="22"/>
              </w:rPr>
              <w:lastRenderedPageBreak/>
              <w:t>Размер целевых средств</w:t>
            </w:r>
          </w:p>
          <w:p w14:paraId="628E6513" w14:textId="77777777" w:rsidR="00B37CF4" w:rsidRDefault="00000000">
            <w:pPr>
              <w:widowControl w:val="0"/>
              <w:jc w:val="center"/>
              <w:rPr>
                <w:sz w:val="20"/>
                <w:szCs w:val="20"/>
              </w:rPr>
            </w:pPr>
            <w:r>
              <w:rPr>
                <w:sz w:val="20"/>
                <w:szCs w:val="20"/>
              </w:rPr>
              <w:t xml:space="preserve"> гр.7= =гр.2×гр.5</w:t>
            </w:r>
          </w:p>
          <w:p w14:paraId="0BC873EE" w14:textId="77777777" w:rsidR="00B37CF4" w:rsidRDefault="00000000">
            <w:pPr>
              <w:widowControl w:val="0"/>
              <w:jc w:val="center"/>
              <w:rPr>
                <w:sz w:val="22"/>
              </w:rPr>
            </w:pPr>
            <w:r>
              <w:rPr>
                <w:sz w:val="22"/>
                <w:szCs w:val="22"/>
              </w:rPr>
              <w:t>(рублей)</w:t>
            </w:r>
          </w:p>
        </w:tc>
        <w:tc>
          <w:tcPr>
            <w:tcW w:w="1551" w:type="dxa"/>
            <w:tcBorders>
              <w:top w:val="single" w:sz="4" w:space="0" w:color="000000"/>
              <w:left w:val="single" w:sz="4" w:space="0" w:color="000000"/>
              <w:bottom w:val="single" w:sz="4" w:space="0" w:color="000000"/>
              <w:right w:val="single" w:sz="4" w:space="0" w:color="000000"/>
            </w:tcBorders>
            <w:vAlign w:val="center"/>
          </w:tcPr>
          <w:p w14:paraId="241425C3" w14:textId="77777777" w:rsidR="00B37CF4" w:rsidRDefault="00000000">
            <w:pPr>
              <w:widowControl w:val="0"/>
              <w:spacing w:line="218" w:lineRule="auto"/>
              <w:ind w:left="-113" w:right="-113"/>
              <w:jc w:val="center"/>
              <w:rPr>
                <w:sz w:val="22"/>
              </w:rPr>
            </w:pPr>
            <w:r>
              <w:rPr>
                <w:sz w:val="22"/>
                <w:szCs w:val="22"/>
              </w:rPr>
              <w:t>Сумма субсидии (минимальная величина из графы 6 или 7)</w:t>
            </w:r>
          </w:p>
          <w:p w14:paraId="33F97B70" w14:textId="77777777" w:rsidR="00B37CF4" w:rsidRDefault="00000000">
            <w:pPr>
              <w:widowControl w:val="0"/>
              <w:spacing w:line="218" w:lineRule="auto"/>
              <w:ind w:left="-113" w:right="-113"/>
              <w:jc w:val="center"/>
              <w:rPr>
                <w:sz w:val="22"/>
              </w:rPr>
            </w:pPr>
            <w:r>
              <w:rPr>
                <w:sz w:val="22"/>
                <w:szCs w:val="22"/>
              </w:rPr>
              <w:t>(рублей)</w:t>
            </w:r>
          </w:p>
        </w:tc>
      </w:tr>
      <w:tr w:rsidR="00B37CF4" w14:paraId="3F383887" w14:textId="77777777">
        <w:tc>
          <w:tcPr>
            <w:tcW w:w="1246" w:type="dxa"/>
            <w:tcBorders>
              <w:top w:val="single" w:sz="4" w:space="0" w:color="000000"/>
              <w:left w:val="single" w:sz="4" w:space="0" w:color="000000"/>
              <w:bottom w:val="single" w:sz="4" w:space="0" w:color="000000"/>
              <w:right w:val="single" w:sz="4" w:space="0" w:color="000000"/>
            </w:tcBorders>
          </w:tcPr>
          <w:p w14:paraId="1D84E685" w14:textId="77777777" w:rsidR="00B37CF4" w:rsidRDefault="00000000">
            <w:pPr>
              <w:widowControl w:val="0"/>
              <w:spacing w:line="218" w:lineRule="auto"/>
              <w:jc w:val="center"/>
            </w:pPr>
            <w:r>
              <w:t>1</w:t>
            </w:r>
          </w:p>
        </w:tc>
        <w:tc>
          <w:tcPr>
            <w:tcW w:w="1124" w:type="dxa"/>
            <w:tcBorders>
              <w:top w:val="single" w:sz="4" w:space="0" w:color="000000"/>
              <w:left w:val="single" w:sz="4" w:space="0" w:color="000000"/>
              <w:bottom w:val="single" w:sz="4" w:space="0" w:color="000000"/>
              <w:right w:val="single" w:sz="4" w:space="0" w:color="000000"/>
            </w:tcBorders>
          </w:tcPr>
          <w:p w14:paraId="0E8C47B3" w14:textId="77777777" w:rsidR="00B37CF4" w:rsidRDefault="00000000">
            <w:pPr>
              <w:widowControl w:val="0"/>
              <w:spacing w:line="218" w:lineRule="auto"/>
              <w:jc w:val="center"/>
            </w:pPr>
            <w:r>
              <w:t>2</w:t>
            </w:r>
          </w:p>
        </w:tc>
        <w:tc>
          <w:tcPr>
            <w:tcW w:w="1142" w:type="dxa"/>
            <w:tcBorders>
              <w:top w:val="single" w:sz="4" w:space="0" w:color="000000"/>
              <w:left w:val="single" w:sz="4" w:space="0" w:color="000000"/>
              <w:bottom w:val="single" w:sz="4" w:space="0" w:color="000000"/>
              <w:right w:val="single" w:sz="4" w:space="0" w:color="000000"/>
            </w:tcBorders>
          </w:tcPr>
          <w:p w14:paraId="36A7472A" w14:textId="77777777" w:rsidR="00B37CF4" w:rsidRDefault="00000000">
            <w:pPr>
              <w:widowControl w:val="0"/>
              <w:spacing w:line="218" w:lineRule="auto"/>
              <w:jc w:val="center"/>
            </w:pPr>
            <w:r>
              <w:t>3</w:t>
            </w:r>
          </w:p>
        </w:tc>
        <w:tc>
          <w:tcPr>
            <w:tcW w:w="908" w:type="dxa"/>
            <w:tcBorders>
              <w:top w:val="single" w:sz="4" w:space="0" w:color="000000"/>
              <w:left w:val="single" w:sz="4" w:space="0" w:color="000000"/>
              <w:bottom w:val="single" w:sz="4" w:space="0" w:color="000000"/>
              <w:right w:val="single" w:sz="4" w:space="0" w:color="000000"/>
            </w:tcBorders>
          </w:tcPr>
          <w:p w14:paraId="4A61E562" w14:textId="77777777" w:rsidR="00B37CF4" w:rsidRDefault="00000000">
            <w:pPr>
              <w:widowControl w:val="0"/>
              <w:spacing w:line="218" w:lineRule="auto"/>
              <w:jc w:val="center"/>
            </w:pPr>
            <w:r>
              <w:t>4</w:t>
            </w:r>
          </w:p>
        </w:tc>
        <w:tc>
          <w:tcPr>
            <w:tcW w:w="1313" w:type="dxa"/>
            <w:tcBorders>
              <w:top w:val="single" w:sz="4" w:space="0" w:color="000000"/>
              <w:left w:val="single" w:sz="4" w:space="0" w:color="000000"/>
              <w:bottom w:val="single" w:sz="4" w:space="0" w:color="000000"/>
            </w:tcBorders>
          </w:tcPr>
          <w:p w14:paraId="28A9B340" w14:textId="77777777" w:rsidR="00B37CF4" w:rsidRDefault="00000000">
            <w:pPr>
              <w:widowControl w:val="0"/>
              <w:spacing w:line="218" w:lineRule="auto"/>
              <w:jc w:val="center"/>
            </w:pPr>
            <w:r>
              <w:t>5</w:t>
            </w:r>
          </w:p>
        </w:tc>
        <w:tc>
          <w:tcPr>
            <w:tcW w:w="1247" w:type="dxa"/>
            <w:tcBorders>
              <w:top w:val="single" w:sz="4" w:space="0" w:color="000000"/>
              <w:left w:val="single" w:sz="4" w:space="0" w:color="000000"/>
              <w:bottom w:val="single" w:sz="4" w:space="0" w:color="000000"/>
              <w:right w:val="single" w:sz="4" w:space="0" w:color="000000"/>
            </w:tcBorders>
          </w:tcPr>
          <w:p w14:paraId="114E5F24" w14:textId="77777777" w:rsidR="00B37CF4" w:rsidRDefault="00000000">
            <w:pPr>
              <w:widowControl w:val="0"/>
              <w:spacing w:line="218" w:lineRule="auto"/>
              <w:jc w:val="center"/>
            </w:pPr>
            <w:r>
              <w:t>6</w:t>
            </w:r>
          </w:p>
        </w:tc>
        <w:tc>
          <w:tcPr>
            <w:tcW w:w="1143" w:type="dxa"/>
            <w:tcBorders>
              <w:top w:val="single" w:sz="4" w:space="0" w:color="000000"/>
              <w:left w:val="single" w:sz="4" w:space="0" w:color="000000"/>
              <w:bottom w:val="single" w:sz="4" w:space="0" w:color="000000"/>
              <w:right w:val="single" w:sz="4" w:space="0" w:color="000000"/>
            </w:tcBorders>
          </w:tcPr>
          <w:p w14:paraId="06A4A719" w14:textId="77777777" w:rsidR="00B37CF4" w:rsidRDefault="00000000">
            <w:pPr>
              <w:widowControl w:val="0"/>
              <w:spacing w:line="218" w:lineRule="auto"/>
              <w:jc w:val="center"/>
            </w:pPr>
            <w:r>
              <w:t>7</w:t>
            </w:r>
          </w:p>
        </w:tc>
        <w:tc>
          <w:tcPr>
            <w:tcW w:w="1551" w:type="dxa"/>
            <w:tcBorders>
              <w:top w:val="single" w:sz="4" w:space="0" w:color="000000"/>
              <w:left w:val="single" w:sz="4" w:space="0" w:color="000000"/>
              <w:bottom w:val="single" w:sz="4" w:space="0" w:color="000000"/>
              <w:right w:val="single" w:sz="4" w:space="0" w:color="000000"/>
            </w:tcBorders>
          </w:tcPr>
          <w:p w14:paraId="75AB1457" w14:textId="77777777" w:rsidR="00B37CF4" w:rsidRDefault="00000000">
            <w:pPr>
              <w:widowControl w:val="0"/>
              <w:spacing w:line="218" w:lineRule="auto"/>
              <w:jc w:val="center"/>
            </w:pPr>
            <w:r>
              <w:t>8</w:t>
            </w:r>
          </w:p>
        </w:tc>
      </w:tr>
      <w:tr w:rsidR="00B37CF4" w14:paraId="0BA3C9D8" w14:textId="77777777">
        <w:tc>
          <w:tcPr>
            <w:tcW w:w="1246" w:type="dxa"/>
            <w:tcBorders>
              <w:top w:val="single" w:sz="4" w:space="0" w:color="000000"/>
              <w:left w:val="single" w:sz="4" w:space="0" w:color="000000"/>
              <w:bottom w:val="single" w:sz="4" w:space="0" w:color="000000"/>
              <w:right w:val="single" w:sz="4" w:space="0" w:color="000000"/>
            </w:tcBorders>
          </w:tcPr>
          <w:p w14:paraId="6ADD74AC" w14:textId="77777777" w:rsidR="00B37CF4" w:rsidRDefault="00000000">
            <w:pPr>
              <w:widowControl w:val="0"/>
              <w:spacing w:line="218" w:lineRule="auto"/>
              <w:rPr>
                <w:sz w:val="22"/>
              </w:rPr>
            </w:pPr>
            <w:r>
              <w:rPr>
                <w:sz w:val="22"/>
                <w:szCs w:val="22"/>
              </w:rPr>
              <w:t>Крольчата</w:t>
            </w:r>
          </w:p>
        </w:tc>
        <w:tc>
          <w:tcPr>
            <w:tcW w:w="1124" w:type="dxa"/>
            <w:tcBorders>
              <w:top w:val="single" w:sz="4" w:space="0" w:color="000000"/>
              <w:left w:val="single" w:sz="4" w:space="0" w:color="000000"/>
              <w:bottom w:val="single" w:sz="4" w:space="0" w:color="000000"/>
              <w:right w:val="single" w:sz="4" w:space="0" w:color="000000"/>
            </w:tcBorders>
          </w:tcPr>
          <w:p w14:paraId="4CD1DE53"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2A4AE91A"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16DD40D9"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410D735D"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3C0F88E8"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3B04091E"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24DE9FC3" w14:textId="77777777" w:rsidR="00B37CF4" w:rsidRDefault="00B37CF4">
            <w:pPr>
              <w:widowControl w:val="0"/>
              <w:spacing w:line="218" w:lineRule="auto"/>
              <w:rPr>
                <w:sz w:val="22"/>
              </w:rPr>
            </w:pPr>
          </w:p>
        </w:tc>
      </w:tr>
      <w:tr w:rsidR="00B37CF4" w14:paraId="314EC786" w14:textId="77777777">
        <w:tc>
          <w:tcPr>
            <w:tcW w:w="1246" w:type="dxa"/>
            <w:tcBorders>
              <w:left w:val="single" w:sz="4" w:space="0" w:color="000000"/>
              <w:bottom w:val="single" w:sz="4" w:space="0" w:color="000000"/>
              <w:right w:val="single" w:sz="4" w:space="0" w:color="000000"/>
            </w:tcBorders>
          </w:tcPr>
          <w:p w14:paraId="25831A51" w14:textId="77777777" w:rsidR="00B37CF4" w:rsidRDefault="00000000">
            <w:pPr>
              <w:widowControl w:val="0"/>
              <w:spacing w:line="218" w:lineRule="auto"/>
              <w:rPr>
                <w:sz w:val="22"/>
              </w:rPr>
            </w:pPr>
            <w:r>
              <w:rPr>
                <w:sz w:val="22"/>
                <w:szCs w:val="22"/>
              </w:rPr>
              <w:t>Нутрии</w:t>
            </w:r>
          </w:p>
        </w:tc>
        <w:tc>
          <w:tcPr>
            <w:tcW w:w="1124" w:type="dxa"/>
            <w:tcBorders>
              <w:left w:val="single" w:sz="4" w:space="0" w:color="000000"/>
              <w:bottom w:val="single" w:sz="4" w:space="0" w:color="000000"/>
              <w:right w:val="single" w:sz="4" w:space="0" w:color="000000"/>
            </w:tcBorders>
          </w:tcPr>
          <w:p w14:paraId="31956DC4" w14:textId="77777777" w:rsidR="00B37CF4" w:rsidRDefault="00B37CF4">
            <w:pPr>
              <w:widowControl w:val="0"/>
              <w:spacing w:line="218" w:lineRule="auto"/>
              <w:rPr>
                <w:sz w:val="22"/>
              </w:rPr>
            </w:pPr>
          </w:p>
        </w:tc>
        <w:tc>
          <w:tcPr>
            <w:tcW w:w="1142" w:type="dxa"/>
            <w:tcBorders>
              <w:left w:val="single" w:sz="4" w:space="0" w:color="000000"/>
              <w:bottom w:val="single" w:sz="4" w:space="0" w:color="000000"/>
              <w:right w:val="single" w:sz="4" w:space="0" w:color="000000"/>
            </w:tcBorders>
          </w:tcPr>
          <w:p w14:paraId="4CA0D7F6" w14:textId="77777777" w:rsidR="00B37CF4" w:rsidRDefault="00B37CF4">
            <w:pPr>
              <w:widowControl w:val="0"/>
              <w:spacing w:line="218" w:lineRule="auto"/>
              <w:rPr>
                <w:sz w:val="22"/>
              </w:rPr>
            </w:pPr>
          </w:p>
        </w:tc>
        <w:tc>
          <w:tcPr>
            <w:tcW w:w="908" w:type="dxa"/>
            <w:tcBorders>
              <w:left w:val="single" w:sz="4" w:space="0" w:color="000000"/>
              <w:bottom w:val="single" w:sz="4" w:space="0" w:color="000000"/>
              <w:right w:val="single" w:sz="4" w:space="0" w:color="000000"/>
            </w:tcBorders>
          </w:tcPr>
          <w:p w14:paraId="5189D773" w14:textId="77777777" w:rsidR="00B37CF4" w:rsidRDefault="00B37CF4">
            <w:pPr>
              <w:widowControl w:val="0"/>
              <w:spacing w:line="218" w:lineRule="auto"/>
              <w:jc w:val="center"/>
              <w:rPr>
                <w:sz w:val="22"/>
              </w:rPr>
            </w:pPr>
          </w:p>
        </w:tc>
        <w:tc>
          <w:tcPr>
            <w:tcW w:w="1313" w:type="dxa"/>
            <w:tcBorders>
              <w:left w:val="single" w:sz="4" w:space="0" w:color="000000"/>
              <w:bottom w:val="single" w:sz="4" w:space="0" w:color="000000"/>
            </w:tcBorders>
          </w:tcPr>
          <w:p w14:paraId="301B43E0" w14:textId="77777777" w:rsidR="00B37CF4" w:rsidRDefault="00B37CF4">
            <w:pPr>
              <w:widowControl w:val="0"/>
              <w:spacing w:line="218" w:lineRule="auto"/>
              <w:rPr>
                <w:sz w:val="22"/>
              </w:rPr>
            </w:pPr>
          </w:p>
        </w:tc>
        <w:tc>
          <w:tcPr>
            <w:tcW w:w="1247" w:type="dxa"/>
            <w:tcBorders>
              <w:left w:val="single" w:sz="4" w:space="0" w:color="000000"/>
              <w:bottom w:val="single" w:sz="4" w:space="0" w:color="000000"/>
              <w:right w:val="single" w:sz="4" w:space="0" w:color="000000"/>
            </w:tcBorders>
          </w:tcPr>
          <w:p w14:paraId="2107ADD6" w14:textId="77777777" w:rsidR="00B37CF4" w:rsidRDefault="00B37CF4">
            <w:pPr>
              <w:widowControl w:val="0"/>
              <w:spacing w:line="218" w:lineRule="auto"/>
              <w:rPr>
                <w:sz w:val="22"/>
              </w:rPr>
            </w:pPr>
          </w:p>
        </w:tc>
        <w:tc>
          <w:tcPr>
            <w:tcW w:w="1143" w:type="dxa"/>
            <w:tcBorders>
              <w:left w:val="single" w:sz="4" w:space="0" w:color="000000"/>
              <w:bottom w:val="single" w:sz="4" w:space="0" w:color="000000"/>
              <w:right w:val="single" w:sz="4" w:space="0" w:color="000000"/>
            </w:tcBorders>
          </w:tcPr>
          <w:p w14:paraId="3EA4ACD4" w14:textId="77777777" w:rsidR="00B37CF4" w:rsidRDefault="00B37CF4">
            <w:pPr>
              <w:widowControl w:val="0"/>
              <w:spacing w:line="218" w:lineRule="auto"/>
              <w:rPr>
                <w:sz w:val="22"/>
              </w:rPr>
            </w:pPr>
          </w:p>
        </w:tc>
        <w:tc>
          <w:tcPr>
            <w:tcW w:w="1551" w:type="dxa"/>
            <w:tcBorders>
              <w:left w:val="single" w:sz="4" w:space="0" w:color="000000"/>
              <w:bottom w:val="single" w:sz="4" w:space="0" w:color="000000"/>
              <w:right w:val="single" w:sz="4" w:space="0" w:color="000000"/>
            </w:tcBorders>
          </w:tcPr>
          <w:p w14:paraId="4E8722CC" w14:textId="77777777" w:rsidR="00B37CF4" w:rsidRDefault="00B37CF4">
            <w:pPr>
              <w:widowControl w:val="0"/>
              <w:spacing w:line="218" w:lineRule="auto"/>
              <w:rPr>
                <w:sz w:val="22"/>
              </w:rPr>
            </w:pPr>
          </w:p>
        </w:tc>
      </w:tr>
      <w:tr w:rsidR="00B37CF4" w14:paraId="0AD60A51" w14:textId="77777777">
        <w:tc>
          <w:tcPr>
            <w:tcW w:w="1246" w:type="dxa"/>
            <w:tcBorders>
              <w:top w:val="single" w:sz="4" w:space="0" w:color="000000"/>
              <w:left w:val="single" w:sz="4" w:space="0" w:color="000000"/>
              <w:bottom w:val="single" w:sz="4" w:space="0" w:color="000000"/>
              <w:right w:val="single" w:sz="4" w:space="0" w:color="000000"/>
            </w:tcBorders>
          </w:tcPr>
          <w:p w14:paraId="36492A3C" w14:textId="77777777" w:rsidR="00B37CF4" w:rsidRDefault="00000000">
            <w:pPr>
              <w:widowControl w:val="0"/>
              <w:spacing w:line="218" w:lineRule="auto"/>
              <w:rPr>
                <w:sz w:val="22"/>
              </w:rPr>
            </w:pPr>
            <w:r>
              <w:rPr>
                <w:sz w:val="22"/>
                <w:szCs w:val="22"/>
              </w:rPr>
              <w:t>Гусята</w:t>
            </w:r>
          </w:p>
        </w:tc>
        <w:tc>
          <w:tcPr>
            <w:tcW w:w="1124" w:type="dxa"/>
            <w:tcBorders>
              <w:top w:val="single" w:sz="4" w:space="0" w:color="000000"/>
              <w:left w:val="single" w:sz="4" w:space="0" w:color="000000"/>
              <w:bottom w:val="single" w:sz="4" w:space="0" w:color="000000"/>
              <w:right w:val="single" w:sz="4" w:space="0" w:color="000000"/>
            </w:tcBorders>
          </w:tcPr>
          <w:p w14:paraId="2FE60F5F"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27E8859B"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1E5A59D6"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0B352802"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114C9039"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414596BA"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25B42401" w14:textId="77777777" w:rsidR="00B37CF4" w:rsidRDefault="00B37CF4">
            <w:pPr>
              <w:widowControl w:val="0"/>
              <w:spacing w:line="218" w:lineRule="auto"/>
              <w:rPr>
                <w:sz w:val="22"/>
              </w:rPr>
            </w:pPr>
          </w:p>
        </w:tc>
      </w:tr>
      <w:tr w:rsidR="00B37CF4" w14:paraId="308BA350" w14:textId="77777777">
        <w:tc>
          <w:tcPr>
            <w:tcW w:w="1246" w:type="dxa"/>
            <w:tcBorders>
              <w:top w:val="single" w:sz="4" w:space="0" w:color="000000"/>
              <w:left w:val="single" w:sz="4" w:space="0" w:color="000000"/>
              <w:bottom w:val="single" w:sz="4" w:space="0" w:color="000000"/>
              <w:right w:val="single" w:sz="4" w:space="0" w:color="000000"/>
            </w:tcBorders>
          </w:tcPr>
          <w:p w14:paraId="505671A2" w14:textId="77777777" w:rsidR="00B37CF4" w:rsidRDefault="00000000">
            <w:pPr>
              <w:widowControl w:val="0"/>
              <w:spacing w:line="218" w:lineRule="auto"/>
              <w:rPr>
                <w:sz w:val="22"/>
              </w:rPr>
            </w:pPr>
            <w:r>
              <w:rPr>
                <w:sz w:val="22"/>
                <w:szCs w:val="22"/>
              </w:rPr>
              <w:t>Индюшата</w:t>
            </w:r>
          </w:p>
        </w:tc>
        <w:tc>
          <w:tcPr>
            <w:tcW w:w="1124" w:type="dxa"/>
            <w:tcBorders>
              <w:top w:val="single" w:sz="4" w:space="0" w:color="000000"/>
              <w:left w:val="single" w:sz="4" w:space="0" w:color="000000"/>
              <w:bottom w:val="single" w:sz="4" w:space="0" w:color="000000"/>
              <w:right w:val="single" w:sz="4" w:space="0" w:color="000000"/>
            </w:tcBorders>
          </w:tcPr>
          <w:p w14:paraId="1F523423" w14:textId="77777777" w:rsidR="00B37CF4" w:rsidRDefault="00B37CF4">
            <w:pPr>
              <w:widowControl w:val="0"/>
              <w:spacing w:line="218" w:lineRule="auto"/>
              <w:rPr>
                <w:sz w:val="22"/>
              </w:rPr>
            </w:pPr>
          </w:p>
        </w:tc>
        <w:tc>
          <w:tcPr>
            <w:tcW w:w="1142" w:type="dxa"/>
            <w:tcBorders>
              <w:top w:val="single" w:sz="4" w:space="0" w:color="000000"/>
              <w:left w:val="single" w:sz="4" w:space="0" w:color="000000"/>
              <w:bottom w:val="single" w:sz="4" w:space="0" w:color="000000"/>
              <w:right w:val="single" w:sz="4" w:space="0" w:color="000000"/>
            </w:tcBorders>
          </w:tcPr>
          <w:p w14:paraId="2FA6E5DA" w14:textId="77777777" w:rsidR="00B37CF4" w:rsidRDefault="00B37CF4">
            <w:pPr>
              <w:widowControl w:val="0"/>
              <w:spacing w:line="218" w:lineRule="auto"/>
              <w:rPr>
                <w:sz w:val="22"/>
              </w:rPr>
            </w:pPr>
          </w:p>
        </w:tc>
        <w:tc>
          <w:tcPr>
            <w:tcW w:w="908" w:type="dxa"/>
            <w:tcBorders>
              <w:top w:val="single" w:sz="4" w:space="0" w:color="000000"/>
              <w:left w:val="single" w:sz="4" w:space="0" w:color="000000"/>
              <w:bottom w:val="single" w:sz="4" w:space="0" w:color="000000"/>
              <w:right w:val="single" w:sz="4" w:space="0" w:color="000000"/>
            </w:tcBorders>
          </w:tcPr>
          <w:p w14:paraId="30CCAC72" w14:textId="77777777" w:rsidR="00B37CF4" w:rsidRDefault="00B37CF4">
            <w:pPr>
              <w:widowControl w:val="0"/>
              <w:spacing w:line="218" w:lineRule="auto"/>
              <w:jc w:val="center"/>
              <w:rPr>
                <w:sz w:val="22"/>
              </w:rPr>
            </w:pPr>
          </w:p>
        </w:tc>
        <w:tc>
          <w:tcPr>
            <w:tcW w:w="1313" w:type="dxa"/>
            <w:tcBorders>
              <w:top w:val="single" w:sz="4" w:space="0" w:color="000000"/>
              <w:left w:val="single" w:sz="4" w:space="0" w:color="000000"/>
              <w:bottom w:val="single" w:sz="4" w:space="0" w:color="000000"/>
            </w:tcBorders>
          </w:tcPr>
          <w:p w14:paraId="3700597F"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right w:val="single" w:sz="4" w:space="0" w:color="000000"/>
            </w:tcBorders>
          </w:tcPr>
          <w:p w14:paraId="23762CF0" w14:textId="77777777" w:rsidR="00B37CF4" w:rsidRDefault="00B37CF4">
            <w:pPr>
              <w:widowControl w:val="0"/>
              <w:spacing w:line="218" w:lineRule="auto"/>
              <w:rPr>
                <w:sz w:val="22"/>
              </w:rPr>
            </w:pPr>
          </w:p>
        </w:tc>
        <w:tc>
          <w:tcPr>
            <w:tcW w:w="1143" w:type="dxa"/>
            <w:tcBorders>
              <w:top w:val="single" w:sz="4" w:space="0" w:color="000000"/>
              <w:left w:val="single" w:sz="4" w:space="0" w:color="000000"/>
              <w:bottom w:val="single" w:sz="4" w:space="0" w:color="000000"/>
              <w:right w:val="single" w:sz="4" w:space="0" w:color="000000"/>
            </w:tcBorders>
          </w:tcPr>
          <w:p w14:paraId="07A6B7D3" w14:textId="77777777" w:rsidR="00B37CF4" w:rsidRDefault="00B37CF4">
            <w:pPr>
              <w:widowControl w:val="0"/>
              <w:spacing w:line="218" w:lineRule="auto"/>
              <w:rPr>
                <w:sz w:val="22"/>
              </w:rPr>
            </w:pPr>
          </w:p>
        </w:tc>
        <w:tc>
          <w:tcPr>
            <w:tcW w:w="1551" w:type="dxa"/>
            <w:tcBorders>
              <w:top w:val="single" w:sz="4" w:space="0" w:color="000000"/>
              <w:left w:val="single" w:sz="4" w:space="0" w:color="000000"/>
              <w:bottom w:val="single" w:sz="4" w:space="0" w:color="000000"/>
              <w:right w:val="single" w:sz="4" w:space="0" w:color="000000"/>
            </w:tcBorders>
          </w:tcPr>
          <w:p w14:paraId="21E6DBD1" w14:textId="77777777" w:rsidR="00B37CF4" w:rsidRDefault="00B37CF4">
            <w:pPr>
              <w:widowControl w:val="0"/>
              <w:spacing w:line="218" w:lineRule="auto"/>
              <w:rPr>
                <w:sz w:val="22"/>
              </w:rPr>
            </w:pPr>
          </w:p>
        </w:tc>
      </w:tr>
      <w:tr w:rsidR="00B37CF4" w14:paraId="0DEAC8F7" w14:textId="77777777">
        <w:tc>
          <w:tcPr>
            <w:tcW w:w="1246" w:type="dxa"/>
            <w:tcBorders>
              <w:left w:val="single" w:sz="4" w:space="0" w:color="000000"/>
              <w:bottom w:val="single" w:sz="4" w:space="0" w:color="000000"/>
              <w:right w:val="single" w:sz="4" w:space="0" w:color="000000"/>
            </w:tcBorders>
          </w:tcPr>
          <w:p w14:paraId="78050B5A" w14:textId="77777777" w:rsidR="00B37CF4" w:rsidRDefault="00000000">
            <w:pPr>
              <w:widowControl w:val="0"/>
              <w:spacing w:line="218" w:lineRule="auto"/>
              <w:rPr>
                <w:sz w:val="22"/>
              </w:rPr>
            </w:pPr>
            <w:r>
              <w:rPr>
                <w:sz w:val="22"/>
                <w:szCs w:val="22"/>
              </w:rPr>
              <w:t>Утята</w:t>
            </w:r>
          </w:p>
        </w:tc>
        <w:tc>
          <w:tcPr>
            <w:tcW w:w="1124" w:type="dxa"/>
            <w:tcBorders>
              <w:left w:val="single" w:sz="4" w:space="0" w:color="000000"/>
              <w:bottom w:val="single" w:sz="4" w:space="0" w:color="000000"/>
              <w:right w:val="single" w:sz="4" w:space="0" w:color="000000"/>
            </w:tcBorders>
          </w:tcPr>
          <w:p w14:paraId="74916CFC" w14:textId="77777777" w:rsidR="00B37CF4" w:rsidRDefault="00B37CF4">
            <w:pPr>
              <w:widowControl w:val="0"/>
              <w:spacing w:line="218" w:lineRule="auto"/>
              <w:rPr>
                <w:sz w:val="22"/>
              </w:rPr>
            </w:pPr>
          </w:p>
        </w:tc>
        <w:tc>
          <w:tcPr>
            <w:tcW w:w="1142" w:type="dxa"/>
            <w:tcBorders>
              <w:left w:val="single" w:sz="4" w:space="0" w:color="000000"/>
              <w:bottom w:val="single" w:sz="4" w:space="0" w:color="000000"/>
              <w:right w:val="single" w:sz="4" w:space="0" w:color="000000"/>
            </w:tcBorders>
          </w:tcPr>
          <w:p w14:paraId="0A0EF1F7" w14:textId="77777777" w:rsidR="00B37CF4" w:rsidRDefault="00B37CF4">
            <w:pPr>
              <w:widowControl w:val="0"/>
              <w:spacing w:line="218" w:lineRule="auto"/>
              <w:rPr>
                <w:sz w:val="22"/>
              </w:rPr>
            </w:pPr>
          </w:p>
        </w:tc>
        <w:tc>
          <w:tcPr>
            <w:tcW w:w="908" w:type="dxa"/>
            <w:tcBorders>
              <w:left w:val="single" w:sz="4" w:space="0" w:color="000000"/>
              <w:bottom w:val="single" w:sz="4" w:space="0" w:color="000000"/>
              <w:right w:val="single" w:sz="4" w:space="0" w:color="000000"/>
            </w:tcBorders>
          </w:tcPr>
          <w:p w14:paraId="7A65524A" w14:textId="77777777" w:rsidR="00B37CF4" w:rsidRDefault="00B37CF4">
            <w:pPr>
              <w:widowControl w:val="0"/>
              <w:spacing w:line="218" w:lineRule="auto"/>
              <w:jc w:val="center"/>
              <w:rPr>
                <w:sz w:val="22"/>
              </w:rPr>
            </w:pPr>
          </w:p>
        </w:tc>
        <w:tc>
          <w:tcPr>
            <w:tcW w:w="1313" w:type="dxa"/>
            <w:tcBorders>
              <w:left w:val="single" w:sz="4" w:space="0" w:color="000000"/>
              <w:bottom w:val="single" w:sz="4" w:space="0" w:color="000000"/>
            </w:tcBorders>
          </w:tcPr>
          <w:p w14:paraId="1C12DE9D" w14:textId="77777777" w:rsidR="00B37CF4" w:rsidRDefault="00B37CF4">
            <w:pPr>
              <w:widowControl w:val="0"/>
              <w:spacing w:line="218" w:lineRule="auto"/>
              <w:rPr>
                <w:sz w:val="22"/>
              </w:rPr>
            </w:pPr>
          </w:p>
        </w:tc>
        <w:tc>
          <w:tcPr>
            <w:tcW w:w="1247" w:type="dxa"/>
            <w:tcBorders>
              <w:left w:val="single" w:sz="4" w:space="0" w:color="000000"/>
              <w:bottom w:val="single" w:sz="4" w:space="0" w:color="000000"/>
              <w:right w:val="single" w:sz="4" w:space="0" w:color="000000"/>
            </w:tcBorders>
          </w:tcPr>
          <w:p w14:paraId="1AF2FF16" w14:textId="77777777" w:rsidR="00B37CF4" w:rsidRDefault="00B37CF4">
            <w:pPr>
              <w:widowControl w:val="0"/>
              <w:spacing w:line="218" w:lineRule="auto"/>
              <w:rPr>
                <w:sz w:val="22"/>
              </w:rPr>
            </w:pPr>
          </w:p>
        </w:tc>
        <w:tc>
          <w:tcPr>
            <w:tcW w:w="1143" w:type="dxa"/>
            <w:tcBorders>
              <w:left w:val="single" w:sz="4" w:space="0" w:color="000000"/>
              <w:bottom w:val="single" w:sz="4" w:space="0" w:color="000000"/>
              <w:right w:val="single" w:sz="4" w:space="0" w:color="000000"/>
            </w:tcBorders>
          </w:tcPr>
          <w:p w14:paraId="77309E7E" w14:textId="77777777" w:rsidR="00B37CF4" w:rsidRDefault="00B37CF4">
            <w:pPr>
              <w:widowControl w:val="0"/>
              <w:spacing w:line="218" w:lineRule="auto"/>
              <w:rPr>
                <w:sz w:val="22"/>
              </w:rPr>
            </w:pPr>
          </w:p>
        </w:tc>
        <w:tc>
          <w:tcPr>
            <w:tcW w:w="1551" w:type="dxa"/>
            <w:tcBorders>
              <w:left w:val="single" w:sz="4" w:space="0" w:color="000000"/>
              <w:bottom w:val="single" w:sz="4" w:space="0" w:color="000000"/>
              <w:right w:val="single" w:sz="4" w:space="0" w:color="000000"/>
            </w:tcBorders>
          </w:tcPr>
          <w:p w14:paraId="1F3D4E1F" w14:textId="77777777" w:rsidR="00B37CF4" w:rsidRDefault="00B37CF4">
            <w:pPr>
              <w:widowControl w:val="0"/>
              <w:spacing w:line="218" w:lineRule="auto"/>
              <w:rPr>
                <w:sz w:val="22"/>
              </w:rPr>
            </w:pPr>
          </w:p>
        </w:tc>
      </w:tr>
      <w:tr w:rsidR="00B37CF4" w14:paraId="4F78A9A2" w14:textId="77777777">
        <w:tc>
          <w:tcPr>
            <w:tcW w:w="1246" w:type="dxa"/>
            <w:tcBorders>
              <w:left w:val="single" w:sz="4" w:space="0" w:color="000000"/>
              <w:bottom w:val="single" w:sz="4" w:space="0" w:color="000000"/>
              <w:right w:val="single" w:sz="4" w:space="0" w:color="000000"/>
            </w:tcBorders>
          </w:tcPr>
          <w:p w14:paraId="032C6D12" w14:textId="77777777" w:rsidR="00B37CF4" w:rsidRDefault="00000000">
            <w:pPr>
              <w:widowControl w:val="0"/>
              <w:spacing w:line="218" w:lineRule="auto"/>
            </w:pPr>
            <w:r>
              <w:t>Куры-несушки</w:t>
            </w:r>
          </w:p>
        </w:tc>
        <w:tc>
          <w:tcPr>
            <w:tcW w:w="1124" w:type="dxa"/>
            <w:tcBorders>
              <w:left w:val="single" w:sz="4" w:space="0" w:color="000000"/>
              <w:bottom w:val="single" w:sz="4" w:space="0" w:color="000000"/>
              <w:right w:val="single" w:sz="4" w:space="0" w:color="000000"/>
            </w:tcBorders>
          </w:tcPr>
          <w:p w14:paraId="5A610E00" w14:textId="77777777" w:rsidR="00B37CF4" w:rsidRDefault="00B37CF4">
            <w:pPr>
              <w:widowControl w:val="0"/>
              <w:spacing w:line="218" w:lineRule="auto"/>
              <w:rPr>
                <w:sz w:val="22"/>
              </w:rPr>
            </w:pPr>
          </w:p>
        </w:tc>
        <w:tc>
          <w:tcPr>
            <w:tcW w:w="1142" w:type="dxa"/>
            <w:tcBorders>
              <w:left w:val="single" w:sz="4" w:space="0" w:color="000000"/>
              <w:bottom w:val="single" w:sz="4" w:space="0" w:color="000000"/>
              <w:right w:val="single" w:sz="4" w:space="0" w:color="000000"/>
            </w:tcBorders>
          </w:tcPr>
          <w:p w14:paraId="5862F443" w14:textId="77777777" w:rsidR="00B37CF4" w:rsidRDefault="00B37CF4">
            <w:pPr>
              <w:widowControl w:val="0"/>
              <w:spacing w:line="218" w:lineRule="auto"/>
              <w:rPr>
                <w:sz w:val="22"/>
              </w:rPr>
            </w:pPr>
          </w:p>
        </w:tc>
        <w:tc>
          <w:tcPr>
            <w:tcW w:w="908" w:type="dxa"/>
            <w:tcBorders>
              <w:left w:val="single" w:sz="4" w:space="0" w:color="000000"/>
              <w:bottom w:val="single" w:sz="4" w:space="0" w:color="000000"/>
              <w:right w:val="single" w:sz="4" w:space="0" w:color="000000"/>
            </w:tcBorders>
          </w:tcPr>
          <w:p w14:paraId="67418C26" w14:textId="77777777" w:rsidR="00B37CF4" w:rsidRDefault="00B37CF4">
            <w:pPr>
              <w:widowControl w:val="0"/>
              <w:spacing w:line="218" w:lineRule="auto"/>
              <w:jc w:val="center"/>
              <w:rPr>
                <w:sz w:val="22"/>
              </w:rPr>
            </w:pPr>
          </w:p>
        </w:tc>
        <w:tc>
          <w:tcPr>
            <w:tcW w:w="1313" w:type="dxa"/>
            <w:tcBorders>
              <w:left w:val="single" w:sz="4" w:space="0" w:color="000000"/>
              <w:bottom w:val="single" w:sz="4" w:space="0" w:color="000000"/>
            </w:tcBorders>
          </w:tcPr>
          <w:p w14:paraId="58AA7787" w14:textId="77777777" w:rsidR="00B37CF4" w:rsidRDefault="00B37CF4">
            <w:pPr>
              <w:widowControl w:val="0"/>
              <w:spacing w:line="218" w:lineRule="auto"/>
              <w:rPr>
                <w:sz w:val="22"/>
              </w:rPr>
            </w:pPr>
          </w:p>
        </w:tc>
        <w:tc>
          <w:tcPr>
            <w:tcW w:w="1247" w:type="dxa"/>
            <w:tcBorders>
              <w:left w:val="single" w:sz="4" w:space="0" w:color="000000"/>
              <w:bottom w:val="single" w:sz="4" w:space="0" w:color="000000"/>
              <w:right w:val="single" w:sz="4" w:space="0" w:color="000000"/>
            </w:tcBorders>
          </w:tcPr>
          <w:p w14:paraId="1EB85B33" w14:textId="77777777" w:rsidR="00B37CF4" w:rsidRDefault="00B37CF4">
            <w:pPr>
              <w:widowControl w:val="0"/>
              <w:spacing w:line="218" w:lineRule="auto"/>
              <w:rPr>
                <w:sz w:val="22"/>
              </w:rPr>
            </w:pPr>
          </w:p>
        </w:tc>
        <w:tc>
          <w:tcPr>
            <w:tcW w:w="1143" w:type="dxa"/>
            <w:tcBorders>
              <w:left w:val="single" w:sz="4" w:space="0" w:color="000000"/>
              <w:bottom w:val="single" w:sz="4" w:space="0" w:color="000000"/>
              <w:right w:val="single" w:sz="4" w:space="0" w:color="000000"/>
            </w:tcBorders>
          </w:tcPr>
          <w:p w14:paraId="218F6F3F" w14:textId="77777777" w:rsidR="00B37CF4" w:rsidRDefault="00B37CF4">
            <w:pPr>
              <w:widowControl w:val="0"/>
              <w:spacing w:line="218" w:lineRule="auto"/>
              <w:rPr>
                <w:sz w:val="22"/>
              </w:rPr>
            </w:pPr>
          </w:p>
        </w:tc>
        <w:tc>
          <w:tcPr>
            <w:tcW w:w="1551" w:type="dxa"/>
            <w:tcBorders>
              <w:left w:val="single" w:sz="4" w:space="0" w:color="000000"/>
              <w:bottom w:val="single" w:sz="4" w:space="0" w:color="000000"/>
              <w:right w:val="single" w:sz="4" w:space="0" w:color="000000"/>
            </w:tcBorders>
          </w:tcPr>
          <w:p w14:paraId="16AB94D0" w14:textId="77777777" w:rsidR="00B37CF4" w:rsidRDefault="00B37CF4">
            <w:pPr>
              <w:widowControl w:val="0"/>
              <w:spacing w:line="218" w:lineRule="auto"/>
              <w:rPr>
                <w:sz w:val="22"/>
              </w:rPr>
            </w:pPr>
          </w:p>
        </w:tc>
      </w:tr>
      <w:tr w:rsidR="00B37CF4" w14:paraId="73502A64" w14:textId="77777777">
        <w:tc>
          <w:tcPr>
            <w:tcW w:w="1246" w:type="dxa"/>
            <w:tcBorders>
              <w:left w:val="single" w:sz="4" w:space="0" w:color="000000"/>
              <w:bottom w:val="single" w:sz="4" w:space="0" w:color="000000"/>
              <w:right w:val="single" w:sz="4" w:space="0" w:color="000000"/>
            </w:tcBorders>
          </w:tcPr>
          <w:p w14:paraId="63107CEC" w14:textId="77777777" w:rsidR="00B37CF4" w:rsidRDefault="00000000">
            <w:pPr>
              <w:widowControl w:val="0"/>
              <w:spacing w:line="218" w:lineRule="auto"/>
              <w:rPr>
                <w:sz w:val="22"/>
              </w:rPr>
            </w:pPr>
            <w:r>
              <w:rPr>
                <w:sz w:val="22"/>
                <w:szCs w:val="22"/>
              </w:rPr>
              <w:t>Перепела</w:t>
            </w:r>
          </w:p>
        </w:tc>
        <w:tc>
          <w:tcPr>
            <w:tcW w:w="1124" w:type="dxa"/>
            <w:tcBorders>
              <w:left w:val="single" w:sz="4" w:space="0" w:color="000000"/>
              <w:bottom w:val="single" w:sz="4" w:space="0" w:color="000000"/>
              <w:right w:val="single" w:sz="4" w:space="0" w:color="000000"/>
            </w:tcBorders>
          </w:tcPr>
          <w:p w14:paraId="0A95581B" w14:textId="77777777" w:rsidR="00B37CF4" w:rsidRDefault="00B37CF4">
            <w:pPr>
              <w:widowControl w:val="0"/>
              <w:spacing w:line="218" w:lineRule="auto"/>
              <w:rPr>
                <w:sz w:val="22"/>
              </w:rPr>
            </w:pPr>
          </w:p>
        </w:tc>
        <w:tc>
          <w:tcPr>
            <w:tcW w:w="1142" w:type="dxa"/>
            <w:tcBorders>
              <w:left w:val="single" w:sz="4" w:space="0" w:color="000000"/>
              <w:bottom w:val="single" w:sz="4" w:space="0" w:color="000000"/>
              <w:right w:val="single" w:sz="4" w:space="0" w:color="000000"/>
            </w:tcBorders>
          </w:tcPr>
          <w:p w14:paraId="1E61CCA4" w14:textId="77777777" w:rsidR="00B37CF4" w:rsidRDefault="00B37CF4">
            <w:pPr>
              <w:widowControl w:val="0"/>
              <w:spacing w:line="218" w:lineRule="auto"/>
              <w:rPr>
                <w:sz w:val="22"/>
              </w:rPr>
            </w:pPr>
          </w:p>
        </w:tc>
        <w:tc>
          <w:tcPr>
            <w:tcW w:w="908" w:type="dxa"/>
            <w:tcBorders>
              <w:left w:val="single" w:sz="4" w:space="0" w:color="000000"/>
              <w:bottom w:val="single" w:sz="4" w:space="0" w:color="000000"/>
              <w:right w:val="single" w:sz="4" w:space="0" w:color="000000"/>
            </w:tcBorders>
          </w:tcPr>
          <w:p w14:paraId="28F47856" w14:textId="77777777" w:rsidR="00B37CF4" w:rsidRDefault="00B37CF4">
            <w:pPr>
              <w:widowControl w:val="0"/>
              <w:spacing w:line="218" w:lineRule="auto"/>
              <w:jc w:val="center"/>
              <w:rPr>
                <w:sz w:val="22"/>
              </w:rPr>
            </w:pPr>
          </w:p>
        </w:tc>
        <w:tc>
          <w:tcPr>
            <w:tcW w:w="1313" w:type="dxa"/>
            <w:tcBorders>
              <w:left w:val="single" w:sz="4" w:space="0" w:color="000000"/>
              <w:bottom w:val="single" w:sz="4" w:space="0" w:color="000000"/>
            </w:tcBorders>
          </w:tcPr>
          <w:p w14:paraId="45B93D07" w14:textId="77777777" w:rsidR="00B37CF4" w:rsidRDefault="00B37CF4">
            <w:pPr>
              <w:widowControl w:val="0"/>
              <w:spacing w:line="218" w:lineRule="auto"/>
              <w:rPr>
                <w:sz w:val="22"/>
              </w:rPr>
            </w:pPr>
          </w:p>
        </w:tc>
        <w:tc>
          <w:tcPr>
            <w:tcW w:w="1247" w:type="dxa"/>
            <w:tcBorders>
              <w:left w:val="single" w:sz="4" w:space="0" w:color="000000"/>
              <w:bottom w:val="single" w:sz="4" w:space="0" w:color="000000"/>
              <w:right w:val="single" w:sz="4" w:space="0" w:color="000000"/>
            </w:tcBorders>
          </w:tcPr>
          <w:p w14:paraId="6E6721D0" w14:textId="77777777" w:rsidR="00B37CF4" w:rsidRDefault="00B37CF4">
            <w:pPr>
              <w:widowControl w:val="0"/>
              <w:spacing w:line="218" w:lineRule="auto"/>
              <w:rPr>
                <w:sz w:val="22"/>
              </w:rPr>
            </w:pPr>
          </w:p>
        </w:tc>
        <w:tc>
          <w:tcPr>
            <w:tcW w:w="1143" w:type="dxa"/>
            <w:tcBorders>
              <w:left w:val="single" w:sz="4" w:space="0" w:color="000000"/>
              <w:bottom w:val="single" w:sz="4" w:space="0" w:color="000000"/>
              <w:right w:val="single" w:sz="4" w:space="0" w:color="000000"/>
            </w:tcBorders>
          </w:tcPr>
          <w:p w14:paraId="05891477" w14:textId="77777777" w:rsidR="00B37CF4" w:rsidRDefault="00B37CF4">
            <w:pPr>
              <w:widowControl w:val="0"/>
              <w:spacing w:line="218" w:lineRule="auto"/>
              <w:rPr>
                <w:sz w:val="22"/>
              </w:rPr>
            </w:pPr>
          </w:p>
        </w:tc>
        <w:tc>
          <w:tcPr>
            <w:tcW w:w="1551" w:type="dxa"/>
            <w:tcBorders>
              <w:left w:val="single" w:sz="4" w:space="0" w:color="000000"/>
              <w:bottom w:val="single" w:sz="4" w:space="0" w:color="000000"/>
              <w:right w:val="single" w:sz="4" w:space="0" w:color="000000"/>
            </w:tcBorders>
          </w:tcPr>
          <w:p w14:paraId="76E2BBEB" w14:textId="77777777" w:rsidR="00B37CF4" w:rsidRDefault="00B37CF4">
            <w:pPr>
              <w:widowControl w:val="0"/>
              <w:spacing w:line="218" w:lineRule="auto"/>
              <w:rPr>
                <w:sz w:val="22"/>
              </w:rPr>
            </w:pPr>
          </w:p>
        </w:tc>
      </w:tr>
      <w:tr w:rsidR="00B37CF4" w14:paraId="08BF1F85" w14:textId="77777777">
        <w:tc>
          <w:tcPr>
            <w:tcW w:w="1246" w:type="dxa"/>
            <w:tcBorders>
              <w:left w:val="single" w:sz="4" w:space="0" w:color="000000"/>
              <w:bottom w:val="single" w:sz="4" w:space="0" w:color="000000"/>
              <w:right w:val="single" w:sz="4" w:space="0" w:color="000000"/>
            </w:tcBorders>
          </w:tcPr>
          <w:p w14:paraId="657740A0" w14:textId="77777777" w:rsidR="00B37CF4" w:rsidRDefault="00000000">
            <w:pPr>
              <w:widowControl w:val="0"/>
              <w:spacing w:line="218" w:lineRule="auto"/>
              <w:rPr>
                <w:sz w:val="22"/>
              </w:rPr>
            </w:pPr>
            <w:r>
              <w:rPr>
                <w:sz w:val="22"/>
                <w:szCs w:val="22"/>
              </w:rPr>
              <w:t>П/пакеты</w:t>
            </w:r>
          </w:p>
        </w:tc>
        <w:tc>
          <w:tcPr>
            <w:tcW w:w="1124" w:type="dxa"/>
            <w:tcBorders>
              <w:left w:val="single" w:sz="4" w:space="0" w:color="000000"/>
              <w:bottom w:val="single" w:sz="4" w:space="0" w:color="000000"/>
              <w:right w:val="single" w:sz="4" w:space="0" w:color="000000"/>
            </w:tcBorders>
          </w:tcPr>
          <w:p w14:paraId="2AF73589" w14:textId="77777777" w:rsidR="00B37CF4" w:rsidRDefault="00B37CF4">
            <w:pPr>
              <w:widowControl w:val="0"/>
              <w:spacing w:line="218" w:lineRule="auto"/>
              <w:rPr>
                <w:sz w:val="22"/>
              </w:rPr>
            </w:pPr>
          </w:p>
        </w:tc>
        <w:tc>
          <w:tcPr>
            <w:tcW w:w="1142" w:type="dxa"/>
            <w:tcBorders>
              <w:left w:val="single" w:sz="4" w:space="0" w:color="000000"/>
              <w:bottom w:val="single" w:sz="4" w:space="0" w:color="000000"/>
              <w:right w:val="single" w:sz="4" w:space="0" w:color="000000"/>
            </w:tcBorders>
          </w:tcPr>
          <w:p w14:paraId="68CD8276" w14:textId="77777777" w:rsidR="00B37CF4" w:rsidRDefault="00B37CF4">
            <w:pPr>
              <w:widowControl w:val="0"/>
              <w:spacing w:line="218" w:lineRule="auto"/>
              <w:rPr>
                <w:sz w:val="22"/>
              </w:rPr>
            </w:pPr>
          </w:p>
        </w:tc>
        <w:tc>
          <w:tcPr>
            <w:tcW w:w="908" w:type="dxa"/>
            <w:tcBorders>
              <w:left w:val="single" w:sz="4" w:space="0" w:color="000000"/>
              <w:bottom w:val="single" w:sz="4" w:space="0" w:color="000000"/>
              <w:right w:val="single" w:sz="4" w:space="0" w:color="000000"/>
            </w:tcBorders>
          </w:tcPr>
          <w:p w14:paraId="2F12E3D3" w14:textId="77777777" w:rsidR="00B37CF4" w:rsidRDefault="00B37CF4">
            <w:pPr>
              <w:widowControl w:val="0"/>
              <w:spacing w:line="218" w:lineRule="auto"/>
              <w:jc w:val="center"/>
              <w:rPr>
                <w:sz w:val="22"/>
              </w:rPr>
            </w:pPr>
          </w:p>
        </w:tc>
        <w:tc>
          <w:tcPr>
            <w:tcW w:w="1313" w:type="dxa"/>
            <w:tcBorders>
              <w:left w:val="single" w:sz="4" w:space="0" w:color="000000"/>
              <w:bottom w:val="single" w:sz="4" w:space="0" w:color="000000"/>
            </w:tcBorders>
          </w:tcPr>
          <w:p w14:paraId="02BAF245" w14:textId="77777777" w:rsidR="00B37CF4" w:rsidRDefault="00B37CF4">
            <w:pPr>
              <w:widowControl w:val="0"/>
              <w:spacing w:line="218" w:lineRule="auto"/>
              <w:rPr>
                <w:sz w:val="22"/>
              </w:rPr>
            </w:pPr>
          </w:p>
        </w:tc>
        <w:tc>
          <w:tcPr>
            <w:tcW w:w="1247" w:type="dxa"/>
            <w:tcBorders>
              <w:left w:val="single" w:sz="4" w:space="0" w:color="000000"/>
              <w:bottom w:val="single" w:sz="4" w:space="0" w:color="000000"/>
              <w:right w:val="single" w:sz="4" w:space="0" w:color="000000"/>
            </w:tcBorders>
          </w:tcPr>
          <w:p w14:paraId="58ECE1A9" w14:textId="77777777" w:rsidR="00B37CF4" w:rsidRDefault="00B37CF4">
            <w:pPr>
              <w:widowControl w:val="0"/>
              <w:spacing w:line="218" w:lineRule="auto"/>
              <w:rPr>
                <w:sz w:val="22"/>
              </w:rPr>
            </w:pPr>
          </w:p>
        </w:tc>
        <w:tc>
          <w:tcPr>
            <w:tcW w:w="1143" w:type="dxa"/>
            <w:tcBorders>
              <w:left w:val="single" w:sz="4" w:space="0" w:color="000000"/>
              <w:bottom w:val="single" w:sz="4" w:space="0" w:color="000000"/>
              <w:right w:val="single" w:sz="4" w:space="0" w:color="000000"/>
            </w:tcBorders>
          </w:tcPr>
          <w:p w14:paraId="1299EAC3" w14:textId="77777777" w:rsidR="00B37CF4" w:rsidRDefault="00B37CF4">
            <w:pPr>
              <w:widowControl w:val="0"/>
              <w:spacing w:line="218" w:lineRule="auto"/>
              <w:rPr>
                <w:sz w:val="22"/>
              </w:rPr>
            </w:pPr>
          </w:p>
        </w:tc>
        <w:tc>
          <w:tcPr>
            <w:tcW w:w="1551" w:type="dxa"/>
            <w:tcBorders>
              <w:left w:val="single" w:sz="4" w:space="0" w:color="000000"/>
              <w:bottom w:val="single" w:sz="4" w:space="0" w:color="000000"/>
              <w:right w:val="single" w:sz="4" w:space="0" w:color="000000"/>
            </w:tcBorders>
          </w:tcPr>
          <w:p w14:paraId="35D00791" w14:textId="77777777" w:rsidR="00B37CF4" w:rsidRDefault="00B37CF4">
            <w:pPr>
              <w:widowControl w:val="0"/>
              <w:spacing w:line="218" w:lineRule="auto"/>
              <w:rPr>
                <w:sz w:val="22"/>
              </w:rPr>
            </w:pPr>
          </w:p>
        </w:tc>
      </w:tr>
      <w:tr w:rsidR="00B37CF4" w14:paraId="5673EF7F" w14:textId="77777777">
        <w:tc>
          <w:tcPr>
            <w:tcW w:w="1246" w:type="dxa"/>
            <w:tcBorders>
              <w:top w:val="single" w:sz="4" w:space="0" w:color="000000"/>
              <w:left w:val="single" w:sz="4" w:space="0" w:color="000000"/>
              <w:bottom w:val="single" w:sz="4" w:space="0" w:color="000000"/>
            </w:tcBorders>
          </w:tcPr>
          <w:p w14:paraId="2728DCA0" w14:textId="77777777" w:rsidR="00B37CF4" w:rsidRDefault="00000000">
            <w:pPr>
              <w:widowControl w:val="0"/>
              <w:spacing w:line="218" w:lineRule="auto"/>
              <w:rPr>
                <w:sz w:val="22"/>
              </w:rPr>
            </w:pPr>
            <w:r>
              <w:rPr>
                <w:sz w:val="22"/>
                <w:szCs w:val="22"/>
              </w:rPr>
              <w:t>Итого</w:t>
            </w:r>
          </w:p>
        </w:tc>
        <w:tc>
          <w:tcPr>
            <w:tcW w:w="1124" w:type="dxa"/>
            <w:tcBorders>
              <w:top w:val="single" w:sz="4" w:space="0" w:color="000000"/>
              <w:left w:val="single" w:sz="4" w:space="0" w:color="000000"/>
              <w:bottom w:val="single" w:sz="4" w:space="0" w:color="000000"/>
              <w:right w:val="single" w:sz="4" w:space="0" w:color="000000"/>
            </w:tcBorders>
          </w:tcPr>
          <w:p w14:paraId="65A4BF83" w14:textId="77777777" w:rsidR="00B37CF4" w:rsidRDefault="00B37CF4">
            <w:pPr>
              <w:widowControl w:val="0"/>
              <w:spacing w:line="218" w:lineRule="auto"/>
              <w:jc w:val="center"/>
              <w:rPr>
                <w:sz w:val="22"/>
              </w:rPr>
            </w:pPr>
          </w:p>
        </w:tc>
        <w:tc>
          <w:tcPr>
            <w:tcW w:w="1142" w:type="dxa"/>
            <w:tcBorders>
              <w:top w:val="single" w:sz="4" w:space="0" w:color="000000"/>
              <w:left w:val="single" w:sz="4" w:space="0" w:color="000000"/>
              <w:bottom w:val="single" w:sz="4" w:space="0" w:color="000000"/>
              <w:right w:val="single" w:sz="4" w:space="0" w:color="000000"/>
            </w:tcBorders>
          </w:tcPr>
          <w:p w14:paraId="7C53F92D" w14:textId="77777777" w:rsidR="00B37CF4" w:rsidRDefault="00B37CF4">
            <w:pPr>
              <w:widowControl w:val="0"/>
              <w:spacing w:line="218" w:lineRule="auto"/>
              <w:jc w:val="center"/>
              <w:rPr>
                <w:sz w:val="22"/>
              </w:rPr>
            </w:pPr>
          </w:p>
        </w:tc>
        <w:tc>
          <w:tcPr>
            <w:tcW w:w="908" w:type="dxa"/>
            <w:tcBorders>
              <w:top w:val="single" w:sz="4" w:space="0" w:color="000000"/>
              <w:left w:val="single" w:sz="4" w:space="0" w:color="000000"/>
              <w:bottom w:val="single" w:sz="4" w:space="0" w:color="000000"/>
              <w:right w:val="single" w:sz="4" w:space="0" w:color="000000"/>
            </w:tcBorders>
          </w:tcPr>
          <w:p w14:paraId="3C8B2577" w14:textId="77777777" w:rsidR="00B37CF4" w:rsidRDefault="00000000">
            <w:pPr>
              <w:widowControl w:val="0"/>
              <w:spacing w:line="218" w:lineRule="auto"/>
              <w:jc w:val="center"/>
              <w:rPr>
                <w:sz w:val="22"/>
              </w:rPr>
            </w:pPr>
            <w:r>
              <w:rPr>
                <w:sz w:val="22"/>
                <w:szCs w:val="22"/>
              </w:rPr>
              <w:t>Х</w:t>
            </w:r>
          </w:p>
        </w:tc>
        <w:tc>
          <w:tcPr>
            <w:tcW w:w="1313" w:type="dxa"/>
            <w:tcBorders>
              <w:top w:val="single" w:sz="4" w:space="0" w:color="000000"/>
              <w:left w:val="single" w:sz="4" w:space="0" w:color="000000"/>
              <w:bottom w:val="single" w:sz="4" w:space="0" w:color="000000"/>
            </w:tcBorders>
          </w:tcPr>
          <w:p w14:paraId="41291248" w14:textId="77777777" w:rsidR="00B37CF4" w:rsidRDefault="00000000">
            <w:pPr>
              <w:widowControl w:val="0"/>
              <w:spacing w:line="218" w:lineRule="auto"/>
              <w:jc w:val="center"/>
              <w:rPr>
                <w:sz w:val="22"/>
              </w:rPr>
            </w:pPr>
            <w:r>
              <w:t>Х</w:t>
            </w:r>
          </w:p>
        </w:tc>
        <w:tc>
          <w:tcPr>
            <w:tcW w:w="1247" w:type="dxa"/>
            <w:tcBorders>
              <w:top w:val="single" w:sz="4" w:space="0" w:color="000000"/>
              <w:left w:val="single" w:sz="4" w:space="0" w:color="000000"/>
              <w:bottom w:val="single" w:sz="4" w:space="0" w:color="000000"/>
              <w:right w:val="single" w:sz="4" w:space="0" w:color="000000"/>
            </w:tcBorders>
          </w:tcPr>
          <w:p w14:paraId="5FAF3C01" w14:textId="77777777" w:rsidR="00B37CF4" w:rsidRDefault="00000000">
            <w:pPr>
              <w:widowControl w:val="0"/>
              <w:spacing w:line="218" w:lineRule="auto"/>
              <w:jc w:val="center"/>
              <w:rPr>
                <w:sz w:val="22"/>
              </w:rPr>
            </w:pPr>
            <w:r>
              <w:rPr>
                <w:sz w:val="22"/>
                <w:szCs w:val="22"/>
              </w:rPr>
              <w:t>Х</w:t>
            </w:r>
          </w:p>
        </w:tc>
        <w:tc>
          <w:tcPr>
            <w:tcW w:w="1143" w:type="dxa"/>
            <w:tcBorders>
              <w:top w:val="single" w:sz="4" w:space="0" w:color="000000"/>
              <w:left w:val="single" w:sz="4" w:space="0" w:color="000000"/>
              <w:bottom w:val="single" w:sz="4" w:space="0" w:color="000000"/>
              <w:right w:val="single" w:sz="4" w:space="0" w:color="000000"/>
            </w:tcBorders>
          </w:tcPr>
          <w:p w14:paraId="609DE91F" w14:textId="77777777" w:rsidR="00B37CF4" w:rsidRDefault="00000000">
            <w:pPr>
              <w:widowControl w:val="0"/>
              <w:spacing w:line="218" w:lineRule="auto"/>
              <w:jc w:val="center"/>
              <w:rPr>
                <w:sz w:val="22"/>
              </w:rPr>
            </w:pPr>
            <w:r>
              <w:rPr>
                <w:sz w:val="22"/>
                <w:szCs w:val="22"/>
              </w:rPr>
              <w:t>Х</w:t>
            </w:r>
          </w:p>
        </w:tc>
        <w:tc>
          <w:tcPr>
            <w:tcW w:w="1551" w:type="dxa"/>
            <w:tcBorders>
              <w:top w:val="single" w:sz="4" w:space="0" w:color="000000"/>
              <w:left w:val="single" w:sz="4" w:space="0" w:color="000000"/>
              <w:bottom w:val="single" w:sz="4" w:space="0" w:color="000000"/>
              <w:right w:val="single" w:sz="4" w:space="0" w:color="000000"/>
            </w:tcBorders>
          </w:tcPr>
          <w:p w14:paraId="250546A5" w14:textId="77777777" w:rsidR="00B37CF4" w:rsidRDefault="00B37CF4">
            <w:pPr>
              <w:widowControl w:val="0"/>
              <w:spacing w:line="218" w:lineRule="auto"/>
              <w:rPr>
                <w:sz w:val="22"/>
              </w:rPr>
            </w:pPr>
          </w:p>
        </w:tc>
      </w:tr>
    </w:tbl>
    <w:p w14:paraId="38B7C6E2" w14:textId="77777777" w:rsidR="00B37CF4" w:rsidRDefault="00B37CF4">
      <w:pPr>
        <w:jc w:val="both"/>
        <w:rPr>
          <w:b/>
          <w:color w:val="000000"/>
        </w:rPr>
      </w:pPr>
    </w:p>
    <w:p w14:paraId="7D55AD94" w14:textId="77777777" w:rsidR="00B37CF4" w:rsidRDefault="00000000">
      <w:pPr>
        <w:suppressAutoHyphens/>
        <w:jc w:val="both"/>
        <w:rPr>
          <w:b/>
          <w:color w:val="000000"/>
        </w:rPr>
      </w:pPr>
      <w:r>
        <w:rPr>
          <w:color w:val="000000"/>
          <w:sz w:val="26"/>
          <w:szCs w:val="26"/>
        </w:rPr>
        <w:t xml:space="preserve">* </w:t>
      </w:r>
      <w:r>
        <w:rPr>
          <w:color w:val="000000"/>
        </w:rPr>
        <w:t>не более 200 голов нутрий, кроликов по похозяйственному учёту, не более 1 000 голов гусей, индеек, уток по похозяйственному учету, не более 1 500 голов кур-несушек, перепелов по похозяйственному учету, не более 30 штук пчелопакетов по похозяйственному учету</w:t>
      </w:r>
      <w:r>
        <w:rPr>
          <w:b/>
          <w:color w:val="000000"/>
        </w:rPr>
        <w:t>.</w:t>
      </w:r>
    </w:p>
    <w:p w14:paraId="5AF11308" w14:textId="77777777" w:rsidR="00B37CF4" w:rsidRDefault="00B37CF4">
      <w:pPr>
        <w:jc w:val="both"/>
        <w:rPr>
          <w:b/>
          <w:color w:val="000000"/>
        </w:rPr>
      </w:pPr>
    </w:p>
    <w:p w14:paraId="6D73F4F1" w14:textId="77777777" w:rsidR="00B37CF4" w:rsidRDefault="00000000">
      <w:pPr>
        <w:jc w:val="both"/>
        <w:rPr>
          <w:szCs w:val="28"/>
        </w:rPr>
      </w:pPr>
      <w:r>
        <w:rPr>
          <w:szCs w:val="28"/>
        </w:rPr>
        <w:t xml:space="preserve">Гражданин, ведущий </w:t>
      </w:r>
    </w:p>
    <w:p w14:paraId="1488B5FE" w14:textId="77777777" w:rsidR="00B37CF4" w:rsidRDefault="00000000">
      <w:pPr>
        <w:jc w:val="both"/>
        <w:rPr>
          <w:szCs w:val="28"/>
        </w:rPr>
      </w:pPr>
      <w:r>
        <w:rPr>
          <w:szCs w:val="28"/>
        </w:rPr>
        <w:t>личное подсобное хозяйство          _____________      ____________________</w:t>
      </w:r>
    </w:p>
    <w:p w14:paraId="5BBA8F3D" w14:textId="77777777" w:rsidR="00B37CF4" w:rsidRDefault="00000000">
      <w:pPr>
        <w:jc w:val="both"/>
      </w:pPr>
      <w:r>
        <w:t xml:space="preserve">                                                               (подпись)            (расшифровка подписи)</w:t>
      </w:r>
    </w:p>
    <w:p w14:paraId="1F15F952" w14:textId="77777777" w:rsidR="00B37CF4" w:rsidRDefault="00000000">
      <w:pPr>
        <w:jc w:val="both"/>
        <w:rPr>
          <w:szCs w:val="28"/>
        </w:rPr>
      </w:pPr>
      <w:r>
        <w:rPr>
          <w:szCs w:val="28"/>
        </w:rPr>
        <w:t>«____» __________ 20___г.</w:t>
      </w:r>
    </w:p>
    <w:p w14:paraId="290A7052" w14:textId="77777777" w:rsidR="00B37CF4" w:rsidRDefault="00B37CF4">
      <w:pPr>
        <w:jc w:val="both"/>
        <w:rPr>
          <w:szCs w:val="28"/>
        </w:rPr>
      </w:pPr>
    </w:p>
    <w:p w14:paraId="1083AFBE" w14:textId="77777777" w:rsidR="00B37CF4" w:rsidRDefault="00B37CF4">
      <w:pPr>
        <w:jc w:val="both"/>
        <w:rPr>
          <w:szCs w:val="28"/>
        </w:rPr>
      </w:pPr>
    </w:p>
    <w:p w14:paraId="26F9B71C" w14:textId="77777777" w:rsidR="00B37CF4" w:rsidRDefault="00000000">
      <w:pPr>
        <w:rPr>
          <w:szCs w:val="28"/>
        </w:rPr>
      </w:pPr>
      <w:r>
        <w:rPr>
          <w:szCs w:val="28"/>
        </w:rPr>
        <w:t>Начальник управления сельского хозяйства</w:t>
      </w:r>
    </w:p>
    <w:p w14:paraId="54F271A8" w14:textId="77777777" w:rsidR="00B37CF4" w:rsidRDefault="00000000">
      <w:pPr>
        <w:rPr>
          <w:szCs w:val="28"/>
        </w:rPr>
      </w:pPr>
      <w:r>
        <w:rPr>
          <w:szCs w:val="28"/>
        </w:rPr>
        <w:t>администрации Ленинградского</w:t>
      </w:r>
    </w:p>
    <w:p w14:paraId="73FF149E" w14:textId="77777777" w:rsidR="00B37CF4" w:rsidRDefault="00000000">
      <w:pPr>
        <w:rPr>
          <w:szCs w:val="28"/>
        </w:rPr>
      </w:pPr>
      <w:r>
        <w:rPr>
          <w:szCs w:val="28"/>
        </w:rPr>
        <w:t xml:space="preserve">муниципального округа                                                            </w:t>
      </w:r>
      <w:r>
        <w:t>И.С. Скоробогаченко</w:t>
      </w:r>
    </w:p>
    <w:p w14:paraId="1BC6E265" w14:textId="77777777" w:rsidR="00B37CF4" w:rsidRDefault="00B37CF4">
      <w:pPr>
        <w:tabs>
          <w:tab w:val="left" w:pos="3408"/>
        </w:tabs>
        <w:ind w:left="560"/>
        <w:rPr>
          <w:szCs w:val="28"/>
        </w:rPr>
      </w:pPr>
    </w:p>
    <w:p w14:paraId="37E7ECDF" w14:textId="77777777" w:rsidR="00B37CF4" w:rsidRDefault="00B37CF4">
      <w:pPr>
        <w:ind w:firstLine="851"/>
        <w:jc w:val="both"/>
        <w:rPr>
          <w:szCs w:val="28"/>
        </w:rPr>
      </w:pPr>
    </w:p>
    <w:p w14:paraId="5776F8FB" w14:textId="77777777" w:rsidR="00B37CF4" w:rsidRDefault="00B37CF4">
      <w:pPr>
        <w:ind w:firstLine="851"/>
        <w:jc w:val="both"/>
        <w:sectPr w:rsidR="00B37CF4">
          <w:headerReference w:type="even" r:id="rId89"/>
          <w:headerReference w:type="default" r:id="rId90"/>
          <w:headerReference w:type="first" r:id="rId91"/>
          <w:pgSz w:w="11906" w:h="16838"/>
          <w:pgMar w:top="1325" w:right="567" w:bottom="1134" w:left="1701" w:header="720" w:footer="0" w:gutter="0"/>
          <w:cols w:space="720"/>
          <w:formProt w:val="0"/>
          <w:titlePg/>
          <w:docGrid w:linePitch="381"/>
        </w:sectPr>
      </w:pPr>
    </w:p>
    <w:tbl>
      <w:tblPr>
        <w:tblStyle w:val="affd"/>
        <w:tblW w:w="5469" w:type="dxa"/>
        <w:tblInd w:w="4332" w:type="dxa"/>
        <w:tblLayout w:type="fixed"/>
        <w:tblLook w:val="04A0" w:firstRow="1" w:lastRow="0" w:firstColumn="1" w:lastColumn="0" w:noHBand="0" w:noVBand="1"/>
      </w:tblPr>
      <w:tblGrid>
        <w:gridCol w:w="5469"/>
      </w:tblGrid>
      <w:tr w:rsidR="00B37CF4" w14:paraId="75A2109A" w14:textId="77777777">
        <w:trPr>
          <w:trHeight w:val="2541"/>
        </w:trPr>
        <w:tc>
          <w:tcPr>
            <w:tcW w:w="5469" w:type="dxa"/>
            <w:tcBorders>
              <w:top w:val="nil"/>
              <w:left w:val="nil"/>
              <w:bottom w:val="nil"/>
              <w:right w:val="nil"/>
            </w:tcBorders>
          </w:tcPr>
          <w:p w14:paraId="0A3AAA73" w14:textId="77777777" w:rsidR="00B37CF4" w:rsidRDefault="00000000">
            <w:pPr>
              <w:widowControl w:val="0"/>
              <w:tabs>
                <w:tab w:val="center" w:pos="3124"/>
              </w:tabs>
              <w:ind w:left="-108"/>
            </w:pPr>
            <w:r>
              <w:rPr>
                <w:szCs w:val="28"/>
              </w:rPr>
              <w:lastRenderedPageBreak/>
              <w:t>Приложение 13</w:t>
            </w:r>
          </w:p>
          <w:p w14:paraId="07A9BB86" w14:textId="77777777" w:rsidR="00B37CF4" w:rsidRDefault="00000000">
            <w:pPr>
              <w:widowControl w:val="0"/>
              <w:ind w:left="-108"/>
            </w:pPr>
            <w:r>
              <w:rPr>
                <w:szCs w:val="28"/>
              </w:rPr>
              <w:t>к Порядку предоставления</w:t>
            </w:r>
          </w:p>
          <w:p w14:paraId="158BAA92" w14:textId="77777777" w:rsidR="00B37CF4" w:rsidRDefault="00000000">
            <w:pPr>
              <w:widowControl w:val="0"/>
              <w:ind w:left="-108"/>
            </w:pPr>
            <w:r>
              <w:rPr>
                <w:szCs w:val="28"/>
              </w:rPr>
              <w:t>субсидий крестьянским (фермерским)</w:t>
            </w:r>
          </w:p>
          <w:p w14:paraId="2A1B60EE" w14:textId="77777777" w:rsidR="00B37CF4" w:rsidRDefault="00000000">
            <w:pPr>
              <w:widowControl w:val="0"/>
              <w:ind w:left="-108"/>
            </w:pPr>
            <w:r>
              <w:rPr>
                <w:szCs w:val="28"/>
              </w:rPr>
              <w:t>хозяйствам и индивидуальным</w:t>
            </w:r>
          </w:p>
          <w:p w14:paraId="776265A5" w14:textId="77777777" w:rsidR="00B37CF4" w:rsidRDefault="00000000">
            <w:pPr>
              <w:widowControl w:val="0"/>
              <w:ind w:left="-108"/>
            </w:pPr>
            <w:r>
              <w:rPr>
                <w:szCs w:val="28"/>
              </w:rPr>
              <w:t>предпринимателям, осуществляющим деятельность в области</w:t>
            </w:r>
          </w:p>
          <w:p w14:paraId="14E26D52" w14:textId="77777777" w:rsidR="00B37CF4" w:rsidRDefault="00000000">
            <w:pPr>
              <w:widowControl w:val="0"/>
              <w:ind w:left="-108"/>
            </w:pPr>
            <w:r>
              <w:rPr>
                <w:szCs w:val="28"/>
              </w:rPr>
              <w:t>сельскохозяйственного производства, гражданам, ведущим личные подсобные хозяйства, а также гражданам, ведущим личные подсобные хозяйства и</w:t>
            </w:r>
          </w:p>
          <w:p w14:paraId="4D88985D" w14:textId="77777777" w:rsidR="00B37CF4" w:rsidRDefault="00000000">
            <w:pPr>
              <w:widowControl w:val="0"/>
              <w:ind w:left="-108"/>
            </w:pPr>
            <w:r>
              <w:rPr>
                <w:szCs w:val="28"/>
              </w:rPr>
              <w:t>применяющим специальный налоговый</w:t>
            </w:r>
          </w:p>
          <w:p w14:paraId="0C49FCC2" w14:textId="77777777" w:rsidR="00B37CF4" w:rsidRDefault="00000000">
            <w:pPr>
              <w:widowControl w:val="0"/>
              <w:ind w:left="-108"/>
            </w:pPr>
            <w:r>
              <w:rPr>
                <w:szCs w:val="28"/>
              </w:rPr>
              <w:t>режим «Налог на профессиональный доход» на территории муниципального образования</w:t>
            </w:r>
          </w:p>
          <w:p w14:paraId="0D725135"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6563E68B" w14:textId="77777777" w:rsidR="00B37CF4" w:rsidRDefault="00000000">
      <w:pPr>
        <w:tabs>
          <w:tab w:val="left" w:pos="-5180"/>
        </w:tabs>
        <w:spacing w:line="218" w:lineRule="auto"/>
        <w:rPr>
          <w:szCs w:val="28"/>
        </w:rPr>
      </w:pPr>
      <w:r>
        <w:rPr>
          <w:szCs w:val="28"/>
        </w:rPr>
        <w:t>ФОРМА</w:t>
      </w:r>
    </w:p>
    <w:p w14:paraId="4490536A" w14:textId="77777777" w:rsidR="00B37CF4" w:rsidRDefault="00B37CF4">
      <w:pPr>
        <w:tabs>
          <w:tab w:val="left" w:pos="-5180"/>
        </w:tabs>
        <w:spacing w:line="218" w:lineRule="auto"/>
        <w:rPr>
          <w:szCs w:val="28"/>
        </w:rPr>
      </w:pPr>
    </w:p>
    <w:p w14:paraId="6FDCD914" w14:textId="77777777" w:rsidR="00B37CF4" w:rsidRDefault="00000000">
      <w:pPr>
        <w:spacing w:line="218" w:lineRule="auto"/>
        <w:rPr>
          <w:szCs w:val="28"/>
        </w:rPr>
      </w:pPr>
      <w:r>
        <w:rPr>
          <w:szCs w:val="28"/>
        </w:rPr>
        <w:t xml:space="preserve">Заполняется гражданином, </w:t>
      </w:r>
    </w:p>
    <w:p w14:paraId="0680D0BA" w14:textId="77777777" w:rsidR="00B37CF4" w:rsidRDefault="00000000">
      <w:pPr>
        <w:spacing w:line="218" w:lineRule="auto"/>
        <w:rPr>
          <w:color w:val="000000"/>
        </w:rPr>
      </w:pPr>
      <w:r>
        <w:rPr>
          <w:color w:val="000000"/>
          <w:szCs w:val="28"/>
        </w:rPr>
        <w:t xml:space="preserve">ведущим личное подсобное хозяйство </w:t>
      </w:r>
    </w:p>
    <w:p w14:paraId="16D417CF" w14:textId="77777777" w:rsidR="00B37CF4" w:rsidRDefault="00000000">
      <w:pPr>
        <w:jc w:val="center"/>
        <w:rPr>
          <w:b/>
          <w:szCs w:val="28"/>
        </w:rPr>
      </w:pPr>
      <w:r>
        <w:rPr>
          <w:b/>
          <w:szCs w:val="28"/>
        </w:rPr>
        <w:t>СПРАВКА-РАСЧЕТ</w:t>
      </w:r>
    </w:p>
    <w:p w14:paraId="61A2286E" w14:textId="77777777" w:rsidR="00B37CF4" w:rsidRDefault="00000000">
      <w:pPr>
        <w:jc w:val="center"/>
        <w:rPr>
          <w:b/>
          <w:color w:val="000000"/>
          <w:szCs w:val="28"/>
        </w:rPr>
      </w:pPr>
      <w:r>
        <w:rPr>
          <w:b/>
          <w:szCs w:val="28"/>
        </w:rPr>
        <w:t>суммы субсидии на в</w:t>
      </w:r>
      <w:r>
        <w:rPr>
          <w:b/>
          <w:color w:val="000000"/>
          <w:szCs w:val="28"/>
        </w:rPr>
        <w:t>озмещение части затрат, понесенных на производство мяса крупного рогатого скота, реализованного в живом весе юридическим лицам независимо от организационно-правовой формы, а также предпринимателям, зарегистрированным на территории</w:t>
      </w:r>
    </w:p>
    <w:p w14:paraId="24F5E1B3" w14:textId="77777777" w:rsidR="00B37CF4" w:rsidRDefault="00000000">
      <w:pPr>
        <w:jc w:val="center"/>
        <w:rPr>
          <w:b/>
          <w:color w:val="000000"/>
          <w:szCs w:val="28"/>
        </w:rPr>
      </w:pPr>
      <w:r>
        <w:rPr>
          <w:b/>
          <w:color w:val="000000"/>
          <w:szCs w:val="28"/>
        </w:rPr>
        <w:t>Краснодарского края</w:t>
      </w:r>
    </w:p>
    <w:tbl>
      <w:tblPr>
        <w:tblW w:w="9660" w:type="dxa"/>
        <w:tblInd w:w="109" w:type="dxa"/>
        <w:tblLayout w:type="fixed"/>
        <w:tblLook w:val="0000" w:firstRow="0" w:lastRow="0" w:firstColumn="0" w:lastColumn="0" w:noHBand="0" w:noVBand="0"/>
      </w:tblPr>
      <w:tblGrid>
        <w:gridCol w:w="4340"/>
        <w:gridCol w:w="5320"/>
      </w:tblGrid>
      <w:tr w:rsidR="00B37CF4" w14:paraId="3BBA0326" w14:textId="77777777">
        <w:tc>
          <w:tcPr>
            <w:tcW w:w="4340" w:type="dxa"/>
            <w:tcBorders>
              <w:top w:val="single" w:sz="4" w:space="0" w:color="000000"/>
              <w:left w:val="single" w:sz="4" w:space="0" w:color="000000"/>
              <w:bottom w:val="single" w:sz="4" w:space="0" w:color="000000"/>
              <w:right w:val="single" w:sz="4" w:space="0" w:color="000000"/>
            </w:tcBorders>
          </w:tcPr>
          <w:p w14:paraId="07E04C6C" w14:textId="77777777" w:rsidR="00B37CF4" w:rsidRDefault="00000000">
            <w:pPr>
              <w:widowControl w:val="0"/>
            </w:pPr>
            <w:r>
              <w:t>Ф.И.О. получателя</w:t>
            </w:r>
          </w:p>
        </w:tc>
        <w:tc>
          <w:tcPr>
            <w:tcW w:w="5319" w:type="dxa"/>
            <w:tcBorders>
              <w:top w:val="single" w:sz="4" w:space="0" w:color="000000"/>
              <w:left w:val="single" w:sz="4" w:space="0" w:color="000000"/>
              <w:bottom w:val="single" w:sz="4" w:space="0" w:color="000000"/>
              <w:right w:val="single" w:sz="4" w:space="0" w:color="000000"/>
            </w:tcBorders>
          </w:tcPr>
          <w:p w14:paraId="42E08E25" w14:textId="77777777" w:rsidR="00B37CF4" w:rsidRDefault="00B37CF4">
            <w:pPr>
              <w:widowControl w:val="0"/>
            </w:pPr>
          </w:p>
        </w:tc>
      </w:tr>
      <w:tr w:rsidR="00B37CF4" w14:paraId="23C4494D" w14:textId="77777777">
        <w:tc>
          <w:tcPr>
            <w:tcW w:w="4340" w:type="dxa"/>
            <w:tcBorders>
              <w:top w:val="single" w:sz="4" w:space="0" w:color="000000"/>
              <w:left w:val="single" w:sz="4" w:space="0" w:color="000000"/>
              <w:bottom w:val="single" w:sz="4" w:space="0" w:color="000000"/>
              <w:right w:val="single" w:sz="4" w:space="0" w:color="000000"/>
            </w:tcBorders>
          </w:tcPr>
          <w:p w14:paraId="6A179D3F" w14:textId="77777777" w:rsidR="00B37CF4" w:rsidRDefault="00000000">
            <w:pPr>
              <w:widowControl w:val="0"/>
            </w:pPr>
            <w:r>
              <w:t>Район</w:t>
            </w:r>
            <w:r>
              <w:rPr>
                <w:lang w:val="en-US"/>
              </w:rPr>
              <w:t xml:space="preserve"> (</w:t>
            </w:r>
            <w:r>
              <w:t>город)</w:t>
            </w:r>
          </w:p>
        </w:tc>
        <w:tc>
          <w:tcPr>
            <w:tcW w:w="5319" w:type="dxa"/>
            <w:tcBorders>
              <w:top w:val="single" w:sz="4" w:space="0" w:color="000000"/>
              <w:left w:val="single" w:sz="4" w:space="0" w:color="000000"/>
              <w:bottom w:val="single" w:sz="4" w:space="0" w:color="000000"/>
              <w:right w:val="single" w:sz="4" w:space="0" w:color="000000"/>
            </w:tcBorders>
          </w:tcPr>
          <w:p w14:paraId="26F86EED" w14:textId="77777777" w:rsidR="00B37CF4" w:rsidRDefault="00B37CF4">
            <w:pPr>
              <w:widowControl w:val="0"/>
            </w:pPr>
          </w:p>
        </w:tc>
      </w:tr>
      <w:tr w:rsidR="00B37CF4" w14:paraId="1A2AEF3E" w14:textId="77777777">
        <w:tc>
          <w:tcPr>
            <w:tcW w:w="4340" w:type="dxa"/>
            <w:tcBorders>
              <w:top w:val="single" w:sz="4" w:space="0" w:color="000000"/>
              <w:left w:val="single" w:sz="4" w:space="0" w:color="000000"/>
              <w:bottom w:val="single" w:sz="4" w:space="0" w:color="000000"/>
              <w:right w:val="single" w:sz="4" w:space="0" w:color="000000"/>
            </w:tcBorders>
          </w:tcPr>
          <w:p w14:paraId="3C3CC239" w14:textId="77777777" w:rsidR="00B37CF4" w:rsidRDefault="00000000">
            <w:pPr>
              <w:widowControl w:val="0"/>
            </w:pPr>
            <w:r>
              <w:t>Почтовый адрес и телефон</w:t>
            </w:r>
          </w:p>
          <w:p w14:paraId="01F3E7D7" w14:textId="77777777" w:rsidR="00B37CF4" w:rsidRDefault="00000000">
            <w:pPr>
              <w:widowControl w:val="0"/>
            </w:pPr>
            <w:r>
              <w:t>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0511E280" w14:textId="77777777" w:rsidR="00B37CF4" w:rsidRDefault="00B37CF4">
            <w:pPr>
              <w:widowControl w:val="0"/>
            </w:pPr>
          </w:p>
        </w:tc>
      </w:tr>
      <w:tr w:rsidR="00B37CF4" w14:paraId="00265857" w14:textId="77777777">
        <w:tc>
          <w:tcPr>
            <w:tcW w:w="4340" w:type="dxa"/>
            <w:tcBorders>
              <w:top w:val="single" w:sz="4" w:space="0" w:color="000000"/>
              <w:left w:val="single" w:sz="4" w:space="0" w:color="000000"/>
              <w:bottom w:val="single" w:sz="4" w:space="0" w:color="000000"/>
              <w:right w:val="single" w:sz="4" w:space="0" w:color="000000"/>
            </w:tcBorders>
          </w:tcPr>
          <w:p w14:paraId="7C28E478" w14:textId="77777777" w:rsidR="00B37CF4" w:rsidRDefault="00000000">
            <w:pPr>
              <w:widowControl w:val="0"/>
            </w:pPr>
            <w:r>
              <w:t>Документ, удостоверяющий личность</w:t>
            </w:r>
          </w:p>
          <w:p w14:paraId="47D1C113" w14:textId="77777777" w:rsidR="00B37CF4" w:rsidRDefault="00000000">
            <w:pPr>
              <w:widowControl w:val="0"/>
            </w:pPr>
            <w:r>
              <w:t>(№, когда, кем выдан)</w:t>
            </w:r>
          </w:p>
        </w:tc>
        <w:tc>
          <w:tcPr>
            <w:tcW w:w="5319" w:type="dxa"/>
            <w:tcBorders>
              <w:top w:val="single" w:sz="4" w:space="0" w:color="000000"/>
              <w:left w:val="single" w:sz="4" w:space="0" w:color="000000"/>
              <w:bottom w:val="single" w:sz="4" w:space="0" w:color="000000"/>
              <w:right w:val="single" w:sz="4" w:space="0" w:color="000000"/>
            </w:tcBorders>
          </w:tcPr>
          <w:p w14:paraId="54E8C04E" w14:textId="77777777" w:rsidR="00B37CF4" w:rsidRDefault="00B37CF4">
            <w:pPr>
              <w:widowControl w:val="0"/>
            </w:pPr>
          </w:p>
        </w:tc>
      </w:tr>
      <w:tr w:rsidR="00B37CF4" w14:paraId="2275E059" w14:textId="77777777">
        <w:tc>
          <w:tcPr>
            <w:tcW w:w="4340" w:type="dxa"/>
            <w:tcBorders>
              <w:top w:val="single" w:sz="4" w:space="0" w:color="000000"/>
              <w:left w:val="single" w:sz="4" w:space="0" w:color="000000"/>
              <w:bottom w:val="single" w:sz="4" w:space="0" w:color="000000"/>
              <w:right w:val="single" w:sz="4" w:space="0" w:color="000000"/>
            </w:tcBorders>
          </w:tcPr>
          <w:p w14:paraId="5A17B993" w14:textId="77777777" w:rsidR="00B37CF4" w:rsidRDefault="00000000">
            <w:pPr>
              <w:widowControl w:val="0"/>
            </w:pPr>
            <w:r>
              <w:t>Банковские реквизиты</w:t>
            </w:r>
          </w:p>
          <w:p w14:paraId="5B37308B" w14:textId="77777777" w:rsidR="00B37CF4" w:rsidRDefault="00000000">
            <w:pPr>
              <w:widowControl w:val="0"/>
            </w:pPr>
            <w:r>
              <w:t>Лицевой счет 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6F4E1B30" w14:textId="77777777" w:rsidR="00B37CF4" w:rsidRDefault="00B37CF4">
            <w:pPr>
              <w:widowControl w:val="0"/>
            </w:pPr>
          </w:p>
        </w:tc>
      </w:tr>
      <w:tr w:rsidR="00B37CF4" w14:paraId="5CAC5769" w14:textId="77777777">
        <w:tc>
          <w:tcPr>
            <w:tcW w:w="4340" w:type="dxa"/>
            <w:tcBorders>
              <w:top w:val="single" w:sz="4" w:space="0" w:color="000000"/>
              <w:left w:val="single" w:sz="4" w:space="0" w:color="000000"/>
              <w:bottom w:val="single" w:sz="4" w:space="0" w:color="000000"/>
              <w:right w:val="single" w:sz="4" w:space="0" w:color="000000"/>
            </w:tcBorders>
          </w:tcPr>
          <w:p w14:paraId="1F2C7CFE" w14:textId="77777777" w:rsidR="00B37CF4" w:rsidRDefault="00000000">
            <w:pPr>
              <w:widowControl w:val="0"/>
            </w:pPr>
            <w:r>
              <w:t>Корреспондентский счет</w:t>
            </w:r>
          </w:p>
        </w:tc>
        <w:tc>
          <w:tcPr>
            <w:tcW w:w="5319" w:type="dxa"/>
            <w:tcBorders>
              <w:top w:val="single" w:sz="4" w:space="0" w:color="000000"/>
              <w:left w:val="single" w:sz="4" w:space="0" w:color="000000"/>
              <w:bottom w:val="single" w:sz="4" w:space="0" w:color="000000"/>
              <w:right w:val="single" w:sz="4" w:space="0" w:color="000000"/>
            </w:tcBorders>
          </w:tcPr>
          <w:p w14:paraId="08C3DAC4" w14:textId="77777777" w:rsidR="00B37CF4" w:rsidRDefault="00B37CF4">
            <w:pPr>
              <w:widowControl w:val="0"/>
            </w:pPr>
          </w:p>
        </w:tc>
      </w:tr>
      <w:tr w:rsidR="00B37CF4" w14:paraId="3722D5B1" w14:textId="77777777">
        <w:tc>
          <w:tcPr>
            <w:tcW w:w="4340" w:type="dxa"/>
            <w:tcBorders>
              <w:top w:val="single" w:sz="4" w:space="0" w:color="000000"/>
              <w:left w:val="single" w:sz="4" w:space="0" w:color="000000"/>
              <w:bottom w:val="single" w:sz="4" w:space="0" w:color="000000"/>
              <w:right w:val="single" w:sz="4" w:space="0" w:color="000000"/>
            </w:tcBorders>
          </w:tcPr>
          <w:p w14:paraId="5AA2388D" w14:textId="77777777" w:rsidR="00B37CF4" w:rsidRDefault="00000000">
            <w:pPr>
              <w:widowControl w:val="0"/>
            </w:pPr>
            <w:r>
              <w:t>Наименование банка</w:t>
            </w:r>
          </w:p>
        </w:tc>
        <w:tc>
          <w:tcPr>
            <w:tcW w:w="5319" w:type="dxa"/>
            <w:tcBorders>
              <w:top w:val="single" w:sz="4" w:space="0" w:color="000000"/>
              <w:left w:val="single" w:sz="4" w:space="0" w:color="000000"/>
              <w:bottom w:val="single" w:sz="4" w:space="0" w:color="000000"/>
              <w:right w:val="single" w:sz="4" w:space="0" w:color="000000"/>
            </w:tcBorders>
          </w:tcPr>
          <w:p w14:paraId="1C605829" w14:textId="77777777" w:rsidR="00B37CF4" w:rsidRDefault="00B37CF4">
            <w:pPr>
              <w:widowControl w:val="0"/>
            </w:pPr>
          </w:p>
        </w:tc>
      </w:tr>
      <w:tr w:rsidR="00B37CF4" w14:paraId="391CC3DA" w14:textId="77777777">
        <w:tc>
          <w:tcPr>
            <w:tcW w:w="4340" w:type="dxa"/>
            <w:tcBorders>
              <w:top w:val="single" w:sz="4" w:space="0" w:color="000000"/>
              <w:left w:val="single" w:sz="4" w:space="0" w:color="000000"/>
              <w:bottom w:val="single" w:sz="4" w:space="0" w:color="000000"/>
              <w:right w:val="single" w:sz="4" w:space="0" w:color="000000"/>
            </w:tcBorders>
          </w:tcPr>
          <w:p w14:paraId="4E6CB500" w14:textId="77777777" w:rsidR="00B37CF4" w:rsidRDefault="00000000">
            <w:pPr>
              <w:widowControl w:val="0"/>
            </w:pPr>
            <w:r>
              <w:t>БИК</w:t>
            </w:r>
          </w:p>
        </w:tc>
        <w:tc>
          <w:tcPr>
            <w:tcW w:w="5319" w:type="dxa"/>
            <w:tcBorders>
              <w:top w:val="single" w:sz="4" w:space="0" w:color="000000"/>
              <w:left w:val="single" w:sz="4" w:space="0" w:color="000000"/>
              <w:bottom w:val="single" w:sz="4" w:space="0" w:color="000000"/>
              <w:right w:val="single" w:sz="4" w:space="0" w:color="000000"/>
            </w:tcBorders>
          </w:tcPr>
          <w:p w14:paraId="3B68A8B4" w14:textId="77777777" w:rsidR="00B37CF4" w:rsidRDefault="00B37CF4">
            <w:pPr>
              <w:widowControl w:val="0"/>
            </w:pPr>
          </w:p>
        </w:tc>
      </w:tr>
    </w:tbl>
    <w:p w14:paraId="1F926075" w14:textId="77777777" w:rsidR="00B37CF4" w:rsidRDefault="00B37CF4">
      <w:pPr>
        <w:spacing w:line="218" w:lineRule="auto"/>
        <w:rPr>
          <w:szCs w:val="28"/>
        </w:rPr>
      </w:pPr>
    </w:p>
    <w:tbl>
      <w:tblPr>
        <w:tblW w:w="9795" w:type="dxa"/>
        <w:tblInd w:w="27" w:type="dxa"/>
        <w:tblLayout w:type="fixed"/>
        <w:tblLook w:val="0000" w:firstRow="0" w:lastRow="0" w:firstColumn="0" w:lastColumn="0" w:noHBand="0" w:noVBand="0"/>
      </w:tblPr>
      <w:tblGrid>
        <w:gridCol w:w="1482"/>
        <w:gridCol w:w="1087"/>
        <w:gridCol w:w="1018"/>
        <w:gridCol w:w="1290"/>
        <w:gridCol w:w="1047"/>
        <w:gridCol w:w="1078"/>
        <w:gridCol w:w="1353"/>
        <w:gridCol w:w="1440"/>
      </w:tblGrid>
      <w:tr w:rsidR="00B37CF4" w14:paraId="053C7BAC" w14:textId="77777777">
        <w:tc>
          <w:tcPr>
            <w:tcW w:w="1481" w:type="dxa"/>
            <w:tcBorders>
              <w:top w:val="single" w:sz="4" w:space="0" w:color="000000"/>
              <w:left w:val="single" w:sz="4" w:space="0" w:color="000000"/>
              <w:bottom w:val="single" w:sz="4" w:space="0" w:color="000000"/>
              <w:right w:val="single" w:sz="4" w:space="0" w:color="000000"/>
            </w:tcBorders>
          </w:tcPr>
          <w:p w14:paraId="4D8B2F50" w14:textId="77777777" w:rsidR="00B37CF4" w:rsidRDefault="00000000">
            <w:pPr>
              <w:widowControl w:val="0"/>
              <w:spacing w:line="218" w:lineRule="auto"/>
              <w:jc w:val="center"/>
              <w:rPr>
                <w:sz w:val="22"/>
              </w:rPr>
            </w:pPr>
            <w:r>
              <w:rPr>
                <w:sz w:val="22"/>
                <w:szCs w:val="22"/>
              </w:rPr>
              <w:t>Наименование</w:t>
            </w:r>
          </w:p>
          <w:p w14:paraId="6FA2DC7D" w14:textId="77777777" w:rsidR="00B37CF4" w:rsidRDefault="00000000">
            <w:pPr>
              <w:widowControl w:val="0"/>
              <w:spacing w:line="218" w:lineRule="auto"/>
              <w:jc w:val="center"/>
              <w:rPr>
                <w:sz w:val="22"/>
              </w:rPr>
            </w:pPr>
            <w:r>
              <w:rPr>
                <w:sz w:val="22"/>
                <w:szCs w:val="22"/>
              </w:rPr>
              <w:t>продукции</w:t>
            </w:r>
          </w:p>
        </w:tc>
        <w:tc>
          <w:tcPr>
            <w:tcW w:w="1086" w:type="dxa"/>
            <w:tcBorders>
              <w:top w:val="single" w:sz="4" w:space="0" w:color="000000"/>
              <w:left w:val="single" w:sz="4" w:space="0" w:color="000000"/>
              <w:bottom w:val="single" w:sz="4" w:space="0" w:color="000000"/>
              <w:right w:val="single" w:sz="4" w:space="0" w:color="000000"/>
            </w:tcBorders>
          </w:tcPr>
          <w:p w14:paraId="55F18BBD" w14:textId="77777777" w:rsidR="00B37CF4" w:rsidRDefault="00000000">
            <w:pPr>
              <w:widowControl w:val="0"/>
              <w:spacing w:line="218" w:lineRule="auto"/>
              <w:jc w:val="center"/>
              <w:rPr>
                <w:sz w:val="22"/>
              </w:rPr>
            </w:pPr>
            <w:r>
              <w:rPr>
                <w:color w:val="000000"/>
                <w:sz w:val="22"/>
                <w:szCs w:val="22"/>
              </w:rPr>
              <w:t>Приемная</w:t>
            </w:r>
            <w:r>
              <w:rPr>
                <w:color w:val="C9211E"/>
                <w:sz w:val="22"/>
                <w:szCs w:val="22"/>
              </w:rPr>
              <w:t xml:space="preserve"> </w:t>
            </w:r>
            <w:r>
              <w:rPr>
                <w:color w:val="000000"/>
                <w:sz w:val="22"/>
                <w:szCs w:val="22"/>
              </w:rPr>
              <w:t>живая масса*</w:t>
            </w:r>
          </w:p>
          <w:p w14:paraId="2E8AB3E4" w14:textId="77777777" w:rsidR="00B37CF4" w:rsidRDefault="00000000">
            <w:pPr>
              <w:widowControl w:val="0"/>
              <w:spacing w:line="218" w:lineRule="auto"/>
              <w:jc w:val="center"/>
              <w:rPr>
                <w:sz w:val="22"/>
              </w:rPr>
            </w:pPr>
            <w:r>
              <w:rPr>
                <w:sz w:val="22"/>
                <w:szCs w:val="22"/>
              </w:rPr>
              <w:t>(кг)</w:t>
            </w:r>
          </w:p>
        </w:tc>
        <w:tc>
          <w:tcPr>
            <w:tcW w:w="1018" w:type="dxa"/>
            <w:tcBorders>
              <w:top w:val="single" w:sz="4" w:space="0" w:color="000000"/>
              <w:left w:val="single" w:sz="4" w:space="0" w:color="000000"/>
              <w:bottom w:val="single" w:sz="4" w:space="0" w:color="000000"/>
              <w:right w:val="single" w:sz="4" w:space="0" w:color="000000"/>
            </w:tcBorders>
          </w:tcPr>
          <w:p w14:paraId="1A2410B1" w14:textId="77777777" w:rsidR="00B37CF4" w:rsidRDefault="00000000">
            <w:pPr>
              <w:widowControl w:val="0"/>
              <w:spacing w:line="218" w:lineRule="auto"/>
              <w:jc w:val="center"/>
              <w:rPr>
                <w:sz w:val="22"/>
              </w:rPr>
            </w:pPr>
            <w:r>
              <w:rPr>
                <w:sz w:val="22"/>
                <w:szCs w:val="22"/>
              </w:rPr>
              <w:t>Ставка</w:t>
            </w:r>
          </w:p>
          <w:p w14:paraId="74A10820" w14:textId="77777777" w:rsidR="00B37CF4" w:rsidRDefault="00000000">
            <w:pPr>
              <w:widowControl w:val="0"/>
              <w:spacing w:line="218" w:lineRule="auto"/>
              <w:jc w:val="center"/>
              <w:rPr>
                <w:sz w:val="22"/>
              </w:rPr>
            </w:pPr>
            <w:r>
              <w:rPr>
                <w:sz w:val="22"/>
                <w:szCs w:val="22"/>
              </w:rPr>
              <w:t>субсидии</w:t>
            </w:r>
          </w:p>
          <w:p w14:paraId="60C1ABCF" w14:textId="77777777" w:rsidR="00B37CF4" w:rsidRDefault="00000000">
            <w:pPr>
              <w:widowControl w:val="0"/>
              <w:spacing w:line="218" w:lineRule="auto"/>
              <w:jc w:val="center"/>
              <w:rPr>
                <w:sz w:val="22"/>
              </w:rPr>
            </w:pPr>
            <w:r>
              <w:rPr>
                <w:sz w:val="22"/>
                <w:szCs w:val="22"/>
              </w:rPr>
              <w:t>(руб./кг)</w:t>
            </w:r>
          </w:p>
        </w:tc>
        <w:tc>
          <w:tcPr>
            <w:tcW w:w="1290" w:type="dxa"/>
            <w:tcBorders>
              <w:top w:val="single" w:sz="4" w:space="0" w:color="000000"/>
              <w:left w:val="single" w:sz="4" w:space="0" w:color="000000"/>
              <w:bottom w:val="single" w:sz="4" w:space="0" w:color="000000"/>
            </w:tcBorders>
            <w:vAlign w:val="center"/>
          </w:tcPr>
          <w:p w14:paraId="00E90B88" w14:textId="77777777" w:rsidR="00B37CF4" w:rsidRDefault="00000000">
            <w:pPr>
              <w:widowControl w:val="0"/>
              <w:spacing w:line="218" w:lineRule="auto"/>
              <w:jc w:val="center"/>
              <w:rPr>
                <w:sz w:val="22"/>
              </w:rPr>
            </w:pPr>
            <w:r>
              <w:rPr>
                <w:sz w:val="22"/>
                <w:szCs w:val="22"/>
              </w:rPr>
              <w:t>Сумма фактически понесенных затрат на выращивание КРС, заявленно</w:t>
            </w:r>
            <w:r>
              <w:rPr>
                <w:sz w:val="22"/>
                <w:szCs w:val="22"/>
              </w:rPr>
              <w:lastRenderedPageBreak/>
              <w:t>го к субсидированию (рублей)</w:t>
            </w:r>
          </w:p>
        </w:tc>
        <w:tc>
          <w:tcPr>
            <w:tcW w:w="1047" w:type="dxa"/>
            <w:tcBorders>
              <w:top w:val="single" w:sz="4" w:space="0" w:color="000000"/>
              <w:left w:val="single" w:sz="4" w:space="0" w:color="000000"/>
              <w:bottom w:val="single" w:sz="4" w:space="0" w:color="000000"/>
            </w:tcBorders>
          </w:tcPr>
          <w:p w14:paraId="076C0008" w14:textId="77777777" w:rsidR="00B37CF4" w:rsidRDefault="00000000">
            <w:pPr>
              <w:widowControl w:val="0"/>
              <w:spacing w:line="218" w:lineRule="auto"/>
              <w:jc w:val="center"/>
              <w:rPr>
                <w:sz w:val="22"/>
              </w:rPr>
            </w:pPr>
            <w:r>
              <w:rPr>
                <w:sz w:val="22"/>
                <w:szCs w:val="22"/>
              </w:rPr>
              <w:lastRenderedPageBreak/>
              <w:t>Ставка субсидии %</w:t>
            </w:r>
          </w:p>
        </w:tc>
        <w:tc>
          <w:tcPr>
            <w:tcW w:w="1078" w:type="dxa"/>
            <w:tcBorders>
              <w:top w:val="single" w:sz="4" w:space="0" w:color="000000"/>
              <w:left w:val="single" w:sz="4" w:space="0" w:color="000000"/>
              <w:bottom w:val="single" w:sz="4" w:space="0" w:color="000000"/>
            </w:tcBorders>
          </w:tcPr>
          <w:p w14:paraId="5549D90C" w14:textId="77777777" w:rsidR="00B37CF4" w:rsidRDefault="00000000">
            <w:pPr>
              <w:widowControl w:val="0"/>
              <w:ind w:left="-57" w:right="-57"/>
              <w:jc w:val="center"/>
              <w:rPr>
                <w:sz w:val="22"/>
              </w:rPr>
            </w:pPr>
            <w:r>
              <w:rPr>
                <w:sz w:val="22"/>
                <w:szCs w:val="22"/>
              </w:rPr>
              <w:t>Размер целевых средств</w:t>
            </w:r>
          </w:p>
          <w:p w14:paraId="0D1871CC" w14:textId="77777777" w:rsidR="00B37CF4" w:rsidRDefault="00000000">
            <w:pPr>
              <w:widowControl w:val="0"/>
              <w:ind w:left="-113" w:right="-113"/>
              <w:jc w:val="center"/>
              <w:rPr>
                <w:sz w:val="22"/>
              </w:rPr>
            </w:pPr>
            <w:r>
              <w:rPr>
                <w:sz w:val="22"/>
                <w:szCs w:val="22"/>
              </w:rPr>
              <w:t>(гр.6= =гр.2×гр.3</w:t>
            </w:r>
          </w:p>
          <w:p w14:paraId="7DD26563" w14:textId="77777777" w:rsidR="00B37CF4" w:rsidRDefault="00000000">
            <w:pPr>
              <w:widowControl w:val="0"/>
              <w:ind w:left="-113" w:right="-113"/>
              <w:jc w:val="center"/>
              <w:rPr>
                <w:sz w:val="22"/>
              </w:rPr>
            </w:pPr>
            <w:r>
              <w:rPr>
                <w:sz w:val="22"/>
                <w:szCs w:val="22"/>
              </w:rPr>
              <w:t>(рублей)</w:t>
            </w:r>
          </w:p>
        </w:tc>
        <w:tc>
          <w:tcPr>
            <w:tcW w:w="1353" w:type="dxa"/>
            <w:tcBorders>
              <w:top w:val="single" w:sz="4" w:space="0" w:color="000000"/>
              <w:left w:val="single" w:sz="4" w:space="0" w:color="000000"/>
              <w:bottom w:val="single" w:sz="4" w:space="0" w:color="000000"/>
            </w:tcBorders>
          </w:tcPr>
          <w:p w14:paraId="0B8895B5" w14:textId="77777777" w:rsidR="00B37CF4" w:rsidRDefault="00000000">
            <w:pPr>
              <w:widowControl w:val="0"/>
              <w:ind w:left="-57" w:right="-57"/>
              <w:jc w:val="center"/>
              <w:rPr>
                <w:sz w:val="22"/>
              </w:rPr>
            </w:pPr>
            <w:r>
              <w:rPr>
                <w:sz w:val="22"/>
                <w:szCs w:val="22"/>
              </w:rPr>
              <w:t>Размер целевых средств</w:t>
            </w:r>
          </w:p>
          <w:p w14:paraId="11E3F548" w14:textId="77777777" w:rsidR="00B37CF4" w:rsidRDefault="00000000">
            <w:pPr>
              <w:widowControl w:val="0"/>
              <w:ind w:left="-113" w:right="-113"/>
              <w:jc w:val="center"/>
              <w:rPr>
                <w:sz w:val="22"/>
              </w:rPr>
            </w:pPr>
            <w:r>
              <w:rPr>
                <w:sz w:val="22"/>
                <w:szCs w:val="22"/>
              </w:rPr>
              <w:t>(гр.7= =гр.4×гр.5/100)</w:t>
            </w:r>
          </w:p>
          <w:p w14:paraId="71458B4B" w14:textId="77777777" w:rsidR="00B37CF4" w:rsidRDefault="00000000">
            <w:pPr>
              <w:widowControl w:val="0"/>
              <w:ind w:left="-113" w:right="-113"/>
              <w:jc w:val="center"/>
              <w:rPr>
                <w:sz w:val="22"/>
              </w:rPr>
            </w:pPr>
            <w:r>
              <w:rPr>
                <w:sz w:val="22"/>
                <w:szCs w:val="22"/>
              </w:rPr>
              <w:t>(рублей)</w:t>
            </w:r>
          </w:p>
        </w:tc>
        <w:tc>
          <w:tcPr>
            <w:tcW w:w="1440" w:type="dxa"/>
            <w:tcBorders>
              <w:top w:val="single" w:sz="4" w:space="0" w:color="000000"/>
              <w:left w:val="single" w:sz="4" w:space="0" w:color="000000"/>
              <w:bottom w:val="single" w:sz="4" w:space="0" w:color="000000"/>
              <w:right w:val="single" w:sz="4" w:space="0" w:color="000000"/>
            </w:tcBorders>
            <w:vAlign w:val="center"/>
          </w:tcPr>
          <w:p w14:paraId="13FDA8AC" w14:textId="77777777" w:rsidR="00B37CF4" w:rsidRDefault="00000000">
            <w:pPr>
              <w:widowControl w:val="0"/>
              <w:spacing w:line="218" w:lineRule="auto"/>
              <w:jc w:val="center"/>
              <w:rPr>
                <w:sz w:val="22"/>
              </w:rPr>
            </w:pPr>
            <w:r>
              <w:rPr>
                <w:sz w:val="22"/>
                <w:szCs w:val="22"/>
              </w:rPr>
              <w:t>Сумма субсидии (минимальная величина из гр.6 или гр.7) (рублей)</w:t>
            </w:r>
          </w:p>
        </w:tc>
      </w:tr>
      <w:tr w:rsidR="00B37CF4" w14:paraId="34DB8204" w14:textId="77777777">
        <w:tc>
          <w:tcPr>
            <w:tcW w:w="1481" w:type="dxa"/>
            <w:tcBorders>
              <w:top w:val="single" w:sz="4" w:space="0" w:color="000000"/>
              <w:left w:val="single" w:sz="4" w:space="0" w:color="000000"/>
              <w:bottom w:val="single" w:sz="4" w:space="0" w:color="000000"/>
              <w:right w:val="single" w:sz="4" w:space="0" w:color="000000"/>
            </w:tcBorders>
          </w:tcPr>
          <w:p w14:paraId="7C6116E6" w14:textId="77777777" w:rsidR="00B37CF4" w:rsidRDefault="00000000">
            <w:pPr>
              <w:widowControl w:val="0"/>
              <w:spacing w:line="218" w:lineRule="auto"/>
              <w:jc w:val="center"/>
              <w:rPr>
                <w:sz w:val="22"/>
              </w:rPr>
            </w:pPr>
            <w:r>
              <w:rPr>
                <w:sz w:val="22"/>
                <w:szCs w:val="22"/>
              </w:rPr>
              <w:t>1</w:t>
            </w:r>
          </w:p>
        </w:tc>
        <w:tc>
          <w:tcPr>
            <w:tcW w:w="1086" w:type="dxa"/>
            <w:tcBorders>
              <w:top w:val="single" w:sz="4" w:space="0" w:color="000000"/>
              <w:left w:val="single" w:sz="4" w:space="0" w:color="000000"/>
              <w:bottom w:val="single" w:sz="4" w:space="0" w:color="000000"/>
              <w:right w:val="single" w:sz="4" w:space="0" w:color="000000"/>
            </w:tcBorders>
          </w:tcPr>
          <w:p w14:paraId="33B87635" w14:textId="77777777" w:rsidR="00B37CF4" w:rsidRDefault="00000000">
            <w:pPr>
              <w:widowControl w:val="0"/>
              <w:spacing w:line="218" w:lineRule="auto"/>
              <w:jc w:val="center"/>
              <w:rPr>
                <w:sz w:val="22"/>
              </w:rPr>
            </w:pPr>
            <w:r>
              <w:rPr>
                <w:sz w:val="22"/>
                <w:szCs w:val="22"/>
              </w:rPr>
              <w:t>2</w:t>
            </w:r>
          </w:p>
        </w:tc>
        <w:tc>
          <w:tcPr>
            <w:tcW w:w="1018" w:type="dxa"/>
            <w:tcBorders>
              <w:top w:val="single" w:sz="4" w:space="0" w:color="000000"/>
              <w:left w:val="single" w:sz="4" w:space="0" w:color="000000"/>
              <w:bottom w:val="single" w:sz="4" w:space="0" w:color="000000"/>
              <w:right w:val="single" w:sz="4" w:space="0" w:color="000000"/>
            </w:tcBorders>
          </w:tcPr>
          <w:p w14:paraId="469BA473" w14:textId="77777777" w:rsidR="00B37CF4" w:rsidRDefault="00000000">
            <w:pPr>
              <w:widowControl w:val="0"/>
              <w:spacing w:line="218" w:lineRule="auto"/>
              <w:jc w:val="center"/>
              <w:rPr>
                <w:sz w:val="22"/>
              </w:rPr>
            </w:pPr>
            <w:r>
              <w:rPr>
                <w:sz w:val="22"/>
                <w:szCs w:val="22"/>
              </w:rPr>
              <w:t>3</w:t>
            </w:r>
          </w:p>
        </w:tc>
        <w:tc>
          <w:tcPr>
            <w:tcW w:w="1290" w:type="dxa"/>
            <w:tcBorders>
              <w:top w:val="single" w:sz="4" w:space="0" w:color="000000"/>
              <w:left w:val="single" w:sz="4" w:space="0" w:color="000000"/>
              <w:bottom w:val="single" w:sz="4" w:space="0" w:color="000000"/>
            </w:tcBorders>
          </w:tcPr>
          <w:p w14:paraId="5C009768" w14:textId="77777777" w:rsidR="00B37CF4" w:rsidRDefault="00000000">
            <w:pPr>
              <w:widowControl w:val="0"/>
              <w:spacing w:line="218" w:lineRule="auto"/>
              <w:jc w:val="center"/>
              <w:rPr>
                <w:sz w:val="22"/>
              </w:rPr>
            </w:pPr>
            <w:r>
              <w:rPr>
                <w:sz w:val="22"/>
                <w:szCs w:val="22"/>
              </w:rPr>
              <w:t>4</w:t>
            </w:r>
          </w:p>
        </w:tc>
        <w:tc>
          <w:tcPr>
            <w:tcW w:w="1047" w:type="dxa"/>
            <w:tcBorders>
              <w:top w:val="single" w:sz="4" w:space="0" w:color="000000"/>
              <w:left w:val="single" w:sz="4" w:space="0" w:color="000000"/>
              <w:bottom w:val="single" w:sz="4" w:space="0" w:color="000000"/>
            </w:tcBorders>
          </w:tcPr>
          <w:p w14:paraId="1DBD6380" w14:textId="77777777" w:rsidR="00B37CF4" w:rsidRDefault="00000000">
            <w:pPr>
              <w:widowControl w:val="0"/>
              <w:spacing w:line="218" w:lineRule="auto"/>
              <w:jc w:val="center"/>
              <w:rPr>
                <w:sz w:val="22"/>
              </w:rPr>
            </w:pPr>
            <w:r>
              <w:rPr>
                <w:sz w:val="22"/>
                <w:szCs w:val="22"/>
              </w:rPr>
              <w:t>5</w:t>
            </w:r>
          </w:p>
        </w:tc>
        <w:tc>
          <w:tcPr>
            <w:tcW w:w="1078" w:type="dxa"/>
            <w:tcBorders>
              <w:top w:val="single" w:sz="4" w:space="0" w:color="000000"/>
              <w:left w:val="single" w:sz="4" w:space="0" w:color="000000"/>
              <w:bottom w:val="single" w:sz="4" w:space="0" w:color="000000"/>
            </w:tcBorders>
          </w:tcPr>
          <w:p w14:paraId="059EDC80" w14:textId="77777777" w:rsidR="00B37CF4" w:rsidRDefault="00000000">
            <w:pPr>
              <w:widowControl w:val="0"/>
              <w:spacing w:line="218" w:lineRule="auto"/>
              <w:jc w:val="center"/>
              <w:rPr>
                <w:sz w:val="22"/>
              </w:rPr>
            </w:pPr>
            <w:r>
              <w:rPr>
                <w:sz w:val="22"/>
                <w:szCs w:val="22"/>
              </w:rPr>
              <w:t>6</w:t>
            </w:r>
          </w:p>
        </w:tc>
        <w:tc>
          <w:tcPr>
            <w:tcW w:w="1353" w:type="dxa"/>
            <w:tcBorders>
              <w:top w:val="single" w:sz="4" w:space="0" w:color="000000"/>
              <w:left w:val="single" w:sz="4" w:space="0" w:color="000000"/>
              <w:bottom w:val="single" w:sz="4" w:space="0" w:color="000000"/>
            </w:tcBorders>
          </w:tcPr>
          <w:p w14:paraId="3A7DDA6A" w14:textId="77777777" w:rsidR="00B37CF4" w:rsidRDefault="00000000">
            <w:pPr>
              <w:widowControl w:val="0"/>
              <w:spacing w:line="218" w:lineRule="auto"/>
              <w:jc w:val="center"/>
              <w:rPr>
                <w:sz w:val="22"/>
              </w:rPr>
            </w:pPr>
            <w:r>
              <w:rPr>
                <w:sz w:val="22"/>
                <w:szCs w:val="22"/>
              </w:rPr>
              <w:t>7</w:t>
            </w:r>
          </w:p>
        </w:tc>
        <w:tc>
          <w:tcPr>
            <w:tcW w:w="1440" w:type="dxa"/>
            <w:tcBorders>
              <w:top w:val="single" w:sz="4" w:space="0" w:color="000000"/>
              <w:left w:val="single" w:sz="4" w:space="0" w:color="000000"/>
              <w:bottom w:val="single" w:sz="4" w:space="0" w:color="000000"/>
              <w:right w:val="single" w:sz="4" w:space="0" w:color="000000"/>
            </w:tcBorders>
          </w:tcPr>
          <w:p w14:paraId="0930EC07" w14:textId="77777777" w:rsidR="00B37CF4" w:rsidRDefault="00000000">
            <w:pPr>
              <w:widowControl w:val="0"/>
              <w:spacing w:line="218" w:lineRule="auto"/>
              <w:jc w:val="center"/>
              <w:rPr>
                <w:sz w:val="22"/>
              </w:rPr>
            </w:pPr>
            <w:r>
              <w:rPr>
                <w:sz w:val="22"/>
                <w:szCs w:val="22"/>
              </w:rPr>
              <w:t>8</w:t>
            </w:r>
          </w:p>
        </w:tc>
      </w:tr>
      <w:tr w:rsidR="00B37CF4" w14:paraId="7893C126" w14:textId="77777777">
        <w:tc>
          <w:tcPr>
            <w:tcW w:w="1481" w:type="dxa"/>
            <w:tcBorders>
              <w:top w:val="single" w:sz="4" w:space="0" w:color="000000"/>
              <w:left w:val="single" w:sz="4" w:space="0" w:color="000000"/>
              <w:bottom w:val="single" w:sz="4" w:space="0" w:color="000000"/>
              <w:right w:val="single" w:sz="4" w:space="0" w:color="000000"/>
            </w:tcBorders>
          </w:tcPr>
          <w:p w14:paraId="64179324" w14:textId="77777777" w:rsidR="00B37CF4" w:rsidRDefault="00B37CF4">
            <w:pPr>
              <w:widowControl w:val="0"/>
              <w:spacing w:line="218" w:lineRule="auto"/>
              <w:rPr>
                <w:sz w:val="22"/>
              </w:rPr>
            </w:pPr>
          </w:p>
        </w:tc>
        <w:tc>
          <w:tcPr>
            <w:tcW w:w="1086" w:type="dxa"/>
            <w:tcBorders>
              <w:top w:val="single" w:sz="4" w:space="0" w:color="000000"/>
              <w:left w:val="single" w:sz="4" w:space="0" w:color="000000"/>
              <w:bottom w:val="single" w:sz="4" w:space="0" w:color="000000"/>
              <w:right w:val="single" w:sz="4" w:space="0" w:color="000000"/>
            </w:tcBorders>
          </w:tcPr>
          <w:p w14:paraId="7774B50D" w14:textId="77777777" w:rsidR="00B37CF4" w:rsidRDefault="00B37CF4">
            <w:pPr>
              <w:widowControl w:val="0"/>
              <w:spacing w:line="218" w:lineRule="auto"/>
              <w:rPr>
                <w:sz w:val="22"/>
              </w:rPr>
            </w:pPr>
          </w:p>
        </w:tc>
        <w:tc>
          <w:tcPr>
            <w:tcW w:w="1018" w:type="dxa"/>
            <w:tcBorders>
              <w:top w:val="single" w:sz="4" w:space="0" w:color="000000"/>
              <w:left w:val="single" w:sz="4" w:space="0" w:color="000000"/>
              <w:bottom w:val="single" w:sz="4" w:space="0" w:color="000000"/>
              <w:right w:val="single" w:sz="4" w:space="0" w:color="000000"/>
            </w:tcBorders>
          </w:tcPr>
          <w:p w14:paraId="53529FEB" w14:textId="77777777" w:rsidR="00B37CF4" w:rsidRDefault="00B37CF4">
            <w:pPr>
              <w:widowControl w:val="0"/>
              <w:spacing w:line="218" w:lineRule="auto"/>
              <w:jc w:val="center"/>
              <w:rPr>
                <w:sz w:val="22"/>
              </w:rPr>
            </w:pPr>
          </w:p>
        </w:tc>
        <w:tc>
          <w:tcPr>
            <w:tcW w:w="1290" w:type="dxa"/>
            <w:tcBorders>
              <w:top w:val="single" w:sz="4" w:space="0" w:color="000000"/>
              <w:left w:val="single" w:sz="4" w:space="0" w:color="000000"/>
              <w:bottom w:val="single" w:sz="4" w:space="0" w:color="000000"/>
            </w:tcBorders>
          </w:tcPr>
          <w:p w14:paraId="23CDDF4D" w14:textId="77777777" w:rsidR="00B37CF4" w:rsidRDefault="00B37CF4">
            <w:pPr>
              <w:widowControl w:val="0"/>
              <w:spacing w:line="218" w:lineRule="auto"/>
              <w:rPr>
                <w:sz w:val="22"/>
              </w:rPr>
            </w:pPr>
          </w:p>
        </w:tc>
        <w:tc>
          <w:tcPr>
            <w:tcW w:w="1047" w:type="dxa"/>
            <w:tcBorders>
              <w:top w:val="single" w:sz="4" w:space="0" w:color="000000"/>
              <w:left w:val="single" w:sz="4" w:space="0" w:color="000000"/>
              <w:bottom w:val="single" w:sz="4" w:space="0" w:color="000000"/>
            </w:tcBorders>
          </w:tcPr>
          <w:p w14:paraId="2BFC5A26" w14:textId="77777777" w:rsidR="00B37CF4" w:rsidRDefault="00B37CF4">
            <w:pPr>
              <w:widowControl w:val="0"/>
              <w:spacing w:line="218" w:lineRule="auto"/>
              <w:rPr>
                <w:sz w:val="22"/>
              </w:rPr>
            </w:pPr>
          </w:p>
        </w:tc>
        <w:tc>
          <w:tcPr>
            <w:tcW w:w="1078" w:type="dxa"/>
            <w:tcBorders>
              <w:top w:val="single" w:sz="4" w:space="0" w:color="000000"/>
              <w:left w:val="single" w:sz="4" w:space="0" w:color="000000"/>
              <w:bottom w:val="single" w:sz="4" w:space="0" w:color="000000"/>
            </w:tcBorders>
          </w:tcPr>
          <w:p w14:paraId="0B1B4118" w14:textId="77777777" w:rsidR="00B37CF4" w:rsidRDefault="00B37CF4">
            <w:pPr>
              <w:widowControl w:val="0"/>
              <w:spacing w:line="218" w:lineRule="auto"/>
              <w:rPr>
                <w:sz w:val="22"/>
              </w:rPr>
            </w:pPr>
          </w:p>
        </w:tc>
        <w:tc>
          <w:tcPr>
            <w:tcW w:w="1353" w:type="dxa"/>
            <w:tcBorders>
              <w:top w:val="single" w:sz="4" w:space="0" w:color="000000"/>
              <w:left w:val="single" w:sz="4" w:space="0" w:color="000000"/>
              <w:bottom w:val="single" w:sz="4" w:space="0" w:color="000000"/>
            </w:tcBorders>
          </w:tcPr>
          <w:p w14:paraId="2F9CEEAA" w14:textId="77777777" w:rsidR="00B37CF4" w:rsidRDefault="00B37CF4">
            <w:pPr>
              <w:widowControl w:val="0"/>
              <w:spacing w:line="218" w:lineRule="auto"/>
              <w:rPr>
                <w:sz w:val="22"/>
              </w:rPr>
            </w:pPr>
          </w:p>
        </w:tc>
        <w:tc>
          <w:tcPr>
            <w:tcW w:w="1440" w:type="dxa"/>
            <w:tcBorders>
              <w:top w:val="single" w:sz="4" w:space="0" w:color="000000"/>
              <w:left w:val="single" w:sz="4" w:space="0" w:color="000000"/>
              <w:bottom w:val="single" w:sz="4" w:space="0" w:color="000000"/>
              <w:right w:val="single" w:sz="4" w:space="0" w:color="000000"/>
            </w:tcBorders>
          </w:tcPr>
          <w:p w14:paraId="327CCB65" w14:textId="77777777" w:rsidR="00B37CF4" w:rsidRDefault="00B37CF4">
            <w:pPr>
              <w:widowControl w:val="0"/>
              <w:spacing w:line="218" w:lineRule="auto"/>
              <w:rPr>
                <w:sz w:val="22"/>
              </w:rPr>
            </w:pPr>
          </w:p>
        </w:tc>
      </w:tr>
      <w:tr w:rsidR="00B37CF4" w14:paraId="0EE63AAA" w14:textId="77777777">
        <w:tc>
          <w:tcPr>
            <w:tcW w:w="1481" w:type="dxa"/>
            <w:tcBorders>
              <w:top w:val="single" w:sz="4" w:space="0" w:color="000000"/>
              <w:left w:val="single" w:sz="4" w:space="0" w:color="000000"/>
              <w:bottom w:val="single" w:sz="4" w:space="0" w:color="000000"/>
              <w:right w:val="single" w:sz="4" w:space="0" w:color="000000"/>
            </w:tcBorders>
          </w:tcPr>
          <w:p w14:paraId="5765B861" w14:textId="77777777" w:rsidR="00B37CF4" w:rsidRDefault="00000000">
            <w:pPr>
              <w:widowControl w:val="0"/>
              <w:spacing w:line="218" w:lineRule="auto"/>
              <w:rPr>
                <w:sz w:val="22"/>
              </w:rPr>
            </w:pPr>
            <w:r>
              <w:rPr>
                <w:sz w:val="22"/>
                <w:szCs w:val="22"/>
              </w:rPr>
              <w:t>Итого</w:t>
            </w:r>
          </w:p>
        </w:tc>
        <w:tc>
          <w:tcPr>
            <w:tcW w:w="1086" w:type="dxa"/>
            <w:tcBorders>
              <w:top w:val="single" w:sz="4" w:space="0" w:color="000000"/>
              <w:left w:val="single" w:sz="4" w:space="0" w:color="000000"/>
              <w:bottom w:val="single" w:sz="4" w:space="0" w:color="000000"/>
              <w:right w:val="single" w:sz="4" w:space="0" w:color="000000"/>
            </w:tcBorders>
          </w:tcPr>
          <w:p w14:paraId="745F3887" w14:textId="77777777" w:rsidR="00B37CF4" w:rsidRDefault="00B37CF4">
            <w:pPr>
              <w:widowControl w:val="0"/>
              <w:spacing w:line="218" w:lineRule="auto"/>
              <w:jc w:val="center"/>
              <w:rPr>
                <w:sz w:val="22"/>
              </w:rPr>
            </w:pPr>
          </w:p>
        </w:tc>
        <w:tc>
          <w:tcPr>
            <w:tcW w:w="1018" w:type="dxa"/>
            <w:tcBorders>
              <w:top w:val="single" w:sz="4" w:space="0" w:color="000000"/>
              <w:left w:val="single" w:sz="4" w:space="0" w:color="000000"/>
              <w:bottom w:val="single" w:sz="4" w:space="0" w:color="000000"/>
              <w:right w:val="single" w:sz="4" w:space="0" w:color="000000"/>
            </w:tcBorders>
          </w:tcPr>
          <w:p w14:paraId="04088457" w14:textId="77777777" w:rsidR="00B37CF4" w:rsidRDefault="00000000">
            <w:pPr>
              <w:widowControl w:val="0"/>
              <w:spacing w:line="218" w:lineRule="auto"/>
              <w:jc w:val="center"/>
              <w:rPr>
                <w:sz w:val="22"/>
              </w:rPr>
            </w:pPr>
            <w:r>
              <w:rPr>
                <w:sz w:val="22"/>
                <w:szCs w:val="22"/>
              </w:rPr>
              <w:t>Х</w:t>
            </w:r>
          </w:p>
        </w:tc>
        <w:tc>
          <w:tcPr>
            <w:tcW w:w="1290" w:type="dxa"/>
            <w:tcBorders>
              <w:top w:val="single" w:sz="4" w:space="0" w:color="000000"/>
              <w:left w:val="single" w:sz="4" w:space="0" w:color="000000"/>
              <w:bottom w:val="single" w:sz="4" w:space="0" w:color="000000"/>
            </w:tcBorders>
          </w:tcPr>
          <w:p w14:paraId="55C9A34B" w14:textId="77777777" w:rsidR="00B37CF4" w:rsidRDefault="00B37CF4">
            <w:pPr>
              <w:widowControl w:val="0"/>
              <w:spacing w:line="218" w:lineRule="auto"/>
              <w:jc w:val="center"/>
              <w:rPr>
                <w:sz w:val="22"/>
              </w:rPr>
            </w:pPr>
          </w:p>
        </w:tc>
        <w:tc>
          <w:tcPr>
            <w:tcW w:w="1047" w:type="dxa"/>
            <w:tcBorders>
              <w:top w:val="single" w:sz="4" w:space="0" w:color="000000"/>
              <w:left w:val="single" w:sz="4" w:space="0" w:color="000000"/>
              <w:bottom w:val="single" w:sz="4" w:space="0" w:color="000000"/>
            </w:tcBorders>
          </w:tcPr>
          <w:p w14:paraId="338A5C19" w14:textId="77777777" w:rsidR="00B37CF4" w:rsidRDefault="00B37CF4">
            <w:pPr>
              <w:widowControl w:val="0"/>
              <w:spacing w:line="218" w:lineRule="auto"/>
              <w:jc w:val="center"/>
              <w:rPr>
                <w:sz w:val="22"/>
              </w:rPr>
            </w:pPr>
          </w:p>
        </w:tc>
        <w:tc>
          <w:tcPr>
            <w:tcW w:w="1078" w:type="dxa"/>
            <w:tcBorders>
              <w:top w:val="single" w:sz="4" w:space="0" w:color="000000"/>
              <w:left w:val="single" w:sz="4" w:space="0" w:color="000000"/>
              <w:bottom w:val="single" w:sz="4" w:space="0" w:color="000000"/>
            </w:tcBorders>
          </w:tcPr>
          <w:p w14:paraId="5DFBFB7B" w14:textId="77777777" w:rsidR="00B37CF4" w:rsidRDefault="00B37CF4">
            <w:pPr>
              <w:widowControl w:val="0"/>
              <w:spacing w:line="218" w:lineRule="auto"/>
              <w:jc w:val="center"/>
              <w:rPr>
                <w:sz w:val="22"/>
              </w:rPr>
            </w:pPr>
          </w:p>
        </w:tc>
        <w:tc>
          <w:tcPr>
            <w:tcW w:w="1353" w:type="dxa"/>
            <w:tcBorders>
              <w:top w:val="single" w:sz="4" w:space="0" w:color="000000"/>
              <w:left w:val="single" w:sz="4" w:space="0" w:color="000000"/>
              <w:bottom w:val="single" w:sz="4" w:space="0" w:color="000000"/>
            </w:tcBorders>
          </w:tcPr>
          <w:p w14:paraId="26EB73B4" w14:textId="77777777" w:rsidR="00B37CF4" w:rsidRDefault="00B37CF4">
            <w:pPr>
              <w:widowControl w:val="0"/>
              <w:spacing w:line="218" w:lineRule="auto"/>
              <w:jc w:val="center"/>
              <w:rPr>
                <w:sz w:val="22"/>
              </w:rPr>
            </w:pPr>
          </w:p>
        </w:tc>
        <w:tc>
          <w:tcPr>
            <w:tcW w:w="1440" w:type="dxa"/>
            <w:tcBorders>
              <w:top w:val="single" w:sz="4" w:space="0" w:color="000000"/>
              <w:left w:val="single" w:sz="4" w:space="0" w:color="000000"/>
              <w:bottom w:val="single" w:sz="4" w:space="0" w:color="000000"/>
              <w:right w:val="single" w:sz="4" w:space="0" w:color="000000"/>
            </w:tcBorders>
          </w:tcPr>
          <w:p w14:paraId="31C287F3" w14:textId="77777777" w:rsidR="00B37CF4" w:rsidRDefault="00B37CF4">
            <w:pPr>
              <w:widowControl w:val="0"/>
              <w:spacing w:line="218" w:lineRule="auto"/>
              <w:jc w:val="center"/>
              <w:rPr>
                <w:sz w:val="22"/>
              </w:rPr>
            </w:pPr>
          </w:p>
        </w:tc>
      </w:tr>
    </w:tbl>
    <w:p w14:paraId="316546E1" w14:textId="77777777" w:rsidR="00B37CF4" w:rsidRDefault="00B37CF4">
      <w:pPr>
        <w:ind w:left="140" w:hanging="140"/>
        <w:jc w:val="both"/>
      </w:pPr>
    </w:p>
    <w:p w14:paraId="155CE548" w14:textId="77777777" w:rsidR="00B37CF4" w:rsidRDefault="00000000">
      <w:pPr>
        <w:suppressAutoHyphens/>
        <w:jc w:val="both"/>
      </w:pPr>
      <w:r>
        <w:t>* Для ЛПХ не применяющих специальный налоговый режим «Налог на профессиональный доход»:</w:t>
      </w:r>
    </w:p>
    <w:p w14:paraId="27D4AFD5" w14:textId="77777777" w:rsidR="00B37CF4" w:rsidRDefault="00000000">
      <w:pPr>
        <w:suppressAutoHyphens/>
        <w:ind w:left="140" w:hanging="140"/>
        <w:jc w:val="both"/>
      </w:pPr>
      <w:r>
        <w:t>- предельно допустимый объём субсидируемого мяса не должен превышать</w:t>
      </w:r>
    </w:p>
    <w:p w14:paraId="256A4C75" w14:textId="77777777" w:rsidR="00B37CF4" w:rsidRDefault="00000000">
      <w:pPr>
        <w:suppressAutoHyphens/>
        <w:ind w:left="140" w:hanging="140"/>
        <w:jc w:val="both"/>
      </w:pPr>
      <w:r>
        <w:t>1 000,00 кг в год на одно хозяйство.</w:t>
      </w:r>
    </w:p>
    <w:p w14:paraId="7A03E251" w14:textId="77777777" w:rsidR="00B37CF4" w:rsidRDefault="00000000">
      <w:pPr>
        <w:suppressAutoHyphens/>
        <w:jc w:val="both"/>
      </w:pPr>
      <w:r>
        <w:t>* Для ЛПХ применяющих специальный налоговый режим «Налог на профессиональный доход»:</w:t>
      </w:r>
    </w:p>
    <w:p w14:paraId="020E3803" w14:textId="77777777" w:rsidR="00B37CF4" w:rsidRDefault="00000000">
      <w:pPr>
        <w:suppressAutoHyphens/>
        <w:ind w:left="140" w:hanging="140"/>
        <w:jc w:val="both"/>
      </w:pPr>
      <w:r>
        <w:t>- предельно допустимый объём субсидируемого мяса не должен превышать:</w:t>
      </w:r>
    </w:p>
    <w:p w14:paraId="768784DB" w14:textId="77777777" w:rsidR="00B37CF4" w:rsidRDefault="00000000">
      <w:pPr>
        <w:suppressAutoHyphens/>
        <w:ind w:left="140" w:hanging="140"/>
        <w:jc w:val="both"/>
      </w:pPr>
      <w:r>
        <w:t>- 5 000,00 кг в год на одно хозяйство</w:t>
      </w:r>
    </w:p>
    <w:p w14:paraId="4800C77D" w14:textId="77777777" w:rsidR="00B37CF4" w:rsidRDefault="00B37CF4">
      <w:pPr>
        <w:ind w:left="140" w:hanging="140"/>
        <w:jc w:val="both"/>
      </w:pPr>
    </w:p>
    <w:p w14:paraId="60F1CF9D" w14:textId="77777777" w:rsidR="00B37CF4" w:rsidRDefault="00000000">
      <w:pPr>
        <w:jc w:val="both"/>
        <w:rPr>
          <w:szCs w:val="28"/>
        </w:rPr>
      </w:pPr>
      <w:r>
        <w:rPr>
          <w:szCs w:val="28"/>
        </w:rPr>
        <w:t xml:space="preserve">Гражданин, ведущий </w:t>
      </w:r>
    </w:p>
    <w:p w14:paraId="37B6A5A2" w14:textId="77777777" w:rsidR="00B37CF4" w:rsidRDefault="00000000">
      <w:pPr>
        <w:jc w:val="both"/>
        <w:rPr>
          <w:szCs w:val="28"/>
        </w:rPr>
      </w:pPr>
      <w:r>
        <w:rPr>
          <w:szCs w:val="28"/>
        </w:rPr>
        <w:t>личное подсобное хозяйство          _____________      ____________________</w:t>
      </w:r>
    </w:p>
    <w:p w14:paraId="74FD0B65" w14:textId="77777777" w:rsidR="00B37CF4" w:rsidRDefault="00000000">
      <w:pPr>
        <w:jc w:val="both"/>
      </w:pPr>
      <w:r>
        <w:t xml:space="preserve">                                                               (подпись)           (расшифровка подписи)</w:t>
      </w:r>
    </w:p>
    <w:p w14:paraId="2AAB0FD6" w14:textId="77777777" w:rsidR="00B37CF4" w:rsidRDefault="00000000">
      <w:pPr>
        <w:jc w:val="both"/>
        <w:rPr>
          <w:szCs w:val="28"/>
        </w:rPr>
      </w:pPr>
      <w:r>
        <w:rPr>
          <w:szCs w:val="28"/>
        </w:rPr>
        <w:t>«____» __________ 20___г.</w:t>
      </w:r>
    </w:p>
    <w:p w14:paraId="7F8B5F2D" w14:textId="77777777" w:rsidR="00B37CF4" w:rsidRDefault="00B37CF4">
      <w:pPr>
        <w:jc w:val="both"/>
        <w:rPr>
          <w:szCs w:val="28"/>
        </w:rPr>
      </w:pPr>
    </w:p>
    <w:p w14:paraId="20CF4AC5" w14:textId="77777777" w:rsidR="00B37CF4" w:rsidRDefault="00B37CF4">
      <w:pPr>
        <w:ind w:firstLine="680"/>
        <w:jc w:val="both"/>
        <w:rPr>
          <w:szCs w:val="28"/>
        </w:rPr>
      </w:pPr>
    </w:p>
    <w:p w14:paraId="4B742023" w14:textId="77777777" w:rsidR="00B37CF4" w:rsidRDefault="00000000">
      <w:pPr>
        <w:rPr>
          <w:szCs w:val="28"/>
        </w:rPr>
      </w:pPr>
      <w:r>
        <w:rPr>
          <w:szCs w:val="28"/>
        </w:rPr>
        <w:t>Начальник управления сельского хозяйства</w:t>
      </w:r>
    </w:p>
    <w:p w14:paraId="4101BDE0" w14:textId="77777777" w:rsidR="00B37CF4" w:rsidRDefault="00000000">
      <w:pPr>
        <w:rPr>
          <w:szCs w:val="28"/>
        </w:rPr>
      </w:pPr>
      <w:r>
        <w:rPr>
          <w:szCs w:val="28"/>
        </w:rPr>
        <w:t>администрации Ленинградского</w:t>
      </w:r>
    </w:p>
    <w:p w14:paraId="7ADE0813" w14:textId="77777777" w:rsidR="00B37CF4" w:rsidRDefault="00000000">
      <w:pPr>
        <w:rPr>
          <w:szCs w:val="28"/>
        </w:rPr>
      </w:pPr>
      <w:r>
        <w:rPr>
          <w:szCs w:val="28"/>
        </w:rPr>
        <w:t xml:space="preserve">муниципального округа                                                            </w:t>
      </w:r>
      <w:r>
        <w:t>И.С. Скоробогаченко</w:t>
      </w:r>
    </w:p>
    <w:p w14:paraId="32E8A89B" w14:textId="77777777" w:rsidR="00B37CF4" w:rsidRDefault="00B37CF4">
      <w:pPr>
        <w:ind w:firstLine="851"/>
        <w:jc w:val="both"/>
        <w:rPr>
          <w:szCs w:val="28"/>
        </w:rPr>
      </w:pPr>
    </w:p>
    <w:p w14:paraId="229904C6" w14:textId="77777777" w:rsidR="00B37CF4" w:rsidRDefault="00B37CF4">
      <w:pPr>
        <w:rPr>
          <w:szCs w:val="28"/>
        </w:rPr>
        <w:sectPr w:rsidR="00B37CF4">
          <w:headerReference w:type="even" r:id="rId92"/>
          <w:headerReference w:type="default" r:id="rId93"/>
          <w:pgSz w:w="11906" w:h="16838"/>
          <w:pgMar w:top="1325" w:right="567" w:bottom="1134" w:left="1701" w:header="720" w:footer="0" w:gutter="0"/>
          <w:cols w:space="720"/>
          <w:formProt w:val="0"/>
          <w:docGrid w:linePitch="381"/>
        </w:sectPr>
      </w:pPr>
    </w:p>
    <w:tbl>
      <w:tblPr>
        <w:tblStyle w:val="affd"/>
        <w:tblW w:w="5484" w:type="dxa"/>
        <w:tblInd w:w="4317" w:type="dxa"/>
        <w:tblLayout w:type="fixed"/>
        <w:tblLook w:val="04A0" w:firstRow="1" w:lastRow="0" w:firstColumn="1" w:lastColumn="0" w:noHBand="0" w:noVBand="1"/>
      </w:tblPr>
      <w:tblGrid>
        <w:gridCol w:w="5484"/>
      </w:tblGrid>
      <w:tr w:rsidR="00B37CF4" w14:paraId="1E147684" w14:textId="77777777">
        <w:trPr>
          <w:trHeight w:val="2541"/>
        </w:trPr>
        <w:tc>
          <w:tcPr>
            <w:tcW w:w="5484" w:type="dxa"/>
            <w:tcBorders>
              <w:top w:val="nil"/>
              <w:left w:val="nil"/>
              <w:bottom w:val="nil"/>
              <w:right w:val="nil"/>
            </w:tcBorders>
          </w:tcPr>
          <w:p w14:paraId="6358D7D3" w14:textId="77777777" w:rsidR="00B37CF4" w:rsidRDefault="00000000">
            <w:pPr>
              <w:widowControl w:val="0"/>
              <w:tabs>
                <w:tab w:val="center" w:pos="3124"/>
              </w:tabs>
              <w:ind w:left="-108"/>
            </w:pPr>
            <w:r>
              <w:rPr>
                <w:szCs w:val="28"/>
              </w:rPr>
              <w:lastRenderedPageBreak/>
              <w:t>Приложение 14</w:t>
            </w:r>
          </w:p>
          <w:p w14:paraId="625CA6D2" w14:textId="77777777" w:rsidR="00B37CF4" w:rsidRDefault="00000000">
            <w:pPr>
              <w:widowControl w:val="0"/>
              <w:ind w:left="-108"/>
            </w:pPr>
            <w:r>
              <w:rPr>
                <w:szCs w:val="28"/>
              </w:rPr>
              <w:t>к Порядку предоставления</w:t>
            </w:r>
          </w:p>
          <w:p w14:paraId="1778B915" w14:textId="77777777" w:rsidR="00B37CF4" w:rsidRDefault="00000000">
            <w:pPr>
              <w:widowControl w:val="0"/>
              <w:ind w:left="-108"/>
            </w:pPr>
            <w:r>
              <w:rPr>
                <w:szCs w:val="28"/>
              </w:rPr>
              <w:t>субсидий крестьянским (фермерским)</w:t>
            </w:r>
          </w:p>
          <w:p w14:paraId="0D611899" w14:textId="77777777" w:rsidR="00B37CF4" w:rsidRDefault="00000000">
            <w:pPr>
              <w:widowControl w:val="0"/>
              <w:ind w:left="-108"/>
            </w:pPr>
            <w:r>
              <w:rPr>
                <w:szCs w:val="28"/>
              </w:rPr>
              <w:t>хозяйствам и индивидуальным</w:t>
            </w:r>
          </w:p>
          <w:p w14:paraId="60F96160"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5A1977C4"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2137767" w14:textId="77777777" w:rsidR="00B37CF4" w:rsidRDefault="00B37CF4">
      <w:pPr>
        <w:widowControl w:val="0"/>
        <w:tabs>
          <w:tab w:val="left" w:pos="2835"/>
          <w:tab w:val="right" w:pos="9641"/>
        </w:tabs>
        <w:ind w:left="2552"/>
        <w:rPr>
          <w:szCs w:val="28"/>
        </w:rPr>
      </w:pPr>
    </w:p>
    <w:p w14:paraId="0FD86EE8" w14:textId="77777777" w:rsidR="00B37CF4" w:rsidRDefault="00000000">
      <w:pPr>
        <w:spacing w:line="218" w:lineRule="auto"/>
        <w:rPr>
          <w:szCs w:val="28"/>
        </w:rPr>
      </w:pPr>
      <w:r>
        <w:rPr>
          <w:szCs w:val="28"/>
        </w:rPr>
        <w:t>ФОРМА</w:t>
      </w:r>
    </w:p>
    <w:p w14:paraId="7D236E81" w14:textId="77777777" w:rsidR="00B37CF4" w:rsidRDefault="00B37CF4">
      <w:pPr>
        <w:spacing w:line="218" w:lineRule="auto"/>
        <w:rPr>
          <w:szCs w:val="28"/>
        </w:rPr>
      </w:pPr>
    </w:p>
    <w:p w14:paraId="53533BDB" w14:textId="77777777" w:rsidR="00B37CF4" w:rsidRDefault="00000000">
      <w:pPr>
        <w:spacing w:line="218" w:lineRule="auto"/>
        <w:rPr>
          <w:szCs w:val="28"/>
        </w:rPr>
      </w:pPr>
      <w:r>
        <w:rPr>
          <w:szCs w:val="28"/>
        </w:rPr>
        <w:t xml:space="preserve">Заполняется гражданином, </w:t>
      </w:r>
    </w:p>
    <w:p w14:paraId="3B2C171A" w14:textId="77777777" w:rsidR="00B37CF4" w:rsidRDefault="00000000">
      <w:pPr>
        <w:spacing w:line="218" w:lineRule="auto"/>
        <w:rPr>
          <w:color w:val="000000"/>
        </w:rPr>
      </w:pPr>
      <w:r>
        <w:rPr>
          <w:color w:val="000000"/>
          <w:szCs w:val="28"/>
        </w:rPr>
        <w:t xml:space="preserve">ведущим личное подсобное хозяйство </w:t>
      </w:r>
    </w:p>
    <w:p w14:paraId="257F126B" w14:textId="77777777" w:rsidR="00B37CF4" w:rsidRDefault="00B37CF4">
      <w:pPr>
        <w:spacing w:line="218" w:lineRule="auto"/>
        <w:rPr>
          <w:color w:val="000000"/>
        </w:rPr>
      </w:pPr>
    </w:p>
    <w:p w14:paraId="16F261C6" w14:textId="77777777" w:rsidR="00B37CF4" w:rsidRDefault="00000000">
      <w:pPr>
        <w:jc w:val="center"/>
        <w:rPr>
          <w:b/>
          <w:szCs w:val="28"/>
        </w:rPr>
      </w:pPr>
      <w:r>
        <w:rPr>
          <w:b/>
          <w:szCs w:val="28"/>
        </w:rPr>
        <w:t>СПРАВКА-РАСЧЕТ</w:t>
      </w:r>
    </w:p>
    <w:p w14:paraId="6B9DA6AB" w14:textId="77777777" w:rsidR="00B37CF4" w:rsidRDefault="00000000">
      <w:pPr>
        <w:jc w:val="center"/>
        <w:rPr>
          <w:b/>
          <w:color w:val="000000"/>
          <w:szCs w:val="28"/>
        </w:rPr>
      </w:pPr>
      <w:r>
        <w:rPr>
          <w:b/>
          <w:szCs w:val="28"/>
        </w:rPr>
        <w:t>суммы субсидии на в</w:t>
      </w:r>
      <w:r>
        <w:rPr>
          <w:b/>
          <w:color w:val="000000"/>
          <w:szCs w:val="28"/>
        </w:rPr>
        <w:t>озмещение части затрат, понесенных на производство молока, реализованного юридическим лицам независимо от организационно-правовой формы, а также предпринимателям, зарегистрированным на территории Краснодарского края</w:t>
      </w:r>
    </w:p>
    <w:p w14:paraId="1A0FE1BD" w14:textId="77777777" w:rsidR="00B37CF4" w:rsidRDefault="00B37CF4">
      <w:pPr>
        <w:jc w:val="center"/>
        <w:rPr>
          <w:b/>
          <w:color w:val="000000"/>
          <w:szCs w:val="28"/>
        </w:rPr>
      </w:pPr>
    </w:p>
    <w:tbl>
      <w:tblPr>
        <w:tblW w:w="9660" w:type="dxa"/>
        <w:tblInd w:w="109" w:type="dxa"/>
        <w:tblLayout w:type="fixed"/>
        <w:tblLook w:val="0000" w:firstRow="0" w:lastRow="0" w:firstColumn="0" w:lastColumn="0" w:noHBand="0" w:noVBand="0"/>
      </w:tblPr>
      <w:tblGrid>
        <w:gridCol w:w="4340"/>
        <w:gridCol w:w="5320"/>
      </w:tblGrid>
      <w:tr w:rsidR="00B37CF4" w14:paraId="61488332" w14:textId="77777777">
        <w:tc>
          <w:tcPr>
            <w:tcW w:w="4340" w:type="dxa"/>
            <w:tcBorders>
              <w:top w:val="single" w:sz="4" w:space="0" w:color="000000"/>
              <w:left w:val="single" w:sz="4" w:space="0" w:color="000000"/>
              <w:bottom w:val="single" w:sz="4" w:space="0" w:color="000000"/>
              <w:right w:val="single" w:sz="4" w:space="0" w:color="000000"/>
            </w:tcBorders>
          </w:tcPr>
          <w:p w14:paraId="6E53CDA0" w14:textId="77777777" w:rsidR="00B37CF4" w:rsidRDefault="00000000">
            <w:pPr>
              <w:widowControl w:val="0"/>
            </w:pPr>
            <w:r>
              <w:t>Ф.И.О. получателя</w:t>
            </w:r>
          </w:p>
        </w:tc>
        <w:tc>
          <w:tcPr>
            <w:tcW w:w="5319" w:type="dxa"/>
            <w:tcBorders>
              <w:top w:val="single" w:sz="4" w:space="0" w:color="000000"/>
              <w:left w:val="single" w:sz="4" w:space="0" w:color="000000"/>
              <w:bottom w:val="single" w:sz="4" w:space="0" w:color="000000"/>
              <w:right w:val="single" w:sz="4" w:space="0" w:color="000000"/>
            </w:tcBorders>
          </w:tcPr>
          <w:p w14:paraId="20045549" w14:textId="77777777" w:rsidR="00B37CF4" w:rsidRDefault="00B37CF4">
            <w:pPr>
              <w:widowControl w:val="0"/>
            </w:pPr>
          </w:p>
        </w:tc>
      </w:tr>
      <w:tr w:rsidR="00B37CF4" w14:paraId="278487B7" w14:textId="77777777">
        <w:tc>
          <w:tcPr>
            <w:tcW w:w="4340" w:type="dxa"/>
            <w:tcBorders>
              <w:top w:val="single" w:sz="4" w:space="0" w:color="000000"/>
              <w:left w:val="single" w:sz="4" w:space="0" w:color="000000"/>
              <w:bottom w:val="single" w:sz="4" w:space="0" w:color="000000"/>
              <w:right w:val="single" w:sz="4" w:space="0" w:color="000000"/>
            </w:tcBorders>
          </w:tcPr>
          <w:p w14:paraId="35DDFF6A" w14:textId="77777777" w:rsidR="00B37CF4" w:rsidRDefault="00000000">
            <w:pPr>
              <w:widowControl w:val="0"/>
            </w:pPr>
            <w:r>
              <w:t>Район</w:t>
            </w:r>
            <w:r>
              <w:rPr>
                <w:lang w:val="en-US"/>
              </w:rPr>
              <w:t xml:space="preserve"> (</w:t>
            </w:r>
            <w:r>
              <w:t>город)</w:t>
            </w:r>
          </w:p>
        </w:tc>
        <w:tc>
          <w:tcPr>
            <w:tcW w:w="5319" w:type="dxa"/>
            <w:tcBorders>
              <w:top w:val="single" w:sz="4" w:space="0" w:color="000000"/>
              <w:left w:val="single" w:sz="4" w:space="0" w:color="000000"/>
              <w:bottom w:val="single" w:sz="4" w:space="0" w:color="000000"/>
              <w:right w:val="single" w:sz="4" w:space="0" w:color="000000"/>
            </w:tcBorders>
          </w:tcPr>
          <w:p w14:paraId="209C4EB7" w14:textId="77777777" w:rsidR="00B37CF4" w:rsidRDefault="00B37CF4">
            <w:pPr>
              <w:widowControl w:val="0"/>
            </w:pPr>
          </w:p>
        </w:tc>
      </w:tr>
      <w:tr w:rsidR="00B37CF4" w14:paraId="02F5912C" w14:textId="77777777">
        <w:tc>
          <w:tcPr>
            <w:tcW w:w="4340" w:type="dxa"/>
            <w:tcBorders>
              <w:top w:val="single" w:sz="4" w:space="0" w:color="000000"/>
              <w:left w:val="single" w:sz="4" w:space="0" w:color="000000"/>
              <w:bottom w:val="single" w:sz="4" w:space="0" w:color="000000"/>
              <w:right w:val="single" w:sz="4" w:space="0" w:color="000000"/>
            </w:tcBorders>
          </w:tcPr>
          <w:p w14:paraId="22574B07" w14:textId="77777777" w:rsidR="00B37CF4" w:rsidRDefault="00000000">
            <w:pPr>
              <w:widowControl w:val="0"/>
            </w:pPr>
            <w:r>
              <w:t>Почтовый адрес и телефон</w:t>
            </w:r>
          </w:p>
          <w:p w14:paraId="09E61354" w14:textId="77777777" w:rsidR="00B37CF4" w:rsidRDefault="00000000">
            <w:pPr>
              <w:widowControl w:val="0"/>
            </w:pPr>
            <w:r>
              <w:t>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5A803171" w14:textId="77777777" w:rsidR="00B37CF4" w:rsidRDefault="00B37CF4">
            <w:pPr>
              <w:widowControl w:val="0"/>
            </w:pPr>
          </w:p>
        </w:tc>
      </w:tr>
      <w:tr w:rsidR="00B37CF4" w14:paraId="4A7FE1E3" w14:textId="77777777">
        <w:tc>
          <w:tcPr>
            <w:tcW w:w="4340" w:type="dxa"/>
            <w:tcBorders>
              <w:top w:val="single" w:sz="4" w:space="0" w:color="000000"/>
              <w:left w:val="single" w:sz="4" w:space="0" w:color="000000"/>
              <w:bottom w:val="single" w:sz="4" w:space="0" w:color="000000"/>
              <w:right w:val="single" w:sz="4" w:space="0" w:color="000000"/>
            </w:tcBorders>
          </w:tcPr>
          <w:p w14:paraId="21CF05A6" w14:textId="77777777" w:rsidR="00B37CF4" w:rsidRDefault="00000000">
            <w:pPr>
              <w:widowControl w:val="0"/>
            </w:pPr>
            <w:r>
              <w:t>Документ, удостоверяющий личность</w:t>
            </w:r>
          </w:p>
          <w:p w14:paraId="1E1881C8" w14:textId="77777777" w:rsidR="00B37CF4" w:rsidRDefault="00000000">
            <w:pPr>
              <w:widowControl w:val="0"/>
            </w:pPr>
            <w:r>
              <w:t>(№, когда, кем выдан)</w:t>
            </w:r>
          </w:p>
        </w:tc>
        <w:tc>
          <w:tcPr>
            <w:tcW w:w="5319" w:type="dxa"/>
            <w:tcBorders>
              <w:top w:val="single" w:sz="4" w:space="0" w:color="000000"/>
              <w:left w:val="single" w:sz="4" w:space="0" w:color="000000"/>
              <w:bottom w:val="single" w:sz="4" w:space="0" w:color="000000"/>
              <w:right w:val="single" w:sz="4" w:space="0" w:color="000000"/>
            </w:tcBorders>
          </w:tcPr>
          <w:p w14:paraId="2D37A349" w14:textId="77777777" w:rsidR="00B37CF4" w:rsidRDefault="00B37CF4">
            <w:pPr>
              <w:widowControl w:val="0"/>
            </w:pPr>
          </w:p>
        </w:tc>
      </w:tr>
      <w:tr w:rsidR="00B37CF4" w14:paraId="0D0017D5" w14:textId="77777777">
        <w:tc>
          <w:tcPr>
            <w:tcW w:w="4340" w:type="dxa"/>
            <w:tcBorders>
              <w:top w:val="single" w:sz="4" w:space="0" w:color="000000"/>
              <w:left w:val="single" w:sz="4" w:space="0" w:color="000000"/>
              <w:bottom w:val="single" w:sz="4" w:space="0" w:color="000000"/>
              <w:right w:val="single" w:sz="4" w:space="0" w:color="000000"/>
            </w:tcBorders>
          </w:tcPr>
          <w:p w14:paraId="2709AE6A" w14:textId="77777777" w:rsidR="00B37CF4" w:rsidRDefault="00000000">
            <w:pPr>
              <w:widowControl w:val="0"/>
            </w:pPr>
            <w:r>
              <w:t>Банковские реквизиты</w:t>
            </w:r>
          </w:p>
          <w:p w14:paraId="3974D008" w14:textId="77777777" w:rsidR="00B37CF4" w:rsidRDefault="00000000">
            <w:pPr>
              <w:widowControl w:val="0"/>
            </w:pPr>
            <w:r>
              <w:t>Лицевой счет 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515D8D3C" w14:textId="77777777" w:rsidR="00B37CF4" w:rsidRDefault="00B37CF4">
            <w:pPr>
              <w:widowControl w:val="0"/>
            </w:pPr>
          </w:p>
        </w:tc>
      </w:tr>
      <w:tr w:rsidR="00B37CF4" w14:paraId="3B23FA40" w14:textId="77777777">
        <w:tc>
          <w:tcPr>
            <w:tcW w:w="4340" w:type="dxa"/>
            <w:tcBorders>
              <w:top w:val="single" w:sz="4" w:space="0" w:color="000000"/>
              <w:left w:val="single" w:sz="4" w:space="0" w:color="000000"/>
              <w:bottom w:val="single" w:sz="4" w:space="0" w:color="000000"/>
              <w:right w:val="single" w:sz="4" w:space="0" w:color="000000"/>
            </w:tcBorders>
          </w:tcPr>
          <w:p w14:paraId="579F0278" w14:textId="77777777" w:rsidR="00B37CF4" w:rsidRDefault="00000000">
            <w:pPr>
              <w:widowControl w:val="0"/>
            </w:pPr>
            <w:r>
              <w:t>Корреспондентский счет</w:t>
            </w:r>
          </w:p>
        </w:tc>
        <w:tc>
          <w:tcPr>
            <w:tcW w:w="5319" w:type="dxa"/>
            <w:tcBorders>
              <w:top w:val="single" w:sz="4" w:space="0" w:color="000000"/>
              <w:left w:val="single" w:sz="4" w:space="0" w:color="000000"/>
              <w:bottom w:val="single" w:sz="4" w:space="0" w:color="000000"/>
              <w:right w:val="single" w:sz="4" w:space="0" w:color="000000"/>
            </w:tcBorders>
          </w:tcPr>
          <w:p w14:paraId="0A2EA95D" w14:textId="77777777" w:rsidR="00B37CF4" w:rsidRDefault="00B37CF4">
            <w:pPr>
              <w:widowControl w:val="0"/>
            </w:pPr>
          </w:p>
        </w:tc>
      </w:tr>
      <w:tr w:rsidR="00B37CF4" w14:paraId="2ED02725" w14:textId="77777777">
        <w:tc>
          <w:tcPr>
            <w:tcW w:w="4340" w:type="dxa"/>
            <w:tcBorders>
              <w:top w:val="single" w:sz="4" w:space="0" w:color="000000"/>
              <w:left w:val="single" w:sz="4" w:space="0" w:color="000000"/>
              <w:bottom w:val="single" w:sz="4" w:space="0" w:color="000000"/>
              <w:right w:val="single" w:sz="4" w:space="0" w:color="000000"/>
            </w:tcBorders>
          </w:tcPr>
          <w:p w14:paraId="6E443C31" w14:textId="77777777" w:rsidR="00B37CF4" w:rsidRDefault="00000000">
            <w:pPr>
              <w:widowControl w:val="0"/>
            </w:pPr>
            <w:r>
              <w:t>Наименование банка</w:t>
            </w:r>
          </w:p>
        </w:tc>
        <w:tc>
          <w:tcPr>
            <w:tcW w:w="5319" w:type="dxa"/>
            <w:tcBorders>
              <w:top w:val="single" w:sz="4" w:space="0" w:color="000000"/>
              <w:left w:val="single" w:sz="4" w:space="0" w:color="000000"/>
              <w:bottom w:val="single" w:sz="4" w:space="0" w:color="000000"/>
              <w:right w:val="single" w:sz="4" w:space="0" w:color="000000"/>
            </w:tcBorders>
          </w:tcPr>
          <w:p w14:paraId="4AC626ED" w14:textId="77777777" w:rsidR="00B37CF4" w:rsidRDefault="00B37CF4">
            <w:pPr>
              <w:widowControl w:val="0"/>
            </w:pPr>
          </w:p>
        </w:tc>
      </w:tr>
      <w:tr w:rsidR="00B37CF4" w14:paraId="064D8A51" w14:textId="77777777">
        <w:tc>
          <w:tcPr>
            <w:tcW w:w="4340" w:type="dxa"/>
            <w:tcBorders>
              <w:top w:val="single" w:sz="4" w:space="0" w:color="000000"/>
              <w:left w:val="single" w:sz="4" w:space="0" w:color="000000"/>
              <w:bottom w:val="single" w:sz="4" w:space="0" w:color="000000"/>
              <w:right w:val="single" w:sz="4" w:space="0" w:color="000000"/>
            </w:tcBorders>
          </w:tcPr>
          <w:p w14:paraId="027A7024" w14:textId="77777777" w:rsidR="00B37CF4" w:rsidRDefault="00000000">
            <w:pPr>
              <w:widowControl w:val="0"/>
            </w:pPr>
            <w:r>
              <w:t>БИК</w:t>
            </w:r>
          </w:p>
        </w:tc>
        <w:tc>
          <w:tcPr>
            <w:tcW w:w="5319" w:type="dxa"/>
            <w:tcBorders>
              <w:top w:val="single" w:sz="4" w:space="0" w:color="000000"/>
              <w:left w:val="single" w:sz="4" w:space="0" w:color="000000"/>
              <w:bottom w:val="single" w:sz="4" w:space="0" w:color="000000"/>
              <w:right w:val="single" w:sz="4" w:space="0" w:color="000000"/>
            </w:tcBorders>
          </w:tcPr>
          <w:p w14:paraId="2E2CC34F" w14:textId="77777777" w:rsidR="00B37CF4" w:rsidRDefault="00B37CF4">
            <w:pPr>
              <w:widowControl w:val="0"/>
            </w:pPr>
          </w:p>
        </w:tc>
      </w:tr>
    </w:tbl>
    <w:p w14:paraId="67BFFD05" w14:textId="77777777" w:rsidR="00B37CF4" w:rsidRDefault="00B37CF4">
      <w:pPr>
        <w:spacing w:line="218" w:lineRule="auto"/>
        <w:rPr>
          <w:szCs w:val="28"/>
        </w:rPr>
      </w:pPr>
    </w:p>
    <w:tbl>
      <w:tblPr>
        <w:tblW w:w="9810" w:type="dxa"/>
        <w:tblInd w:w="-8" w:type="dxa"/>
        <w:tblLayout w:type="fixed"/>
        <w:tblLook w:val="0600" w:firstRow="0" w:lastRow="0" w:firstColumn="0" w:lastColumn="0" w:noHBand="1" w:noVBand="1"/>
      </w:tblPr>
      <w:tblGrid>
        <w:gridCol w:w="1343"/>
        <w:gridCol w:w="1149"/>
        <w:gridCol w:w="969"/>
        <w:gridCol w:w="1911"/>
        <w:gridCol w:w="1035"/>
        <w:gridCol w:w="912"/>
        <w:gridCol w:w="1079"/>
        <w:gridCol w:w="1412"/>
      </w:tblGrid>
      <w:tr w:rsidR="00B37CF4" w14:paraId="17C9553C" w14:textId="77777777">
        <w:tc>
          <w:tcPr>
            <w:tcW w:w="1342" w:type="dxa"/>
            <w:tcBorders>
              <w:top w:val="single" w:sz="4" w:space="0" w:color="000000"/>
              <w:left w:val="single" w:sz="4" w:space="0" w:color="000000"/>
              <w:bottom w:val="single" w:sz="4" w:space="0" w:color="000000"/>
              <w:right w:val="single" w:sz="4" w:space="0" w:color="000000"/>
            </w:tcBorders>
          </w:tcPr>
          <w:p w14:paraId="4B5AA07A" w14:textId="77777777" w:rsidR="00B37CF4" w:rsidRDefault="00000000">
            <w:pPr>
              <w:widowControl w:val="0"/>
              <w:spacing w:line="216" w:lineRule="auto"/>
              <w:jc w:val="center"/>
              <w:rPr>
                <w:sz w:val="24"/>
              </w:rPr>
            </w:pPr>
            <w:r>
              <w:rPr>
                <w:sz w:val="24"/>
              </w:rPr>
              <w:t>Наименование</w:t>
            </w:r>
          </w:p>
          <w:p w14:paraId="6ECB453B" w14:textId="77777777" w:rsidR="00B37CF4" w:rsidRDefault="00000000">
            <w:pPr>
              <w:widowControl w:val="0"/>
              <w:spacing w:line="216" w:lineRule="auto"/>
              <w:jc w:val="center"/>
              <w:rPr>
                <w:sz w:val="24"/>
              </w:rPr>
            </w:pPr>
            <w:r>
              <w:rPr>
                <w:sz w:val="24"/>
              </w:rPr>
              <w:t>продукции</w:t>
            </w:r>
          </w:p>
        </w:tc>
        <w:tc>
          <w:tcPr>
            <w:tcW w:w="1148" w:type="dxa"/>
            <w:tcBorders>
              <w:top w:val="single" w:sz="4" w:space="0" w:color="000000"/>
              <w:left w:val="single" w:sz="4" w:space="0" w:color="000000"/>
              <w:bottom w:val="single" w:sz="4" w:space="0" w:color="000000"/>
              <w:right w:val="single" w:sz="4" w:space="0" w:color="000000"/>
            </w:tcBorders>
          </w:tcPr>
          <w:p w14:paraId="072BCB45" w14:textId="77777777" w:rsidR="00B37CF4" w:rsidRDefault="00000000">
            <w:pPr>
              <w:widowControl w:val="0"/>
              <w:spacing w:line="216" w:lineRule="auto"/>
              <w:jc w:val="center"/>
              <w:rPr>
                <w:sz w:val="24"/>
              </w:rPr>
            </w:pPr>
            <w:r>
              <w:rPr>
                <w:sz w:val="24"/>
              </w:rPr>
              <w:t>Количество</w:t>
            </w:r>
          </w:p>
          <w:p w14:paraId="3621B9A9" w14:textId="77777777" w:rsidR="00B37CF4" w:rsidRDefault="00000000">
            <w:pPr>
              <w:widowControl w:val="0"/>
              <w:spacing w:line="216" w:lineRule="auto"/>
              <w:jc w:val="center"/>
              <w:rPr>
                <w:sz w:val="24"/>
              </w:rPr>
            </w:pPr>
            <w:r>
              <w:rPr>
                <w:color w:val="000000"/>
                <w:sz w:val="24"/>
              </w:rPr>
              <w:t>(в физическом весе)*</w:t>
            </w:r>
          </w:p>
          <w:p w14:paraId="46DC4696" w14:textId="77777777" w:rsidR="00B37CF4" w:rsidRDefault="00000000">
            <w:pPr>
              <w:widowControl w:val="0"/>
              <w:spacing w:line="216" w:lineRule="auto"/>
              <w:jc w:val="center"/>
              <w:rPr>
                <w:sz w:val="24"/>
              </w:rPr>
            </w:pPr>
            <w:r>
              <w:rPr>
                <w:sz w:val="24"/>
              </w:rPr>
              <w:t>(кг)</w:t>
            </w:r>
          </w:p>
        </w:tc>
        <w:tc>
          <w:tcPr>
            <w:tcW w:w="969" w:type="dxa"/>
            <w:tcBorders>
              <w:top w:val="single" w:sz="4" w:space="0" w:color="000000"/>
              <w:left w:val="single" w:sz="4" w:space="0" w:color="000000"/>
              <w:bottom w:val="single" w:sz="4" w:space="0" w:color="000000"/>
            </w:tcBorders>
          </w:tcPr>
          <w:p w14:paraId="0B8CB932" w14:textId="77777777" w:rsidR="00B37CF4" w:rsidRDefault="00000000">
            <w:pPr>
              <w:widowControl w:val="0"/>
              <w:spacing w:line="216" w:lineRule="auto"/>
              <w:jc w:val="center"/>
              <w:rPr>
                <w:sz w:val="24"/>
              </w:rPr>
            </w:pPr>
            <w:r>
              <w:rPr>
                <w:sz w:val="24"/>
              </w:rPr>
              <w:t>Ставка</w:t>
            </w:r>
          </w:p>
          <w:p w14:paraId="30A95854" w14:textId="77777777" w:rsidR="00B37CF4" w:rsidRDefault="00000000">
            <w:pPr>
              <w:widowControl w:val="0"/>
              <w:spacing w:line="216" w:lineRule="auto"/>
              <w:jc w:val="center"/>
              <w:rPr>
                <w:sz w:val="24"/>
              </w:rPr>
            </w:pPr>
            <w:r>
              <w:rPr>
                <w:sz w:val="24"/>
              </w:rPr>
              <w:t>субсидии</w:t>
            </w:r>
          </w:p>
          <w:p w14:paraId="6BAE6BF3" w14:textId="77777777" w:rsidR="00B37CF4" w:rsidRDefault="00000000">
            <w:pPr>
              <w:widowControl w:val="0"/>
              <w:spacing w:line="216" w:lineRule="auto"/>
              <w:jc w:val="center"/>
              <w:rPr>
                <w:sz w:val="24"/>
              </w:rPr>
            </w:pPr>
            <w:r>
              <w:rPr>
                <w:sz w:val="24"/>
              </w:rPr>
              <w:t>(руб./кг)</w:t>
            </w:r>
          </w:p>
        </w:tc>
        <w:tc>
          <w:tcPr>
            <w:tcW w:w="1911" w:type="dxa"/>
            <w:tcBorders>
              <w:top w:val="single" w:sz="4" w:space="0" w:color="000000"/>
              <w:left w:val="single" w:sz="4" w:space="0" w:color="000000"/>
              <w:bottom w:val="single" w:sz="4" w:space="0" w:color="000000"/>
            </w:tcBorders>
          </w:tcPr>
          <w:p w14:paraId="1D703686" w14:textId="77777777" w:rsidR="00B37CF4" w:rsidRDefault="00000000">
            <w:pPr>
              <w:widowControl w:val="0"/>
              <w:spacing w:line="216" w:lineRule="auto"/>
              <w:jc w:val="center"/>
              <w:rPr>
                <w:sz w:val="24"/>
              </w:rPr>
            </w:pPr>
            <w:r>
              <w:rPr>
                <w:sz w:val="24"/>
              </w:rPr>
              <w:t>Сумма фактически понесенных затрат на производство молока (коров,коз), заяв</w:t>
            </w:r>
            <w:r>
              <w:rPr>
                <w:sz w:val="24"/>
              </w:rPr>
              <w:lastRenderedPageBreak/>
              <w:t>ленного к субсидированию (руб.)</w:t>
            </w:r>
          </w:p>
        </w:tc>
        <w:tc>
          <w:tcPr>
            <w:tcW w:w="1035" w:type="dxa"/>
            <w:tcBorders>
              <w:top w:val="single" w:sz="4" w:space="0" w:color="000000"/>
              <w:left w:val="single" w:sz="4" w:space="0" w:color="000000"/>
              <w:bottom w:val="single" w:sz="4" w:space="0" w:color="000000"/>
              <w:right w:val="single" w:sz="4" w:space="0" w:color="000000"/>
            </w:tcBorders>
          </w:tcPr>
          <w:p w14:paraId="74E88639" w14:textId="77777777" w:rsidR="00B37CF4" w:rsidRDefault="00000000">
            <w:pPr>
              <w:widowControl w:val="0"/>
              <w:spacing w:line="216" w:lineRule="auto"/>
              <w:jc w:val="center"/>
              <w:rPr>
                <w:sz w:val="24"/>
              </w:rPr>
            </w:pPr>
            <w:r>
              <w:rPr>
                <w:sz w:val="24"/>
              </w:rPr>
              <w:lastRenderedPageBreak/>
              <w:t>Ставка субсидии, %</w:t>
            </w:r>
          </w:p>
        </w:tc>
        <w:tc>
          <w:tcPr>
            <w:tcW w:w="912" w:type="dxa"/>
            <w:tcBorders>
              <w:top w:val="single" w:sz="4" w:space="0" w:color="000000"/>
              <w:left w:val="single" w:sz="4" w:space="0" w:color="000000"/>
              <w:bottom w:val="single" w:sz="4" w:space="0" w:color="000000"/>
            </w:tcBorders>
          </w:tcPr>
          <w:p w14:paraId="177226DB" w14:textId="77777777" w:rsidR="00B37CF4" w:rsidRDefault="00000000">
            <w:pPr>
              <w:widowControl w:val="0"/>
              <w:spacing w:line="216" w:lineRule="auto"/>
              <w:jc w:val="center"/>
              <w:rPr>
                <w:sz w:val="24"/>
              </w:rPr>
            </w:pPr>
            <w:r>
              <w:rPr>
                <w:sz w:val="24"/>
              </w:rPr>
              <w:t xml:space="preserve">Размер целевых средств </w:t>
            </w:r>
            <w:r>
              <w:rPr>
                <w:sz w:val="24"/>
              </w:rPr>
              <w:lastRenderedPageBreak/>
              <w:t>гр.6=</w:t>
            </w:r>
          </w:p>
          <w:p w14:paraId="114953A3" w14:textId="77777777" w:rsidR="00B37CF4" w:rsidRDefault="00000000">
            <w:pPr>
              <w:widowControl w:val="0"/>
              <w:spacing w:line="216" w:lineRule="auto"/>
              <w:jc w:val="center"/>
              <w:rPr>
                <w:sz w:val="24"/>
              </w:rPr>
            </w:pPr>
            <w:r>
              <w:rPr>
                <w:sz w:val="24"/>
              </w:rPr>
              <w:t>гр.2×гр.3</w:t>
            </w:r>
          </w:p>
          <w:p w14:paraId="451A50E8" w14:textId="77777777" w:rsidR="00B37CF4" w:rsidRDefault="00000000">
            <w:pPr>
              <w:widowControl w:val="0"/>
              <w:spacing w:line="216" w:lineRule="auto"/>
              <w:jc w:val="center"/>
              <w:rPr>
                <w:sz w:val="24"/>
              </w:rPr>
            </w:pPr>
            <w:r>
              <w:rPr>
                <w:sz w:val="24"/>
              </w:rPr>
              <w:t>(рублей)</w:t>
            </w:r>
          </w:p>
        </w:tc>
        <w:tc>
          <w:tcPr>
            <w:tcW w:w="1079" w:type="dxa"/>
            <w:tcBorders>
              <w:top w:val="single" w:sz="4" w:space="0" w:color="000000"/>
              <w:left w:val="single" w:sz="4" w:space="0" w:color="000000"/>
              <w:bottom w:val="single" w:sz="4" w:space="0" w:color="000000"/>
            </w:tcBorders>
          </w:tcPr>
          <w:p w14:paraId="1D9EB311" w14:textId="77777777" w:rsidR="00B37CF4" w:rsidRDefault="00000000">
            <w:pPr>
              <w:widowControl w:val="0"/>
              <w:spacing w:line="216" w:lineRule="auto"/>
              <w:jc w:val="center"/>
              <w:rPr>
                <w:sz w:val="24"/>
              </w:rPr>
            </w:pPr>
            <w:r>
              <w:rPr>
                <w:sz w:val="24"/>
              </w:rPr>
              <w:lastRenderedPageBreak/>
              <w:t>Размер целевых средств гр.7=</w:t>
            </w:r>
          </w:p>
          <w:p w14:paraId="6C486465" w14:textId="77777777" w:rsidR="00B37CF4" w:rsidRDefault="00000000">
            <w:pPr>
              <w:widowControl w:val="0"/>
              <w:spacing w:line="216" w:lineRule="auto"/>
              <w:jc w:val="center"/>
              <w:rPr>
                <w:sz w:val="24"/>
              </w:rPr>
            </w:pPr>
            <w:r>
              <w:rPr>
                <w:sz w:val="24"/>
              </w:rPr>
              <w:t>гр.4×гр.5/100</w:t>
            </w:r>
          </w:p>
          <w:p w14:paraId="30407300" w14:textId="77777777" w:rsidR="00B37CF4" w:rsidRDefault="00000000">
            <w:pPr>
              <w:widowControl w:val="0"/>
              <w:spacing w:line="216" w:lineRule="auto"/>
              <w:jc w:val="center"/>
              <w:rPr>
                <w:sz w:val="24"/>
              </w:rPr>
            </w:pPr>
            <w:r>
              <w:rPr>
                <w:sz w:val="24"/>
              </w:rPr>
              <w:lastRenderedPageBreak/>
              <w:t>(рублей)</w:t>
            </w:r>
          </w:p>
        </w:tc>
        <w:tc>
          <w:tcPr>
            <w:tcW w:w="1412" w:type="dxa"/>
            <w:tcBorders>
              <w:top w:val="single" w:sz="4" w:space="0" w:color="000000"/>
              <w:left w:val="single" w:sz="4" w:space="0" w:color="000000"/>
              <w:bottom w:val="single" w:sz="4" w:space="0" w:color="000000"/>
              <w:right w:val="single" w:sz="4" w:space="0" w:color="000000"/>
            </w:tcBorders>
          </w:tcPr>
          <w:p w14:paraId="338887AA" w14:textId="77777777" w:rsidR="00B37CF4" w:rsidRDefault="00000000">
            <w:pPr>
              <w:widowControl w:val="0"/>
              <w:spacing w:line="216" w:lineRule="auto"/>
              <w:jc w:val="center"/>
              <w:rPr>
                <w:sz w:val="24"/>
              </w:rPr>
            </w:pPr>
            <w:r>
              <w:rPr>
                <w:sz w:val="24"/>
              </w:rPr>
              <w:lastRenderedPageBreak/>
              <w:t xml:space="preserve">Сумма субсидии (минимальная величина из гр.6 или </w:t>
            </w:r>
            <w:r>
              <w:rPr>
                <w:sz w:val="24"/>
              </w:rPr>
              <w:lastRenderedPageBreak/>
              <w:t>гр.7) (руб.)</w:t>
            </w:r>
          </w:p>
        </w:tc>
      </w:tr>
      <w:tr w:rsidR="00B37CF4" w14:paraId="6D9C85F4" w14:textId="77777777">
        <w:tc>
          <w:tcPr>
            <w:tcW w:w="1342" w:type="dxa"/>
            <w:tcBorders>
              <w:top w:val="single" w:sz="4" w:space="0" w:color="000000"/>
              <w:left w:val="single" w:sz="4" w:space="0" w:color="000000"/>
              <w:bottom w:val="single" w:sz="4" w:space="0" w:color="000000"/>
              <w:right w:val="single" w:sz="4" w:space="0" w:color="000000"/>
            </w:tcBorders>
          </w:tcPr>
          <w:p w14:paraId="21D7956C" w14:textId="77777777" w:rsidR="00B37CF4" w:rsidRDefault="00000000">
            <w:pPr>
              <w:widowControl w:val="0"/>
              <w:spacing w:line="216" w:lineRule="auto"/>
              <w:jc w:val="center"/>
              <w:rPr>
                <w:sz w:val="24"/>
              </w:rPr>
            </w:pPr>
            <w:r>
              <w:rPr>
                <w:sz w:val="24"/>
              </w:rPr>
              <w:lastRenderedPageBreak/>
              <w:t>1</w:t>
            </w:r>
          </w:p>
        </w:tc>
        <w:tc>
          <w:tcPr>
            <w:tcW w:w="1148" w:type="dxa"/>
            <w:tcBorders>
              <w:top w:val="single" w:sz="4" w:space="0" w:color="000000"/>
              <w:left w:val="single" w:sz="4" w:space="0" w:color="000000"/>
              <w:bottom w:val="single" w:sz="4" w:space="0" w:color="000000"/>
              <w:right w:val="single" w:sz="4" w:space="0" w:color="000000"/>
            </w:tcBorders>
          </w:tcPr>
          <w:p w14:paraId="668C13AB" w14:textId="77777777" w:rsidR="00B37CF4" w:rsidRDefault="00000000">
            <w:pPr>
              <w:widowControl w:val="0"/>
              <w:spacing w:line="216" w:lineRule="auto"/>
              <w:jc w:val="center"/>
              <w:rPr>
                <w:sz w:val="24"/>
              </w:rPr>
            </w:pPr>
            <w:r>
              <w:rPr>
                <w:sz w:val="24"/>
              </w:rPr>
              <w:t>2</w:t>
            </w:r>
          </w:p>
        </w:tc>
        <w:tc>
          <w:tcPr>
            <w:tcW w:w="969" w:type="dxa"/>
            <w:tcBorders>
              <w:top w:val="single" w:sz="4" w:space="0" w:color="000000"/>
              <w:left w:val="single" w:sz="4" w:space="0" w:color="000000"/>
              <w:bottom w:val="single" w:sz="4" w:space="0" w:color="000000"/>
            </w:tcBorders>
          </w:tcPr>
          <w:p w14:paraId="26DB733F" w14:textId="77777777" w:rsidR="00B37CF4" w:rsidRDefault="00000000">
            <w:pPr>
              <w:widowControl w:val="0"/>
              <w:spacing w:line="216" w:lineRule="auto"/>
              <w:jc w:val="center"/>
              <w:rPr>
                <w:sz w:val="24"/>
              </w:rPr>
            </w:pPr>
            <w:r>
              <w:rPr>
                <w:sz w:val="24"/>
              </w:rPr>
              <w:t>3</w:t>
            </w:r>
          </w:p>
        </w:tc>
        <w:tc>
          <w:tcPr>
            <w:tcW w:w="1911" w:type="dxa"/>
            <w:tcBorders>
              <w:top w:val="single" w:sz="4" w:space="0" w:color="000000"/>
              <w:left w:val="single" w:sz="4" w:space="0" w:color="000000"/>
              <w:bottom w:val="single" w:sz="4" w:space="0" w:color="000000"/>
            </w:tcBorders>
          </w:tcPr>
          <w:p w14:paraId="4BE0EF7C" w14:textId="77777777" w:rsidR="00B37CF4" w:rsidRDefault="00000000">
            <w:pPr>
              <w:widowControl w:val="0"/>
              <w:spacing w:line="216" w:lineRule="auto"/>
              <w:jc w:val="center"/>
              <w:rPr>
                <w:sz w:val="24"/>
              </w:rPr>
            </w:pPr>
            <w:r>
              <w:rPr>
                <w:sz w:val="24"/>
              </w:rPr>
              <w:t>4</w:t>
            </w:r>
          </w:p>
        </w:tc>
        <w:tc>
          <w:tcPr>
            <w:tcW w:w="1035" w:type="dxa"/>
            <w:tcBorders>
              <w:top w:val="single" w:sz="4" w:space="0" w:color="000000"/>
              <w:left w:val="single" w:sz="4" w:space="0" w:color="000000"/>
              <w:bottom w:val="single" w:sz="4" w:space="0" w:color="000000"/>
              <w:right w:val="single" w:sz="4" w:space="0" w:color="000000"/>
            </w:tcBorders>
          </w:tcPr>
          <w:p w14:paraId="0F503959" w14:textId="77777777" w:rsidR="00B37CF4" w:rsidRDefault="00000000">
            <w:pPr>
              <w:widowControl w:val="0"/>
              <w:spacing w:line="216" w:lineRule="auto"/>
              <w:jc w:val="center"/>
              <w:rPr>
                <w:sz w:val="24"/>
              </w:rPr>
            </w:pPr>
            <w:r>
              <w:rPr>
                <w:sz w:val="24"/>
              </w:rPr>
              <w:t>5</w:t>
            </w:r>
          </w:p>
        </w:tc>
        <w:tc>
          <w:tcPr>
            <w:tcW w:w="912" w:type="dxa"/>
            <w:tcBorders>
              <w:top w:val="single" w:sz="4" w:space="0" w:color="000000"/>
              <w:left w:val="single" w:sz="4" w:space="0" w:color="000000"/>
              <w:bottom w:val="single" w:sz="4" w:space="0" w:color="000000"/>
            </w:tcBorders>
          </w:tcPr>
          <w:p w14:paraId="13B4C1E2" w14:textId="77777777" w:rsidR="00B37CF4" w:rsidRDefault="00000000">
            <w:pPr>
              <w:widowControl w:val="0"/>
              <w:spacing w:line="216" w:lineRule="auto"/>
              <w:jc w:val="center"/>
              <w:rPr>
                <w:sz w:val="24"/>
              </w:rPr>
            </w:pPr>
            <w:r>
              <w:rPr>
                <w:sz w:val="24"/>
              </w:rPr>
              <w:t>6</w:t>
            </w:r>
          </w:p>
        </w:tc>
        <w:tc>
          <w:tcPr>
            <w:tcW w:w="1079" w:type="dxa"/>
            <w:tcBorders>
              <w:top w:val="single" w:sz="4" w:space="0" w:color="000000"/>
              <w:left w:val="single" w:sz="4" w:space="0" w:color="000000"/>
              <w:bottom w:val="single" w:sz="4" w:space="0" w:color="000000"/>
            </w:tcBorders>
          </w:tcPr>
          <w:p w14:paraId="187EB792" w14:textId="77777777" w:rsidR="00B37CF4" w:rsidRDefault="00000000">
            <w:pPr>
              <w:widowControl w:val="0"/>
              <w:spacing w:line="216" w:lineRule="auto"/>
              <w:jc w:val="center"/>
              <w:rPr>
                <w:sz w:val="24"/>
              </w:rPr>
            </w:pPr>
            <w:r>
              <w:rPr>
                <w:sz w:val="24"/>
              </w:rPr>
              <w:t>7</w:t>
            </w:r>
          </w:p>
        </w:tc>
        <w:tc>
          <w:tcPr>
            <w:tcW w:w="1412" w:type="dxa"/>
            <w:tcBorders>
              <w:top w:val="single" w:sz="4" w:space="0" w:color="000000"/>
              <w:left w:val="single" w:sz="4" w:space="0" w:color="000000"/>
              <w:bottom w:val="single" w:sz="4" w:space="0" w:color="000000"/>
              <w:right w:val="single" w:sz="4" w:space="0" w:color="000000"/>
            </w:tcBorders>
          </w:tcPr>
          <w:p w14:paraId="505525EB" w14:textId="77777777" w:rsidR="00B37CF4" w:rsidRDefault="00000000">
            <w:pPr>
              <w:widowControl w:val="0"/>
              <w:spacing w:line="216" w:lineRule="auto"/>
              <w:jc w:val="center"/>
              <w:rPr>
                <w:sz w:val="24"/>
              </w:rPr>
            </w:pPr>
            <w:r>
              <w:rPr>
                <w:sz w:val="24"/>
              </w:rPr>
              <w:t>8</w:t>
            </w:r>
          </w:p>
        </w:tc>
      </w:tr>
      <w:tr w:rsidR="00B37CF4" w14:paraId="6899E8D0" w14:textId="77777777">
        <w:tc>
          <w:tcPr>
            <w:tcW w:w="1342" w:type="dxa"/>
            <w:tcBorders>
              <w:top w:val="single" w:sz="4" w:space="0" w:color="000000"/>
              <w:left w:val="single" w:sz="4" w:space="0" w:color="000000"/>
              <w:bottom w:val="single" w:sz="4" w:space="0" w:color="000000"/>
              <w:right w:val="single" w:sz="4" w:space="0" w:color="000000"/>
            </w:tcBorders>
          </w:tcPr>
          <w:p w14:paraId="28CBDCD3" w14:textId="77777777" w:rsidR="00B37CF4" w:rsidRDefault="00B37CF4">
            <w:pPr>
              <w:widowControl w:val="0"/>
              <w:spacing w:line="216" w:lineRule="auto"/>
              <w:rPr>
                <w:sz w:val="24"/>
              </w:rPr>
            </w:pPr>
          </w:p>
        </w:tc>
        <w:tc>
          <w:tcPr>
            <w:tcW w:w="1148" w:type="dxa"/>
            <w:tcBorders>
              <w:top w:val="single" w:sz="4" w:space="0" w:color="000000"/>
              <w:left w:val="single" w:sz="4" w:space="0" w:color="000000"/>
              <w:bottom w:val="single" w:sz="4" w:space="0" w:color="000000"/>
              <w:right w:val="single" w:sz="4" w:space="0" w:color="000000"/>
            </w:tcBorders>
          </w:tcPr>
          <w:p w14:paraId="2FE355CF" w14:textId="77777777" w:rsidR="00B37CF4" w:rsidRDefault="00B37CF4">
            <w:pPr>
              <w:widowControl w:val="0"/>
              <w:spacing w:line="216" w:lineRule="auto"/>
              <w:rPr>
                <w:sz w:val="24"/>
              </w:rPr>
            </w:pPr>
          </w:p>
        </w:tc>
        <w:tc>
          <w:tcPr>
            <w:tcW w:w="969" w:type="dxa"/>
            <w:tcBorders>
              <w:top w:val="single" w:sz="4" w:space="0" w:color="000000"/>
              <w:left w:val="single" w:sz="4" w:space="0" w:color="000000"/>
              <w:bottom w:val="single" w:sz="4" w:space="0" w:color="000000"/>
            </w:tcBorders>
          </w:tcPr>
          <w:p w14:paraId="3F5FA0CB" w14:textId="77777777" w:rsidR="00B37CF4" w:rsidRDefault="00B37CF4">
            <w:pPr>
              <w:widowControl w:val="0"/>
              <w:spacing w:line="216" w:lineRule="auto"/>
              <w:jc w:val="center"/>
              <w:rPr>
                <w:sz w:val="24"/>
              </w:rPr>
            </w:pPr>
          </w:p>
        </w:tc>
        <w:tc>
          <w:tcPr>
            <w:tcW w:w="1911" w:type="dxa"/>
            <w:tcBorders>
              <w:top w:val="single" w:sz="4" w:space="0" w:color="000000"/>
              <w:left w:val="single" w:sz="4" w:space="0" w:color="000000"/>
              <w:bottom w:val="single" w:sz="4" w:space="0" w:color="000000"/>
            </w:tcBorders>
          </w:tcPr>
          <w:p w14:paraId="52A8673C" w14:textId="77777777" w:rsidR="00B37CF4" w:rsidRDefault="00B37CF4">
            <w:pPr>
              <w:widowControl w:val="0"/>
              <w:spacing w:line="216" w:lineRule="auto"/>
              <w:jc w:val="center"/>
              <w:rPr>
                <w:sz w:val="24"/>
              </w:rPr>
            </w:pPr>
          </w:p>
        </w:tc>
        <w:tc>
          <w:tcPr>
            <w:tcW w:w="1035" w:type="dxa"/>
            <w:tcBorders>
              <w:top w:val="single" w:sz="4" w:space="0" w:color="000000"/>
              <w:left w:val="single" w:sz="4" w:space="0" w:color="000000"/>
              <w:bottom w:val="single" w:sz="4" w:space="0" w:color="000000"/>
              <w:right w:val="single" w:sz="4" w:space="0" w:color="000000"/>
            </w:tcBorders>
          </w:tcPr>
          <w:p w14:paraId="218D3A52" w14:textId="77777777" w:rsidR="00B37CF4" w:rsidRDefault="00B37CF4">
            <w:pPr>
              <w:widowControl w:val="0"/>
              <w:spacing w:line="216" w:lineRule="auto"/>
              <w:jc w:val="center"/>
              <w:rPr>
                <w:sz w:val="24"/>
              </w:rPr>
            </w:pPr>
          </w:p>
        </w:tc>
        <w:tc>
          <w:tcPr>
            <w:tcW w:w="912" w:type="dxa"/>
            <w:tcBorders>
              <w:top w:val="single" w:sz="4" w:space="0" w:color="000000"/>
              <w:left w:val="single" w:sz="4" w:space="0" w:color="000000"/>
              <w:bottom w:val="single" w:sz="4" w:space="0" w:color="000000"/>
            </w:tcBorders>
          </w:tcPr>
          <w:p w14:paraId="4203273E" w14:textId="77777777" w:rsidR="00B37CF4" w:rsidRDefault="00B37CF4">
            <w:pPr>
              <w:widowControl w:val="0"/>
              <w:spacing w:line="216" w:lineRule="auto"/>
              <w:rPr>
                <w:sz w:val="24"/>
              </w:rPr>
            </w:pPr>
          </w:p>
        </w:tc>
        <w:tc>
          <w:tcPr>
            <w:tcW w:w="1079" w:type="dxa"/>
            <w:tcBorders>
              <w:top w:val="single" w:sz="4" w:space="0" w:color="000000"/>
              <w:left w:val="single" w:sz="4" w:space="0" w:color="000000"/>
              <w:bottom w:val="single" w:sz="4" w:space="0" w:color="000000"/>
            </w:tcBorders>
          </w:tcPr>
          <w:p w14:paraId="0E054BFE" w14:textId="77777777" w:rsidR="00B37CF4" w:rsidRDefault="00B37CF4">
            <w:pPr>
              <w:widowControl w:val="0"/>
              <w:spacing w:line="216" w:lineRule="auto"/>
              <w:rPr>
                <w:sz w:val="24"/>
              </w:rPr>
            </w:pPr>
          </w:p>
        </w:tc>
        <w:tc>
          <w:tcPr>
            <w:tcW w:w="1412" w:type="dxa"/>
            <w:tcBorders>
              <w:top w:val="single" w:sz="4" w:space="0" w:color="000000"/>
              <w:left w:val="single" w:sz="4" w:space="0" w:color="000000"/>
              <w:bottom w:val="single" w:sz="4" w:space="0" w:color="000000"/>
              <w:right w:val="single" w:sz="4" w:space="0" w:color="000000"/>
            </w:tcBorders>
          </w:tcPr>
          <w:p w14:paraId="7C411A46" w14:textId="77777777" w:rsidR="00B37CF4" w:rsidRDefault="00B37CF4">
            <w:pPr>
              <w:widowControl w:val="0"/>
              <w:spacing w:line="216" w:lineRule="auto"/>
              <w:rPr>
                <w:sz w:val="24"/>
              </w:rPr>
            </w:pPr>
          </w:p>
        </w:tc>
      </w:tr>
      <w:tr w:rsidR="00B37CF4" w14:paraId="760E57D2" w14:textId="77777777">
        <w:tc>
          <w:tcPr>
            <w:tcW w:w="1342" w:type="dxa"/>
            <w:tcBorders>
              <w:top w:val="single" w:sz="4" w:space="0" w:color="000000"/>
              <w:left w:val="single" w:sz="4" w:space="0" w:color="000000"/>
              <w:bottom w:val="single" w:sz="4" w:space="0" w:color="000000"/>
              <w:right w:val="single" w:sz="4" w:space="0" w:color="000000"/>
            </w:tcBorders>
          </w:tcPr>
          <w:p w14:paraId="7385574A" w14:textId="77777777" w:rsidR="00B37CF4" w:rsidRDefault="00000000">
            <w:pPr>
              <w:widowControl w:val="0"/>
              <w:spacing w:line="216" w:lineRule="auto"/>
              <w:rPr>
                <w:sz w:val="24"/>
              </w:rPr>
            </w:pPr>
            <w:r>
              <w:rPr>
                <w:sz w:val="24"/>
              </w:rPr>
              <w:t>Итого</w:t>
            </w:r>
          </w:p>
        </w:tc>
        <w:tc>
          <w:tcPr>
            <w:tcW w:w="1148" w:type="dxa"/>
            <w:tcBorders>
              <w:top w:val="single" w:sz="4" w:space="0" w:color="000000"/>
              <w:left w:val="single" w:sz="4" w:space="0" w:color="000000"/>
              <w:bottom w:val="single" w:sz="4" w:space="0" w:color="000000"/>
              <w:right w:val="single" w:sz="4" w:space="0" w:color="000000"/>
            </w:tcBorders>
          </w:tcPr>
          <w:p w14:paraId="5D72A904" w14:textId="77777777" w:rsidR="00B37CF4" w:rsidRDefault="00B37CF4">
            <w:pPr>
              <w:widowControl w:val="0"/>
              <w:spacing w:line="216" w:lineRule="auto"/>
              <w:jc w:val="center"/>
              <w:rPr>
                <w:sz w:val="24"/>
              </w:rPr>
            </w:pPr>
          </w:p>
        </w:tc>
        <w:tc>
          <w:tcPr>
            <w:tcW w:w="969" w:type="dxa"/>
            <w:tcBorders>
              <w:top w:val="single" w:sz="4" w:space="0" w:color="000000"/>
              <w:left w:val="single" w:sz="4" w:space="0" w:color="000000"/>
              <w:bottom w:val="single" w:sz="4" w:space="0" w:color="000000"/>
            </w:tcBorders>
          </w:tcPr>
          <w:p w14:paraId="12CAF777" w14:textId="77777777" w:rsidR="00B37CF4" w:rsidRDefault="00000000">
            <w:pPr>
              <w:widowControl w:val="0"/>
              <w:spacing w:line="216" w:lineRule="auto"/>
              <w:jc w:val="center"/>
              <w:rPr>
                <w:sz w:val="24"/>
              </w:rPr>
            </w:pPr>
            <w:r>
              <w:rPr>
                <w:sz w:val="24"/>
              </w:rPr>
              <w:t>Х</w:t>
            </w:r>
          </w:p>
        </w:tc>
        <w:tc>
          <w:tcPr>
            <w:tcW w:w="1911" w:type="dxa"/>
            <w:tcBorders>
              <w:top w:val="single" w:sz="4" w:space="0" w:color="000000"/>
              <w:left w:val="single" w:sz="4" w:space="0" w:color="000000"/>
              <w:bottom w:val="single" w:sz="4" w:space="0" w:color="000000"/>
            </w:tcBorders>
          </w:tcPr>
          <w:p w14:paraId="0F84511F" w14:textId="77777777" w:rsidR="00B37CF4" w:rsidRDefault="00B37CF4">
            <w:pPr>
              <w:widowControl w:val="0"/>
              <w:spacing w:line="216" w:lineRule="auto"/>
              <w:jc w:val="center"/>
              <w:rPr>
                <w:sz w:val="24"/>
              </w:rPr>
            </w:pPr>
          </w:p>
        </w:tc>
        <w:tc>
          <w:tcPr>
            <w:tcW w:w="1035" w:type="dxa"/>
            <w:tcBorders>
              <w:top w:val="single" w:sz="4" w:space="0" w:color="000000"/>
              <w:left w:val="single" w:sz="4" w:space="0" w:color="000000"/>
              <w:bottom w:val="single" w:sz="4" w:space="0" w:color="000000"/>
              <w:right w:val="single" w:sz="4" w:space="0" w:color="000000"/>
            </w:tcBorders>
          </w:tcPr>
          <w:p w14:paraId="6228D146" w14:textId="77777777" w:rsidR="00B37CF4" w:rsidRDefault="00B37CF4">
            <w:pPr>
              <w:widowControl w:val="0"/>
              <w:spacing w:line="216" w:lineRule="auto"/>
              <w:jc w:val="center"/>
              <w:rPr>
                <w:sz w:val="24"/>
              </w:rPr>
            </w:pPr>
          </w:p>
        </w:tc>
        <w:tc>
          <w:tcPr>
            <w:tcW w:w="912" w:type="dxa"/>
            <w:tcBorders>
              <w:top w:val="single" w:sz="4" w:space="0" w:color="000000"/>
              <w:left w:val="single" w:sz="4" w:space="0" w:color="000000"/>
              <w:bottom w:val="single" w:sz="4" w:space="0" w:color="000000"/>
            </w:tcBorders>
          </w:tcPr>
          <w:p w14:paraId="52F1616A" w14:textId="77777777" w:rsidR="00B37CF4" w:rsidRDefault="00B37CF4">
            <w:pPr>
              <w:widowControl w:val="0"/>
              <w:spacing w:line="216" w:lineRule="auto"/>
              <w:jc w:val="center"/>
              <w:rPr>
                <w:sz w:val="24"/>
              </w:rPr>
            </w:pPr>
          </w:p>
        </w:tc>
        <w:tc>
          <w:tcPr>
            <w:tcW w:w="1079" w:type="dxa"/>
            <w:tcBorders>
              <w:top w:val="single" w:sz="4" w:space="0" w:color="000000"/>
              <w:left w:val="single" w:sz="4" w:space="0" w:color="000000"/>
              <w:bottom w:val="single" w:sz="4" w:space="0" w:color="000000"/>
            </w:tcBorders>
          </w:tcPr>
          <w:p w14:paraId="11330A6F" w14:textId="77777777" w:rsidR="00B37CF4" w:rsidRDefault="00B37CF4">
            <w:pPr>
              <w:widowControl w:val="0"/>
              <w:spacing w:line="216" w:lineRule="auto"/>
              <w:jc w:val="center"/>
              <w:rPr>
                <w:sz w:val="24"/>
              </w:rPr>
            </w:pPr>
          </w:p>
        </w:tc>
        <w:tc>
          <w:tcPr>
            <w:tcW w:w="1412" w:type="dxa"/>
            <w:tcBorders>
              <w:top w:val="single" w:sz="4" w:space="0" w:color="000000"/>
              <w:left w:val="single" w:sz="4" w:space="0" w:color="000000"/>
              <w:bottom w:val="single" w:sz="4" w:space="0" w:color="000000"/>
              <w:right w:val="single" w:sz="4" w:space="0" w:color="000000"/>
            </w:tcBorders>
          </w:tcPr>
          <w:p w14:paraId="6E23FF84" w14:textId="77777777" w:rsidR="00B37CF4" w:rsidRDefault="00B37CF4">
            <w:pPr>
              <w:widowControl w:val="0"/>
              <w:spacing w:line="216" w:lineRule="auto"/>
              <w:jc w:val="center"/>
              <w:rPr>
                <w:sz w:val="24"/>
              </w:rPr>
            </w:pPr>
          </w:p>
        </w:tc>
      </w:tr>
    </w:tbl>
    <w:p w14:paraId="1F4C10A5" w14:textId="77777777" w:rsidR="00B37CF4" w:rsidRDefault="00B37CF4">
      <w:pPr>
        <w:widowControl w:val="0"/>
        <w:suppressAutoHyphens/>
        <w:jc w:val="both"/>
      </w:pPr>
    </w:p>
    <w:p w14:paraId="44275F6F" w14:textId="77777777" w:rsidR="00B37CF4" w:rsidRDefault="00000000">
      <w:pPr>
        <w:widowControl w:val="0"/>
        <w:suppressAutoHyphens/>
        <w:jc w:val="both"/>
      </w:pPr>
      <w:r>
        <w:t>* Для ЛПХ применяющих специальный налоговый режим «Налог на профессиональный доход»:</w:t>
      </w:r>
    </w:p>
    <w:p w14:paraId="358508D4" w14:textId="77777777" w:rsidR="00B37CF4" w:rsidRDefault="00B37CF4">
      <w:pPr>
        <w:suppressAutoHyphens/>
        <w:jc w:val="both"/>
      </w:pPr>
    </w:p>
    <w:p w14:paraId="4BB08F3F" w14:textId="77777777" w:rsidR="00B37CF4" w:rsidRDefault="00000000">
      <w:pPr>
        <w:suppressAutoHyphens/>
        <w:jc w:val="both"/>
      </w:pPr>
      <w:r>
        <w:t>- предельно допустимый объём субсидируемого молока не должен превышать 25 000,00 кг в год на одно хозяйство.</w:t>
      </w:r>
    </w:p>
    <w:p w14:paraId="4F7442BF" w14:textId="77777777" w:rsidR="00B37CF4" w:rsidRDefault="00B37CF4">
      <w:pPr>
        <w:suppressAutoHyphens/>
        <w:jc w:val="both"/>
      </w:pPr>
    </w:p>
    <w:p w14:paraId="3A317194" w14:textId="77777777" w:rsidR="00B37CF4" w:rsidRDefault="00000000">
      <w:pPr>
        <w:suppressAutoHyphens/>
        <w:jc w:val="both"/>
      </w:pPr>
      <w:r>
        <w:t>* Для ЛПХ не применяющих специальный налоговый режим «Налог на профессиональный доход»:</w:t>
      </w:r>
    </w:p>
    <w:p w14:paraId="15DF0C97" w14:textId="77777777" w:rsidR="00B37CF4" w:rsidRDefault="00B37CF4">
      <w:pPr>
        <w:suppressAutoHyphens/>
        <w:jc w:val="both"/>
      </w:pPr>
    </w:p>
    <w:p w14:paraId="28F2BDD2" w14:textId="77777777" w:rsidR="00B37CF4" w:rsidRDefault="00000000">
      <w:pPr>
        <w:suppressAutoHyphens/>
        <w:jc w:val="both"/>
      </w:pPr>
      <w:r>
        <w:t>- предельно допустимый объём субсидируемого молока не должен превышать 10 000,00 кг в год на одно хозяйство.</w:t>
      </w:r>
    </w:p>
    <w:p w14:paraId="0368E747" w14:textId="77777777" w:rsidR="00B37CF4" w:rsidRDefault="00B37CF4">
      <w:pPr>
        <w:jc w:val="both"/>
      </w:pPr>
    </w:p>
    <w:p w14:paraId="6A7D34EE" w14:textId="77777777" w:rsidR="00B37CF4" w:rsidRDefault="00000000">
      <w:pPr>
        <w:jc w:val="both"/>
        <w:rPr>
          <w:szCs w:val="28"/>
        </w:rPr>
      </w:pPr>
      <w:r>
        <w:rPr>
          <w:szCs w:val="28"/>
        </w:rPr>
        <w:t xml:space="preserve">Гражданин, ведущий </w:t>
      </w:r>
    </w:p>
    <w:p w14:paraId="606479C2" w14:textId="77777777" w:rsidR="00B37CF4" w:rsidRDefault="00000000">
      <w:pPr>
        <w:jc w:val="both"/>
        <w:rPr>
          <w:szCs w:val="28"/>
        </w:rPr>
      </w:pPr>
      <w:r>
        <w:rPr>
          <w:szCs w:val="28"/>
        </w:rPr>
        <w:t>личное подсобное хозяйство          _____________      ____________________</w:t>
      </w:r>
    </w:p>
    <w:p w14:paraId="099FE584" w14:textId="77777777" w:rsidR="00B37CF4" w:rsidRDefault="00000000">
      <w:pPr>
        <w:jc w:val="both"/>
      </w:pPr>
      <w:r>
        <w:rPr>
          <w:szCs w:val="28"/>
        </w:rPr>
        <w:t xml:space="preserve">                                                               </w:t>
      </w:r>
      <w:r>
        <w:t>(подпись)            (расшифровка подписи)</w:t>
      </w:r>
    </w:p>
    <w:p w14:paraId="5634AADB" w14:textId="77777777" w:rsidR="00B37CF4" w:rsidRDefault="00000000">
      <w:pPr>
        <w:jc w:val="both"/>
        <w:rPr>
          <w:szCs w:val="28"/>
        </w:rPr>
      </w:pPr>
      <w:r>
        <w:rPr>
          <w:szCs w:val="28"/>
        </w:rPr>
        <w:t>«____» __________ 20___г.</w:t>
      </w:r>
    </w:p>
    <w:p w14:paraId="3D8B6C59" w14:textId="77777777" w:rsidR="00B37CF4" w:rsidRDefault="00B37CF4">
      <w:pPr>
        <w:jc w:val="both"/>
        <w:rPr>
          <w:szCs w:val="28"/>
        </w:rPr>
      </w:pPr>
    </w:p>
    <w:p w14:paraId="28C8758A" w14:textId="77777777" w:rsidR="00B37CF4" w:rsidRDefault="00B37CF4">
      <w:pPr>
        <w:jc w:val="both"/>
        <w:rPr>
          <w:szCs w:val="28"/>
        </w:rPr>
      </w:pPr>
    </w:p>
    <w:p w14:paraId="2D51F57E" w14:textId="77777777" w:rsidR="00B37CF4" w:rsidRDefault="00000000">
      <w:pPr>
        <w:rPr>
          <w:szCs w:val="28"/>
        </w:rPr>
      </w:pPr>
      <w:r>
        <w:rPr>
          <w:szCs w:val="28"/>
        </w:rPr>
        <w:t>Начальник управления сельского хозяйства</w:t>
      </w:r>
    </w:p>
    <w:p w14:paraId="3C43ABC1" w14:textId="77777777" w:rsidR="00B37CF4" w:rsidRDefault="00000000">
      <w:pPr>
        <w:rPr>
          <w:szCs w:val="28"/>
        </w:rPr>
      </w:pPr>
      <w:r>
        <w:rPr>
          <w:szCs w:val="28"/>
        </w:rPr>
        <w:t>администрации Ленинградского</w:t>
      </w:r>
    </w:p>
    <w:p w14:paraId="0B20E1CF" w14:textId="77777777" w:rsidR="00B37CF4" w:rsidRDefault="00000000">
      <w:pPr>
        <w:rPr>
          <w:szCs w:val="28"/>
        </w:rPr>
      </w:pPr>
      <w:r>
        <w:rPr>
          <w:szCs w:val="28"/>
        </w:rPr>
        <w:t xml:space="preserve">муниципального округа                                                            </w:t>
      </w:r>
      <w:r>
        <w:t>И.С. Скоробогаченко</w:t>
      </w:r>
    </w:p>
    <w:p w14:paraId="07837BBF" w14:textId="77777777" w:rsidR="00B37CF4" w:rsidRDefault="00B37CF4">
      <w:pPr>
        <w:rPr>
          <w:szCs w:val="28"/>
        </w:rPr>
        <w:sectPr w:rsidR="00B37CF4">
          <w:headerReference w:type="even" r:id="rId94"/>
          <w:headerReference w:type="default" r:id="rId95"/>
          <w:headerReference w:type="first" r:id="rId96"/>
          <w:pgSz w:w="11906" w:h="16838"/>
          <w:pgMar w:top="1325" w:right="567" w:bottom="1134" w:left="1701" w:header="720" w:footer="0" w:gutter="0"/>
          <w:cols w:space="720"/>
          <w:formProt w:val="0"/>
          <w:titlePg/>
          <w:docGrid w:linePitch="381"/>
        </w:sectPr>
      </w:pPr>
    </w:p>
    <w:tbl>
      <w:tblPr>
        <w:tblStyle w:val="affd"/>
        <w:tblW w:w="5469" w:type="dxa"/>
        <w:tblInd w:w="4332" w:type="dxa"/>
        <w:tblLayout w:type="fixed"/>
        <w:tblLook w:val="04A0" w:firstRow="1" w:lastRow="0" w:firstColumn="1" w:lastColumn="0" w:noHBand="0" w:noVBand="1"/>
      </w:tblPr>
      <w:tblGrid>
        <w:gridCol w:w="5469"/>
      </w:tblGrid>
      <w:tr w:rsidR="00B37CF4" w14:paraId="547EEE5E" w14:textId="77777777">
        <w:trPr>
          <w:trHeight w:val="2541"/>
        </w:trPr>
        <w:tc>
          <w:tcPr>
            <w:tcW w:w="5469" w:type="dxa"/>
            <w:tcBorders>
              <w:top w:val="nil"/>
              <w:left w:val="nil"/>
              <w:bottom w:val="nil"/>
              <w:right w:val="nil"/>
            </w:tcBorders>
          </w:tcPr>
          <w:p w14:paraId="5A2F150B" w14:textId="77777777" w:rsidR="00B37CF4" w:rsidRDefault="00000000">
            <w:pPr>
              <w:widowControl w:val="0"/>
              <w:tabs>
                <w:tab w:val="center" w:pos="3124"/>
              </w:tabs>
              <w:ind w:left="-108"/>
            </w:pPr>
            <w:r>
              <w:rPr>
                <w:szCs w:val="28"/>
              </w:rPr>
              <w:lastRenderedPageBreak/>
              <w:t>Приложение 15</w:t>
            </w:r>
          </w:p>
          <w:p w14:paraId="5B472BD9" w14:textId="77777777" w:rsidR="00B37CF4" w:rsidRDefault="00000000">
            <w:pPr>
              <w:widowControl w:val="0"/>
              <w:ind w:left="-108"/>
            </w:pPr>
            <w:r>
              <w:rPr>
                <w:szCs w:val="28"/>
              </w:rPr>
              <w:t>к Порядку предоставления</w:t>
            </w:r>
          </w:p>
          <w:p w14:paraId="546A1067" w14:textId="77777777" w:rsidR="00B37CF4" w:rsidRDefault="00000000">
            <w:pPr>
              <w:widowControl w:val="0"/>
              <w:ind w:left="-108"/>
            </w:pPr>
            <w:r>
              <w:rPr>
                <w:szCs w:val="28"/>
              </w:rPr>
              <w:t>субсидий крестьянским (фермерским)</w:t>
            </w:r>
          </w:p>
          <w:p w14:paraId="040420D4" w14:textId="77777777" w:rsidR="00B37CF4" w:rsidRDefault="00000000">
            <w:pPr>
              <w:widowControl w:val="0"/>
              <w:ind w:left="-108"/>
            </w:pPr>
            <w:r>
              <w:rPr>
                <w:szCs w:val="28"/>
              </w:rPr>
              <w:t>хозяйствам и индивидуальным</w:t>
            </w:r>
          </w:p>
          <w:p w14:paraId="2D6C1D97"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27B7E2A7"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248B73DA" w14:textId="77777777" w:rsidR="00B37CF4" w:rsidRDefault="00B37CF4">
      <w:pPr>
        <w:spacing w:line="218" w:lineRule="auto"/>
        <w:rPr>
          <w:szCs w:val="28"/>
        </w:rPr>
      </w:pPr>
    </w:p>
    <w:p w14:paraId="14E834A9" w14:textId="77777777" w:rsidR="00B37CF4" w:rsidRDefault="00B37CF4">
      <w:pPr>
        <w:spacing w:line="218" w:lineRule="auto"/>
        <w:rPr>
          <w:szCs w:val="28"/>
        </w:rPr>
      </w:pPr>
    </w:p>
    <w:p w14:paraId="2B38EF4B" w14:textId="77777777" w:rsidR="00B37CF4" w:rsidRDefault="00000000">
      <w:pPr>
        <w:spacing w:line="218" w:lineRule="auto"/>
        <w:rPr>
          <w:szCs w:val="28"/>
        </w:rPr>
      </w:pPr>
      <w:r>
        <w:rPr>
          <w:szCs w:val="28"/>
        </w:rPr>
        <w:t>ФОРМА</w:t>
      </w:r>
    </w:p>
    <w:p w14:paraId="4240D70E" w14:textId="77777777" w:rsidR="00B37CF4" w:rsidRDefault="00B37CF4">
      <w:pPr>
        <w:spacing w:line="218" w:lineRule="auto"/>
        <w:rPr>
          <w:szCs w:val="28"/>
        </w:rPr>
      </w:pPr>
    </w:p>
    <w:p w14:paraId="4C870083" w14:textId="77777777" w:rsidR="00B37CF4" w:rsidRDefault="00000000">
      <w:pPr>
        <w:spacing w:line="218" w:lineRule="auto"/>
        <w:rPr>
          <w:szCs w:val="28"/>
        </w:rPr>
      </w:pPr>
      <w:r>
        <w:rPr>
          <w:szCs w:val="28"/>
        </w:rPr>
        <w:t xml:space="preserve">Заполняется гражданином, </w:t>
      </w:r>
    </w:p>
    <w:p w14:paraId="722B85EB" w14:textId="77777777" w:rsidR="00B37CF4" w:rsidRDefault="00000000">
      <w:pPr>
        <w:spacing w:line="218" w:lineRule="auto"/>
        <w:rPr>
          <w:szCs w:val="28"/>
        </w:rPr>
      </w:pPr>
      <w:r>
        <w:rPr>
          <w:szCs w:val="28"/>
        </w:rPr>
        <w:t>ведущим личное подсобное хозяйство</w:t>
      </w:r>
    </w:p>
    <w:p w14:paraId="0ABD6A88" w14:textId="77777777" w:rsidR="00B37CF4" w:rsidRDefault="00B37CF4">
      <w:pPr>
        <w:spacing w:line="218" w:lineRule="auto"/>
        <w:jc w:val="center"/>
        <w:rPr>
          <w:szCs w:val="28"/>
        </w:rPr>
      </w:pPr>
    </w:p>
    <w:p w14:paraId="1FAC9516" w14:textId="77777777" w:rsidR="00B37CF4" w:rsidRDefault="00000000">
      <w:pPr>
        <w:pStyle w:val="Heading25"/>
        <w:spacing w:line="218" w:lineRule="auto"/>
        <w:rPr>
          <w:rFonts w:ascii="Times New Roman" w:hAnsi="Times New Roman"/>
        </w:rPr>
      </w:pPr>
      <w:r>
        <w:rPr>
          <w:rFonts w:ascii="Times New Roman" w:hAnsi="Times New Roman"/>
          <w:b/>
          <w:szCs w:val="28"/>
        </w:rPr>
        <w:t>СПРАВКА-РАСЧЕТ</w:t>
      </w:r>
    </w:p>
    <w:p w14:paraId="3AE030E1" w14:textId="77777777" w:rsidR="00B37CF4" w:rsidRDefault="00000000">
      <w:pPr>
        <w:spacing w:line="218" w:lineRule="auto"/>
        <w:jc w:val="center"/>
        <w:rPr>
          <w:b/>
          <w:color w:val="000000"/>
          <w:szCs w:val="28"/>
        </w:rPr>
      </w:pPr>
      <w:r>
        <w:rPr>
          <w:b/>
          <w:szCs w:val="28"/>
        </w:rPr>
        <w:t xml:space="preserve">суммы субсидии на возмещение </w:t>
      </w:r>
      <w:r>
        <w:rPr>
          <w:b/>
          <w:color w:val="000000"/>
          <w:szCs w:val="28"/>
        </w:rPr>
        <w:t xml:space="preserve">части затрат, понесенных на оплату услуг </w:t>
      </w:r>
    </w:p>
    <w:p w14:paraId="45BFF0F1" w14:textId="77777777" w:rsidR="00B37CF4" w:rsidRDefault="00000000">
      <w:pPr>
        <w:spacing w:line="218" w:lineRule="auto"/>
        <w:jc w:val="center"/>
        <w:rPr>
          <w:b/>
          <w:szCs w:val="28"/>
        </w:rPr>
      </w:pPr>
      <w:r>
        <w:rPr>
          <w:b/>
          <w:color w:val="000000"/>
          <w:szCs w:val="28"/>
        </w:rPr>
        <w:t>по искусственному осеменению крупного рогатого скота, овец и коз</w:t>
      </w:r>
    </w:p>
    <w:p w14:paraId="6F8B3925" w14:textId="77777777" w:rsidR="00B37CF4" w:rsidRDefault="00B37CF4">
      <w:pPr>
        <w:spacing w:line="218" w:lineRule="auto"/>
        <w:rPr>
          <w:szCs w:val="28"/>
        </w:rPr>
      </w:pPr>
    </w:p>
    <w:tbl>
      <w:tblPr>
        <w:tblW w:w="9660" w:type="dxa"/>
        <w:tblInd w:w="109" w:type="dxa"/>
        <w:tblLayout w:type="fixed"/>
        <w:tblLook w:val="0000" w:firstRow="0" w:lastRow="0" w:firstColumn="0" w:lastColumn="0" w:noHBand="0" w:noVBand="0"/>
      </w:tblPr>
      <w:tblGrid>
        <w:gridCol w:w="4340"/>
        <w:gridCol w:w="5320"/>
      </w:tblGrid>
      <w:tr w:rsidR="00B37CF4" w14:paraId="6FC0407A" w14:textId="77777777">
        <w:tc>
          <w:tcPr>
            <w:tcW w:w="4340" w:type="dxa"/>
            <w:tcBorders>
              <w:top w:val="single" w:sz="4" w:space="0" w:color="000000"/>
              <w:left w:val="single" w:sz="4" w:space="0" w:color="000000"/>
              <w:bottom w:val="single" w:sz="4" w:space="0" w:color="000000"/>
              <w:right w:val="single" w:sz="4" w:space="0" w:color="000000"/>
            </w:tcBorders>
          </w:tcPr>
          <w:p w14:paraId="4B1C3A59" w14:textId="77777777" w:rsidR="00B37CF4" w:rsidRDefault="00000000">
            <w:pPr>
              <w:widowControl w:val="0"/>
            </w:pPr>
            <w:r>
              <w:t>Ф.И.О. получателя</w:t>
            </w:r>
          </w:p>
        </w:tc>
        <w:tc>
          <w:tcPr>
            <w:tcW w:w="5319" w:type="dxa"/>
            <w:tcBorders>
              <w:top w:val="single" w:sz="4" w:space="0" w:color="000000"/>
              <w:left w:val="single" w:sz="4" w:space="0" w:color="000000"/>
              <w:bottom w:val="single" w:sz="4" w:space="0" w:color="000000"/>
              <w:right w:val="single" w:sz="4" w:space="0" w:color="000000"/>
            </w:tcBorders>
          </w:tcPr>
          <w:p w14:paraId="14F7568E" w14:textId="77777777" w:rsidR="00B37CF4" w:rsidRDefault="00B37CF4">
            <w:pPr>
              <w:widowControl w:val="0"/>
            </w:pPr>
          </w:p>
        </w:tc>
      </w:tr>
      <w:tr w:rsidR="00B37CF4" w14:paraId="4038BCDC" w14:textId="77777777">
        <w:tc>
          <w:tcPr>
            <w:tcW w:w="4340" w:type="dxa"/>
            <w:tcBorders>
              <w:top w:val="single" w:sz="4" w:space="0" w:color="000000"/>
              <w:left w:val="single" w:sz="4" w:space="0" w:color="000000"/>
              <w:bottom w:val="single" w:sz="4" w:space="0" w:color="000000"/>
              <w:right w:val="single" w:sz="4" w:space="0" w:color="000000"/>
            </w:tcBorders>
          </w:tcPr>
          <w:p w14:paraId="3D767FAE" w14:textId="77777777" w:rsidR="00B37CF4" w:rsidRDefault="00000000">
            <w:pPr>
              <w:widowControl w:val="0"/>
            </w:pPr>
            <w:r>
              <w:t>Район</w:t>
            </w:r>
            <w:r>
              <w:rPr>
                <w:lang w:val="en-US"/>
              </w:rPr>
              <w:t xml:space="preserve"> (</w:t>
            </w:r>
            <w:r>
              <w:t>город)</w:t>
            </w:r>
          </w:p>
        </w:tc>
        <w:tc>
          <w:tcPr>
            <w:tcW w:w="5319" w:type="dxa"/>
            <w:tcBorders>
              <w:top w:val="single" w:sz="4" w:space="0" w:color="000000"/>
              <w:left w:val="single" w:sz="4" w:space="0" w:color="000000"/>
              <w:bottom w:val="single" w:sz="4" w:space="0" w:color="000000"/>
              <w:right w:val="single" w:sz="4" w:space="0" w:color="000000"/>
            </w:tcBorders>
          </w:tcPr>
          <w:p w14:paraId="060D1DB1" w14:textId="77777777" w:rsidR="00B37CF4" w:rsidRDefault="00B37CF4">
            <w:pPr>
              <w:widowControl w:val="0"/>
            </w:pPr>
          </w:p>
        </w:tc>
      </w:tr>
      <w:tr w:rsidR="00B37CF4" w14:paraId="3DC6EE03" w14:textId="77777777">
        <w:tc>
          <w:tcPr>
            <w:tcW w:w="4340" w:type="dxa"/>
            <w:tcBorders>
              <w:top w:val="single" w:sz="4" w:space="0" w:color="000000"/>
              <w:left w:val="single" w:sz="4" w:space="0" w:color="000000"/>
              <w:bottom w:val="single" w:sz="4" w:space="0" w:color="000000"/>
              <w:right w:val="single" w:sz="4" w:space="0" w:color="000000"/>
            </w:tcBorders>
          </w:tcPr>
          <w:p w14:paraId="5BB2082E" w14:textId="77777777" w:rsidR="00B37CF4" w:rsidRDefault="00000000">
            <w:pPr>
              <w:widowControl w:val="0"/>
            </w:pPr>
            <w:r>
              <w:t>Почтовый адрес и телефон</w:t>
            </w:r>
          </w:p>
          <w:p w14:paraId="57F0B8C2" w14:textId="77777777" w:rsidR="00B37CF4" w:rsidRDefault="00000000">
            <w:pPr>
              <w:widowControl w:val="0"/>
            </w:pPr>
            <w:r>
              <w:t>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48ECC178" w14:textId="77777777" w:rsidR="00B37CF4" w:rsidRDefault="00B37CF4">
            <w:pPr>
              <w:widowControl w:val="0"/>
            </w:pPr>
          </w:p>
        </w:tc>
      </w:tr>
      <w:tr w:rsidR="00B37CF4" w14:paraId="0199418D" w14:textId="77777777">
        <w:tc>
          <w:tcPr>
            <w:tcW w:w="4340" w:type="dxa"/>
            <w:tcBorders>
              <w:top w:val="single" w:sz="4" w:space="0" w:color="000000"/>
              <w:left w:val="single" w:sz="4" w:space="0" w:color="000000"/>
              <w:bottom w:val="single" w:sz="4" w:space="0" w:color="000000"/>
              <w:right w:val="single" w:sz="4" w:space="0" w:color="000000"/>
            </w:tcBorders>
          </w:tcPr>
          <w:p w14:paraId="13A5C5A1" w14:textId="77777777" w:rsidR="00B37CF4" w:rsidRDefault="00000000">
            <w:pPr>
              <w:widowControl w:val="0"/>
            </w:pPr>
            <w:r>
              <w:t>Документ, удостоверяющий личность</w:t>
            </w:r>
          </w:p>
          <w:p w14:paraId="599B717A" w14:textId="77777777" w:rsidR="00B37CF4" w:rsidRDefault="00000000">
            <w:pPr>
              <w:widowControl w:val="0"/>
            </w:pPr>
            <w:r>
              <w:t>(№, когда, кем выдан)</w:t>
            </w:r>
          </w:p>
        </w:tc>
        <w:tc>
          <w:tcPr>
            <w:tcW w:w="5319" w:type="dxa"/>
            <w:tcBorders>
              <w:top w:val="single" w:sz="4" w:space="0" w:color="000000"/>
              <w:left w:val="single" w:sz="4" w:space="0" w:color="000000"/>
              <w:bottom w:val="single" w:sz="4" w:space="0" w:color="000000"/>
              <w:right w:val="single" w:sz="4" w:space="0" w:color="000000"/>
            </w:tcBorders>
          </w:tcPr>
          <w:p w14:paraId="3B5D33CE" w14:textId="77777777" w:rsidR="00B37CF4" w:rsidRDefault="00B37CF4">
            <w:pPr>
              <w:widowControl w:val="0"/>
            </w:pPr>
          </w:p>
        </w:tc>
      </w:tr>
      <w:tr w:rsidR="00B37CF4" w14:paraId="429F9A3F" w14:textId="77777777">
        <w:tc>
          <w:tcPr>
            <w:tcW w:w="4340" w:type="dxa"/>
            <w:tcBorders>
              <w:top w:val="single" w:sz="4" w:space="0" w:color="000000"/>
              <w:left w:val="single" w:sz="4" w:space="0" w:color="000000"/>
              <w:bottom w:val="single" w:sz="4" w:space="0" w:color="000000"/>
              <w:right w:val="single" w:sz="4" w:space="0" w:color="000000"/>
            </w:tcBorders>
          </w:tcPr>
          <w:p w14:paraId="6F747E49" w14:textId="77777777" w:rsidR="00B37CF4" w:rsidRDefault="00000000">
            <w:pPr>
              <w:widowControl w:val="0"/>
            </w:pPr>
            <w:r>
              <w:t>Банковские реквизиты</w:t>
            </w:r>
          </w:p>
          <w:p w14:paraId="631D9BF9" w14:textId="77777777" w:rsidR="00B37CF4" w:rsidRDefault="00000000">
            <w:pPr>
              <w:widowControl w:val="0"/>
            </w:pPr>
            <w:r>
              <w:t>Лицевой счет 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01F58297" w14:textId="77777777" w:rsidR="00B37CF4" w:rsidRDefault="00B37CF4">
            <w:pPr>
              <w:widowControl w:val="0"/>
            </w:pPr>
          </w:p>
        </w:tc>
      </w:tr>
      <w:tr w:rsidR="00B37CF4" w14:paraId="2664B3E0" w14:textId="77777777">
        <w:tc>
          <w:tcPr>
            <w:tcW w:w="4340" w:type="dxa"/>
            <w:tcBorders>
              <w:top w:val="single" w:sz="4" w:space="0" w:color="000000"/>
              <w:left w:val="single" w:sz="4" w:space="0" w:color="000000"/>
              <w:bottom w:val="single" w:sz="4" w:space="0" w:color="000000"/>
              <w:right w:val="single" w:sz="4" w:space="0" w:color="000000"/>
            </w:tcBorders>
          </w:tcPr>
          <w:p w14:paraId="7FED2FFD" w14:textId="77777777" w:rsidR="00B37CF4" w:rsidRDefault="00000000">
            <w:pPr>
              <w:widowControl w:val="0"/>
            </w:pPr>
            <w:r>
              <w:t>Корреспондентский счет</w:t>
            </w:r>
          </w:p>
        </w:tc>
        <w:tc>
          <w:tcPr>
            <w:tcW w:w="5319" w:type="dxa"/>
            <w:tcBorders>
              <w:top w:val="single" w:sz="4" w:space="0" w:color="000000"/>
              <w:left w:val="single" w:sz="4" w:space="0" w:color="000000"/>
              <w:bottom w:val="single" w:sz="4" w:space="0" w:color="000000"/>
              <w:right w:val="single" w:sz="4" w:space="0" w:color="000000"/>
            </w:tcBorders>
          </w:tcPr>
          <w:p w14:paraId="4956EA3B" w14:textId="77777777" w:rsidR="00B37CF4" w:rsidRDefault="00B37CF4">
            <w:pPr>
              <w:widowControl w:val="0"/>
            </w:pPr>
          </w:p>
        </w:tc>
      </w:tr>
      <w:tr w:rsidR="00B37CF4" w14:paraId="6747ED97" w14:textId="77777777">
        <w:tc>
          <w:tcPr>
            <w:tcW w:w="4340" w:type="dxa"/>
            <w:tcBorders>
              <w:top w:val="single" w:sz="4" w:space="0" w:color="000000"/>
              <w:left w:val="single" w:sz="4" w:space="0" w:color="000000"/>
              <w:bottom w:val="single" w:sz="4" w:space="0" w:color="000000"/>
              <w:right w:val="single" w:sz="4" w:space="0" w:color="000000"/>
            </w:tcBorders>
          </w:tcPr>
          <w:p w14:paraId="00555512" w14:textId="77777777" w:rsidR="00B37CF4" w:rsidRDefault="00000000">
            <w:pPr>
              <w:widowControl w:val="0"/>
            </w:pPr>
            <w:r>
              <w:t>Наименование банка</w:t>
            </w:r>
          </w:p>
        </w:tc>
        <w:tc>
          <w:tcPr>
            <w:tcW w:w="5319" w:type="dxa"/>
            <w:tcBorders>
              <w:top w:val="single" w:sz="4" w:space="0" w:color="000000"/>
              <w:left w:val="single" w:sz="4" w:space="0" w:color="000000"/>
              <w:bottom w:val="single" w:sz="4" w:space="0" w:color="000000"/>
              <w:right w:val="single" w:sz="4" w:space="0" w:color="000000"/>
            </w:tcBorders>
          </w:tcPr>
          <w:p w14:paraId="64AD4BF5" w14:textId="77777777" w:rsidR="00B37CF4" w:rsidRDefault="00B37CF4">
            <w:pPr>
              <w:widowControl w:val="0"/>
            </w:pPr>
          </w:p>
        </w:tc>
      </w:tr>
      <w:tr w:rsidR="00B37CF4" w14:paraId="3624D653" w14:textId="77777777">
        <w:tc>
          <w:tcPr>
            <w:tcW w:w="4340" w:type="dxa"/>
            <w:tcBorders>
              <w:top w:val="single" w:sz="4" w:space="0" w:color="000000"/>
              <w:left w:val="single" w:sz="4" w:space="0" w:color="000000"/>
              <w:bottom w:val="single" w:sz="4" w:space="0" w:color="000000"/>
              <w:right w:val="single" w:sz="4" w:space="0" w:color="000000"/>
            </w:tcBorders>
          </w:tcPr>
          <w:p w14:paraId="4D729E2F" w14:textId="77777777" w:rsidR="00B37CF4" w:rsidRDefault="00000000">
            <w:pPr>
              <w:widowControl w:val="0"/>
            </w:pPr>
            <w:r>
              <w:t>БИК</w:t>
            </w:r>
          </w:p>
        </w:tc>
        <w:tc>
          <w:tcPr>
            <w:tcW w:w="5319" w:type="dxa"/>
            <w:tcBorders>
              <w:top w:val="single" w:sz="4" w:space="0" w:color="000000"/>
              <w:left w:val="single" w:sz="4" w:space="0" w:color="000000"/>
              <w:bottom w:val="single" w:sz="4" w:space="0" w:color="000000"/>
              <w:right w:val="single" w:sz="4" w:space="0" w:color="000000"/>
            </w:tcBorders>
          </w:tcPr>
          <w:p w14:paraId="412B533B" w14:textId="77777777" w:rsidR="00B37CF4" w:rsidRDefault="00B37CF4">
            <w:pPr>
              <w:widowControl w:val="0"/>
            </w:pPr>
          </w:p>
        </w:tc>
      </w:tr>
    </w:tbl>
    <w:p w14:paraId="3E3F0A77" w14:textId="77777777" w:rsidR="00B37CF4" w:rsidRDefault="00B37CF4">
      <w:pPr>
        <w:spacing w:line="218" w:lineRule="auto"/>
        <w:rPr>
          <w:szCs w:val="28"/>
        </w:rPr>
      </w:pPr>
    </w:p>
    <w:tbl>
      <w:tblPr>
        <w:tblW w:w="9825" w:type="dxa"/>
        <w:tblInd w:w="-63" w:type="dxa"/>
        <w:tblLayout w:type="fixed"/>
        <w:tblLook w:val="0000" w:firstRow="0" w:lastRow="0" w:firstColumn="0" w:lastColumn="0" w:noHBand="0" w:noVBand="0"/>
      </w:tblPr>
      <w:tblGrid>
        <w:gridCol w:w="1348"/>
        <w:gridCol w:w="1369"/>
        <w:gridCol w:w="1247"/>
        <w:gridCol w:w="1030"/>
        <w:gridCol w:w="1015"/>
        <w:gridCol w:w="1013"/>
        <w:gridCol w:w="1351"/>
        <w:gridCol w:w="1452"/>
      </w:tblGrid>
      <w:tr w:rsidR="00B37CF4" w14:paraId="280638F2" w14:textId="77777777">
        <w:tc>
          <w:tcPr>
            <w:tcW w:w="1347" w:type="dxa"/>
            <w:tcBorders>
              <w:top w:val="single" w:sz="4" w:space="0" w:color="000000"/>
              <w:left w:val="single" w:sz="4" w:space="0" w:color="000000"/>
              <w:bottom w:val="single" w:sz="4" w:space="0" w:color="000000"/>
              <w:right w:val="single" w:sz="4" w:space="0" w:color="000000"/>
            </w:tcBorders>
          </w:tcPr>
          <w:p w14:paraId="138148AE" w14:textId="77777777" w:rsidR="00B37CF4" w:rsidRDefault="00000000">
            <w:pPr>
              <w:widowControl w:val="0"/>
              <w:spacing w:line="218" w:lineRule="auto"/>
              <w:ind w:left="-57" w:right="-57"/>
              <w:jc w:val="center"/>
              <w:rPr>
                <w:sz w:val="21"/>
                <w:szCs w:val="21"/>
              </w:rPr>
            </w:pPr>
            <w:r>
              <w:rPr>
                <w:sz w:val="21"/>
                <w:szCs w:val="21"/>
              </w:rPr>
              <w:t>Виды</w:t>
            </w:r>
          </w:p>
          <w:p w14:paraId="61CDFFB2" w14:textId="77777777" w:rsidR="00B37CF4" w:rsidRDefault="00000000">
            <w:pPr>
              <w:widowControl w:val="0"/>
              <w:spacing w:line="218" w:lineRule="auto"/>
              <w:ind w:left="-57" w:right="-57"/>
              <w:jc w:val="center"/>
              <w:rPr>
                <w:sz w:val="21"/>
                <w:szCs w:val="21"/>
              </w:rPr>
            </w:pPr>
            <w:r>
              <w:rPr>
                <w:sz w:val="21"/>
                <w:szCs w:val="21"/>
              </w:rPr>
              <w:t>осемененных</w:t>
            </w:r>
          </w:p>
          <w:p w14:paraId="36D72A41" w14:textId="77777777" w:rsidR="00B37CF4" w:rsidRDefault="00000000">
            <w:pPr>
              <w:widowControl w:val="0"/>
              <w:spacing w:line="218" w:lineRule="auto"/>
              <w:ind w:left="-57" w:right="-57"/>
              <w:jc w:val="center"/>
              <w:rPr>
                <w:sz w:val="22"/>
              </w:rPr>
            </w:pPr>
            <w:r>
              <w:rPr>
                <w:sz w:val="22"/>
                <w:szCs w:val="22"/>
              </w:rPr>
              <w:t>животных</w:t>
            </w:r>
          </w:p>
        </w:tc>
        <w:tc>
          <w:tcPr>
            <w:tcW w:w="1368" w:type="dxa"/>
            <w:tcBorders>
              <w:top w:val="single" w:sz="4" w:space="0" w:color="000000"/>
              <w:left w:val="single" w:sz="4" w:space="0" w:color="000000"/>
              <w:bottom w:val="single" w:sz="4" w:space="0" w:color="000000"/>
              <w:right w:val="single" w:sz="4" w:space="0" w:color="000000"/>
            </w:tcBorders>
          </w:tcPr>
          <w:p w14:paraId="777CCA3D" w14:textId="77777777" w:rsidR="00B37CF4" w:rsidRDefault="00000000">
            <w:pPr>
              <w:widowControl w:val="0"/>
              <w:spacing w:line="218" w:lineRule="auto"/>
              <w:ind w:left="-57" w:right="-57"/>
              <w:jc w:val="center"/>
              <w:rPr>
                <w:sz w:val="22"/>
              </w:rPr>
            </w:pPr>
            <w:r>
              <w:rPr>
                <w:sz w:val="22"/>
                <w:szCs w:val="22"/>
              </w:rPr>
              <w:t>Количество осемененных</w:t>
            </w:r>
          </w:p>
          <w:p w14:paraId="09678312" w14:textId="77777777" w:rsidR="00B37CF4" w:rsidRDefault="00000000">
            <w:pPr>
              <w:widowControl w:val="0"/>
              <w:spacing w:line="218" w:lineRule="auto"/>
              <w:ind w:left="-57" w:right="-57"/>
              <w:jc w:val="center"/>
              <w:rPr>
                <w:sz w:val="22"/>
              </w:rPr>
            </w:pPr>
            <w:r>
              <w:rPr>
                <w:sz w:val="22"/>
                <w:szCs w:val="22"/>
              </w:rPr>
              <w:t>животных</w:t>
            </w:r>
          </w:p>
          <w:p w14:paraId="631BF538" w14:textId="77777777" w:rsidR="00B37CF4" w:rsidRDefault="00000000">
            <w:pPr>
              <w:widowControl w:val="0"/>
              <w:spacing w:line="218" w:lineRule="auto"/>
              <w:ind w:left="-57" w:right="-57"/>
              <w:jc w:val="center"/>
              <w:rPr>
                <w:sz w:val="22"/>
              </w:rPr>
            </w:pPr>
            <w:r>
              <w:rPr>
                <w:sz w:val="22"/>
                <w:szCs w:val="22"/>
              </w:rPr>
              <w:t>(голов)</w:t>
            </w:r>
          </w:p>
        </w:tc>
        <w:tc>
          <w:tcPr>
            <w:tcW w:w="1247" w:type="dxa"/>
            <w:tcBorders>
              <w:top w:val="single" w:sz="4" w:space="0" w:color="000000"/>
              <w:left w:val="single" w:sz="4" w:space="0" w:color="000000"/>
              <w:bottom w:val="single" w:sz="4" w:space="0" w:color="000000"/>
            </w:tcBorders>
          </w:tcPr>
          <w:p w14:paraId="429B6193" w14:textId="77777777" w:rsidR="00B37CF4" w:rsidRDefault="00000000">
            <w:pPr>
              <w:widowControl w:val="0"/>
              <w:spacing w:line="218" w:lineRule="auto"/>
              <w:ind w:left="-57" w:right="-57"/>
              <w:jc w:val="center"/>
              <w:rPr>
                <w:sz w:val="22"/>
              </w:rPr>
            </w:pPr>
            <w:r>
              <w:rPr>
                <w:sz w:val="22"/>
                <w:szCs w:val="22"/>
              </w:rPr>
              <w:t>Стоимость осеменения одной головы</w:t>
            </w:r>
          </w:p>
          <w:p w14:paraId="5DFB2462" w14:textId="77777777" w:rsidR="00B37CF4" w:rsidRDefault="00000000">
            <w:pPr>
              <w:widowControl w:val="0"/>
              <w:spacing w:line="218" w:lineRule="auto"/>
              <w:ind w:right="-57"/>
              <w:jc w:val="center"/>
              <w:rPr>
                <w:sz w:val="22"/>
              </w:rPr>
            </w:pPr>
            <w:r>
              <w:rPr>
                <w:sz w:val="22"/>
                <w:szCs w:val="22"/>
              </w:rPr>
              <w:t>(рублей)</w:t>
            </w:r>
          </w:p>
        </w:tc>
        <w:tc>
          <w:tcPr>
            <w:tcW w:w="1030" w:type="dxa"/>
            <w:tcBorders>
              <w:top w:val="single" w:sz="4" w:space="0" w:color="000000"/>
              <w:left w:val="single" w:sz="4" w:space="0" w:color="000000"/>
              <w:bottom w:val="single" w:sz="4" w:space="0" w:color="000000"/>
              <w:right w:val="single" w:sz="4" w:space="0" w:color="000000"/>
            </w:tcBorders>
          </w:tcPr>
          <w:p w14:paraId="06AFB798" w14:textId="77777777" w:rsidR="00B37CF4" w:rsidRDefault="00000000">
            <w:pPr>
              <w:widowControl w:val="0"/>
              <w:spacing w:line="218" w:lineRule="auto"/>
              <w:ind w:left="-57" w:right="-57"/>
              <w:jc w:val="center"/>
              <w:rPr>
                <w:sz w:val="22"/>
              </w:rPr>
            </w:pPr>
            <w:r>
              <w:rPr>
                <w:sz w:val="22"/>
                <w:szCs w:val="22"/>
              </w:rPr>
              <w:t>Ставка субсидии %</w:t>
            </w:r>
          </w:p>
        </w:tc>
        <w:tc>
          <w:tcPr>
            <w:tcW w:w="1015" w:type="dxa"/>
            <w:tcBorders>
              <w:top w:val="single" w:sz="4" w:space="0" w:color="000000"/>
              <w:left w:val="single" w:sz="4" w:space="0" w:color="000000"/>
              <w:bottom w:val="single" w:sz="4" w:space="0" w:color="000000"/>
              <w:right w:val="single" w:sz="4" w:space="0" w:color="000000"/>
            </w:tcBorders>
          </w:tcPr>
          <w:p w14:paraId="1E22FC97" w14:textId="77777777" w:rsidR="00B37CF4" w:rsidRDefault="00000000">
            <w:pPr>
              <w:widowControl w:val="0"/>
              <w:spacing w:line="218" w:lineRule="auto"/>
              <w:ind w:left="-57" w:right="-57"/>
              <w:jc w:val="center"/>
              <w:rPr>
                <w:sz w:val="22"/>
              </w:rPr>
            </w:pPr>
            <w:r>
              <w:rPr>
                <w:sz w:val="22"/>
                <w:szCs w:val="22"/>
              </w:rPr>
              <w:t>Ставка</w:t>
            </w:r>
          </w:p>
          <w:p w14:paraId="3F40F370" w14:textId="77777777" w:rsidR="00B37CF4" w:rsidRDefault="00000000">
            <w:pPr>
              <w:widowControl w:val="0"/>
              <w:spacing w:line="218" w:lineRule="auto"/>
              <w:ind w:left="-57" w:right="-57"/>
              <w:jc w:val="center"/>
              <w:rPr>
                <w:sz w:val="22"/>
              </w:rPr>
            </w:pPr>
            <w:r>
              <w:rPr>
                <w:sz w:val="22"/>
                <w:szCs w:val="22"/>
              </w:rPr>
              <w:t>субсидии за 1 голову</w:t>
            </w:r>
          </w:p>
          <w:p w14:paraId="39C7ED93" w14:textId="77777777" w:rsidR="00B37CF4" w:rsidRDefault="00000000">
            <w:pPr>
              <w:widowControl w:val="0"/>
              <w:spacing w:line="218" w:lineRule="auto"/>
              <w:ind w:left="-57" w:right="-57"/>
              <w:jc w:val="center"/>
              <w:rPr>
                <w:sz w:val="22"/>
              </w:rPr>
            </w:pPr>
            <w:r>
              <w:rPr>
                <w:sz w:val="22"/>
                <w:szCs w:val="22"/>
              </w:rPr>
              <w:t>(рублей)</w:t>
            </w:r>
          </w:p>
        </w:tc>
        <w:tc>
          <w:tcPr>
            <w:tcW w:w="1013" w:type="dxa"/>
            <w:tcBorders>
              <w:top w:val="single" w:sz="4" w:space="0" w:color="000000"/>
              <w:left w:val="single" w:sz="4" w:space="0" w:color="000000"/>
              <w:bottom w:val="single" w:sz="4" w:space="0" w:color="000000"/>
              <w:right w:val="single" w:sz="4" w:space="0" w:color="000000"/>
            </w:tcBorders>
          </w:tcPr>
          <w:p w14:paraId="45F1EABB" w14:textId="77777777" w:rsidR="00B37CF4" w:rsidRDefault="00000000">
            <w:pPr>
              <w:widowControl w:val="0"/>
              <w:spacing w:line="218" w:lineRule="auto"/>
              <w:ind w:left="-113" w:right="-113"/>
              <w:jc w:val="center"/>
              <w:rPr>
                <w:sz w:val="22"/>
              </w:rPr>
            </w:pPr>
            <w:r>
              <w:rPr>
                <w:sz w:val="22"/>
                <w:szCs w:val="22"/>
              </w:rPr>
              <w:t xml:space="preserve">Размер </w:t>
            </w:r>
            <w:r>
              <w:rPr>
                <w:sz w:val="22"/>
                <w:szCs w:val="22"/>
              </w:rPr>
              <w:br/>
              <w:t>целевых средств</w:t>
            </w:r>
          </w:p>
          <w:p w14:paraId="6CC6E8F7" w14:textId="77777777" w:rsidR="00B37CF4" w:rsidRDefault="00000000">
            <w:pPr>
              <w:widowControl w:val="0"/>
              <w:spacing w:before="120" w:line="218" w:lineRule="auto"/>
              <w:ind w:left="-57" w:right="-57"/>
              <w:jc w:val="center"/>
              <w:rPr>
                <w:sz w:val="20"/>
                <w:szCs w:val="20"/>
              </w:rPr>
            </w:pPr>
            <w:r>
              <w:rPr>
                <w:sz w:val="20"/>
                <w:szCs w:val="20"/>
              </w:rPr>
              <w:t>гр.6=гр.2×гр.5</w:t>
            </w:r>
          </w:p>
          <w:p w14:paraId="25E42E30" w14:textId="77777777" w:rsidR="00B37CF4" w:rsidRDefault="00000000">
            <w:pPr>
              <w:widowControl w:val="0"/>
              <w:spacing w:before="120" w:line="218" w:lineRule="auto"/>
              <w:ind w:left="-57" w:right="-57"/>
              <w:jc w:val="center"/>
              <w:rPr>
                <w:sz w:val="22"/>
              </w:rPr>
            </w:pPr>
            <w:r>
              <w:rPr>
                <w:sz w:val="22"/>
                <w:szCs w:val="22"/>
              </w:rPr>
              <w:t xml:space="preserve"> (рублей)</w:t>
            </w:r>
          </w:p>
        </w:tc>
        <w:tc>
          <w:tcPr>
            <w:tcW w:w="1351" w:type="dxa"/>
            <w:tcBorders>
              <w:top w:val="single" w:sz="4" w:space="0" w:color="000000"/>
              <w:left w:val="single" w:sz="4" w:space="0" w:color="000000"/>
              <w:bottom w:val="single" w:sz="4" w:space="0" w:color="000000"/>
              <w:right w:val="single" w:sz="4" w:space="0" w:color="000000"/>
            </w:tcBorders>
          </w:tcPr>
          <w:p w14:paraId="3DCCB4FD" w14:textId="77777777" w:rsidR="00B37CF4" w:rsidRDefault="00000000">
            <w:pPr>
              <w:widowControl w:val="0"/>
              <w:spacing w:line="218" w:lineRule="auto"/>
              <w:ind w:left="-113" w:right="-113"/>
              <w:jc w:val="center"/>
              <w:rPr>
                <w:sz w:val="22"/>
              </w:rPr>
            </w:pPr>
            <w:r>
              <w:rPr>
                <w:sz w:val="22"/>
                <w:szCs w:val="22"/>
              </w:rPr>
              <w:t xml:space="preserve">Размер </w:t>
            </w:r>
            <w:r>
              <w:rPr>
                <w:sz w:val="22"/>
                <w:szCs w:val="22"/>
              </w:rPr>
              <w:br/>
              <w:t>целевых средств</w:t>
            </w:r>
          </w:p>
          <w:p w14:paraId="714827AC" w14:textId="77777777" w:rsidR="00B37CF4" w:rsidRDefault="00000000">
            <w:pPr>
              <w:widowControl w:val="0"/>
              <w:spacing w:before="120" w:line="218" w:lineRule="auto"/>
              <w:ind w:left="-57" w:right="-57"/>
              <w:jc w:val="center"/>
              <w:rPr>
                <w:sz w:val="20"/>
                <w:szCs w:val="20"/>
              </w:rPr>
            </w:pPr>
            <w:r>
              <w:rPr>
                <w:sz w:val="20"/>
                <w:szCs w:val="20"/>
              </w:rPr>
              <w:t>гр.7=гр.2×гр.3×гр.4/100</w:t>
            </w:r>
          </w:p>
          <w:p w14:paraId="7826E28C" w14:textId="77777777" w:rsidR="00B37CF4" w:rsidRDefault="00000000">
            <w:pPr>
              <w:widowControl w:val="0"/>
              <w:spacing w:before="120" w:line="218" w:lineRule="auto"/>
              <w:ind w:left="-57" w:right="-57"/>
              <w:jc w:val="center"/>
              <w:rPr>
                <w:sz w:val="22"/>
              </w:rPr>
            </w:pPr>
            <w:r>
              <w:rPr>
                <w:sz w:val="22"/>
                <w:szCs w:val="22"/>
              </w:rPr>
              <w:t>(рублей)</w:t>
            </w:r>
          </w:p>
        </w:tc>
        <w:tc>
          <w:tcPr>
            <w:tcW w:w="1452" w:type="dxa"/>
            <w:tcBorders>
              <w:top w:val="single" w:sz="4" w:space="0" w:color="000000"/>
              <w:left w:val="single" w:sz="4" w:space="0" w:color="000000"/>
              <w:bottom w:val="single" w:sz="4" w:space="0" w:color="000000"/>
              <w:right w:val="single" w:sz="4" w:space="0" w:color="000000"/>
            </w:tcBorders>
          </w:tcPr>
          <w:p w14:paraId="06CE18D0" w14:textId="77777777" w:rsidR="00B37CF4" w:rsidRDefault="00000000">
            <w:pPr>
              <w:widowControl w:val="0"/>
              <w:spacing w:line="218" w:lineRule="auto"/>
              <w:ind w:left="-113" w:right="-113"/>
              <w:jc w:val="center"/>
              <w:rPr>
                <w:sz w:val="22"/>
              </w:rPr>
            </w:pPr>
            <w:r>
              <w:rPr>
                <w:sz w:val="22"/>
                <w:szCs w:val="22"/>
              </w:rPr>
              <w:t>Сумма субсидии (минимальная величина из графы 6 или 7)</w:t>
            </w:r>
          </w:p>
          <w:p w14:paraId="2B9A9218" w14:textId="77777777" w:rsidR="00B37CF4" w:rsidRDefault="00B37CF4">
            <w:pPr>
              <w:widowControl w:val="0"/>
              <w:spacing w:line="218" w:lineRule="auto"/>
              <w:ind w:left="-113" w:right="-113"/>
              <w:jc w:val="center"/>
              <w:rPr>
                <w:sz w:val="22"/>
              </w:rPr>
            </w:pPr>
          </w:p>
          <w:p w14:paraId="63E374D7" w14:textId="77777777" w:rsidR="00B37CF4" w:rsidRDefault="00000000">
            <w:pPr>
              <w:widowControl w:val="0"/>
              <w:spacing w:line="218" w:lineRule="auto"/>
              <w:ind w:left="-57" w:right="-57"/>
              <w:jc w:val="center"/>
              <w:rPr>
                <w:sz w:val="22"/>
              </w:rPr>
            </w:pPr>
            <w:r>
              <w:rPr>
                <w:sz w:val="22"/>
                <w:szCs w:val="22"/>
              </w:rPr>
              <w:t>(рублей)</w:t>
            </w:r>
          </w:p>
        </w:tc>
      </w:tr>
      <w:tr w:rsidR="00B37CF4" w14:paraId="2C6C4EDC" w14:textId="77777777">
        <w:tc>
          <w:tcPr>
            <w:tcW w:w="1347" w:type="dxa"/>
            <w:tcBorders>
              <w:top w:val="single" w:sz="4" w:space="0" w:color="000000"/>
              <w:left w:val="single" w:sz="4" w:space="0" w:color="000000"/>
              <w:bottom w:val="single" w:sz="4" w:space="0" w:color="000000"/>
              <w:right w:val="single" w:sz="4" w:space="0" w:color="000000"/>
            </w:tcBorders>
          </w:tcPr>
          <w:p w14:paraId="11C3516A" w14:textId="77777777" w:rsidR="00B37CF4" w:rsidRDefault="00000000">
            <w:pPr>
              <w:widowControl w:val="0"/>
              <w:spacing w:line="218" w:lineRule="auto"/>
              <w:jc w:val="center"/>
              <w:rPr>
                <w:sz w:val="22"/>
              </w:rPr>
            </w:pPr>
            <w:r>
              <w:rPr>
                <w:sz w:val="22"/>
                <w:szCs w:val="22"/>
              </w:rPr>
              <w:t>1</w:t>
            </w:r>
          </w:p>
        </w:tc>
        <w:tc>
          <w:tcPr>
            <w:tcW w:w="1368" w:type="dxa"/>
            <w:tcBorders>
              <w:top w:val="single" w:sz="4" w:space="0" w:color="000000"/>
              <w:left w:val="single" w:sz="4" w:space="0" w:color="000000"/>
              <w:bottom w:val="single" w:sz="4" w:space="0" w:color="000000"/>
              <w:right w:val="single" w:sz="4" w:space="0" w:color="000000"/>
            </w:tcBorders>
          </w:tcPr>
          <w:p w14:paraId="0D171D83" w14:textId="77777777" w:rsidR="00B37CF4" w:rsidRDefault="00000000">
            <w:pPr>
              <w:widowControl w:val="0"/>
              <w:spacing w:line="218" w:lineRule="auto"/>
              <w:jc w:val="center"/>
              <w:rPr>
                <w:sz w:val="22"/>
              </w:rPr>
            </w:pPr>
            <w:r>
              <w:rPr>
                <w:sz w:val="22"/>
                <w:szCs w:val="22"/>
              </w:rPr>
              <w:t>2</w:t>
            </w:r>
          </w:p>
        </w:tc>
        <w:tc>
          <w:tcPr>
            <w:tcW w:w="1247" w:type="dxa"/>
            <w:tcBorders>
              <w:top w:val="single" w:sz="4" w:space="0" w:color="000000"/>
              <w:left w:val="single" w:sz="4" w:space="0" w:color="000000"/>
              <w:bottom w:val="single" w:sz="4" w:space="0" w:color="000000"/>
            </w:tcBorders>
          </w:tcPr>
          <w:p w14:paraId="4AD3E170" w14:textId="77777777" w:rsidR="00B37CF4" w:rsidRDefault="00000000">
            <w:pPr>
              <w:widowControl w:val="0"/>
              <w:spacing w:line="218" w:lineRule="auto"/>
              <w:jc w:val="center"/>
              <w:rPr>
                <w:sz w:val="22"/>
              </w:rPr>
            </w:pPr>
            <w:r>
              <w:rPr>
                <w:sz w:val="22"/>
                <w:szCs w:val="22"/>
              </w:rPr>
              <w:t>3</w:t>
            </w:r>
          </w:p>
        </w:tc>
        <w:tc>
          <w:tcPr>
            <w:tcW w:w="1030" w:type="dxa"/>
            <w:tcBorders>
              <w:top w:val="single" w:sz="4" w:space="0" w:color="000000"/>
              <w:left w:val="single" w:sz="4" w:space="0" w:color="000000"/>
              <w:bottom w:val="single" w:sz="4" w:space="0" w:color="000000"/>
              <w:right w:val="single" w:sz="4" w:space="0" w:color="000000"/>
            </w:tcBorders>
          </w:tcPr>
          <w:p w14:paraId="3D7C5E07" w14:textId="77777777" w:rsidR="00B37CF4" w:rsidRDefault="00000000">
            <w:pPr>
              <w:widowControl w:val="0"/>
              <w:spacing w:line="218" w:lineRule="auto"/>
              <w:jc w:val="center"/>
              <w:rPr>
                <w:sz w:val="22"/>
              </w:rPr>
            </w:pPr>
            <w:r>
              <w:rPr>
                <w:sz w:val="22"/>
                <w:szCs w:val="22"/>
              </w:rPr>
              <w:t>4</w:t>
            </w:r>
          </w:p>
        </w:tc>
        <w:tc>
          <w:tcPr>
            <w:tcW w:w="1015" w:type="dxa"/>
            <w:tcBorders>
              <w:top w:val="single" w:sz="4" w:space="0" w:color="000000"/>
              <w:left w:val="single" w:sz="4" w:space="0" w:color="000000"/>
              <w:bottom w:val="single" w:sz="4" w:space="0" w:color="000000"/>
              <w:right w:val="single" w:sz="4" w:space="0" w:color="000000"/>
            </w:tcBorders>
          </w:tcPr>
          <w:p w14:paraId="6730124D" w14:textId="77777777" w:rsidR="00B37CF4" w:rsidRDefault="00000000">
            <w:pPr>
              <w:widowControl w:val="0"/>
              <w:spacing w:line="218" w:lineRule="auto"/>
              <w:jc w:val="center"/>
              <w:rPr>
                <w:sz w:val="22"/>
              </w:rPr>
            </w:pPr>
            <w:r>
              <w:rPr>
                <w:sz w:val="22"/>
                <w:szCs w:val="22"/>
              </w:rPr>
              <w:t>5</w:t>
            </w:r>
          </w:p>
        </w:tc>
        <w:tc>
          <w:tcPr>
            <w:tcW w:w="1013" w:type="dxa"/>
            <w:tcBorders>
              <w:top w:val="single" w:sz="4" w:space="0" w:color="000000"/>
              <w:left w:val="single" w:sz="4" w:space="0" w:color="000000"/>
              <w:bottom w:val="single" w:sz="4" w:space="0" w:color="000000"/>
              <w:right w:val="single" w:sz="4" w:space="0" w:color="000000"/>
            </w:tcBorders>
          </w:tcPr>
          <w:p w14:paraId="3A3AF30F" w14:textId="77777777" w:rsidR="00B37CF4" w:rsidRDefault="00000000">
            <w:pPr>
              <w:widowControl w:val="0"/>
              <w:spacing w:line="218" w:lineRule="auto"/>
              <w:jc w:val="center"/>
              <w:rPr>
                <w:sz w:val="22"/>
              </w:rPr>
            </w:pPr>
            <w:r>
              <w:rPr>
                <w:sz w:val="22"/>
                <w:szCs w:val="22"/>
              </w:rPr>
              <w:t>6</w:t>
            </w:r>
          </w:p>
        </w:tc>
        <w:tc>
          <w:tcPr>
            <w:tcW w:w="1351" w:type="dxa"/>
            <w:tcBorders>
              <w:top w:val="single" w:sz="4" w:space="0" w:color="000000"/>
              <w:left w:val="single" w:sz="4" w:space="0" w:color="000000"/>
              <w:bottom w:val="single" w:sz="4" w:space="0" w:color="000000"/>
              <w:right w:val="single" w:sz="4" w:space="0" w:color="000000"/>
            </w:tcBorders>
          </w:tcPr>
          <w:p w14:paraId="028B4D30" w14:textId="77777777" w:rsidR="00B37CF4" w:rsidRDefault="00000000">
            <w:pPr>
              <w:widowControl w:val="0"/>
              <w:spacing w:line="218" w:lineRule="auto"/>
              <w:jc w:val="center"/>
              <w:rPr>
                <w:sz w:val="22"/>
              </w:rPr>
            </w:pPr>
            <w:r>
              <w:rPr>
                <w:sz w:val="22"/>
                <w:szCs w:val="22"/>
              </w:rPr>
              <w:t>7</w:t>
            </w:r>
          </w:p>
        </w:tc>
        <w:tc>
          <w:tcPr>
            <w:tcW w:w="1452" w:type="dxa"/>
            <w:tcBorders>
              <w:top w:val="single" w:sz="4" w:space="0" w:color="000000"/>
              <w:left w:val="single" w:sz="4" w:space="0" w:color="000000"/>
              <w:bottom w:val="single" w:sz="4" w:space="0" w:color="000000"/>
              <w:right w:val="single" w:sz="4" w:space="0" w:color="000000"/>
            </w:tcBorders>
          </w:tcPr>
          <w:p w14:paraId="351CC989" w14:textId="77777777" w:rsidR="00B37CF4" w:rsidRDefault="00000000">
            <w:pPr>
              <w:widowControl w:val="0"/>
              <w:spacing w:line="218" w:lineRule="auto"/>
              <w:jc w:val="center"/>
              <w:rPr>
                <w:sz w:val="22"/>
              </w:rPr>
            </w:pPr>
            <w:r>
              <w:rPr>
                <w:sz w:val="22"/>
                <w:szCs w:val="22"/>
              </w:rPr>
              <w:t>8</w:t>
            </w:r>
          </w:p>
        </w:tc>
      </w:tr>
      <w:tr w:rsidR="00B37CF4" w14:paraId="6AFA43E0" w14:textId="77777777">
        <w:tc>
          <w:tcPr>
            <w:tcW w:w="1347" w:type="dxa"/>
            <w:tcBorders>
              <w:top w:val="single" w:sz="4" w:space="0" w:color="000000"/>
              <w:left w:val="single" w:sz="4" w:space="0" w:color="000000"/>
              <w:bottom w:val="single" w:sz="4" w:space="0" w:color="000000"/>
              <w:right w:val="single" w:sz="4" w:space="0" w:color="000000"/>
            </w:tcBorders>
            <w:vAlign w:val="center"/>
          </w:tcPr>
          <w:p w14:paraId="521A2058" w14:textId="77777777" w:rsidR="00B37CF4" w:rsidRDefault="00000000">
            <w:pPr>
              <w:widowControl w:val="0"/>
              <w:spacing w:line="218" w:lineRule="auto"/>
              <w:rPr>
                <w:sz w:val="22"/>
              </w:rPr>
            </w:pPr>
            <w:r>
              <w:rPr>
                <w:sz w:val="22"/>
                <w:szCs w:val="22"/>
              </w:rPr>
              <w:lastRenderedPageBreak/>
              <w:t>КРС</w:t>
            </w:r>
          </w:p>
        </w:tc>
        <w:tc>
          <w:tcPr>
            <w:tcW w:w="1368" w:type="dxa"/>
            <w:tcBorders>
              <w:top w:val="single" w:sz="4" w:space="0" w:color="000000"/>
              <w:left w:val="single" w:sz="4" w:space="0" w:color="000000"/>
              <w:bottom w:val="single" w:sz="4" w:space="0" w:color="000000"/>
              <w:right w:val="single" w:sz="4" w:space="0" w:color="000000"/>
            </w:tcBorders>
            <w:vAlign w:val="center"/>
          </w:tcPr>
          <w:p w14:paraId="4F57A250"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tcBorders>
          </w:tcPr>
          <w:p w14:paraId="6FFAC8CD" w14:textId="77777777" w:rsidR="00B37CF4" w:rsidRDefault="00B37CF4">
            <w:pPr>
              <w:widowControl w:val="0"/>
              <w:spacing w:line="218" w:lineRule="auto"/>
              <w:rPr>
                <w:sz w:val="22"/>
              </w:rPr>
            </w:pPr>
          </w:p>
        </w:tc>
        <w:tc>
          <w:tcPr>
            <w:tcW w:w="1030" w:type="dxa"/>
            <w:tcBorders>
              <w:top w:val="single" w:sz="4" w:space="0" w:color="000000"/>
              <w:left w:val="single" w:sz="4" w:space="0" w:color="000000"/>
              <w:bottom w:val="single" w:sz="4" w:space="0" w:color="000000"/>
              <w:right w:val="single" w:sz="4" w:space="0" w:color="000000"/>
            </w:tcBorders>
          </w:tcPr>
          <w:p w14:paraId="02F65657" w14:textId="77777777" w:rsidR="00B37CF4" w:rsidRDefault="00B37CF4">
            <w:pPr>
              <w:widowControl w:val="0"/>
              <w:spacing w:line="218" w:lineRule="auto"/>
              <w:rPr>
                <w:sz w:val="22"/>
              </w:rPr>
            </w:pPr>
          </w:p>
        </w:tc>
        <w:tc>
          <w:tcPr>
            <w:tcW w:w="1015" w:type="dxa"/>
            <w:tcBorders>
              <w:top w:val="single" w:sz="4" w:space="0" w:color="000000"/>
              <w:left w:val="single" w:sz="4" w:space="0" w:color="000000"/>
              <w:bottom w:val="single" w:sz="4" w:space="0" w:color="000000"/>
              <w:right w:val="single" w:sz="4" w:space="0" w:color="000000"/>
            </w:tcBorders>
            <w:vAlign w:val="center"/>
          </w:tcPr>
          <w:p w14:paraId="3F5AF071" w14:textId="77777777" w:rsidR="00B37CF4" w:rsidRDefault="00B37CF4">
            <w:pPr>
              <w:widowControl w:val="0"/>
              <w:spacing w:line="218" w:lineRule="auto"/>
              <w:jc w:val="center"/>
              <w:rPr>
                <w:sz w:val="22"/>
              </w:rPr>
            </w:pPr>
          </w:p>
        </w:tc>
        <w:tc>
          <w:tcPr>
            <w:tcW w:w="1013" w:type="dxa"/>
            <w:tcBorders>
              <w:top w:val="single" w:sz="4" w:space="0" w:color="000000"/>
              <w:left w:val="single" w:sz="4" w:space="0" w:color="000000"/>
              <w:bottom w:val="single" w:sz="4" w:space="0" w:color="000000"/>
              <w:right w:val="single" w:sz="4" w:space="0" w:color="000000"/>
            </w:tcBorders>
            <w:vAlign w:val="center"/>
          </w:tcPr>
          <w:p w14:paraId="1EC6F8AB" w14:textId="77777777" w:rsidR="00B37CF4" w:rsidRDefault="00B37CF4">
            <w:pPr>
              <w:widowControl w:val="0"/>
              <w:spacing w:line="218" w:lineRule="auto"/>
              <w:rPr>
                <w:sz w:val="22"/>
              </w:rPr>
            </w:pPr>
          </w:p>
        </w:tc>
        <w:tc>
          <w:tcPr>
            <w:tcW w:w="1351" w:type="dxa"/>
            <w:tcBorders>
              <w:top w:val="single" w:sz="4" w:space="0" w:color="000000"/>
              <w:left w:val="single" w:sz="4" w:space="0" w:color="000000"/>
              <w:bottom w:val="single" w:sz="4" w:space="0" w:color="000000"/>
              <w:right w:val="single" w:sz="4" w:space="0" w:color="000000"/>
            </w:tcBorders>
            <w:vAlign w:val="center"/>
          </w:tcPr>
          <w:p w14:paraId="523E8BE4" w14:textId="77777777" w:rsidR="00B37CF4" w:rsidRDefault="00B37CF4">
            <w:pPr>
              <w:widowControl w:val="0"/>
              <w:spacing w:line="218" w:lineRule="auto"/>
              <w:rPr>
                <w:sz w:val="22"/>
              </w:rPr>
            </w:pPr>
          </w:p>
        </w:tc>
        <w:tc>
          <w:tcPr>
            <w:tcW w:w="1452" w:type="dxa"/>
            <w:tcBorders>
              <w:top w:val="single" w:sz="4" w:space="0" w:color="000000"/>
              <w:left w:val="single" w:sz="4" w:space="0" w:color="000000"/>
              <w:bottom w:val="single" w:sz="4" w:space="0" w:color="000000"/>
              <w:right w:val="single" w:sz="4" w:space="0" w:color="000000"/>
            </w:tcBorders>
            <w:vAlign w:val="center"/>
          </w:tcPr>
          <w:p w14:paraId="44898684" w14:textId="77777777" w:rsidR="00B37CF4" w:rsidRDefault="00B37CF4">
            <w:pPr>
              <w:widowControl w:val="0"/>
              <w:spacing w:line="218" w:lineRule="auto"/>
              <w:rPr>
                <w:sz w:val="22"/>
              </w:rPr>
            </w:pPr>
          </w:p>
        </w:tc>
      </w:tr>
      <w:tr w:rsidR="00B37CF4" w14:paraId="083C8035" w14:textId="77777777">
        <w:tc>
          <w:tcPr>
            <w:tcW w:w="1347" w:type="dxa"/>
            <w:tcBorders>
              <w:top w:val="single" w:sz="4" w:space="0" w:color="000000"/>
              <w:left w:val="single" w:sz="4" w:space="0" w:color="000000"/>
              <w:bottom w:val="single" w:sz="4" w:space="0" w:color="000000"/>
              <w:right w:val="single" w:sz="4" w:space="0" w:color="000000"/>
            </w:tcBorders>
            <w:vAlign w:val="center"/>
          </w:tcPr>
          <w:p w14:paraId="1E0AE4FC" w14:textId="77777777" w:rsidR="00B37CF4" w:rsidRDefault="00000000">
            <w:pPr>
              <w:widowControl w:val="0"/>
              <w:spacing w:line="218" w:lineRule="auto"/>
              <w:rPr>
                <w:sz w:val="22"/>
              </w:rPr>
            </w:pPr>
            <w:r>
              <w:rPr>
                <w:sz w:val="22"/>
                <w:szCs w:val="22"/>
              </w:rPr>
              <w:t>Овцы и козы</w:t>
            </w:r>
          </w:p>
        </w:tc>
        <w:tc>
          <w:tcPr>
            <w:tcW w:w="1368" w:type="dxa"/>
            <w:tcBorders>
              <w:top w:val="single" w:sz="4" w:space="0" w:color="000000"/>
              <w:left w:val="single" w:sz="4" w:space="0" w:color="000000"/>
              <w:bottom w:val="single" w:sz="4" w:space="0" w:color="000000"/>
              <w:right w:val="single" w:sz="4" w:space="0" w:color="000000"/>
            </w:tcBorders>
            <w:vAlign w:val="center"/>
          </w:tcPr>
          <w:p w14:paraId="22FF4DB9" w14:textId="77777777" w:rsidR="00B37CF4" w:rsidRDefault="00B37CF4">
            <w:pPr>
              <w:widowControl w:val="0"/>
              <w:spacing w:line="218" w:lineRule="auto"/>
              <w:rPr>
                <w:sz w:val="22"/>
              </w:rPr>
            </w:pPr>
          </w:p>
        </w:tc>
        <w:tc>
          <w:tcPr>
            <w:tcW w:w="1247" w:type="dxa"/>
            <w:tcBorders>
              <w:top w:val="single" w:sz="4" w:space="0" w:color="000000"/>
              <w:left w:val="single" w:sz="4" w:space="0" w:color="000000"/>
              <w:bottom w:val="single" w:sz="4" w:space="0" w:color="000000"/>
            </w:tcBorders>
          </w:tcPr>
          <w:p w14:paraId="37557232" w14:textId="77777777" w:rsidR="00B37CF4" w:rsidRDefault="00B37CF4">
            <w:pPr>
              <w:widowControl w:val="0"/>
              <w:spacing w:line="218" w:lineRule="auto"/>
              <w:rPr>
                <w:sz w:val="22"/>
              </w:rPr>
            </w:pPr>
          </w:p>
        </w:tc>
        <w:tc>
          <w:tcPr>
            <w:tcW w:w="1030" w:type="dxa"/>
            <w:tcBorders>
              <w:top w:val="single" w:sz="4" w:space="0" w:color="000000"/>
              <w:left w:val="single" w:sz="4" w:space="0" w:color="000000"/>
              <w:bottom w:val="single" w:sz="4" w:space="0" w:color="000000"/>
              <w:right w:val="single" w:sz="4" w:space="0" w:color="000000"/>
            </w:tcBorders>
          </w:tcPr>
          <w:p w14:paraId="640AC6A6" w14:textId="77777777" w:rsidR="00B37CF4" w:rsidRDefault="00B37CF4">
            <w:pPr>
              <w:widowControl w:val="0"/>
              <w:spacing w:line="218" w:lineRule="auto"/>
              <w:rPr>
                <w:sz w:val="22"/>
              </w:rPr>
            </w:pPr>
          </w:p>
        </w:tc>
        <w:tc>
          <w:tcPr>
            <w:tcW w:w="1015" w:type="dxa"/>
            <w:tcBorders>
              <w:top w:val="single" w:sz="4" w:space="0" w:color="000000"/>
              <w:left w:val="single" w:sz="4" w:space="0" w:color="000000"/>
              <w:bottom w:val="single" w:sz="4" w:space="0" w:color="000000"/>
              <w:right w:val="single" w:sz="4" w:space="0" w:color="000000"/>
            </w:tcBorders>
            <w:vAlign w:val="center"/>
          </w:tcPr>
          <w:p w14:paraId="0C73AA05" w14:textId="77777777" w:rsidR="00B37CF4" w:rsidRDefault="00B37CF4">
            <w:pPr>
              <w:widowControl w:val="0"/>
              <w:spacing w:line="218" w:lineRule="auto"/>
              <w:jc w:val="center"/>
              <w:rPr>
                <w:sz w:val="22"/>
              </w:rPr>
            </w:pPr>
          </w:p>
        </w:tc>
        <w:tc>
          <w:tcPr>
            <w:tcW w:w="1013" w:type="dxa"/>
            <w:tcBorders>
              <w:top w:val="single" w:sz="4" w:space="0" w:color="000000"/>
              <w:left w:val="single" w:sz="4" w:space="0" w:color="000000"/>
              <w:bottom w:val="single" w:sz="4" w:space="0" w:color="000000"/>
              <w:right w:val="single" w:sz="4" w:space="0" w:color="000000"/>
            </w:tcBorders>
            <w:vAlign w:val="center"/>
          </w:tcPr>
          <w:p w14:paraId="4C4E41E1" w14:textId="77777777" w:rsidR="00B37CF4" w:rsidRDefault="00B37CF4">
            <w:pPr>
              <w:widowControl w:val="0"/>
              <w:spacing w:line="218" w:lineRule="auto"/>
              <w:rPr>
                <w:sz w:val="22"/>
              </w:rPr>
            </w:pPr>
          </w:p>
        </w:tc>
        <w:tc>
          <w:tcPr>
            <w:tcW w:w="1351" w:type="dxa"/>
            <w:tcBorders>
              <w:top w:val="single" w:sz="4" w:space="0" w:color="000000"/>
              <w:left w:val="single" w:sz="4" w:space="0" w:color="000000"/>
              <w:bottom w:val="single" w:sz="4" w:space="0" w:color="000000"/>
              <w:right w:val="single" w:sz="4" w:space="0" w:color="000000"/>
            </w:tcBorders>
            <w:vAlign w:val="center"/>
          </w:tcPr>
          <w:p w14:paraId="71423A30" w14:textId="77777777" w:rsidR="00B37CF4" w:rsidRDefault="00B37CF4">
            <w:pPr>
              <w:widowControl w:val="0"/>
              <w:spacing w:line="218" w:lineRule="auto"/>
              <w:rPr>
                <w:sz w:val="22"/>
              </w:rPr>
            </w:pPr>
          </w:p>
        </w:tc>
        <w:tc>
          <w:tcPr>
            <w:tcW w:w="1452" w:type="dxa"/>
            <w:tcBorders>
              <w:top w:val="single" w:sz="4" w:space="0" w:color="000000"/>
              <w:left w:val="single" w:sz="4" w:space="0" w:color="000000"/>
              <w:bottom w:val="single" w:sz="4" w:space="0" w:color="000000"/>
              <w:right w:val="single" w:sz="4" w:space="0" w:color="000000"/>
            </w:tcBorders>
            <w:vAlign w:val="center"/>
          </w:tcPr>
          <w:p w14:paraId="14BF4165" w14:textId="77777777" w:rsidR="00B37CF4" w:rsidRDefault="00B37CF4">
            <w:pPr>
              <w:widowControl w:val="0"/>
              <w:spacing w:line="218" w:lineRule="auto"/>
              <w:rPr>
                <w:sz w:val="22"/>
              </w:rPr>
            </w:pPr>
          </w:p>
        </w:tc>
      </w:tr>
      <w:tr w:rsidR="00B37CF4" w14:paraId="5D821364" w14:textId="77777777">
        <w:tc>
          <w:tcPr>
            <w:tcW w:w="1347" w:type="dxa"/>
            <w:tcBorders>
              <w:top w:val="single" w:sz="4" w:space="0" w:color="000000"/>
              <w:left w:val="single" w:sz="4" w:space="0" w:color="000000"/>
              <w:bottom w:val="single" w:sz="4" w:space="0" w:color="000000"/>
              <w:right w:val="single" w:sz="4" w:space="0" w:color="000000"/>
            </w:tcBorders>
            <w:vAlign w:val="center"/>
          </w:tcPr>
          <w:p w14:paraId="140F33CB" w14:textId="77777777" w:rsidR="00B37CF4" w:rsidRDefault="00000000">
            <w:pPr>
              <w:widowControl w:val="0"/>
              <w:spacing w:line="218" w:lineRule="auto"/>
              <w:rPr>
                <w:sz w:val="22"/>
              </w:rPr>
            </w:pPr>
            <w:r>
              <w:rPr>
                <w:sz w:val="22"/>
                <w:szCs w:val="22"/>
              </w:rPr>
              <w:t>Итого</w:t>
            </w:r>
          </w:p>
        </w:tc>
        <w:tc>
          <w:tcPr>
            <w:tcW w:w="1368" w:type="dxa"/>
            <w:tcBorders>
              <w:top w:val="single" w:sz="4" w:space="0" w:color="000000"/>
              <w:left w:val="single" w:sz="4" w:space="0" w:color="000000"/>
              <w:bottom w:val="single" w:sz="4" w:space="0" w:color="000000"/>
              <w:right w:val="single" w:sz="4" w:space="0" w:color="000000"/>
            </w:tcBorders>
            <w:vAlign w:val="center"/>
          </w:tcPr>
          <w:p w14:paraId="2642B19D" w14:textId="77777777" w:rsidR="00B37CF4" w:rsidRDefault="00B37CF4">
            <w:pPr>
              <w:widowControl w:val="0"/>
              <w:spacing w:line="218" w:lineRule="auto"/>
              <w:jc w:val="center"/>
              <w:rPr>
                <w:sz w:val="22"/>
              </w:rPr>
            </w:pPr>
          </w:p>
        </w:tc>
        <w:tc>
          <w:tcPr>
            <w:tcW w:w="1247" w:type="dxa"/>
            <w:tcBorders>
              <w:top w:val="single" w:sz="4" w:space="0" w:color="000000"/>
              <w:left w:val="single" w:sz="4" w:space="0" w:color="000000"/>
              <w:bottom w:val="single" w:sz="4" w:space="0" w:color="000000"/>
            </w:tcBorders>
          </w:tcPr>
          <w:p w14:paraId="67A496B8" w14:textId="77777777" w:rsidR="00B37CF4" w:rsidRDefault="00B37CF4">
            <w:pPr>
              <w:widowControl w:val="0"/>
              <w:spacing w:line="218" w:lineRule="auto"/>
              <w:jc w:val="center"/>
              <w:rPr>
                <w:sz w:val="22"/>
              </w:rPr>
            </w:pPr>
          </w:p>
        </w:tc>
        <w:tc>
          <w:tcPr>
            <w:tcW w:w="1030" w:type="dxa"/>
            <w:tcBorders>
              <w:top w:val="single" w:sz="4" w:space="0" w:color="000000"/>
              <w:left w:val="single" w:sz="4" w:space="0" w:color="000000"/>
              <w:bottom w:val="single" w:sz="4" w:space="0" w:color="000000"/>
              <w:right w:val="single" w:sz="4" w:space="0" w:color="000000"/>
            </w:tcBorders>
          </w:tcPr>
          <w:p w14:paraId="30370403" w14:textId="77777777" w:rsidR="00B37CF4" w:rsidRDefault="00B37CF4">
            <w:pPr>
              <w:widowControl w:val="0"/>
              <w:spacing w:line="218" w:lineRule="auto"/>
              <w:jc w:val="center"/>
              <w:rPr>
                <w:sz w:val="22"/>
              </w:rPr>
            </w:pPr>
          </w:p>
        </w:tc>
        <w:tc>
          <w:tcPr>
            <w:tcW w:w="1015" w:type="dxa"/>
            <w:tcBorders>
              <w:top w:val="single" w:sz="4" w:space="0" w:color="000000"/>
              <w:left w:val="single" w:sz="4" w:space="0" w:color="000000"/>
              <w:bottom w:val="single" w:sz="4" w:space="0" w:color="000000"/>
              <w:right w:val="single" w:sz="4" w:space="0" w:color="000000"/>
            </w:tcBorders>
            <w:vAlign w:val="center"/>
          </w:tcPr>
          <w:p w14:paraId="49A1A189" w14:textId="77777777" w:rsidR="00B37CF4" w:rsidRDefault="00000000">
            <w:pPr>
              <w:widowControl w:val="0"/>
              <w:spacing w:line="218" w:lineRule="auto"/>
              <w:jc w:val="center"/>
              <w:rPr>
                <w:sz w:val="22"/>
              </w:rPr>
            </w:pPr>
            <w:r>
              <w:rPr>
                <w:sz w:val="22"/>
                <w:szCs w:val="22"/>
              </w:rPr>
              <w:t>Х</w:t>
            </w:r>
          </w:p>
        </w:tc>
        <w:tc>
          <w:tcPr>
            <w:tcW w:w="1013" w:type="dxa"/>
            <w:tcBorders>
              <w:top w:val="single" w:sz="4" w:space="0" w:color="000000"/>
              <w:left w:val="single" w:sz="4" w:space="0" w:color="000000"/>
              <w:bottom w:val="single" w:sz="4" w:space="0" w:color="000000"/>
              <w:right w:val="single" w:sz="4" w:space="0" w:color="000000"/>
            </w:tcBorders>
            <w:vAlign w:val="center"/>
          </w:tcPr>
          <w:p w14:paraId="58BED252" w14:textId="77777777" w:rsidR="00B37CF4" w:rsidRDefault="00000000">
            <w:pPr>
              <w:widowControl w:val="0"/>
              <w:spacing w:line="218" w:lineRule="auto"/>
              <w:jc w:val="center"/>
              <w:rPr>
                <w:sz w:val="22"/>
              </w:rPr>
            </w:pPr>
            <w:r>
              <w:rPr>
                <w:sz w:val="22"/>
                <w:szCs w:val="22"/>
              </w:rPr>
              <w:t>Х</w:t>
            </w:r>
          </w:p>
        </w:tc>
        <w:tc>
          <w:tcPr>
            <w:tcW w:w="1351" w:type="dxa"/>
            <w:tcBorders>
              <w:top w:val="single" w:sz="4" w:space="0" w:color="000000"/>
              <w:left w:val="single" w:sz="4" w:space="0" w:color="000000"/>
              <w:bottom w:val="single" w:sz="4" w:space="0" w:color="000000"/>
              <w:right w:val="single" w:sz="4" w:space="0" w:color="000000"/>
            </w:tcBorders>
            <w:vAlign w:val="center"/>
          </w:tcPr>
          <w:p w14:paraId="2B976D8E" w14:textId="77777777" w:rsidR="00B37CF4" w:rsidRDefault="00000000">
            <w:pPr>
              <w:widowControl w:val="0"/>
              <w:spacing w:line="218" w:lineRule="auto"/>
              <w:jc w:val="center"/>
              <w:rPr>
                <w:sz w:val="22"/>
              </w:rPr>
            </w:pPr>
            <w:r>
              <w:rPr>
                <w:sz w:val="22"/>
                <w:szCs w:val="22"/>
              </w:rPr>
              <w:t>Х</w:t>
            </w:r>
          </w:p>
        </w:tc>
        <w:tc>
          <w:tcPr>
            <w:tcW w:w="1452" w:type="dxa"/>
            <w:tcBorders>
              <w:top w:val="single" w:sz="4" w:space="0" w:color="000000"/>
              <w:left w:val="single" w:sz="4" w:space="0" w:color="000000"/>
              <w:bottom w:val="single" w:sz="4" w:space="0" w:color="000000"/>
              <w:right w:val="single" w:sz="4" w:space="0" w:color="000000"/>
            </w:tcBorders>
            <w:vAlign w:val="center"/>
          </w:tcPr>
          <w:p w14:paraId="6B52AB4A" w14:textId="77777777" w:rsidR="00B37CF4" w:rsidRDefault="00B37CF4">
            <w:pPr>
              <w:widowControl w:val="0"/>
              <w:spacing w:line="218" w:lineRule="auto"/>
              <w:jc w:val="center"/>
              <w:rPr>
                <w:sz w:val="22"/>
              </w:rPr>
            </w:pPr>
          </w:p>
        </w:tc>
      </w:tr>
    </w:tbl>
    <w:p w14:paraId="622ED78A" w14:textId="77777777" w:rsidR="00B37CF4" w:rsidRDefault="00B37CF4">
      <w:pPr>
        <w:ind w:left="280" w:hanging="280"/>
        <w:jc w:val="both"/>
      </w:pPr>
    </w:p>
    <w:p w14:paraId="3A0FBEC5" w14:textId="77777777" w:rsidR="00B37CF4" w:rsidRDefault="00000000">
      <w:pPr>
        <w:jc w:val="both"/>
        <w:rPr>
          <w:szCs w:val="28"/>
        </w:rPr>
      </w:pPr>
      <w:r>
        <w:rPr>
          <w:szCs w:val="28"/>
        </w:rPr>
        <w:t xml:space="preserve">Гражданин, ведущий </w:t>
      </w:r>
    </w:p>
    <w:p w14:paraId="09166C27" w14:textId="77777777" w:rsidR="00B37CF4" w:rsidRDefault="00000000">
      <w:pPr>
        <w:jc w:val="both"/>
        <w:rPr>
          <w:szCs w:val="28"/>
        </w:rPr>
      </w:pPr>
      <w:r>
        <w:rPr>
          <w:szCs w:val="28"/>
        </w:rPr>
        <w:t>личное подсобное хозяйство          _____________      ____________________</w:t>
      </w:r>
    </w:p>
    <w:p w14:paraId="3C3FCCD0" w14:textId="77777777" w:rsidR="00B37CF4" w:rsidRDefault="00000000">
      <w:pPr>
        <w:jc w:val="both"/>
      </w:pPr>
      <w:r>
        <w:t xml:space="preserve">                                                              (подпись)             (расшифровка подписи)</w:t>
      </w:r>
    </w:p>
    <w:p w14:paraId="76A12DB0" w14:textId="77777777" w:rsidR="00B37CF4" w:rsidRDefault="00000000">
      <w:pPr>
        <w:jc w:val="both"/>
        <w:rPr>
          <w:szCs w:val="28"/>
        </w:rPr>
      </w:pPr>
      <w:r>
        <w:rPr>
          <w:szCs w:val="28"/>
        </w:rPr>
        <w:t>«____» __________ 20___г.</w:t>
      </w:r>
    </w:p>
    <w:p w14:paraId="2062A8E2" w14:textId="77777777" w:rsidR="00B37CF4" w:rsidRDefault="00B37CF4">
      <w:pPr>
        <w:jc w:val="both"/>
        <w:rPr>
          <w:szCs w:val="28"/>
        </w:rPr>
      </w:pPr>
    </w:p>
    <w:p w14:paraId="03F5A7F8" w14:textId="77777777" w:rsidR="00B37CF4" w:rsidRDefault="00B37CF4">
      <w:pPr>
        <w:ind w:firstLine="680"/>
        <w:jc w:val="both"/>
        <w:rPr>
          <w:szCs w:val="28"/>
        </w:rPr>
      </w:pPr>
    </w:p>
    <w:p w14:paraId="02397B9C" w14:textId="77777777" w:rsidR="00B37CF4" w:rsidRDefault="00000000">
      <w:pPr>
        <w:rPr>
          <w:szCs w:val="28"/>
        </w:rPr>
      </w:pPr>
      <w:r>
        <w:rPr>
          <w:szCs w:val="28"/>
        </w:rPr>
        <w:t>Начальник управления сельского хозяйства</w:t>
      </w:r>
    </w:p>
    <w:p w14:paraId="7247D115" w14:textId="77777777" w:rsidR="00B37CF4" w:rsidRDefault="00000000">
      <w:pPr>
        <w:rPr>
          <w:szCs w:val="28"/>
        </w:rPr>
      </w:pPr>
      <w:r>
        <w:rPr>
          <w:szCs w:val="28"/>
        </w:rPr>
        <w:t>администрации Ленинградского</w:t>
      </w:r>
    </w:p>
    <w:p w14:paraId="482D026D" w14:textId="77777777" w:rsidR="00B37CF4" w:rsidRDefault="00000000">
      <w:pPr>
        <w:rPr>
          <w:szCs w:val="28"/>
        </w:rPr>
        <w:sectPr w:rsidR="00B37CF4">
          <w:headerReference w:type="even" r:id="rId97"/>
          <w:headerReference w:type="default" r:id="rId98"/>
          <w:headerReference w:type="first" r:id="rId99"/>
          <w:pgSz w:w="11906" w:h="16838"/>
          <w:pgMar w:top="1325" w:right="567" w:bottom="1134" w:left="1701" w:header="720" w:footer="0" w:gutter="0"/>
          <w:cols w:space="720"/>
          <w:formProt w:val="0"/>
          <w:titlePg/>
          <w:docGrid w:linePitch="381"/>
        </w:sectPr>
      </w:pPr>
      <w:r>
        <w:rPr>
          <w:szCs w:val="28"/>
        </w:rPr>
        <w:t xml:space="preserve">муниципального округа                                                            </w:t>
      </w:r>
      <w:r>
        <w:t>И.С. Скоробогаченко</w:t>
      </w:r>
    </w:p>
    <w:tbl>
      <w:tblPr>
        <w:tblW w:w="5505" w:type="dxa"/>
        <w:tblInd w:w="4287" w:type="dxa"/>
        <w:tblLayout w:type="fixed"/>
        <w:tblLook w:val="0600" w:firstRow="0" w:lastRow="0" w:firstColumn="0" w:lastColumn="0" w:noHBand="1" w:noVBand="1"/>
      </w:tblPr>
      <w:tblGrid>
        <w:gridCol w:w="5505"/>
      </w:tblGrid>
      <w:tr w:rsidR="00B37CF4" w14:paraId="1B9A1142" w14:textId="77777777">
        <w:trPr>
          <w:trHeight w:val="2541"/>
        </w:trPr>
        <w:tc>
          <w:tcPr>
            <w:tcW w:w="5505" w:type="dxa"/>
          </w:tcPr>
          <w:p w14:paraId="01C2DA75" w14:textId="77777777" w:rsidR="00B37CF4" w:rsidRDefault="00000000">
            <w:pPr>
              <w:widowControl w:val="0"/>
              <w:tabs>
                <w:tab w:val="center" w:pos="3124"/>
              </w:tabs>
              <w:ind w:left="-108"/>
            </w:pPr>
            <w:r>
              <w:rPr>
                <w:szCs w:val="28"/>
              </w:rPr>
              <w:lastRenderedPageBreak/>
              <w:t>Приложение 16</w:t>
            </w:r>
          </w:p>
          <w:p w14:paraId="2B43593A" w14:textId="77777777" w:rsidR="00B37CF4" w:rsidRDefault="00000000">
            <w:pPr>
              <w:widowControl w:val="0"/>
              <w:ind w:left="-108"/>
            </w:pPr>
            <w:r>
              <w:rPr>
                <w:szCs w:val="28"/>
              </w:rPr>
              <w:t>к Порядку предоставления</w:t>
            </w:r>
          </w:p>
          <w:p w14:paraId="51C2CBAE" w14:textId="77777777" w:rsidR="00B37CF4" w:rsidRDefault="00000000">
            <w:pPr>
              <w:widowControl w:val="0"/>
              <w:ind w:left="-108"/>
            </w:pPr>
            <w:r>
              <w:rPr>
                <w:szCs w:val="28"/>
              </w:rPr>
              <w:t>субсидий крестьянским (фермерским)</w:t>
            </w:r>
          </w:p>
          <w:p w14:paraId="390CB93D" w14:textId="77777777" w:rsidR="00B37CF4" w:rsidRDefault="00000000">
            <w:pPr>
              <w:widowControl w:val="0"/>
              <w:ind w:left="-108"/>
            </w:pPr>
            <w:r>
              <w:rPr>
                <w:szCs w:val="28"/>
              </w:rPr>
              <w:t>хозяйствам и индивидуальным</w:t>
            </w:r>
          </w:p>
          <w:p w14:paraId="382B29A2"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w:t>
            </w:r>
          </w:p>
          <w:p w14:paraId="6AE908D6" w14:textId="77777777" w:rsidR="00B37CF4" w:rsidRDefault="00000000">
            <w:pPr>
              <w:widowControl w:val="0"/>
              <w:ind w:left="-108"/>
            </w:pPr>
            <w:r>
              <w:rPr>
                <w:szCs w:val="28"/>
              </w:rPr>
              <w:t>применяющим специальный налоговый режим «Налог на профессиональный доход» на территории муниципального образования</w:t>
            </w:r>
          </w:p>
          <w:p w14:paraId="0904E38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0094C894" w14:textId="77777777" w:rsidR="00B37CF4" w:rsidRDefault="00000000">
      <w:pPr>
        <w:spacing w:line="218" w:lineRule="auto"/>
        <w:rPr>
          <w:szCs w:val="28"/>
        </w:rPr>
      </w:pPr>
      <w:r>
        <w:rPr>
          <w:szCs w:val="28"/>
        </w:rPr>
        <w:t>ФОРМА</w:t>
      </w:r>
    </w:p>
    <w:p w14:paraId="66DF80B3" w14:textId="77777777" w:rsidR="00B37CF4" w:rsidRDefault="00B37CF4">
      <w:pPr>
        <w:spacing w:line="218" w:lineRule="auto"/>
        <w:rPr>
          <w:szCs w:val="28"/>
        </w:rPr>
      </w:pPr>
    </w:p>
    <w:p w14:paraId="27592FF1" w14:textId="77777777" w:rsidR="00B37CF4" w:rsidRDefault="00000000">
      <w:pPr>
        <w:spacing w:line="218" w:lineRule="auto"/>
        <w:rPr>
          <w:szCs w:val="28"/>
        </w:rPr>
      </w:pPr>
      <w:r>
        <w:rPr>
          <w:szCs w:val="28"/>
        </w:rPr>
        <w:t xml:space="preserve">Заполняется гражданином, </w:t>
      </w:r>
    </w:p>
    <w:p w14:paraId="2390F87C" w14:textId="77777777" w:rsidR="00B37CF4" w:rsidRDefault="00000000">
      <w:pPr>
        <w:spacing w:line="218" w:lineRule="auto"/>
        <w:rPr>
          <w:szCs w:val="28"/>
        </w:rPr>
      </w:pPr>
      <w:r>
        <w:rPr>
          <w:szCs w:val="28"/>
        </w:rPr>
        <w:t>ведущим личное подсобное хозяйство</w:t>
      </w:r>
    </w:p>
    <w:p w14:paraId="0B996EEA" w14:textId="77777777" w:rsidR="00B37CF4" w:rsidRDefault="00B37CF4">
      <w:pPr>
        <w:jc w:val="center"/>
        <w:rPr>
          <w:b/>
          <w:szCs w:val="28"/>
        </w:rPr>
      </w:pPr>
    </w:p>
    <w:p w14:paraId="1840AD86" w14:textId="77777777" w:rsidR="00B37CF4" w:rsidRDefault="00000000">
      <w:pPr>
        <w:jc w:val="center"/>
        <w:rPr>
          <w:b/>
          <w:szCs w:val="28"/>
        </w:rPr>
      </w:pPr>
      <w:r>
        <w:rPr>
          <w:b/>
          <w:szCs w:val="28"/>
        </w:rPr>
        <w:t>СПРАВКА-РАСЧЕТ</w:t>
      </w:r>
    </w:p>
    <w:p w14:paraId="044DAF19" w14:textId="77777777" w:rsidR="00B37CF4" w:rsidRDefault="00000000">
      <w:pPr>
        <w:jc w:val="center"/>
        <w:rPr>
          <w:b/>
          <w:color w:val="000000"/>
          <w:szCs w:val="28"/>
        </w:rPr>
      </w:pPr>
      <w:r>
        <w:rPr>
          <w:b/>
          <w:szCs w:val="28"/>
        </w:rPr>
        <w:t xml:space="preserve">суммы субсидии на возмещение </w:t>
      </w:r>
      <w:r>
        <w:rPr>
          <w:b/>
          <w:color w:val="000000"/>
          <w:szCs w:val="28"/>
        </w:rPr>
        <w:t>части затрат, понесенных  на строительство теплиц для выращивания овощей и (или) ягод в защищённом грунте</w:t>
      </w:r>
    </w:p>
    <w:tbl>
      <w:tblPr>
        <w:tblW w:w="9660" w:type="dxa"/>
        <w:tblInd w:w="109" w:type="dxa"/>
        <w:tblLayout w:type="fixed"/>
        <w:tblLook w:val="0000" w:firstRow="0" w:lastRow="0" w:firstColumn="0" w:lastColumn="0" w:noHBand="0" w:noVBand="0"/>
      </w:tblPr>
      <w:tblGrid>
        <w:gridCol w:w="4340"/>
        <w:gridCol w:w="5320"/>
      </w:tblGrid>
      <w:tr w:rsidR="00B37CF4" w14:paraId="2B02E719" w14:textId="77777777">
        <w:tc>
          <w:tcPr>
            <w:tcW w:w="4340" w:type="dxa"/>
            <w:tcBorders>
              <w:top w:val="single" w:sz="4" w:space="0" w:color="000000"/>
              <w:left w:val="single" w:sz="4" w:space="0" w:color="000000"/>
              <w:bottom w:val="single" w:sz="4" w:space="0" w:color="000000"/>
              <w:right w:val="single" w:sz="4" w:space="0" w:color="000000"/>
            </w:tcBorders>
          </w:tcPr>
          <w:p w14:paraId="3342F526" w14:textId="77777777" w:rsidR="00B37CF4" w:rsidRDefault="00000000">
            <w:pPr>
              <w:widowControl w:val="0"/>
            </w:pPr>
            <w:r>
              <w:t>Ф.И.О. получателя</w:t>
            </w:r>
          </w:p>
        </w:tc>
        <w:tc>
          <w:tcPr>
            <w:tcW w:w="5319" w:type="dxa"/>
            <w:tcBorders>
              <w:top w:val="single" w:sz="4" w:space="0" w:color="000000"/>
              <w:left w:val="single" w:sz="4" w:space="0" w:color="000000"/>
              <w:bottom w:val="single" w:sz="4" w:space="0" w:color="000000"/>
              <w:right w:val="single" w:sz="4" w:space="0" w:color="000000"/>
            </w:tcBorders>
          </w:tcPr>
          <w:p w14:paraId="2AC38CF2" w14:textId="77777777" w:rsidR="00B37CF4" w:rsidRDefault="00B37CF4">
            <w:pPr>
              <w:widowControl w:val="0"/>
            </w:pPr>
          </w:p>
        </w:tc>
      </w:tr>
      <w:tr w:rsidR="00B37CF4" w14:paraId="3133E1E2" w14:textId="77777777">
        <w:tc>
          <w:tcPr>
            <w:tcW w:w="4340" w:type="dxa"/>
            <w:tcBorders>
              <w:top w:val="single" w:sz="4" w:space="0" w:color="000000"/>
              <w:left w:val="single" w:sz="4" w:space="0" w:color="000000"/>
              <w:bottom w:val="single" w:sz="4" w:space="0" w:color="000000"/>
              <w:right w:val="single" w:sz="4" w:space="0" w:color="000000"/>
            </w:tcBorders>
          </w:tcPr>
          <w:p w14:paraId="296872FD" w14:textId="77777777" w:rsidR="00B37CF4" w:rsidRDefault="00000000">
            <w:pPr>
              <w:widowControl w:val="0"/>
            </w:pPr>
            <w:r>
              <w:t>Район</w:t>
            </w:r>
            <w:r>
              <w:rPr>
                <w:lang w:val="en-US"/>
              </w:rPr>
              <w:t xml:space="preserve"> (</w:t>
            </w:r>
            <w:r>
              <w:t>город)</w:t>
            </w:r>
          </w:p>
        </w:tc>
        <w:tc>
          <w:tcPr>
            <w:tcW w:w="5319" w:type="dxa"/>
            <w:tcBorders>
              <w:top w:val="single" w:sz="4" w:space="0" w:color="000000"/>
              <w:left w:val="single" w:sz="4" w:space="0" w:color="000000"/>
              <w:bottom w:val="single" w:sz="4" w:space="0" w:color="000000"/>
              <w:right w:val="single" w:sz="4" w:space="0" w:color="000000"/>
            </w:tcBorders>
          </w:tcPr>
          <w:p w14:paraId="271023A3" w14:textId="77777777" w:rsidR="00B37CF4" w:rsidRDefault="00B37CF4">
            <w:pPr>
              <w:widowControl w:val="0"/>
            </w:pPr>
          </w:p>
        </w:tc>
      </w:tr>
      <w:tr w:rsidR="00B37CF4" w14:paraId="13820763" w14:textId="77777777">
        <w:tc>
          <w:tcPr>
            <w:tcW w:w="4340" w:type="dxa"/>
            <w:tcBorders>
              <w:top w:val="single" w:sz="4" w:space="0" w:color="000000"/>
              <w:left w:val="single" w:sz="4" w:space="0" w:color="000000"/>
              <w:bottom w:val="single" w:sz="4" w:space="0" w:color="000000"/>
              <w:right w:val="single" w:sz="4" w:space="0" w:color="000000"/>
            </w:tcBorders>
          </w:tcPr>
          <w:p w14:paraId="2E6D6163" w14:textId="77777777" w:rsidR="00B37CF4" w:rsidRDefault="00000000">
            <w:pPr>
              <w:widowControl w:val="0"/>
            </w:pPr>
            <w:r>
              <w:t>Почтовый адрес и телефон</w:t>
            </w:r>
          </w:p>
          <w:p w14:paraId="353DD4FA" w14:textId="77777777" w:rsidR="00B37CF4" w:rsidRDefault="00000000">
            <w:pPr>
              <w:widowControl w:val="0"/>
            </w:pPr>
            <w:r>
              <w:t>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202055A3" w14:textId="77777777" w:rsidR="00B37CF4" w:rsidRDefault="00B37CF4">
            <w:pPr>
              <w:widowControl w:val="0"/>
            </w:pPr>
          </w:p>
        </w:tc>
      </w:tr>
      <w:tr w:rsidR="00B37CF4" w14:paraId="7A88B71D" w14:textId="77777777">
        <w:tc>
          <w:tcPr>
            <w:tcW w:w="4340" w:type="dxa"/>
            <w:tcBorders>
              <w:top w:val="single" w:sz="4" w:space="0" w:color="000000"/>
              <w:left w:val="single" w:sz="4" w:space="0" w:color="000000"/>
              <w:bottom w:val="single" w:sz="4" w:space="0" w:color="000000"/>
              <w:right w:val="single" w:sz="4" w:space="0" w:color="000000"/>
            </w:tcBorders>
          </w:tcPr>
          <w:p w14:paraId="7E622B24" w14:textId="77777777" w:rsidR="00B37CF4" w:rsidRDefault="00000000">
            <w:pPr>
              <w:widowControl w:val="0"/>
            </w:pPr>
            <w:r>
              <w:t>Документ, удостоверяющий личность</w:t>
            </w:r>
          </w:p>
          <w:p w14:paraId="171DFD8A" w14:textId="77777777" w:rsidR="00B37CF4" w:rsidRDefault="00000000">
            <w:pPr>
              <w:widowControl w:val="0"/>
            </w:pPr>
            <w:r>
              <w:t>(№, когда, кем выдан)</w:t>
            </w:r>
          </w:p>
        </w:tc>
        <w:tc>
          <w:tcPr>
            <w:tcW w:w="5319" w:type="dxa"/>
            <w:tcBorders>
              <w:top w:val="single" w:sz="4" w:space="0" w:color="000000"/>
              <w:left w:val="single" w:sz="4" w:space="0" w:color="000000"/>
              <w:bottom w:val="single" w:sz="4" w:space="0" w:color="000000"/>
              <w:right w:val="single" w:sz="4" w:space="0" w:color="000000"/>
            </w:tcBorders>
          </w:tcPr>
          <w:p w14:paraId="74945B8A" w14:textId="77777777" w:rsidR="00B37CF4" w:rsidRDefault="00B37CF4">
            <w:pPr>
              <w:widowControl w:val="0"/>
            </w:pPr>
          </w:p>
        </w:tc>
      </w:tr>
      <w:tr w:rsidR="00B37CF4" w14:paraId="5C05122C" w14:textId="77777777">
        <w:tc>
          <w:tcPr>
            <w:tcW w:w="4340" w:type="dxa"/>
            <w:tcBorders>
              <w:top w:val="single" w:sz="4" w:space="0" w:color="000000"/>
              <w:left w:val="single" w:sz="4" w:space="0" w:color="000000"/>
              <w:bottom w:val="single" w:sz="4" w:space="0" w:color="000000"/>
              <w:right w:val="single" w:sz="4" w:space="0" w:color="000000"/>
            </w:tcBorders>
          </w:tcPr>
          <w:p w14:paraId="69E5C8A5" w14:textId="77777777" w:rsidR="00B37CF4" w:rsidRDefault="00000000">
            <w:pPr>
              <w:widowControl w:val="0"/>
            </w:pPr>
            <w:r>
              <w:t>Банковские реквизиты</w:t>
            </w:r>
          </w:p>
          <w:p w14:paraId="2F4F5E8C" w14:textId="77777777" w:rsidR="00B37CF4" w:rsidRDefault="00000000">
            <w:pPr>
              <w:widowControl w:val="0"/>
            </w:pPr>
            <w:r>
              <w:t>Лицевой счет получателя субсидий</w:t>
            </w:r>
          </w:p>
        </w:tc>
        <w:tc>
          <w:tcPr>
            <w:tcW w:w="5319" w:type="dxa"/>
            <w:tcBorders>
              <w:top w:val="single" w:sz="4" w:space="0" w:color="000000"/>
              <w:left w:val="single" w:sz="4" w:space="0" w:color="000000"/>
              <w:bottom w:val="single" w:sz="4" w:space="0" w:color="000000"/>
              <w:right w:val="single" w:sz="4" w:space="0" w:color="000000"/>
            </w:tcBorders>
          </w:tcPr>
          <w:p w14:paraId="12EAFD53" w14:textId="77777777" w:rsidR="00B37CF4" w:rsidRDefault="00B37CF4">
            <w:pPr>
              <w:widowControl w:val="0"/>
            </w:pPr>
          </w:p>
        </w:tc>
      </w:tr>
      <w:tr w:rsidR="00B37CF4" w14:paraId="7CE671BF" w14:textId="77777777">
        <w:tc>
          <w:tcPr>
            <w:tcW w:w="4340" w:type="dxa"/>
            <w:tcBorders>
              <w:top w:val="single" w:sz="4" w:space="0" w:color="000000"/>
              <w:left w:val="single" w:sz="4" w:space="0" w:color="000000"/>
              <w:bottom w:val="single" w:sz="4" w:space="0" w:color="000000"/>
              <w:right w:val="single" w:sz="4" w:space="0" w:color="000000"/>
            </w:tcBorders>
          </w:tcPr>
          <w:p w14:paraId="49970497" w14:textId="77777777" w:rsidR="00B37CF4" w:rsidRDefault="00000000">
            <w:pPr>
              <w:widowControl w:val="0"/>
            </w:pPr>
            <w:r>
              <w:t>Корреспондентский счет</w:t>
            </w:r>
          </w:p>
        </w:tc>
        <w:tc>
          <w:tcPr>
            <w:tcW w:w="5319" w:type="dxa"/>
            <w:tcBorders>
              <w:top w:val="single" w:sz="4" w:space="0" w:color="000000"/>
              <w:left w:val="single" w:sz="4" w:space="0" w:color="000000"/>
              <w:bottom w:val="single" w:sz="4" w:space="0" w:color="000000"/>
              <w:right w:val="single" w:sz="4" w:space="0" w:color="000000"/>
            </w:tcBorders>
          </w:tcPr>
          <w:p w14:paraId="4197F031" w14:textId="77777777" w:rsidR="00B37CF4" w:rsidRDefault="00B37CF4">
            <w:pPr>
              <w:widowControl w:val="0"/>
            </w:pPr>
          </w:p>
        </w:tc>
      </w:tr>
      <w:tr w:rsidR="00B37CF4" w14:paraId="323B7F45" w14:textId="77777777">
        <w:tc>
          <w:tcPr>
            <w:tcW w:w="4340" w:type="dxa"/>
            <w:tcBorders>
              <w:top w:val="single" w:sz="4" w:space="0" w:color="000000"/>
              <w:left w:val="single" w:sz="4" w:space="0" w:color="000000"/>
              <w:bottom w:val="single" w:sz="4" w:space="0" w:color="000000"/>
              <w:right w:val="single" w:sz="4" w:space="0" w:color="000000"/>
            </w:tcBorders>
          </w:tcPr>
          <w:p w14:paraId="2FA6A672" w14:textId="77777777" w:rsidR="00B37CF4" w:rsidRDefault="00000000">
            <w:pPr>
              <w:widowControl w:val="0"/>
            </w:pPr>
            <w:r>
              <w:t>Наименование банка</w:t>
            </w:r>
          </w:p>
        </w:tc>
        <w:tc>
          <w:tcPr>
            <w:tcW w:w="5319" w:type="dxa"/>
            <w:tcBorders>
              <w:top w:val="single" w:sz="4" w:space="0" w:color="000000"/>
              <w:left w:val="single" w:sz="4" w:space="0" w:color="000000"/>
              <w:bottom w:val="single" w:sz="4" w:space="0" w:color="000000"/>
              <w:right w:val="single" w:sz="4" w:space="0" w:color="000000"/>
            </w:tcBorders>
          </w:tcPr>
          <w:p w14:paraId="274C3935" w14:textId="77777777" w:rsidR="00B37CF4" w:rsidRDefault="00B37CF4">
            <w:pPr>
              <w:widowControl w:val="0"/>
            </w:pPr>
          </w:p>
        </w:tc>
      </w:tr>
      <w:tr w:rsidR="00B37CF4" w14:paraId="5CEA09D6" w14:textId="77777777">
        <w:tc>
          <w:tcPr>
            <w:tcW w:w="4340" w:type="dxa"/>
            <w:tcBorders>
              <w:top w:val="single" w:sz="4" w:space="0" w:color="000000"/>
              <w:left w:val="single" w:sz="4" w:space="0" w:color="000000"/>
              <w:bottom w:val="single" w:sz="4" w:space="0" w:color="000000"/>
              <w:right w:val="single" w:sz="4" w:space="0" w:color="000000"/>
            </w:tcBorders>
          </w:tcPr>
          <w:p w14:paraId="2F8E4BD1" w14:textId="77777777" w:rsidR="00B37CF4" w:rsidRDefault="00000000">
            <w:pPr>
              <w:widowControl w:val="0"/>
            </w:pPr>
            <w:r>
              <w:t>БИК</w:t>
            </w:r>
          </w:p>
        </w:tc>
        <w:tc>
          <w:tcPr>
            <w:tcW w:w="5319" w:type="dxa"/>
            <w:tcBorders>
              <w:top w:val="single" w:sz="4" w:space="0" w:color="000000"/>
              <w:left w:val="single" w:sz="4" w:space="0" w:color="000000"/>
              <w:bottom w:val="single" w:sz="4" w:space="0" w:color="000000"/>
              <w:right w:val="single" w:sz="4" w:space="0" w:color="000000"/>
            </w:tcBorders>
          </w:tcPr>
          <w:p w14:paraId="00FF4AED" w14:textId="77777777" w:rsidR="00B37CF4" w:rsidRDefault="00B37CF4">
            <w:pPr>
              <w:widowControl w:val="0"/>
            </w:pPr>
          </w:p>
        </w:tc>
      </w:tr>
    </w:tbl>
    <w:p w14:paraId="1988493D" w14:textId="77777777" w:rsidR="00B37CF4" w:rsidRDefault="00B37CF4">
      <w:pPr>
        <w:jc w:val="center"/>
        <w:rPr>
          <w:sz w:val="16"/>
          <w:szCs w:val="16"/>
        </w:rPr>
      </w:pPr>
    </w:p>
    <w:tbl>
      <w:tblPr>
        <w:tblW w:w="9750" w:type="dxa"/>
        <w:tblInd w:w="12" w:type="dxa"/>
        <w:tblLayout w:type="fixed"/>
        <w:tblLook w:val="0000" w:firstRow="0" w:lastRow="0" w:firstColumn="0" w:lastColumn="0" w:noHBand="0" w:noVBand="0"/>
      </w:tblPr>
      <w:tblGrid>
        <w:gridCol w:w="1920"/>
        <w:gridCol w:w="1593"/>
        <w:gridCol w:w="1247"/>
        <w:gridCol w:w="969"/>
        <w:gridCol w:w="904"/>
        <w:gridCol w:w="971"/>
        <w:gridCol w:w="1023"/>
        <w:gridCol w:w="1123"/>
      </w:tblGrid>
      <w:tr w:rsidR="00B37CF4" w14:paraId="5F4FC4F9" w14:textId="77777777">
        <w:tc>
          <w:tcPr>
            <w:tcW w:w="1919" w:type="dxa"/>
            <w:tcBorders>
              <w:top w:val="single" w:sz="4" w:space="0" w:color="000000"/>
              <w:left w:val="single" w:sz="4" w:space="0" w:color="000000"/>
              <w:bottom w:val="single" w:sz="4" w:space="0" w:color="000000"/>
            </w:tcBorders>
          </w:tcPr>
          <w:p w14:paraId="1C6E56B8" w14:textId="77777777" w:rsidR="00B37CF4" w:rsidRDefault="00000000">
            <w:pPr>
              <w:widowControl w:val="0"/>
              <w:ind w:left="-57" w:right="-57"/>
              <w:jc w:val="center"/>
              <w:rPr>
                <w:sz w:val="21"/>
                <w:szCs w:val="21"/>
              </w:rPr>
            </w:pPr>
            <w:r>
              <w:rPr>
                <w:sz w:val="21"/>
                <w:szCs w:val="21"/>
              </w:rPr>
              <w:t>Наименование</w:t>
            </w:r>
          </w:p>
        </w:tc>
        <w:tc>
          <w:tcPr>
            <w:tcW w:w="1592" w:type="dxa"/>
            <w:tcBorders>
              <w:top w:val="single" w:sz="4" w:space="0" w:color="000000"/>
              <w:left w:val="single" w:sz="4" w:space="0" w:color="000000"/>
              <w:bottom w:val="single" w:sz="4" w:space="0" w:color="000000"/>
              <w:right w:val="single" w:sz="4" w:space="0" w:color="000000"/>
            </w:tcBorders>
          </w:tcPr>
          <w:p w14:paraId="5001951A" w14:textId="77777777" w:rsidR="00B37CF4" w:rsidRDefault="00000000">
            <w:pPr>
              <w:widowControl w:val="0"/>
              <w:ind w:left="-57" w:right="-57"/>
              <w:jc w:val="center"/>
              <w:rPr>
                <w:sz w:val="20"/>
                <w:szCs w:val="20"/>
              </w:rPr>
            </w:pPr>
            <w:r>
              <w:rPr>
                <w:sz w:val="20"/>
                <w:szCs w:val="20"/>
              </w:rPr>
              <w:t xml:space="preserve">Площадь теплицы </w:t>
            </w:r>
            <w:r>
              <w:rPr>
                <w:color w:val="000000"/>
                <w:sz w:val="20"/>
                <w:szCs w:val="20"/>
              </w:rPr>
              <w:t>для выращивания овощей и (или) ягод защищенного грунта, подлежащая</w:t>
            </w:r>
            <w:r>
              <w:rPr>
                <w:sz w:val="20"/>
                <w:szCs w:val="20"/>
              </w:rPr>
              <w:t xml:space="preserve"> субсидированию*</w:t>
            </w:r>
          </w:p>
          <w:p w14:paraId="67C1F27D" w14:textId="77777777" w:rsidR="00B37CF4" w:rsidRDefault="00000000">
            <w:pPr>
              <w:widowControl w:val="0"/>
              <w:ind w:left="-57" w:right="-57"/>
              <w:jc w:val="center"/>
              <w:rPr>
                <w:sz w:val="20"/>
                <w:szCs w:val="20"/>
              </w:rPr>
            </w:pPr>
            <w:r>
              <w:rPr>
                <w:sz w:val="20"/>
                <w:szCs w:val="20"/>
              </w:rPr>
              <w:t>(кв.м.)</w:t>
            </w:r>
          </w:p>
        </w:tc>
        <w:tc>
          <w:tcPr>
            <w:tcW w:w="1247" w:type="dxa"/>
            <w:tcBorders>
              <w:top w:val="single" w:sz="4" w:space="0" w:color="000000"/>
              <w:left w:val="single" w:sz="4" w:space="0" w:color="000000"/>
              <w:bottom w:val="single" w:sz="4" w:space="0" w:color="000000"/>
              <w:right w:val="single" w:sz="4" w:space="0" w:color="000000"/>
            </w:tcBorders>
          </w:tcPr>
          <w:p w14:paraId="1680A2C5" w14:textId="77777777" w:rsidR="00B37CF4" w:rsidRDefault="00000000">
            <w:pPr>
              <w:widowControl w:val="0"/>
              <w:ind w:left="-57" w:right="-57"/>
              <w:jc w:val="center"/>
              <w:rPr>
                <w:sz w:val="20"/>
                <w:szCs w:val="20"/>
              </w:rPr>
            </w:pPr>
            <w:r>
              <w:rPr>
                <w:sz w:val="20"/>
                <w:szCs w:val="20"/>
              </w:rPr>
              <w:t>Фактические затраты,</w:t>
            </w:r>
          </w:p>
          <w:p w14:paraId="5FF10E9F" w14:textId="77777777" w:rsidR="00B37CF4" w:rsidRDefault="00000000">
            <w:pPr>
              <w:widowControl w:val="0"/>
              <w:ind w:left="-57" w:right="-57"/>
              <w:jc w:val="center"/>
              <w:rPr>
                <w:sz w:val="20"/>
                <w:szCs w:val="20"/>
              </w:rPr>
            </w:pPr>
            <w:r>
              <w:rPr>
                <w:sz w:val="20"/>
                <w:szCs w:val="20"/>
              </w:rPr>
              <w:t>(рублей)</w:t>
            </w:r>
          </w:p>
        </w:tc>
        <w:tc>
          <w:tcPr>
            <w:tcW w:w="969" w:type="dxa"/>
            <w:tcBorders>
              <w:top w:val="single" w:sz="4" w:space="0" w:color="000000"/>
              <w:left w:val="single" w:sz="4" w:space="0" w:color="000000"/>
              <w:bottom w:val="single" w:sz="4" w:space="0" w:color="000000"/>
              <w:right w:val="single" w:sz="4" w:space="0" w:color="000000"/>
            </w:tcBorders>
          </w:tcPr>
          <w:p w14:paraId="3DCAC64C" w14:textId="77777777" w:rsidR="00B37CF4" w:rsidRDefault="00000000">
            <w:pPr>
              <w:widowControl w:val="0"/>
              <w:ind w:left="-57" w:right="-57"/>
              <w:jc w:val="center"/>
              <w:rPr>
                <w:sz w:val="20"/>
                <w:szCs w:val="20"/>
              </w:rPr>
            </w:pPr>
            <w:r>
              <w:rPr>
                <w:sz w:val="20"/>
                <w:szCs w:val="20"/>
              </w:rPr>
              <w:t>Ставка субсидии,%</w:t>
            </w:r>
          </w:p>
        </w:tc>
        <w:tc>
          <w:tcPr>
            <w:tcW w:w="904" w:type="dxa"/>
            <w:tcBorders>
              <w:top w:val="single" w:sz="4" w:space="0" w:color="000000"/>
              <w:left w:val="single" w:sz="4" w:space="0" w:color="000000"/>
              <w:bottom w:val="single" w:sz="4" w:space="0" w:color="000000"/>
              <w:right w:val="single" w:sz="4" w:space="0" w:color="000000"/>
            </w:tcBorders>
          </w:tcPr>
          <w:p w14:paraId="272637F7" w14:textId="77777777" w:rsidR="00B37CF4" w:rsidRDefault="00000000">
            <w:pPr>
              <w:widowControl w:val="0"/>
              <w:ind w:left="-57" w:right="-57"/>
              <w:jc w:val="center"/>
              <w:rPr>
                <w:sz w:val="20"/>
                <w:szCs w:val="20"/>
              </w:rPr>
            </w:pPr>
            <w:r>
              <w:rPr>
                <w:sz w:val="20"/>
                <w:szCs w:val="20"/>
              </w:rPr>
              <w:t>Ставка</w:t>
            </w:r>
          </w:p>
          <w:p w14:paraId="003DB6DB" w14:textId="77777777" w:rsidR="00B37CF4" w:rsidRDefault="00000000">
            <w:pPr>
              <w:widowControl w:val="0"/>
              <w:ind w:left="-57" w:right="-57"/>
              <w:jc w:val="center"/>
              <w:rPr>
                <w:sz w:val="20"/>
                <w:szCs w:val="20"/>
              </w:rPr>
            </w:pPr>
            <w:r>
              <w:rPr>
                <w:sz w:val="20"/>
                <w:szCs w:val="20"/>
              </w:rPr>
              <w:t>субсидии за 1 кв.м.</w:t>
            </w:r>
          </w:p>
          <w:p w14:paraId="5A9CA4E8" w14:textId="77777777" w:rsidR="00B37CF4" w:rsidRDefault="00000000">
            <w:pPr>
              <w:widowControl w:val="0"/>
              <w:ind w:left="-57" w:right="-57"/>
              <w:jc w:val="center"/>
              <w:rPr>
                <w:sz w:val="20"/>
                <w:szCs w:val="20"/>
              </w:rPr>
            </w:pPr>
            <w:r>
              <w:rPr>
                <w:sz w:val="20"/>
                <w:szCs w:val="20"/>
              </w:rPr>
              <w:t>(рублей)</w:t>
            </w:r>
          </w:p>
        </w:tc>
        <w:tc>
          <w:tcPr>
            <w:tcW w:w="971" w:type="dxa"/>
            <w:tcBorders>
              <w:top w:val="single" w:sz="4" w:space="0" w:color="000000"/>
              <w:left w:val="single" w:sz="4" w:space="0" w:color="000000"/>
              <w:bottom w:val="single" w:sz="4" w:space="0" w:color="000000"/>
              <w:right w:val="single" w:sz="4" w:space="0" w:color="000000"/>
            </w:tcBorders>
          </w:tcPr>
          <w:p w14:paraId="466F3EB6" w14:textId="77777777" w:rsidR="00B37CF4" w:rsidRDefault="00000000">
            <w:pPr>
              <w:widowControl w:val="0"/>
              <w:ind w:left="-57" w:right="-57"/>
              <w:jc w:val="center"/>
              <w:rPr>
                <w:sz w:val="20"/>
                <w:szCs w:val="20"/>
              </w:rPr>
            </w:pPr>
            <w:r>
              <w:rPr>
                <w:sz w:val="20"/>
                <w:szCs w:val="20"/>
              </w:rPr>
              <w:t xml:space="preserve">Размер </w:t>
            </w:r>
            <w:r>
              <w:rPr>
                <w:sz w:val="20"/>
                <w:szCs w:val="20"/>
              </w:rPr>
              <w:br/>
              <w:t>целевых средств</w:t>
            </w:r>
          </w:p>
          <w:p w14:paraId="34C59998" w14:textId="77777777" w:rsidR="00B37CF4" w:rsidRDefault="00000000">
            <w:pPr>
              <w:widowControl w:val="0"/>
              <w:ind w:left="-57" w:right="-57"/>
              <w:jc w:val="center"/>
              <w:rPr>
                <w:sz w:val="20"/>
                <w:szCs w:val="20"/>
              </w:rPr>
            </w:pPr>
            <w:r>
              <w:rPr>
                <w:sz w:val="20"/>
                <w:szCs w:val="20"/>
              </w:rPr>
              <w:t>гр.6 = =гр.3×гр.4/100</w:t>
            </w:r>
          </w:p>
          <w:p w14:paraId="1BA22F04" w14:textId="77777777" w:rsidR="00B37CF4" w:rsidRDefault="00000000">
            <w:pPr>
              <w:widowControl w:val="0"/>
              <w:ind w:left="-57" w:right="-57"/>
              <w:jc w:val="center"/>
              <w:rPr>
                <w:sz w:val="20"/>
                <w:szCs w:val="20"/>
              </w:rPr>
            </w:pPr>
            <w:r>
              <w:rPr>
                <w:sz w:val="20"/>
                <w:szCs w:val="20"/>
              </w:rPr>
              <w:t>(рублей)</w:t>
            </w:r>
          </w:p>
        </w:tc>
        <w:tc>
          <w:tcPr>
            <w:tcW w:w="1023" w:type="dxa"/>
            <w:tcBorders>
              <w:top w:val="single" w:sz="4" w:space="0" w:color="000000"/>
              <w:left w:val="single" w:sz="4" w:space="0" w:color="000000"/>
              <w:bottom w:val="single" w:sz="4" w:space="0" w:color="000000"/>
              <w:right w:val="single" w:sz="4" w:space="0" w:color="000000"/>
            </w:tcBorders>
          </w:tcPr>
          <w:p w14:paraId="37F27B47" w14:textId="77777777" w:rsidR="00B37CF4" w:rsidRDefault="00000000">
            <w:pPr>
              <w:widowControl w:val="0"/>
              <w:ind w:left="-57" w:right="-57"/>
              <w:jc w:val="center"/>
              <w:rPr>
                <w:sz w:val="20"/>
                <w:szCs w:val="20"/>
              </w:rPr>
            </w:pPr>
            <w:r>
              <w:rPr>
                <w:sz w:val="20"/>
                <w:szCs w:val="20"/>
              </w:rPr>
              <w:t xml:space="preserve">Размер </w:t>
            </w:r>
            <w:r>
              <w:rPr>
                <w:sz w:val="20"/>
                <w:szCs w:val="20"/>
              </w:rPr>
              <w:br/>
              <w:t>целевых средств</w:t>
            </w:r>
          </w:p>
          <w:p w14:paraId="6C702FED" w14:textId="77777777" w:rsidR="00B37CF4" w:rsidRDefault="00000000">
            <w:pPr>
              <w:widowControl w:val="0"/>
              <w:ind w:left="-57" w:right="-57"/>
              <w:jc w:val="center"/>
              <w:rPr>
                <w:sz w:val="20"/>
                <w:szCs w:val="20"/>
              </w:rPr>
            </w:pPr>
            <w:r>
              <w:rPr>
                <w:sz w:val="20"/>
                <w:szCs w:val="20"/>
              </w:rPr>
              <w:t>гр.7 = =гр.2×гр.5</w:t>
            </w:r>
          </w:p>
          <w:p w14:paraId="26EB8ED6" w14:textId="77777777" w:rsidR="00B37CF4" w:rsidRDefault="00000000">
            <w:pPr>
              <w:widowControl w:val="0"/>
              <w:ind w:left="-57" w:right="-57"/>
              <w:jc w:val="center"/>
              <w:rPr>
                <w:sz w:val="20"/>
                <w:szCs w:val="20"/>
              </w:rPr>
            </w:pPr>
            <w:r>
              <w:rPr>
                <w:sz w:val="20"/>
                <w:szCs w:val="20"/>
              </w:rPr>
              <w:t>(рублей)</w:t>
            </w:r>
          </w:p>
        </w:tc>
        <w:tc>
          <w:tcPr>
            <w:tcW w:w="1123" w:type="dxa"/>
            <w:tcBorders>
              <w:top w:val="single" w:sz="4" w:space="0" w:color="000000"/>
              <w:left w:val="single" w:sz="4" w:space="0" w:color="000000"/>
              <w:bottom w:val="single" w:sz="4" w:space="0" w:color="000000"/>
              <w:right w:val="single" w:sz="4" w:space="0" w:color="000000"/>
            </w:tcBorders>
          </w:tcPr>
          <w:p w14:paraId="35D36569" w14:textId="77777777" w:rsidR="00B37CF4" w:rsidRDefault="00000000">
            <w:pPr>
              <w:widowControl w:val="0"/>
              <w:ind w:left="-57" w:right="-57"/>
              <w:jc w:val="center"/>
              <w:rPr>
                <w:sz w:val="20"/>
                <w:szCs w:val="20"/>
              </w:rPr>
            </w:pPr>
            <w:r>
              <w:rPr>
                <w:sz w:val="20"/>
                <w:szCs w:val="20"/>
              </w:rPr>
              <w:t>Сумма субсидии (минимальная величина из графы 6 или 7)</w:t>
            </w:r>
          </w:p>
          <w:p w14:paraId="09E6336E" w14:textId="77777777" w:rsidR="00B37CF4" w:rsidRDefault="00000000">
            <w:pPr>
              <w:widowControl w:val="0"/>
              <w:ind w:left="-57" w:right="-57"/>
              <w:jc w:val="center"/>
              <w:rPr>
                <w:sz w:val="20"/>
                <w:szCs w:val="20"/>
              </w:rPr>
            </w:pPr>
            <w:r>
              <w:rPr>
                <w:sz w:val="20"/>
                <w:szCs w:val="20"/>
              </w:rPr>
              <w:t>(рублей)</w:t>
            </w:r>
          </w:p>
        </w:tc>
      </w:tr>
      <w:tr w:rsidR="00B37CF4" w14:paraId="4204477C" w14:textId="77777777">
        <w:tc>
          <w:tcPr>
            <w:tcW w:w="1919" w:type="dxa"/>
            <w:tcBorders>
              <w:top w:val="single" w:sz="4" w:space="0" w:color="000000"/>
              <w:left w:val="single" w:sz="4" w:space="0" w:color="000000"/>
              <w:bottom w:val="single" w:sz="4" w:space="0" w:color="000000"/>
            </w:tcBorders>
          </w:tcPr>
          <w:p w14:paraId="12445F46" w14:textId="77777777" w:rsidR="00B37CF4" w:rsidRDefault="00000000">
            <w:pPr>
              <w:widowControl w:val="0"/>
              <w:spacing w:line="218" w:lineRule="auto"/>
              <w:jc w:val="center"/>
              <w:rPr>
                <w:sz w:val="21"/>
                <w:szCs w:val="21"/>
              </w:rPr>
            </w:pPr>
            <w:r>
              <w:rPr>
                <w:sz w:val="21"/>
                <w:szCs w:val="21"/>
              </w:rPr>
              <w:t>1</w:t>
            </w:r>
          </w:p>
        </w:tc>
        <w:tc>
          <w:tcPr>
            <w:tcW w:w="1592" w:type="dxa"/>
            <w:tcBorders>
              <w:top w:val="single" w:sz="4" w:space="0" w:color="000000"/>
              <w:left w:val="single" w:sz="4" w:space="0" w:color="000000"/>
              <w:bottom w:val="single" w:sz="4" w:space="0" w:color="000000"/>
              <w:right w:val="single" w:sz="4" w:space="0" w:color="000000"/>
            </w:tcBorders>
          </w:tcPr>
          <w:p w14:paraId="6407B999" w14:textId="77777777" w:rsidR="00B37CF4" w:rsidRDefault="00000000">
            <w:pPr>
              <w:widowControl w:val="0"/>
              <w:spacing w:line="218" w:lineRule="auto"/>
              <w:jc w:val="center"/>
              <w:rPr>
                <w:sz w:val="21"/>
                <w:szCs w:val="21"/>
              </w:rPr>
            </w:pPr>
            <w:r>
              <w:rPr>
                <w:sz w:val="21"/>
                <w:szCs w:val="21"/>
              </w:rPr>
              <w:t>2</w:t>
            </w:r>
          </w:p>
        </w:tc>
        <w:tc>
          <w:tcPr>
            <w:tcW w:w="1247" w:type="dxa"/>
            <w:tcBorders>
              <w:top w:val="single" w:sz="4" w:space="0" w:color="000000"/>
              <w:left w:val="single" w:sz="4" w:space="0" w:color="000000"/>
              <w:bottom w:val="single" w:sz="4" w:space="0" w:color="000000"/>
              <w:right w:val="single" w:sz="4" w:space="0" w:color="000000"/>
            </w:tcBorders>
          </w:tcPr>
          <w:p w14:paraId="17681321" w14:textId="77777777" w:rsidR="00B37CF4" w:rsidRDefault="00000000">
            <w:pPr>
              <w:widowControl w:val="0"/>
              <w:spacing w:line="218" w:lineRule="auto"/>
              <w:jc w:val="center"/>
              <w:rPr>
                <w:sz w:val="21"/>
                <w:szCs w:val="21"/>
              </w:rPr>
            </w:pPr>
            <w:r>
              <w:rPr>
                <w:sz w:val="21"/>
                <w:szCs w:val="21"/>
              </w:rPr>
              <w:t>3</w:t>
            </w:r>
          </w:p>
        </w:tc>
        <w:tc>
          <w:tcPr>
            <w:tcW w:w="969" w:type="dxa"/>
            <w:tcBorders>
              <w:top w:val="single" w:sz="4" w:space="0" w:color="000000"/>
              <w:left w:val="single" w:sz="4" w:space="0" w:color="000000"/>
              <w:bottom w:val="single" w:sz="4" w:space="0" w:color="000000"/>
              <w:right w:val="single" w:sz="4" w:space="0" w:color="000000"/>
            </w:tcBorders>
          </w:tcPr>
          <w:p w14:paraId="0EB285B9" w14:textId="77777777" w:rsidR="00B37CF4" w:rsidRDefault="00000000">
            <w:pPr>
              <w:widowControl w:val="0"/>
              <w:spacing w:line="218" w:lineRule="auto"/>
              <w:jc w:val="center"/>
              <w:rPr>
                <w:sz w:val="21"/>
                <w:szCs w:val="21"/>
              </w:rPr>
            </w:pPr>
            <w:r>
              <w:rPr>
                <w:sz w:val="21"/>
                <w:szCs w:val="21"/>
              </w:rPr>
              <w:t>4</w:t>
            </w:r>
          </w:p>
        </w:tc>
        <w:tc>
          <w:tcPr>
            <w:tcW w:w="904" w:type="dxa"/>
            <w:tcBorders>
              <w:top w:val="single" w:sz="4" w:space="0" w:color="000000"/>
              <w:left w:val="single" w:sz="4" w:space="0" w:color="000000"/>
              <w:bottom w:val="single" w:sz="4" w:space="0" w:color="000000"/>
              <w:right w:val="single" w:sz="4" w:space="0" w:color="000000"/>
            </w:tcBorders>
          </w:tcPr>
          <w:p w14:paraId="71C0CE8A" w14:textId="77777777" w:rsidR="00B37CF4" w:rsidRDefault="00000000">
            <w:pPr>
              <w:widowControl w:val="0"/>
              <w:spacing w:line="218" w:lineRule="auto"/>
              <w:jc w:val="center"/>
              <w:rPr>
                <w:sz w:val="21"/>
                <w:szCs w:val="21"/>
              </w:rPr>
            </w:pPr>
            <w:r>
              <w:rPr>
                <w:sz w:val="21"/>
                <w:szCs w:val="21"/>
              </w:rPr>
              <w:t>5</w:t>
            </w:r>
          </w:p>
        </w:tc>
        <w:tc>
          <w:tcPr>
            <w:tcW w:w="971" w:type="dxa"/>
            <w:tcBorders>
              <w:top w:val="single" w:sz="4" w:space="0" w:color="000000"/>
              <w:left w:val="single" w:sz="4" w:space="0" w:color="000000"/>
              <w:bottom w:val="single" w:sz="4" w:space="0" w:color="000000"/>
              <w:right w:val="single" w:sz="4" w:space="0" w:color="000000"/>
            </w:tcBorders>
          </w:tcPr>
          <w:p w14:paraId="0CC07727" w14:textId="77777777" w:rsidR="00B37CF4" w:rsidRDefault="00000000">
            <w:pPr>
              <w:widowControl w:val="0"/>
              <w:spacing w:line="218" w:lineRule="auto"/>
              <w:jc w:val="center"/>
              <w:rPr>
                <w:sz w:val="21"/>
                <w:szCs w:val="21"/>
              </w:rPr>
            </w:pPr>
            <w:r>
              <w:rPr>
                <w:sz w:val="21"/>
                <w:szCs w:val="21"/>
              </w:rPr>
              <w:t>6</w:t>
            </w:r>
          </w:p>
        </w:tc>
        <w:tc>
          <w:tcPr>
            <w:tcW w:w="1023" w:type="dxa"/>
            <w:tcBorders>
              <w:top w:val="single" w:sz="4" w:space="0" w:color="000000"/>
              <w:left w:val="single" w:sz="4" w:space="0" w:color="000000"/>
              <w:bottom w:val="single" w:sz="4" w:space="0" w:color="000000"/>
              <w:right w:val="single" w:sz="4" w:space="0" w:color="000000"/>
            </w:tcBorders>
          </w:tcPr>
          <w:p w14:paraId="4EA7BFC0" w14:textId="77777777" w:rsidR="00B37CF4" w:rsidRDefault="00000000">
            <w:pPr>
              <w:widowControl w:val="0"/>
              <w:spacing w:line="218" w:lineRule="auto"/>
              <w:jc w:val="center"/>
              <w:rPr>
                <w:sz w:val="21"/>
                <w:szCs w:val="21"/>
              </w:rPr>
            </w:pPr>
            <w:r>
              <w:rPr>
                <w:sz w:val="21"/>
                <w:szCs w:val="21"/>
              </w:rPr>
              <w:t>7</w:t>
            </w:r>
          </w:p>
        </w:tc>
        <w:tc>
          <w:tcPr>
            <w:tcW w:w="1123" w:type="dxa"/>
            <w:tcBorders>
              <w:top w:val="single" w:sz="4" w:space="0" w:color="000000"/>
              <w:left w:val="single" w:sz="4" w:space="0" w:color="000000"/>
              <w:bottom w:val="single" w:sz="4" w:space="0" w:color="000000"/>
              <w:right w:val="single" w:sz="4" w:space="0" w:color="000000"/>
            </w:tcBorders>
          </w:tcPr>
          <w:p w14:paraId="14740584" w14:textId="77777777" w:rsidR="00B37CF4" w:rsidRDefault="00000000">
            <w:pPr>
              <w:widowControl w:val="0"/>
              <w:spacing w:line="218" w:lineRule="auto"/>
              <w:jc w:val="center"/>
              <w:rPr>
                <w:sz w:val="21"/>
                <w:szCs w:val="21"/>
              </w:rPr>
            </w:pPr>
            <w:r>
              <w:rPr>
                <w:sz w:val="21"/>
                <w:szCs w:val="21"/>
              </w:rPr>
              <w:t>8</w:t>
            </w:r>
          </w:p>
        </w:tc>
      </w:tr>
      <w:tr w:rsidR="00B37CF4" w14:paraId="52283F02" w14:textId="77777777">
        <w:tc>
          <w:tcPr>
            <w:tcW w:w="1919" w:type="dxa"/>
            <w:tcBorders>
              <w:top w:val="single" w:sz="4" w:space="0" w:color="000000"/>
              <w:left w:val="single" w:sz="4" w:space="0" w:color="000000"/>
              <w:bottom w:val="single" w:sz="4" w:space="0" w:color="000000"/>
            </w:tcBorders>
          </w:tcPr>
          <w:p w14:paraId="3937322B" w14:textId="77777777" w:rsidR="00B37CF4" w:rsidRDefault="00000000">
            <w:pPr>
              <w:widowControl w:val="0"/>
              <w:spacing w:line="218" w:lineRule="auto"/>
              <w:rPr>
                <w:sz w:val="20"/>
                <w:szCs w:val="20"/>
              </w:rPr>
            </w:pPr>
            <w:r>
              <w:rPr>
                <w:sz w:val="20"/>
                <w:szCs w:val="20"/>
              </w:rPr>
              <w:t>Теплица на металлическом и стекло</w:t>
            </w:r>
            <w:r>
              <w:rPr>
                <w:sz w:val="20"/>
                <w:szCs w:val="20"/>
              </w:rPr>
              <w:lastRenderedPageBreak/>
              <w:t>пластиковом каркасе</w:t>
            </w:r>
          </w:p>
        </w:tc>
        <w:tc>
          <w:tcPr>
            <w:tcW w:w="1592" w:type="dxa"/>
            <w:tcBorders>
              <w:top w:val="single" w:sz="4" w:space="0" w:color="000000"/>
              <w:left w:val="single" w:sz="4" w:space="0" w:color="000000"/>
              <w:bottom w:val="single" w:sz="4" w:space="0" w:color="000000"/>
              <w:right w:val="single" w:sz="4" w:space="0" w:color="000000"/>
            </w:tcBorders>
          </w:tcPr>
          <w:p w14:paraId="158C7876" w14:textId="77777777" w:rsidR="00B37CF4" w:rsidRDefault="00B37CF4">
            <w:pPr>
              <w:widowControl w:val="0"/>
              <w:spacing w:line="218" w:lineRule="auto"/>
              <w:rPr>
                <w:sz w:val="21"/>
                <w:szCs w:val="21"/>
              </w:rPr>
            </w:pPr>
          </w:p>
        </w:tc>
        <w:tc>
          <w:tcPr>
            <w:tcW w:w="1247" w:type="dxa"/>
            <w:tcBorders>
              <w:top w:val="single" w:sz="4" w:space="0" w:color="000000"/>
              <w:left w:val="single" w:sz="4" w:space="0" w:color="000000"/>
              <w:bottom w:val="single" w:sz="4" w:space="0" w:color="000000"/>
              <w:right w:val="single" w:sz="4" w:space="0" w:color="000000"/>
            </w:tcBorders>
          </w:tcPr>
          <w:p w14:paraId="48F5FC5E" w14:textId="77777777" w:rsidR="00B37CF4" w:rsidRDefault="00B37CF4">
            <w:pPr>
              <w:widowControl w:val="0"/>
              <w:spacing w:line="218" w:lineRule="auto"/>
              <w:jc w:val="center"/>
              <w:rPr>
                <w:sz w:val="21"/>
                <w:szCs w:val="21"/>
              </w:rPr>
            </w:pPr>
          </w:p>
        </w:tc>
        <w:tc>
          <w:tcPr>
            <w:tcW w:w="969" w:type="dxa"/>
            <w:tcBorders>
              <w:top w:val="single" w:sz="4" w:space="0" w:color="000000"/>
              <w:left w:val="single" w:sz="4" w:space="0" w:color="000000"/>
              <w:bottom w:val="single" w:sz="4" w:space="0" w:color="000000"/>
              <w:right w:val="single" w:sz="4" w:space="0" w:color="000000"/>
            </w:tcBorders>
          </w:tcPr>
          <w:p w14:paraId="1FDF7027" w14:textId="77777777" w:rsidR="00B37CF4" w:rsidRDefault="00B37CF4">
            <w:pPr>
              <w:widowControl w:val="0"/>
              <w:spacing w:line="218" w:lineRule="auto"/>
              <w:jc w:val="center"/>
              <w:rPr>
                <w:sz w:val="21"/>
                <w:szCs w:val="21"/>
              </w:rPr>
            </w:pPr>
          </w:p>
        </w:tc>
        <w:tc>
          <w:tcPr>
            <w:tcW w:w="904" w:type="dxa"/>
            <w:tcBorders>
              <w:top w:val="single" w:sz="4" w:space="0" w:color="000000"/>
              <w:left w:val="single" w:sz="4" w:space="0" w:color="000000"/>
              <w:bottom w:val="single" w:sz="4" w:space="0" w:color="000000"/>
              <w:right w:val="single" w:sz="4" w:space="0" w:color="000000"/>
            </w:tcBorders>
          </w:tcPr>
          <w:p w14:paraId="59DE3F04" w14:textId="77777777" w:rsidR="00B37CF4" w:rsidRDefault="00B37CF4">
            <w:pPr>
              <w:widowControl w:val="0"/>
              <w:spacing w:line="218" w:lineRule="auto"/>
              <w:jc w:val="center"/>
              <w:rPr>
                <w:sz w:val="21"/>
                <w:szCs w:val="21"/>
              </w:rPr>
            </w:pPr>
          </w:p>
        </w:tc>
        <w:tc>
          <w:tcPr>
            <w:tcW w:w="971" w:type="dxa"/>
            <w:tcBorders>
              <w:top w:val="single" w:sz="4" w:space="0" w:color="000000"/>
              <w:left w:val="single" w:sz="4" w:space="0" w:color="000000"/>
              <w:bottom w:val="single" w:sz="4" w:space="0" w:color="000000"/>
              <w:right w:val="single" w:sz="4" w:space="0" w:color="000000"/>
            </w:tcBorders>
          </w:tcPr>
          <w:p w14:paraId="3E2454CB" w14:textId="77777777" w:rsidR="00B37CF4" w:rsidRDefault="00B37CF4">
            <w:pPr>
              <w:widowControl w:val="0"/>
              <w:spacing w:line="218" w:lineRule="auto"/>
              <w:rPr>
                <w:sz w:val="21"/>
                <w:szCs w:val="21"/>
              </w:rPr>
            </w:pPr>
          </w:p>
        </w:tc>
        <w:tc>
          <w:tcPr>
            <w:tcW w:w="1023" w:type="dxa"/>
            <w:tcBorders>
              <w:top w:val="single" w:sz="4" w:space="0" w:color="000000"/>
              <w:left w:val="single" w:sz="4" w:space="0" w:color="000000"/>
              <w:bottom w:val="single" w:sz="4" w:space="0" w:color="000000"/>
              <w:right w:val="single" w:sz="4" w:space="0" w:color="000000"/>
            </w:tcBorders>
          </w:tcPr>
          <w:p w14:paraId="12D5CF82" w14:textId="77777777" w:rsidR="00B37CF4" w:rsidRDefault="00B37CF4">
            <w:pPr>
              <w:widowControl w:val="0"/>
              <w:spacing w:line="218" w:lineRule="auto"/>
              <w:rPr>
                <w:sz w:val="21"/>
                <w:szCs w:val="21"/>
              </w:rPr>
            </w:pPr>
          </w:p>
        </w:tc>
        <w:tc>
          <w:tcPr>
            <w:tcW w:w="1123" w:type="dxa"/>
            <w:tcBorders>
              <w:top w:val="single" w:sz="4" w:space="0" w:color="000000"/>
              <w:left w:val="single" w:sz="4" w:space="0" w:color="000000"/>
              <w:bottom w:val="single" w:sz="4" w:space="0" w:color="000000"/>
              <w:right w:val="single" w:sz="4" w:space="0" w:color="000000"/>
            </w:tcBorders>
          </w:tcPr>
          <w:p w14:paraId="2F8666F3" w14:textId="77777777" w:rsidR="00B37CF4" w:rsidRDefault="00B37CF4">
            <w:pPr>
              <w:widowControl w:val="0"/>
              <w:spacing w:line="218" w:lineRule="auto"/>
              <w:rPr>
                <w:sz w:val="21"/>
                <w:szCs w:val="21"/>
              </w:rPr>
            </w:pPr>
          </w:p>
        </w:tc>
      </w:tr>
      <w:tr w:rsidR="00B37CF4" w14:paraId="49DF609B" w14:textId="77777777">
        <w:tc>
          <w:tcPr>
            <w:tcW w:w="1919" w:type="dxa"/>
            <w:tcBorders>
              <w:left w:val="single" w:sz="4" w:space="0" w:color="000000"/>
              <w:bottom w:val="single" w:sz="4" w:space="0" w:color="000000"/>
            </w:tcBorders>
          </w:tcPr>
          <w:p w14:paraId="6D061B8C" w14:textId="77777777" w:rsidR="00B37CF4" w:rsidRDefault="00000000">
            <w:pPr>
              <w:widowControl w:val="0"/>
              <w:spacing w:line="218" w:lineRule="auto"/>
              <w:rPr>
                <w:sz w:val="20"/>
                <w:szCs w:val="20"/>
              </w:rPr>
            </w:pPr>
            <w:r>
              <w:rPr>
                <w:sz w:val="20"/>
                <w:szCs w:val="20"/>
              </w:rPr>
              <w:t>Теплица на деревянном и комбинированном каркасе</w:t>
            </w:r>
          </w:p>
        </w:tc>
        <w:tc>
          <w:tcPr>
            <w:tcW w:w="1592" w:type="dxa"/>
            <w:tcBorders>
              <w:left w:val="single" w:sz="4" w:space="0" w:color="000000"/>
              <w:bottom w:val="single" w:sz="4" w:space="0" w:color="000000"/>
              <w:right w:val="single" w:sz="4" w:space="0" w:color="000000"/>
            </w:tcBorders>
          </w:tcPr>
          <w:p w14:paraId="1E5BB250" w14:textId="77777777" w:rsidR="00B37CF4" w:rsidRDefault="00B37CF4">
            <w:pPr>
              <w:widowControl w:val="0"/>
              <w:spacing w:line="218" w:lineRule="auto"/>
              <w:rPr>
                <w:sz w:val="21"/>
                <w:szCs w:val="21"/>
              </w:rPr>
            </w:pPr>
          </w:p>
        </w:tc>
        <w:tc>
          <w:tcPr>
            <w:tcW w:w="1247" w:type="dxa"/>
            <w:tcBorders>
              <w:left w:val="single" w:sz="4" w:space="0" w:color="000000"/>
              <w:bottom w:val="single" w:sz="4" w:space="0" w:color="000000"/>
              <w:right w:val="single" w:sz="4" w:space="0" w:color="000000"/>
            </w:tcBorders>
          </w:tcPr>
          <w:p w14:paraId="3ED462A2" w14:textId="77777777" w:rsidR="00B37CF4" w:rsidRDefault="00B37CF4">
            <w:pPr>
              <w:widowControl w:val="0"/>
              <w:spacing w:line="218" w:lineRule="auto"/>
              <w:jc w:val="center"/>
              <w:rPr>
                <w:sz w:val="21"/>
                <w:szCs w:val="21"/>
              </w:rPr>
            </w:pPr>
          </w:p>
        </w:tc>
        <w:tc>
          <w:tcPr>
            <w:tcW w:w="969" w:type="dxa"/>
            <w:tcBorders>
              <w:left w:val="single" w:sz="4" w:space="0" w:color="000000"/>
              <w:bottom w:val="single" w:sz="4" w:space="0" w:color="000000"/>
              <w:right w:val="single" w:sz="4" w:space="0" w:color="000000"/>
            </w:tcBorders>
          </w:tcPr>
          <w:p w14:paraId="74D8A3D6" w14:textId="77777777" w:rsidR="00B37CF4" w:rsidRDefault="00B37CF4">
            <w:pPr>
              <w:widowControl w:val="0"/>
              <w:spacing w:line="218" w:lineRule="auto"/>
              <w:jc w:val="center"/>
              <w:rPr>
                <w:sz w:val="21"/>
                <w:szCs w:val="21"/>
              </w:rPr>
            </w:pPr>
          </w:p>
        </w:tc>
        <w:tc>
          <w:tcPr>
            <w:tcW w:w="904" w:type="dxa"/>
            <w:tcBorders>
              <w:left w:val="single" w:sz="4" w:space="0" w:color="000000"/>
              <w:bottom w:val="single" w:sz="4" w:space="0" w:color="000000"/>
              <w:right w:val="single" w:sz="4" w:space="0" w:color="000000"/>
            </w:tcBorders>
          </w:tcPr>
          <w:p w14:paraId="3612316B" w14:textId="77777777" w:rsidR="00B37CF4" w:rsidRDefault="00B37CF4">
            <w:pPr>
              <w:widowControl w:val="0"/>
              <w:spacing w:line="218" w:lineRule="auto"/>
              <w:jc w:val="center"/>
              <w:rPr>
                <w:sz w:val="21"/>
                <w:szCs w:val="21"/>
              </w:rPr>
            </w:pPr>
          </w:p>
        </w:tc>
        <w:tc>
          <w:tcPr>
            <w:tcW w:w="971" w:type="dxa"/>
            <w:tcBorders>
              <w:left w:val="single" w:sz="4" w:space="0" w:color="000000"/>
              <w:bottom w:val="single" w:sz="4" w:space="0" w:color="000000"/>
              <w:right w:val="single" w:sz="4" w:space="0" w:color="000000"/>
            </w:tcBorders>
          </w:tcPr>
          <w:p w14:paraId="72FEA644" w14:textId="77777777" w:rsidR="00B37CF4" w:rsidRDefault="00B37CF4">
            <w:pPr>
              <w:widowControl w:val="0"/>
              <w:spacing w:line="218" w:lineRule="auto"/>
              <w:rPr>
                <w:sz w:val="21"/>
                <w:szCs w:val="21"/>
              </w:rPr>
            </w:pPr>
          </w:p>
        </w:tc>
        <w:tc>
          <w:tcPr>
            <w:tcW w:w="1023" w:type="dxa"/>
            <w:tcBorders>
              <w:left w:val="single" w:sz="4" w:space="0" w:color="000000"/>
              <w:bottom w:val="single" w:sz="4" w:space="0" w:color="000000"/>
              <w:right w:val="single" w:sz="4" w:space="0" w:color="000000"/>
            </w:tcBorders>
          </w:tcPr>
          <w:p w14:paraId="2E3D7B16" w14:textId="77777777" w:rsidR="00B37CF4" w:rsidRDefault="00B37CF4">
            <w:pPr>
              <w:widowControl w:val="0"/>
              <w:spacing w:line="218" w:lineRule="auto"/>
              <w:rPr>
                <w:sz w:val="21"/>
                <w:szCs w:val="21"/>
              </w:rPr>
            </w:pPr>
          </w:p>
        </w:tc>
        <w:tc>
          <w:tcPr>
            <w:tcW w:w="1123" w:type="dxa"/>
            <w:tcBorders>
              <w:left w:val="single" w:sz="4" w:space="0" w:color="000000"/>
              <w:bottom w:val="single" w:sz="4" w:space="0" w:color="000000"/>
              <w:right w:val="single" w:sz="4" w:space="0" w:color="000000"/>
            </w:tcBorders>
          </w:tcPr>
          <w:p w14:paraId="07A7C28D" w14:textId="77777777" w:rsidR="00B37CF4" w:rsidRDefault="00B37CF4">
            <w:pPr>
              <w:widowControl w:val="0"/>
              <w:spacing w:line="218" w:lineRule="auto"/>
              <w:rPr>
                <w:sz w:val="21"/>
                <w:szCs w:val="21"/>
              </w:rPr>
            </w:pPr>
          </w:p>
        </w:tc>
      </w:tr>
      <w:tr w:rsidR="00B37CF4" w14:paraId="17533FE8" w14:textId="77777777">
        <w:tc>
          <w:tcPr>
            <w:tcW w:w="1919" w:type="dxa"/>
            <w:tcBorders>
              <w:top w:val="single" w:sz="4" w:space="0" w:color="000000"/>
              <w:left w:val="single" w:sz="4" w:space="0" w:color="000000"/>
              <w:bottom w:val="single" w:sz="4" w:space="0" w:color="000000"/>
            </w:tcBorders>
          </w:tcPr>
          <w:p w14:paraId="1989FBCB" w14:textId="77777777" w:rsidR="00B37CF4" w:rsidRDefault="00000000">
            <w:pPr>
              <w:widowControl w:val="0"/>
              <w:spacing w:line="218" w:lineRule="auto"/>
              <w:rPr>
                <w:sz w:val="21"/>
                <w:szCs w:val="21"/>
              </w:rPr>
            </w:pPr>
            <w:r>
              <w:rPr>
                <w:sz w:val="21"/>
                <w:szCs w:val="21"/>
              </w:rPr>
              <w:t>Итого</w:t>
            </w:r>
          </w:p>
        </w:tc>
        <w:tc>
          <w:tcPr>
            <w:tcW w:w="1592" w:type="dxa"/>
            <w:tcBorders>
              <w:top w:val="single" w:sz="4" w:space="0" w:color="000000"/>
              <w:left w:val="single" w:sz="4" w:space="0" w:color="000000"/>
              <w:bottom w:val="single" w:sz="4" w:space="0" w:color="000000"/>
              <w:right w:val="single" w:sz="4" w:space="0" w:color="000000"/>
            </w:tcBorders>
          </w:tcPr>
          <w:p w14:paraId="5D8D5A49" w14:textId="77777777" w:rsidR="00B37CF4" w:rsidRDefault="00B37CF4">
            <w:pPr>
              <w:widowControl w:val="0"/>
              <w:spacing w:line="218" w:lineRule="auto"/>
              <w:rPr>
                <w:sz w:val="21"/>
                <w:szCs w:val="21"/>
              </w:rPr>
            </w:pPr>
          </w:p>
        </w:tc>
        <w:tc>
          <w:tcPr>
            <w:tcW w:w="1247" w:type="dxa"/>
            <w:tcBorders>
              <w:top w:val="single" w:sz="4" w:space="0" w:color="000000"/>
              <w:left w:val="single" w:sz="4" w:space="0" w:color="000000"/>
              <w:bottom w:val="single" w:sz="4" w:space="0" w:color="000000"/>
              <w:right w:val="single" w:sz="4" w:space="0" w:color="000000"/>
            </w:tcBorders>
          </w:tcPr>
          <w:p w14:paraId="12CD7D8F" w14:textId="77777777" w:rsidR="00B37CF4" w:rsidRDefault="00B37CF4">
            <w:pPr>
              <w:widowControl w:val="0"/>
              <w:spacing w:line="218" w:lineRule="auto"/>
              <w:jc w:val="center"/>
              <w:rPr>
                <w:sz w:val="21"/>
                <w:szCs w:val="21"/>
              </w:rPr>
            </w:pPr>
          </w:p>
        </w:tc>
        <w:tc>
          <w:tcPr>
            <w:tcW w:w="969" w:type="dxa"/>
            <w:tcBorders>
              <w:top w:val="single" w:sz="4" w:space="0" w:color="000000"/>
              <w:left w:val="single" w:sz="4" w:space="0" w:color="000000"/>
              <w:bottom w:val="single" w:sz="4" w:space="0" w:color="000000"/>
              <w:right w:val="single" w:sz="4" w:space="0" w:color="000000"/>
            </w:tcBorders>
          </w:tcPr>
          <w:p w14:paraId="7056A506" w14:textId="77777777" w:rsidR="00B37CF4" w:rsidRDefault="00000000">
            <w:pPr>
              <w:widowControl w:val="0"/>
              <w:spacing w:line="218" w:lineRule="auto"/>
              <w:jc w:val="center"/>
              <w:rPr>
                <w:sz w:val="21"/>
                <w:szCs w:val="21"/>
                <w:lang w:val="en-US"/>
              </w:rPr>
            </w:pPr>
            <w:r>
              <w:rPr>
                <w:sz w:val="21"/>
                <w:szCs w:val="21"/>
                <w:lang w:val="en-US"/>
              </w:rPr>
              <w:t>X</w:t>
            </w:r>
          </w:p>
        </w:tc>
        <w:tc>
          <w:tcPr>
            <w:tcW w:w="904" w:type="dxa"/>
            <w:tcBorders>
              <w:top w:val="single" w:sz="4" w:space="0" w:color="000000"/>
              <w:left w:val="single" w:sz="4" w:space="0" w:color="000000"/>
              <w:bottom w:val="single" w:sz="4" w:space="0" w:color="000000"/>
              <w:right w:val="single" w:sz="4" w:space="0" w:color="000000"/>
            </w:tcBorders>
          </w:tcPr>
          <w:p w14:paraId="4705BB5C" w14:textId="77777777" w:rsidR="00B37CF4" w:rsidRDefault="00000000">
            <w:pPr>
              <w:widowControl w:val="0"/>
              <w:spacing w:line="218" w:lineRule="auto"/>
              <w:jc w:val="center"/>
              <w:rPr>
                <w:sz w:val="21"/>
                <w:szCs w:val="21"/>
                <w:lang w:val="en-US"/>
              </w:rPr>
            </w:pPr>
            <w:r>
              <w:rPr>
                <w:sz w:val="21"/>
                <w:szCs w:val="21"/>
                <w:lang w:val="en-US"/>
              </w:rPr>
              <w:t>X</w:t>
            </w:r>
          </w:p>
        </w:tc>
        <w:tc>
          <w:tcPr>
            <w:tcW w:w="971" w:type="dxa"/>
            <w:tcBorders>
              <w:top w:val="single" w:sz="4" w:space="0" w:color="000000"/>
              <w:left w:val="single" w:sz="4" w:space="0" w:color="000000"/>
              <w:bottom w:val="single" w:sz="4" w:space="0" w:color="000000"/>
              <w:right w:val="single" w:sz="4" w:space="0" w:color="000000"/>
            </w:tcBorders>
          </w:tcPr>
          <w:p w14:paraId="41F18CB7" w14:textId="77777777" w:rsidR="00B37CF4" w:rsidRDefault="00B37CF4">
            <w:pPr>
              <w:widowControl w:val="0"/>
              <w:spacing w:line="218" w:lineRule="auto"/>
              <w:rPr>
                <w:sz w:val="21"/>
                <w:szCs w:val="21"/>
              </w:rPr>
            </w:pPr>
          </w:p>
        </w:tc>
        <w:tc>
          <w:tcPr>
            <w:tcW w:w="1023" w:type="dxa"/>
            <w:tcBorders>
              <w:top w:val="single" w:sz="4" w:space="0" w:color="000000"/>
              <w:left w:val="single" w:sz="4" w:space="0" w:color="000000"/>
              <w:bottom w:val="single" w:sz="4" w:space="0" w:color="000000"/>
              <w:right w:val="single" w:sz="4" w:space="0" w:color="000000"/>
            </w:tcBorders>
          </w:tcPr>
          <w:p w14:paraId="6AB02F94" w14:textId="77777777" w:rsidR="00B37CF4" w:rsidRDefault="00B37CF4">
            <w:pPr>
              <w:widowControl w:val="0"/>
              <w:spacing w:line="218" w:lineRule="auto"/>
              <w:rPr>
                <w:sz w:val="21"/>
                <w:szCs w:val="21"/>
              </w:rPr>
            </w:pPr>
          </w:p>
        </w:tc>
        <w:tc>
          <w:tcPr>
            <w:tcW w:w="1123" w:type="dxa"/>
            <w:tcBorders>
              <w:top w:val="single" w:sz="4" w:space="0" w:color="000000"/>
              <w:left w:val="single" w:sz="4" w:space="0" w:color="000000"/>
              <w:bottom w:val="single" w:sz="4" w:space="0" w:color="000000"/>
              <w:right w:val="single" w:sz="4" w:space="0" w:color="000000"/>
            </w:tcBorders>
          </w:tcPr>
          <w:p w14:paraId="041E3E93" w14:textId="77777777" w:rsidR="00B37CF4" w:rsidRDefault="00B37CF4">
            <w:pPr>
              <w:widowControl w:val="0"/>
              <w:spacing w:line="218" w:lineRule="auto"/>
              <w:rPr>
                <w:sz w:val="21"/>
                <w:szCs w:val="21"/>
              </w:rPr>
            </w:pPr>
          </w:p>
        </w:tc>
      </w:tr>
    </w:tbl>
    <w:p w14:paraId="6FC76B17" w14:textId="77777777" w:rsidR="00B37CF4" w:rsidRDefault="00B37CF4">
      <w:pPr>
        <w:widowControl w:val="0"/>
        <w:jc w:val="both"/>
      </w:pPr>
    </w:p>
    <w:p w14:paraId="506439F4" w14:textId="77777777" w:rsidR="00B37CF4" w:rsidRDefault="00000000">
      <w:pPr>
        <w:widowControl w:val="0"/>
        <w:suppressAutoHyphens/>
        <w:jc w:val="both"/>
      </w:pPr>
      <w:r>
        <w:t>* площадь теплицы, подлежащая субсидированию, берется из акта обследования теплицы, при этом общая площадь не должна превышать:</w:t>
      </w:r>
    </w:p>
    <w:p w14:paraId="3010355C" w14:textId="77777777" w:rsidR="00B37CF4" w:rsidRDefault="00000000">
      <w:pPr>
        <w:widowControl w:val="0"/>
        <w:suppressAutoHyphens/>
        <w:jc w:val="both"/>
      </w:pPr>
      <w:r>
        <w:t>- для ЛПХ применяющих специальный налоговый режим «Налог на профессиональный доход» 2 000,00 кв.м. и не менее 50,00 кв.м. каждая;</w:t>
      </w:r>
    </w:p>
    <w:p w14:paraId="78DBDD97" w14:textId="77777777" w:rsidR="00B37CF4" w:rsidRDefault="00000000">
      <w:pPr>
        <w:widowControl w:val="0"/>
        <w:suppressAutoHyphens/>
        <w:jc w:val="both"/>
      </w:pPr>
      <w:r>
        <w:t>- для ЛПХ не применяющих специальный налоговый режим «Налог на профессиональный доход» 100,00 кв.м. и не менее 50,00 кв.м. каждая.</w:t>
      </w:r>
    </w:p>
    <w:p w14:paraId="25D0DB86" w14:textId="77777777" w:rsidR="00B37CF4" w:rsidRDefault="00B37CF4">
      <w:pPr>
        <w:suppressAutoHyphens/>
        <w:jc w:val="both"/>
        <w:rPr>
          <w:szCs w:val="28"/>
        </w:rPr>
      </w:pPr>
    </w:p>
    <w:p w14:paraId="58826C49" w14:textId="77777777" w:rsidR="00B37CF4" w:rsidRDefault="00000000">
      <w:pPr>
        <w:jc w:val="both"/>
        <w:rPr>
          <w:szCs w:val="28"/>
        </w:rPr>
      </w:pPr>
      <w:r>
        <w:rPr>
          <w:szCs w:val="28"/>
        </w:rPr>
        <w:t xml:space="preserve">Гражданин, ведущий </w:t>
      </w:r>
    </w:p>
    <w:p w14:paraId="1E8106BC" w14:textId="77777777" w:rsidR="00B37CF4" w:rsidRDefault="00000000">
      <w:pPr>
        <w:jc w:val="both"/>
        <w:rPr>
          <w:szCs w:val="28"/>
        </w:rPr>
      </w:pPr>
      <w:r>
        <w:rPr>
          <w:szCs w:val="28"/>
        </w:rPr>
        <w:t>личное подсобное хозяйство          _____________      ____________________</w:t>
      </w:r>
    </w:p>
    <w:p w14:paraId="56EC2872" w14:textId="77777777" w:rsidR="00B37CF4" w:rsidRDefault="00000000">
      <w:pPr>
        <w:jc w:val="both"/>
      </w:pPr>
      <w:r>
        <w:t xml:space="preserve">                                                               (подпись)           (расшифровка подписи)</w:t>
      </w:r>
    </w:p>
    <w:p w14:paraId="3CD88890" w14:textId="77777777" w:rsidR="00B37CF4" w:rsidRDefault="00000000">
      <w:pPr>
        <w:jc w:val="both"/>
        <w:rPr>
          <w:szCs w:val="28"/>
        </w:rPr>
      </w:pPr>
      <w:r>
        <w:rPr>
          <w:szCs w:val="28"/>
        </w:rPr>
        <w:t>«____» __________ 20___г.</w:t>
      </w:r>
    </w:p>
    <w:p w14:paraId="59FBCC69" w14:textId="77777777" w:rsidR="00B37CF4" w:rsidRDefault="00B37CF4">
      <w:pPr>
        <w:jc w:val="both"/>
        <w:rPr>
          <w:szCs w:val="28"/>
        </w:rPr>
      </w:pPr>
    </w:p>
    <w:p w14:paraId="2BDDB8A7" w14:textId="77777777" w:rsidR="00B37CF4" w:rsidRDefault="00B37CF4">
      <w:pPr>
        <w:ind w:firstLine="680"/>
        <w:jc w:val="both"/>
        <w:rPr>
          <w:szCs w:val="28"/>
        </w:rPr>
      </w:pPr>
    </w:p>
    <w:p w14:paraId="7401B6B5" w14:textId="77777777" w:rsidR="00B37CF4" w:rsidRDefault="00000000">
      <w:pPr>
        <w:rPr>
          <w:szCs w:val="28"/>
        </w:rPr>
      </w:pPr>
      <w:r>
        <w:rPr>
          <w:szCs w:val="28"/>
        </w:rPr>
        <w:t>Начальник управления сельского хозяйства</w:t>
      </w:r>
    </w:p>
    <w:p w14:paraId="00CB2802" w14:textId="77777777" w:rsidR="00B37CF4" w:rsidRDefault="00000000">
      <w:pPr>
        <w:rPr>
          <w:szCs w:val="28"/>
        </w:rPr>
      </w:pPr>
      <w:r>
        <w:rPr>
          <w:szCs w:val="28"/>
        </w:rPr>
        <w:t>администрации Ленинградского</w:t>
      </w:r>
    </w:p>
    <w:p w14:paraId="0CCA77B9" w14:textId="77777777" w:rsidR="00B37CF4" w:rsidRDefault="00000000">
      <w:pPr>
        <w:rPr>
          <w:szCs w:val="28"/>
        </w:rPr>
      </w:pPr>
      <w:r>
        <w:rPr>
          <w:szCs w:val="28"/>
        </w:rPr>
        <w:t xml:space="preserve">муниципального округа                                                            </w:t>
      </w:r>
      <w:r>
        <w:t>И.С. Скоробогаченко</w:t>
      </w:r>
    </w:p>
    <w:p w14:paraId="4E5FA104" w14:textId="77777777" w:rsidR="00B37CF4" w:rsidRDefault="00B37CF4">
      <w:pPr>
        <w:rPr>
          <w:szCs w:val="28"/>
        </w:rPr>
      </w:pPr>
    </w:p>
    <w:p w14:paraId="45B0ED42" w14:textId="77777777" w:rsidR="00B37CF4" w:rsidRDefault="00B37CF4">
      <w:pPr>
        <w:rPr>
          <w:szCs w:val="28"/>
        </w:rPr>
        <w:sectPr w:rsidR="00B37CF4">
          <w:headerReference w:type="even" r:id="rId100"/>
          <w:headerReference w:type="default" r:id="rId101"/>
          <w:headerReference w:type="first" r:id="rId102"/>
          <w:pgSz w:w="11906" w:h="16838"/>
          <w:pgMar w:top="1325" w:right="567" w:bottom="1134" w:left="1701" w:header="720" w:footer="0" w:gutter="0"/>
          <w:cols w:space="720"/>
          <w:formProt w:val="0"/>
          <w:titlePg/>
          <w:docGrid w:linePitch="381"/>
        </w:sectPr>
      </w:pPr>
    </w:p>
    <w:tbl>
      <w:tblPr>
        <w:tblStyle w:val="affd"/>
        <w:tblW w:w="5475" w:type="dxa"/>
        <w:tblInd w:w="4317" w:type="dxa"/>
        <w:tblLayout w:type="fixed"/>
        <w:tblLook w:val="04A0" w:firstRow="1" w:lastRow="0" w:firstColumn="1" w:lastColumn="0" w:noHBand="0" w:noVBand="1"/>
      </w:tblPr>
      <w:tblGrid>
        <w:gridCol w:w="5475"/>
      </w:tblGrid>
      <w:tr w:rsidR="00B37CF4" w14:paraId="6689978B" w14:textId="77777777">
        <w:trPr>
          <w:trHeight w:val="2541"/>
        </w:trPr>
        <w:tc>
          <w:tcPr>
            <w:tcW w:w="5475" w:type="dxa"/>
            <w:tcBorders>
              <w:top w:val="nil"/>
              <w:left w:val="nil"/>
              <w:bottom w:val="nil"/>
              <w:right w:val="nil"/>
            </w:tcBorders>
          </w:tcPr>
          <w:p w14:paraId="2F8AD432" w14:textId="77777777" w:rsidR="00B37CF4" w:rsidRDefault="00000000">
            <w:pPr>
              <w:widowControl w:val="0"/>
              <w:tabs>
                <w:tab w:val="center" w:pos="3124"/>
              </w:tabs>
              <w:ind w:left="-108"/>
            </w:pPr>
            <w:r>
              <w:rPr>
                <w:szCs w:val="28"/>
              </w:rPr>
              <w:lastRenderedPageBreak/>
              <w:t>Приложение 17</w:t>
            </w:r>
          </w:p>
          <w:p w14:paraId="7BFB461F" w14:textId="77777777" w:rsidR="00B37CF4" w:rsidRDefault="00000000">
            <w:pPr>
              <w:widowControl w:val="0"/>
              <w:ind w:left="-108"/>
            </w:pPr>
            <w:r>
              <w:rPr>
                <w:szCs w:val="28"/>
              </w:rPr>
              <w:t>к Порядку предоставления</w:t>
            </w:r>
          </w:p>
          <w:p w14:paraId="71BE09CC" w14:textId="77777777" w:rsidR="00B37CF4" w:rsidRDefault="00000000">
            <w:pPr>
              <w:widowControl w:val="0"/>
              <w:ind w:left="-108"/>
            </w:pPr>
            <w:r>
              <w:rPr>
                <w:szCs w:val="28"/>
              </w:rPr>
              <w:t>субсидий крестьянским (фермерским)</w:t>
            </w:r>
          </w:p>
          <w:p w14:paraId="228ABEBD" w14:textId="77777777" w:rsidR="00B37CF4" w:rsidRDefault="00000000">
            <w:pPr>
              <w:widowControl w:val="0"/>
              <w:ind w:left="-108"/>
            </w:pPr>
            <w:r>
              <w:rPr>
                <w:szCs w:val="28"/>
              </w:rPr>
              <w:t>хозяйствам и индивидуальным</w:t>
            </w:r>
          </w:p>
          <w:p w14:paraId="3FC4143A"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6048DE6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4787A62F" w14:textId="77777777" w:rsidR="00B37CF4" w:rsidRDefault="00B37CF4">
      <w:pPr>
        <w:tabs>
          <w:tab w:val="left" w:pos="-5180"/>
        </w:tabs>
        <w:spacing w:line="218" w:lineRule="auto"/>
        <w:rPr>
          <w:szCs w:val="28"/>
        </w:rPr>
      </w:pPr>
    </w:p>
    <w:p w14:paraId="39FF2820" w14:textId="77777777" w:rsidR="00B37CF4" w:rsidRDefault="00000000">
      <w:pPr>
        <w:tabs>
          <w:tab w:val="left" w:pos="-5180"/>
        </w:tabs>
        <w:spacing w:line="218" w:lineRule="auto"/>
        <w:rPr>
          <w:szCs w:val="28"/>
        </w:rPr>
      </w:pPr>
      <w:r>
        <w:rPr>
          <w:szCs w:val="28"/>
        </w:rPr>
        <w:t>ФОРМА</w:t>
      </w:r>
    </w:p>
    <w:p w14:paraId="0CB31F4E" w14:textId="77777777" w:rsidR="00B37CF4" w:rsidRDefault="00B37CF4">
      <w:pPr>
        <w:tabs>
          <w:tab w:val="left" w:pos="-5180"/>
        </w:tabs>
        <w:spacing w:line="218" w:lineRule="auto"/>
        <w:rPr>
          <w:szCs w:val="28"/>
        </w:rPr>
      </w:pPr>
    </w:p>
    <w:p w14:paraId="4EC4B858" w14:textId="77777777" w:rsidR="00B37CF4" w:rsidRDefault="00000000">
      <w:pPr>
        <w:spacing w:line="218" w:lineRule="auto"/>
        <w:rPr>
          <w:szCs w:val="28"/>
        </w:rPr>
      </w:pPr>
      <w:r>
        <w:rPr>
          <w:szCs w:val="28"/>
        </w:rPr>
        <w:t xml:space="preserve">Заполняется гражданином, </w:t>
      </w:r>
    </w:p>
    <w:p w14:paraId="6BE0ECF8" w14:textId="77777777" w:rsidR="00B37CF4" w:rsidRDefault="00000000">
      <w:pPr>
        <w:spacing w:line="218" w:lineRule="auto"/>
        <w:rPr>
          <w:color w:val="000000"/>
        </w:rPr>
      </w:pPr>
      <w:r>
        <w:rPr>
          <w:color w:val="000000"/>
          <w:szCs w:val="28"/>
        </w:rPr>
        <w:t>ведущим личное подсобное хозяйство и</w:t>
      </w:r>
    </w:p>
    <w:p w14:paraId="2EEFE09A" w14:textId="77777777" w:rsidR="00B37CF4" w:rsidRDefault="00000000">
      <w:pPr>
        <w:spacing w:line="218" w:lineRule="auto"/>
        <w:rPr>
          <w:color w:val="000000"/>
        </w:rPr>
      </w:pPr>
      <w:r>
        <w:rPr>
          <w:color w:val="000000"/>
          <w:szCs w:val="28"/>
        </w:rPr>
        <w:t>применяющим специальный налоговый режим</w:t>
      </w:r>
    </w:p>
    <w:p w14:paraId="43884D2F" w14:textId="77777777" w:rsidR="00B37CF4" w:rsidRDefault="00000000">
      <w:pPr>
        <w:spacing w:line="218" w:lineRule="auto"/>
        <w:rPr>
          <w:color w:val="000000"/>
        </w:rPr>
      </w:pPr>
      <w:r>
        <w:rPr>
          <w:color w:val="000000"/>
          <w:szCs w:val="28"/>
        </w:rPr>
        <w:t>«Налог на профессиональный доход»</w:t>
      </w:r>
    </w:p>
    <w:p w14:paraId="5F05EAB9" w14:textId="77777777" w:rsidR="00B37CF4" w:rsidRDefault="00000000">
      <w:pPr>
        <w:tabs>
          <w:tab w:val="left" w:pos="-5180"/>
        </w:tabs>
        <w:spacing w:line="218" w:lineRule="auto"/>
        <w:jc w:val="center"/>
        <w:rPr>
          <w:b/>
          <w:szCs w:val="28"/>
        </w:rPr>
      </w:pPr>
      <w:r>
        <w:rPr>
          <w:b/>
          <w:szCs w:val="28"/>
        </w:rPr>
        <w:t xml:space="preserve">СПРАВКА-РАСЧЕТ </w:t>
      </w:r>
    </w:p>
    <w:p w14:paraId="010AB592"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затрат, на приобретение</w:t>
      </w:r>
    </w:p>
    <w:p w14:paraId="12E446E8" w14:textId="77777777" w:rsidR="00B37CF4" w:rsidRDefault="00000000">
      <w:pPr>
        <w:spacing w:line="218" w:lineRule="auto"/>
        <w:jc w:val="center"/>
        <w:rPr>
          <w:b/>
          <w:color w:val="000000"/>
          <w:szCs w:val="28"/>
        </w:rPr>
      </w:pPr>
      <w:r>
        <w:rPr>
          <w:b/>
          <w:color w:val="000000"/>
          <w:szCs w:val="28"/>
        </w:rPr>
        <w:t xml:space="preserve"> </w:t>
      </w:r>
      <w:r>
        <w:rPr>
          <w:b/>
          <w:szCs w:val="28"/>
        </w:rPr>
        <w:t>систем капельного орошения для ведения овощеводства</w:t>
      </w:r>
      <w:r>
        <w:rPr>
          <w:b/>
          <w:color w:val="000000"/>
          <w:szCs w:val="28"/>
        </w:rPr>
        <w:t xml:space="preserve"> </w:t>
      </w:r>
    </w:p>
    <w:tbl>
      <w:tblPr>
        <w:tblW w:w="9660" w:type="dxa"/>
        <w:tblInd w:w="109" w:type="dxa"/>
        <w:tblLayout w:type="fixed"/>
        <w:tblLook w:val="0000" w:firstRow="0" w:lastRow="0" w:firstColumn="0" w:lastColumn="0" w:noHBand="0" w:noVBand="0"/>
      </w:tblPr>
      <w:tblGrid>
        <w:gridCol w:w="4200"/>
        <w:gridCol w:w="5460"/>
      </w:tblGrid>
      <w:tr w:rsidR="00B37CF4" w14:paraId="41D62BC0" w14:textId="77777777">
        <w:tc>
          <w:tcPr>
            <w:tcW w:w="4200" w:type="dxa"/>
            <w:tcBorders>
              <w:top w:val="single" w:sz="4" w:space="0" w:color="000000"/>
              <w:left w:val="single" w:sz="4" w:space="0" w:color="000000"/>
              <w:bottom w:val="single" w:sz="4" w:space="0" w:color="000000"/>
              <w:right w:val="single" w:sz="4" w:space="0" w:color="000000"/>
            </w:tcBorders>
          </w:tcPr>
          <w:p w14:paraId="5A80F3D8" w14:textId="77777777" w:rsidR="00B37CF4" w:rsidRDefault="00000000">
            <w:pPr>
              <w:widowControl w:val="0"/>
            </w:pPr>
            <w:r>
              <w:t>Ф.И.О. получателя</w:t>
            </w:r>
          </w:p>
        </w:tc>
        <w:tc>
          <w:tcPr>
            <w:tcW w:w="5459" w:type="dxa"/>
            <w:tcBorders>
              <w:top w:val="single" w:sz="4" w:space="0" w:color="000000"/>
              <w:left w:val="single" w:sz="4" w:space="0" w:color="000000"/>
              <w:bottom w:val="single" w:sz="4" w:space="0" w:color="000000"/>
              <w:right w:val="single" w:sz="4" w:space="0" w:color="000000"/>
            </w:tcBorders>
          </w:tcPr>
          <w:p w14:paraId="20178857" w14:textId="77777777" w:rsidR="00B37CF4" w:rsidRDefault="00B37CF4">
            <w:pPr>
              <w:widowControl w:val="0"/>
            </w:pPr>
          </w:p>
        </w:tc>
      </w:tr>
      <w:tr w:rsidR="00B37CF4" w14:paraId="1E2B3F0F" w14:textId="77777777">
        <w:tc>
          <w:tcPr>
            <w:tcW w:w="4200" w:type="dxa"/>
            <w:tcBorders>
              <w:top w:val="single" w:sz="4" w:space="0" w:color="000000"/>
              <w:left w:val="single" w:sz="4" w:space="0" w:color="000000"/>
              <w:bottom w:val="single" w:sz="4" w:space="0" w:color="000000"/>
              <w:right w:val="single" w:sz="4" w:space="0" w:color="000000"/>
            </w:tcBorders>
          </w:tcPr>
          <w:p w14:paraId="50593CCA" w14:textId="77777777" w:rsidR="00B37CF4" w:rsidRDefault="00000000">
            <w:pPr>
              <w:widowControl w:val="0"/>
            </w:pPr>
            <w:r>
              <w:t>Район (город)</w:t>
            </w:r>
          </w:p>
        </w:tc>
        <w:tc>
          <w:tcPr>
            <w:tcW w:w="5459" w:type="dxa"/>
            <w:tcBorders>
              <w:top w:val="single" w:sz="4" w:space="0" w:color="000000"/>
              <w:left w:val="single" w:sz="4" w:space="0" w:color="000000"/>
              <w:bottom w:val="single" w:sz="4" w:space="0" w:color="000000"/>
              <w:right w:val="single" w:sz="4" w:space="0" w:color="000000"/>
            </w:tcBorders>
          </w:tcPr>
          <w:p w14:paraId="0A7DFBA2" w14:textId="77777777" w:rsidR="00B37CF4" w:rsidRDefault="00B37CF4">
            <w:pPr>
              <w:widowControl w:val="0"/>
            </w:pPr>
          </w:p>
        </w:tc>
      </w:tr>
      <w:tr w:rsidR="00B37CF4" w14:paraId="61FD851E" w14:textId="77777777">
        <w:tc>
          <w:tcPr>
            <w:tcW w:w="4200" w:type="dxa"/>
            <w:tcBorders>
              <w:top w:val="single" w:sz="4" w:space="0" w:color="000000"/>
              <w:left w:val="single" w:sz="4" w:space="0" w:color="000000"/>
              <w:bottom w:val="single" w:sz="4" w:space="0" w:color="000000"/>
              <w:right w:val="single" w:sz="4" w:space="0" w:color="000000"/>
            </w:tcBorders>
          </w:tcPr>
          <w:p w14:paraId="7C1EE7AE" w14:textId="77777777" w:rsidR="00B37CF4" w:rsidRDefault="00000000">
            <w:pPr>
              <w:widowControl w:val="0"/>
            </w:pPr>
            <w:r>
              <w:t>Почтовый адрес и телефон 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48AAF81E" w14:textId="77777777" w:rsidR="00B37CF4" w:rsidRDefault="00B37CF4">
            <w:pPr>
              <w:widowControl w:val="0"/>
            </w:pPr>
          </w:p>
        </w:tc>
      </w:tr>
      <w:tr w:rsidR="00B37CF4" w14:paraId="09104E73" w14:textId="77777777">
        <w:tc>
          <w:tcPr>
            <w:tcW w:w="4200" w:type="dxa"/>
            <w:tcBorders>
              <w:top w:val="single" w:sz="4" w:space="0" w:color="000000"/>
              <w:left w:val="single" w:sz="4" w:space="0" w:color="000000"/>
              <w:bottom w:val="single" w:sz="4" w:space="0" w:color="000000"/>
              <w:right w:val="single" w:sz="4" w:space="0" w:color="000000"/>
            </w:tcBorders>
          </w:tcPr>
          <w:p w14:paraId="55E8B128" w14:textId="77777777" w:rsidR="00B37CF4" w:rsidRDefault="00000000">
            <w:pPr>
              <w:widowControl w:val="0"/>
            </w:pPr>
            <w:r>
              <w:t>Документ, удостоверяющий личность (№, когда, кем выдан)</w:t>
            </w:r>
          </w:p>
        </w:tc>
        <w:tc>
          <w:tcPr>
            <w:tcW w:w="5459" w:type="dxa"/>
            <w:tcBorders>
              <w:top w:val="single" w:sz="4" w:space="0" w:color="000000"/>
              <w:left w:val="single" w:sz="4" w:space="0" w:color="000000"/>
              <w:bottom w:val="single" w:sz="4" w:space="0" w:color="000000"/>
              <w:right w:val="single" w:sz="4" w:space="0" w:color="000000"/>
            </w:tcBorders>
          </w:tcPr>
          <w:p w14:paraId="5AE11C87" w14:textId="77777777" w:rsidR="00B37CF4" w:rsidRDefault="00B37CF4">
            <w:pPr>
              <w:widowControl w:val="0"/>
            </w:pPr>
          </w:p>
        </w:tc>
      </w:tr>
      <w:tr w:rsidR="00B37CF4" w14:paraId="7DAC7AFE" w14:textId="77777777">
        <w:tc>
          <w:tcPr>
            <w:tcW w:w="4200" w:type="dxa"/>
            <w:tcBorders>
              <w:top w:val="single" w:sz="4" w:space="0" w:color="000000"/>
              <w:left w:val="single" w:sz="4" w:space="0" w:color="000000"/>
              <w:bottom w:val="single" w:sz="4" w:space="0" w:color="000000"/>
              <w:right w:val="single" w:sz="4" w:space="0" w:color="000000"/>
            </w:tcBorders>
          </w:tcPr>
          <w:p w14:paraId="519E385D" w14:textId="77777777" w:rsidR="00B37CF4" w:rsidRDefault="00000000">
            <w:pPr>
              <w:widowControl w:val="0"/>
            </w:pPr>
            <w:r>
              <w:t>Банковские реквизиты</w:t>
            </w:r>
          </w:p>
          <w:p w14:paraId="3DE53688" w14:textId="77777777" w:rsidR="00B37CF4" w:rsidRDefault="00000000">
            <w:pPr>
              <w:widowControl w:val="0"/>
            </w:pPr>
            <w:r>
              <w:t>Лицевой счет 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1D69C4B8" w14:textId="77777777" w:rsidR="00B37CF4" w:rsidRDefault="00B37CF4">
            <w:pPr>
              <w:widowControl w:val="0"/>
            </w:pPr>
          </w:p>
        </w:tc>
      </w:tr>
      <w:tr w:rsidR="00B37CF4" w14:paraId="516360E6" w14:textId="77777777">
        <w:tc>
          <w:tcPr>
            <w:tcW w:w="4200" w:type="dxa"/>
            <w:tcBorders>
              <w:top w:val="single" w:sz="4" w:space="0" w:color="000000"/>
              <w:left w:val="single" w:sz="4" w:space="0" w:color="000000"/>
              <w:bottom w:val="single" w:sz="4" w:space="0" w:color="000000"/>
              <w:right w:val="single" w:sz="4" w:space="0" w:color="000000"/>
            </w:tcBorders>
          </w:tcPr>
          <w:p w14:paraId="5CF74C4C" w14:textId="77777777" w:rsidR="00B37CF4" w:rsidRDefault="00000000">
            <w:pPr>
              <w:widowControl w:val="0"/>
            </w:pPr>
            <w:r>
              <w:t>Корреспондентский счет</w:t>
            </w:r>
          </w:p>
        </w:tc>
        <w:tc>
          <w:tcPr>
            <w:tcW w:w="5459" w:type="dxa"/>
            <w:tcBorders>
              <w:top w:val="single" w:sz="4" w:space="0" w:color="000000"/>
              <w:left w:val="single" w:sz="4" w:space="0" w:color="000000"/>
              <w:bottom w:val="single" w:sz="4" w:space="0" w:color="000000"/>
              <w:right w:val="single" w:sz="4" w:space="0" w:color="000000"/>
            </w:tcBorders>
          </w:tcPr>
          <w:p w14:paraId="1636DA5A" w14:textId="77777777" w:rsidR="00B37CF4" w:rsidRDefault="00B37CF4">
            <w:pPr>
              <w:widowControl w:val="0"/>
            </w:pPr>
          </w:p>
        </w:tc>
      </w:tr>
      <w:tr w:rsidR="00B37CF4" w14:paraId="54033303" w14:textId="77777777">
        <w:tc>
          <w:tcPr>
            <w:tcW w:w="4200" w:type="dxa"/>
            <w:tcBorders>
              <w:top w:val="single" w:sz="4" w:space="0" w:color="000000"/>
              <w:left w:val="single" w:sz="4" w:space="0" w:color="000000"/>
              <w:bottom w:val="single" w:sz="4" w:space="0" w:color="000000"/>
              <w:right w:val="single" w:sz="4" w:space="0" w:color="000000"/>
            </w:tcBorders>
          </w:tcPr>
          <w:p w14:paraId="6C8925DA" w14:textId="77777777" w:rsidR="00B37CF4" w:rsidRDefault="00000000">
            <w:pPr>
              <w:widowControl w:val="0"/>
            </w:pPr>
            <w:r>
              <w:t>Наименование банка</w:t>
            </w:r>
          </w:p>
        </w:tc>
        <w:tc>
          <w:tcPr>
            <w:tcW w:w="5459" w:type="dxa"/>
            <w:tcBorders>
              <w:top w:val="single" w:sz="4" w:space="0" w:color="000000"/>
              <w:left w:val="single" w:sz="4" w:space="0" w:color="000000"/>
              <w:bottom w:val="single" w:sz="4" w:space="0" w:color="000000"/>
              <w:right w:val="single" w:sz="4" w:space="0" w:color="000000"/>
            </w:tcBorders>
          </w:tcPr>
          <w:p w14:paraId="647E1547" w14:textId="77777777" w:rsidR="00B37CF4" w:rsidRDefault="00B37CF4">
            <w:pPr>
              <w:widowControl w:val="0"/>
            </w:pPr>
          </w:p>
        </w:tc>
      </w:tr>
      <w:tr w:rsidR="00B37CF4" w14:paraId="42C69BEB" w14:textId="77777777">
        <w:tc>
          <w:tcPr>
            <w:tcW w:w="4200" w:type="dxa"/>
            <w:tcBorders>
              <w:top w:val="single" w:sz="4" w:space="0" w:color="000000"/>
              <w:left w:val="single" w:sz="4" w:space="0" w:color="000000"/>
              <w:bottom w:val="single" w:sz="4" w:space="0" w:color="000000"/>
              <w:right w:val="single" w:sz="4" w:space="0" w:color="000000"/>
            </w:tcBorders>
          </w:tcPr>
          <w:p w14:paraId="19C8DB59" w14:textId="77777777" w:rsidR="00B37CF4" w:rsidRDefault="00000000">
            <w:pPr>
              <w:widowControl w:val="0"/>
            </w:pPr>
            <w:r>
              <w:t>БИК</w:t>
            </w:r>
          </w:p>
        </w:tc>
        <w:tc>
          <w:tcPr>
            <w:tcW w:w="5459" w:type="dxa"/>
            <w:tcBorders>
              <w:top w:val="single" w:sz="4" w:space="0" w:color="000000"/>
              <w:left w:val="single" w:sz="4" w:space="0" w:color="000000"/>
              <w:bottom w:val="single" w:sz="4" w:space="0" w:color="000000"/>
              <w:right w:val="single" w:sz="4" w:space="0" w:color="000000"/>
            </w:tcBorders>
          </w:tcPr>
          <w:p w14:paraId="4993B654" w14:textId="77777777" w:rsidR="00B37CF4" w:rsidRDefault="00B37CF4">
            <w:pPr>
              <w:widowControl w:val="0"/>
            </w:pPr>
          </w:p>
        </w:tc>
      </w:tr>
    </w:tbl>
    <w:p w14:paraId="58585352" w14:textId="77777777" w:rsidR="00B37CF4" w:rsidRDefault="00B37CF4">
      <w:pPr>
        <w:spacing w:line="218" w:lineRule="auto"/>
        <w:rPr>
          <w:szCs w:val="28"/>
        </w:rPr>
      </w:pPr>
    </w:p>
    <w:tbl>
      <w:tblPr>
        <w:tblW w:w="9660" w:type="dxa"/>
        <w:tblInd w:w="109" w:type="dxa"/>
        <w:tblLayout w:type="fixed"/>
        <w:tblLook w:val="0000" w:firstRow="0" w:lastRow="0" w:firstColumn="0" w:lastColumn="0" w:noHBand="0" w:noVBand="0"/>
      </w:tblPr>
      <w:tblGrid>
        <w:gridCol w:w="1535"/>
        <w:gridCol w:w="1405"/>
        <w:gridCol w:w="1542"/>
        <w:gridCol w:w="1118"/>
        <w:gridCol w:w="1260"/>
        <w:gridCol w:w="1220"/>
        <w:gridCol w:w="1580"/>
      </w:tblGrid>
      <w:tr w:rsidR="00B37CF4" w14:paraId="274F74C3" w14:textId="77777777">
        <w:tc>
          <w:tcPr>
            <w:tcW w:w="1534" w:type="dxa"/>
            <w:tcBorders>
              <w:top w:val="single" w:sz="4" w:space="0" w:color="000000"/>
              <w:left w:val="single" w:sz="4" w:space="0" w:color="000000"/>
              <w:bottom w:val="single" w:sz="4" w:space="0" w:color="000000"/>
              <w:right w:val="single" w:sz="4" w:space="0" w:color="000000"/>
            </w:tcBorders>
            <w:vAlign w:val="center"/>
          </w:tcPr>
          <w:p w14:paraId="4F815F88" w14:textId="77777777" w:rsidR="00B37CF4" w:rsidRDefault="00000000">
            <w:pPr>
              <w:widowControl w:val="0"/>
              <w:ind w:left="-57" w:right="-57"/>
              <w:jc w:val="center"/>
              <w:rPr>
                <w:sz w:val="22"/>
              </w:rPr>
            </w:pPr>
            <w:r>
              <w:rPr>
                <w:sz w:val="22"/>
                <w:szCs w:val="22"/>
              </w:rPr>
              <w:t>Площадь охвата установленной системы капельного орошения</w:t>
            </w:r>
          </w:p>
          <w:p w14:paraId="313AD014" w14:textId="77777777" w:rsidR="00B37CF4" w:rsidRDefault="00000000">
            <w:pPr>
              <w:widowControl w:val="0"/>
              <w:ind w:left="-57" w:right="-57"/>
              <w:jc w:val="center"/>
              <w:rPr>
                <w:sz w:val="22"/>
              </w:rPr>
            </w:pPr>
            <w:r>
              <w:rPr>
                <w:sz w:val="22"/>
                <w:szCs w:val="22"/>
              </w:rPr>
              <w:t>(кв.м.)</w:t>
            </w:r>
          </w:p>
        </w:tc>
        <w:tc>
          <w:tcPr>
            <w:tcW w:w="1405" w:type="dxa"/>
            <w:tcBorders>
              <w:top w:val="single" w:sz="4" w:space="0" w:color="000000"/>
              <w:left w:val="single" w:sz="4" w:space="0" w:color="000000"/>
              <w:bottom w:val="single" w:sz="4" w:space="0" w:color="000000"/>
              <w:right w:val="single" w:sz="4" w:space="0" w:color="000000"/>
            </w:tcBorders>
            <w:vAlign w:val="center"/>
          </w:tcPr>
          <w:p w14:paraId="384D69C8" w14:textId="77777777" w:rsidR="00B37CF4" w:rsidRDefault="00000000">
            <w:pPr>
              <w:widowControl w:val="0"/>
              <w:ind w:left="-57" w:right="-57"/>
              <w:jc w:val="center"/>
              <w:rPr>
                <w:sz w:val="22"/>
              </w:rPr>
            </w:pPr>
            <w:r>
              <w:rPr>
                <w:sz w:val="22"/>
                <w:szCs w:val="22"/>
              </w:rPr>
              <w:t>Фактические затраты</w:t>
            </w:r>
          </w:p>
          <w:p w14:paraId="0CDFE152" w14:textId="77777777" w:rsidR="00B37CF4" w:rsidRDefault="00000000">
            <w:pPr>
              <w:widowControl w:val="0"/>
              <w:ind w:left="-57" w:right="-57"/>
              <w:jc w:val="center"/>
              <w:rPr>
                <w:sz w:val="22"/>
              </w:rPr>
            </w:pPr>
            <w:r>
              <w:rPr>
                <w:sz w:val="22"/>
                <w:szCs w:val="22"/>
              </w:rPr>
              <w:t>(рублей)</w:t>
            </w:r>
          </w:p>
        </w:tc>
        <w:tc>
          <w:tcPr>
            <w:tcW w:w="1542" w:type="dxa"/>
            <w:tcBorders>
              <w:top w:val="single" w:sz="4" w:space="0" w:color="000000"/>
              <w:left w:val="single" w:sz="4" w:space="0" w:color="000000"/>
              <w:bottom w:val="single" w:sz="4" w:space="0" w:color="000000"/>
              <w:right w:val="single" w:sz="4" w:space="0" w:color="000000"/>
            </w:tcBorders>
            <w:vAlign w:val="center"/>
          </w:tcPr>
          <w:p w14:paraId="03D3BB18" w14:textId="77777777" w:rsidR="00B37CF4" w:rsidRDefault="00000000">
            <w:pPr>
              <w:widowControl w:val="0"/>
              <w:ind w:left="-57" w:right="-57"/>
              <w:jc w:val="center"/>
              <w:rPr>
                <w:sz w:val="22"/>
              </w:rPr>
            </w:pPr>
            <w:r>
              <w:rPr>
                <w:sz w:val="22"/>
                <w:szCs w:val="22"/>
              </w:rPr>
              <w:t>Фактические затраты на 1 кв.м.</w:t>
            </w:r>
          </w:p>
          <w:p w14:paraId="6CBD32F3" w14:textId="77777777" w:rsidR="00B37CF4" w:rsidRDefault="00000000">
            <w:pPr>
              <w:widowControl w:val="0"/>
              <w:ind w:left="-57" w:right="-57"/>
              <w:jc w:val="center"/>
              <w:rPr>
                <w:sz w:val="22"/>
              </w:rPr>
            </w:pPr>
            <w:r>
              <w:rPr>
                <w:sz w:val="20"/>
                <w:szCs w:val="20"/>
              </w:rPr>
              <w:t>гр.3 = гр.2 / гр.1</w:t>
            </w:r>
          </w:p>
          <w:p w14:paraId="31588D10" w14:textId="77777777" w:rsidR="00B37CF4" w:rsidRDefault="00000000">
            <w:pPr>
              <w:widowControl w:val="0"/>
              <w:ind w:left="-57" w:right="-57"/>
              <w:jc w:val="center"/>
              <w:rPr>
                <w:sz w:val="22"/>
              </w:rPr>
            </w:pPr>
            <w:r>
              <w:rPr>
                <w:sz w:val="22"/>
                <w:szCs w:val="22"/>
              </w:rPr>
              <w:t>(рублей)</w:t>
            </w:r>
          </w:p>
        </w:tc>
        <w:tc>
          <w:tcPr>
            <w:tcW w:w="1118" w:type="dxa"/>
            <w:tcBorders>
              <w:top w:val="single" w:sz="4" w:space="0" w:color="000000"/>
              <w:left w:val="single" w:sz="4" w:space="0" w:color="000000"/>
              <w:bottom w:val="single" w:sz="4" w:space="0" w:color="000000"/>
              <w:right w:val="single" w:sz="4" w:space="0" w:color="000000"/>
            </w:tcBorders>
            <w:vAlign w:val="center"/>
          </w:tcPr>
          <w:p w14:paraId="2D287129" w14:textId="77777777" w:rsidR="00B37CF4" w:rsidRDefault="00000000">
            <w:pPr>
              <w:widowControl w:val="0"/>
              <w:ind w:left="-57" w:right="-57"/>
              <w:jc w:val="center"/>
              <w:rPr>
                <w:sz w:val="22"/>
              </w:rPr>
            </w:pPr>
            <w:r>
              <w:rPr>
                <w:sz w:val="22"/>
                <w:szCs w:val="22"/>
              </w:rPr>
              <w:t>Ставка</w:t>
            </w:r>
          </w:p>
          <w:p w14:paraId="0389FD47" w14:textId="77777777" w:rsidR="00B37CF4" w:rsidRDefault="00000000">
            <w:pPr>
              <w:widowControl w:val="0"/>
              <w:ind w:left="-57" w:right="-57"/>
              <w:jc w:val="center"/>
              <w:rPr>
                <w:sz w:val="22"/>
              </w:rPr>
            </w:pPr>
            <w:r>
              <w:rPr>
                <w:sz w:val="22"/>
                <w:szCs w:val="22"/>
              </w:rPr>
              <w:t>субсидии,</w:t>
            </w:r>
          </w:p>
          <w:p w14:paraId="5FC635ED" w14:textId="77777777" w:rsidR="00B37CF4" w:rsidRDefault="00000000">
            <w:pPr>
              <w:widowControl w:val="0"/>
              <w:ind w:left="-57" w:right="-57"/>
              <w:jc w:val="center"/>
              <w:rPr>
                <w:sz w:val="22"/>
              </w:rPr>
            </w:pPr>
            <w:r>
              <w:rPr>
                <w:sz w:val="22"/>
                <w:szCs w:val="22"/>
              </w:rPr>
              <w:t>(%)</w:t>
            </w:r>
          </w:p>
        </w:tc>
        <w:tc>
          <w:tcPr>
            <w:tcW w:w="1260" w:type="dxa"/>
            <w:tcBorders>
              <w:top w:val="single" w:sz="4" w:space="0" w:color="000000"/>
              <w:left w:val="single" w:sz="4" w:space="0" w:color="000000"/>
              <w:bottom w:val="single" w:sz="4" w:space="0" w:color="000000"/>
              <w:right w:val="single" w:sz="4" w:space="0" w:color="000000"/>
            </w:tcBorders>
            <w:vAlign w:val="center"/>
          </w:tcPr>
          <w:p w14:paraId="520FBA96" w14:textId="77777777" w:rsidR="00B37CF4" w:rsidRDefault="00000000">
            <w:pPr>
              <w:widowControl w:val="0"/>
              <w:ind w:left="-57" w:right="-57"/>
              <w:jc w:val="center"/>
              <w:rPr>
                <w:sz w:val="22"/>
              </w:rPr>
            </w:pPr>
            <w:r>
              <w:rPr>
                <w:sz w:val="22"/>
                <w:szCs w:val="22"/>
              </w:rPr>
              <w:t xml:space="preserve">Размер </w:t>
            </w:r>
            <w:r>
              <w:rPr>
                <w:sz w:val="22"/>
                <w:szCs w:val="22"/>
              </w:rPr>
              <w:br/>
              <w:t>целевых средств</w:t>
            </w:r>
          </w:p>
          <w:p w14:paraId="4075DF23" w14:textId="77777777" w:rsidR="00B37CF4" w:rsidRDefault="00000000">
            <w:pPr>
              <w:widowControl w:val="0"/>
              <w:ind w:left="-57" w:right="-57"/>
              <w:jc w:val="center"/>
              <w:rPr>
                <w:sz w:val="20"/>
                <w:szCs w:val="20"/>
              </w:rPr>
            </w:pPr>
            <w:r>
              <w:rPr>
                <w:sz w:val="22"/>
                <w:szCs w:val="22"/>
              </w:rPr>
              <w:t xml:space="preserve"> </w:t>
            </w:r>
            <w:r>
              <w:rPr>
                <w:sz w:val="20"/>
                <w:szCs w:val="20"/>
              </w:rPr>
              <w:t xml:space="preserve">гр.5 = </w:t>
            </w:r>
            <w:r>
              <w:rPr>
                <w:sz w:val="20"/>
                <w:szCs w:val="20"/>
              </w:rPr>
              <w:br/>
              <w:t>гр.2×гр.4/100</w:t>
            </w:r>
          </w:p>
          <w:p w14:paraId="04FE28F8" w14:textId="77777777" w:rsidR="00B37CF4" w:rsidRDefault="00000000">
            <w:pPr>
              <w:widowControl w:val="0"/>
              <w:ind w:left="-57" w:right="-57"/>
              <w:jc w:val="center"/>
              <w:rPr>
                <w:sz w:val="22"/>
              </w:rPr>
            </w:pPr>
            <w:r>
              <w:rPr>
                <w:sz w:val="22"/>
                <w:szCs w:val="22"/>
              </w:rPr>
              <w:t xml:space="preserve"> (рублей)</w:t>
            </w:r>
          </w:p>
        </w:tc>
        <w:tc>
          <w:tcPr>
            <w:tcW w:w="1220" w:type="dxa"/>
            <w:tcBorders>
              <w:top w:val="single" w:sz="4" w:space="0" w:color="000000"/>
              <w:left w:val="single" w:sz="4" w:space="0" w:color="000000"/>
              <w:bottom w:val="single" w:sz="4" w:space="0" w:color="000000"/>
              <w:right w:val="single" w:sz="4" w:space="0" w:color="000000"/>
            </w:tcBorders>
            <w:vAlign w:val="center"/>
          </w:tcPr>
          <w:p w14:paraId="2576711C" w14:textId="77777777" w:rsidR="00B37CF4" w:rsidRDefault="00000000">
            <w:pPr>
              <w:widowControl w:val="0"/>
              <w:ind w:left="-57" w:right="-57"/>
              <w:jc w:val="center"/>
              <w:rPr>
                <w:sz w:val="22"/>
              </w:rPr>
            </w:pPr>
            <w:r>
              <w:rPr>
                <w:sz w:val="22"/>
                <w:szCs w:val="22"/>
              </w:rPr>
              <w:t>Максимальный размер выплат * (рублей)</w:t>
            </w:r>
          </w:p>
        </w:tc>
        <w:tc>
          <w:tcPr>
            <w:tcW w:w="1580" w:type="dxa"/>
            <w:tcBorders>
              <w:top w:val="single" w:sz="4" w:space="0" w:color="000000"/>
              <w:left w:val="single" w:sz="4" w:space="0" w:color="000000"/>
              <w:bottom w:val="single" w:sz="4" w:space="0" w:color="000000"/>
              <w:right w:val="single" w:sz="4" w:space="0" w:color="000000"/>
            </w:tcBorders>
            <w:vAlign w:val="center"/>
          </w:tcPr>
          <w:p w14:paraId="4BDE0FCB" w14:textId="77777777" w:rsidR="00B37CF4" w:rsidRDefault="00000000">
            <w:pPr>
              <w:widowControl w:val="0"/>
              <w:ind w:left="-57" w:right="-57"/>
              <w:jc w:val="center"/>
              <w:rPr>
                <w:sz w:val="20"/>
                <w:szCs w:val="20"/>
              </w:rPr>
            </w:pPr>
            <w:r>
              <w:rPr>
                <w:sz w:val="22"/>
                <w:szCs w:val="22"/>
              </w:rPr>
              <w:t>Сумма субсидии (</w:t>
            </w:r>
            <w:r>
              <w:rPr>
                <w:sz w:val="20"/>
                <w:szCs w:val="20"/>
              </w:rPr>
              <w:t>минимальная величина из</w:t>
            </w:r>
          </w:p>
          <w:p w14:paraId="2110C9AC" w14:textId="77777777" w:rsidR="00B37CF4" w:rsidRDefault="00000000">
            <w:pPr>
              <w:widowControl w:val="0"/>
              <w:ind w:left="-57" w:right="-57"/>
              <w:jc w:val="center"/>
              <w:rPr>
                <w:sz w:val="22"/>
              </w:rPr>
            </w:pPr>
            <w:r>
              <w:rPr>
                <w:sz w:val="20"/>
                <w:szCs w:val="20"/>
              </w:rPr>
              <w:t>гр.5 или гр.6</w:t>
            </w:r>
            <w:r>
              <w:rPr>
                <w:sz w:val="22"/>
                <w:szCs w:val="22"/>
              </w:rPr>
              <w:t>)</w:t>
            </w:r>
          </w:p>
          <w:p w14:paraId="1C1586AE" w14:textId="77777777" w:rsidR="00B37CF4" w:rsidRDefault="00B37CF4">
            <w:pPr>
              <w:widowControl w:val="0"/>
              <w:ind w:left="-57" w:right="-57"/>
              <w:jc w:val="center"/>
              <w:rPr>
                <w:sz w:val="22"/>
              </w:rPr>
            </w:pPr>
          </w:p>
          <w:p w14:paraId="00DC87B9" w14:textId="77777777" w:rsidR="00B37CF4" w:rsidRDefault="00000000">
            <w:pPr>
              <w:widowControl w:val="0"/>
              <w:ind w:left="-57" w:right="-57"/>
              <w:jc w:val="center"/>
              <w:rPr>
                <w:sz w:val="22"/>
              </w:rPr>
            </w:pPr>
            <w:r>
              <w:rPr>
                <w:sz w:val="22"/>
                <w:szCs w:val="22"/>
              </w:rPr>
              <w:t>(рублей)</w:t>
            </w:r>
          </w:p>
        </w:tc>
      </w:tr>
      <w:tr w:rsidR="00B37CF4" w14:paraId="1AF252C4" w14:textId="77777777">
        <w:tc>
          <w:tcPr>
            <w:tcW w:w="1534" w:type="dxa"/>
            <w:tcBorders>
              <w:top w:val="single" w:sz="4" w:space="0" w:color="000000"/>
              <w:left w:val="single" w:sz="4" w:space="0" w:color="000000"/>
              <w:bottom w:val="single" w:sz="4" w:space="0" w:color="000000"/>
              <w:right w:val="single" w:sz="4" w:space="0" w:color="000000"/>
            </w:tcBorders>
          </w:tcPr>
          <w:p w14:paraId="2E3F2B4B" w14:textId="77777777" w:rsidR="00B37CF4" w:rsidRDefault="00000000">
            <w:pPr>
              <w:widowControl w:val="0"/>
              <w:spacing w:line="218" w:lineRule="auto"/>
              <w:jc w:val="center"/>
              <w:rPr>
                <w:sz w:val="22"/>
              </w:rPr>
            </w:pPr>
            <w:r>
              <w:rPr>
                <w:sz w:val="22"/>
                <w:szCs w:val="22"/>
              </w:rPr>
              <w:t>1</w:t>
            </w:r>
          </w:p>
        </w:tc>
        <w:tc>
          <w:tcPr>
            <w:tcW w:w="1405" w:type="dxa"/>
            <w:tcBorders>
              <w:top w:val="single" w:sz="4" w:space="0" w:color="000000"/>
              <w:left w:val="single" w:sz="4" w:space="0" w:color="000000"/>
              <w:bottom w:val="single" w:sz="4" w:space="0" w:color="000000"/>
              <w:right w:val="single" w:sz="4" w:space="0" w:color="000000"/>
            </w:tcBorders>
          </w:tcPr>
          <w:p w14:paraId="486CA20B" w14:textId="77777777" w:rsidR="00B37CF4" w:rsidRDefault="00000000">
            <w:pPr>
              <w:widowControl w:val="0"/>
              <w:spacing w:line="218" w:lineRule="auto"/>
              <w:jc w:val="center"/>
              <w:rPr>
                <w:sz w:val="22"/>
              </w:rPr>
            </w:pPr>
            <w:r>
              <w:rPr>
                <w:sz w:val="22"/>
                <w:szCs w:val="22"/>
              </w:rPr>
              <w:t>2</w:t>
            </w:r>
          </w:p>
        </w:tc>
        <w:tc>
          <w:tcPr>
            <w:tcW w:w="1542" w:type="dxa"/>
            <w:tcBorders>
              <w:top w:val="single" w:sz="4" w:space="0" w:color="000000"/>
              <w:left w:val="single" w:sz="4" w:space="0" w:color="000000"/>
              <w:bottom w:val="single" w:sz="4" w:space="0" w:color="000000"/>
              <w:right w:val="single" w:sz="4" w:space="0" w:color="000000"/>
            </w:tcBorders>
          </w:tcPr>
          <w:p w14:paraId="0A914E43" w14:textId="77777777" w:rsidR="00B37CF4" w:rsidRDefault="00000000">
            <w:pPr>
              <w:widowControl w:val="0"/>
              <w:spacing w:line="218" w:lineRule="auto"/>
              <w:jc w:val="center"/>
              <w:rPr>
                <w:sz w:val="22"/>
              </w:rPr>
            </w:pPr>
            <w:r>
              <w:rPr>
                <w:sz w:val="22"/>
                <w:szCs w:val="22"/>
              </w:rPr>
              <w:t>3</w:t>
            </w:r>
          </w:p>
        </w:tc>
        <w:tc>
          <w:tcPr>
            <w:tcW w:w="1118" w:type="dxa"/>
            <w:tcBorders>
              <w:top w:val="single" w:sz="4" w:space="0" w:color="000000"/>
              <w:left w:val="single" w:sz="4" w:space="0" w:color="000000"/>
              <w:bottom w:val="single" w:sz="4" w:space="0" w:color="000000"/>
              <w:right w:val="single" w:sz="4" w:space="0" w:color="000000"/>
            </w:tcBorders>
          </w:tcPr>
          <w:p w14:paraId="03741C70" w14:textId="77777777" w:rsidR="00B37CF4" w:rsidRDefault="00000000">
            <w:pPr>
              <w:widowControl w:val="0"/>
              <w:spacing w:line="218" w:lineRule="auto"/>
              <w:jc w:val="center"/>
              <w:rPr>
                <w:sz w:val="22"/>
              </w:rPr>
            </w:pPr>
            <w:r>
              <w:rPr>
                <w:sz w:val="22"/>
                <w:szCs w:val="22"/>
              </w:rPr>
              <w:t>4</w:t>
            </w:r>
          </w:p>
        </w:tc>
        <w:tc>
          <w:tcPr>
            <w:tcW w:w="1260" w:type="dxa"/>
            <w:tcBorders>
              <w:top w:val="single" w:sz="4" w:space="0" w:color="000000"/>
              <w:left w:val="single" w:sz="4" w:space="0" w:color="000000"/>
              <w:bottom w:val="single" w:sz="4" w:space="0" w:color="000000"/>
              <w:right w:val="single" w:sz="4" w:space="0" w:color="000000"/>
            </w:tcBorders>
          </w:tcPr>
          <w:p w14:paraId="18739BBA" w14:textId="77777777" w:rsidR="00B37CF4" w:rsidRDefault="00000000">
            <w:pPr>
              <w:widowControl w:val="0"/>
              <w:spacing w:line="218" w:lineRule="auto"/>
              <w:jc w:val="center"/>
              <w:rPr>
                <w:sz w:val="22"/>
              </w:rPr>
            </w:pPr>
            <w:r>
              <w:rPr>
                <w:sz w:val="22"/>
                <w:szCs w:val="22"/>
              </w:rPr>
              <w:t>5</w:t>
            </w:r>
          </w:p>
        </w:tc>
        <w:tc>
          <w:tcPr>
            <w:tcW w:w="1220" w:type="dxa"/>
            <w:tcBorders>
              <w:top w:val="single" w:sz="4" w:space="0" w:color="000000"/>
              <w:left w:val="single" w:sz="4" w:space="0" w:color="000000"/>
              <w:bottom w:val="single" w:sz="4" w:space="0" w:color="000000"/>
              <w:right w:val="single" w:sz="4" w:space="0" w:color="000000"/>
            </w:tcBorders>
          </w:tcPr>
          <w:p w14:paraId="2629FA66" w14:textId="77777777" w:rsidR="00B37CF4" w:rsidRDefault="00000000">
            <w:pPr>
              <w:widowControl w:val="0"/>
              <w:spacing w:line="218" w:lineRule="auto"/>
              <w:jc w:val="center"/>
              <w:rPr>
                <w:sz w:val="22"/>
              </w:rPr>
            </w:pPr>
            <w:r>
              <w:rPr>
                <w:sz w:val="22"/>
                <w:szCs w:val="22"/>
              </w:rPr>
              <w:t>6</w:t>
            </w:r>
          </w:p>
        </w:tc>
        <w:tc>
          <w:tcPr>
            <w:tcW w:w="1580" w:type="dxa"/>
            <w:tcBorders>
              <w:top w:val="single" w:sz="4" w:space="0" w:color="000000"/>
              <w:left w:val="single" w:sz="4" w:space="0" w:color="000000"/>
              <w:bottom w:val="single" w:sz="4" w:space="0" w:color="000000"/>
              <w:right w:val="single" w:sz="4" w:space="0" w:color="000000"/>
            </w:tcBorders>
          </w:tcPr>
          <w:p w14:paraId="3377EE00" w14:textId="77777777" w:rsidR="00B37CF4" w:rsidRDefault="00000000">
            <w:pPr>
              <w:widowControl w:val="0"/>
              <w:spacing w:line="218" w:lineRule="auto"/>
              <w:jc w:val="center"/>
              <w:rPr>
                <w:sz w:val="22"/>
              </w:rPr>
            </w:pPr>
            <w:r>
              <w:rPr>
                <w:sz w:val="22"/>
                <w:szCs w:val="22"/>
              </w:rPr>
              <w:t>7</w:t>
            </w:r>
          </w:p>
        </w:tc>
      </w:tr>
      <w:tr w:rsidR="00B37CF4" w14:paraId="5B533C1F" w14:textId="77777777">
        <w:tc>
          <w:tcPr>
            <w:tcW w:w="1534" w:type="dxa"/>
            <w:tcBorders>
              <w:top w:val="single" w:sz="4" w:space="0" w:color="000000"/>
              <w:left w:val="single" w:sz="4" w:space="0" w:color="000000"/>
              <w:bottom w:val="single" w:sz="4" w:space="0" w:color="000000"/>
              <w:right w:val="single" w:sz="4" w:space="0" w:color="000000"/>
            </w:tcBorders>
          </w:tcPr>
          <w:p w14:paraId="5D5DD7BB" w14:textId="77777777" w:rsidR="00B37CF4" w:rsidRDefault="00B37CF4">
            <w:pPr>
              <w:widowControl w:val="0"/>
              <w:spacing w:line="218" w:lineRule="auto"/>
              <w:rPr>
                <w:sz w:val="22"/>
              </w:rPr>
            </w:pPr>
          </w:p>
        </w:tc>
        <w:tc>
          <w:tcPr>
            <w:tcW w:w="1405" w:type="dxa"/>
            <w:tcBorders>
              <w:top w:val="single" w:sz="4" w:space="0" w:color="000000"/>
              <w:left w:val="single" w:sz="4" w:space="0" w:color="000000"/>
              <w:bottom w:val="single" w:sz="4" w:space="0" w:color="000000"/>
              <w:right w:val="single" w:sz="4" w:space="0" w:color="000000"/>
            </w:tcBorders>
          </w:tcPr>
          <w:p w14:paraId="742A196A" w14:textId="77777777" w:rsidR="00B37CF4" w:rsidRDefault="00B37CF4">
            <w:pPr>
              <w:widowControl w:val="0"/>
              <w:spacing w:line="218" w:lineRule="auto"/>
              <w:rPr>
                <w:sz w:val="22"/>
              </w:rPr>
            </w:pPr>
          </w:p>
        </w:tc>
        <w:tc>
          <w:tcPr>
            <w:tcW w:w="1542" w:type="dxa"/>
            <w:tcBorders>
              <w:top w:val="single" w:sz="4" w:space="0" w:color="000000"/>
              <w:left w:val="single" w:sz="4" w:space="0" w:color="000000"/>
              <w:bottom w:val="single" w:sz="4" w:space="0" w:color="000000"/>
              <w:right w:val="single" w:sz="4" w:space="0" w:color="000000"/>
            </w:tcBorders>
          </w:tcPr>
          <w:p w14:paraId="0E1DFAB6" w14:textId="77777777" w:rsidR="00B37CF4" w:rsidRDefault="00B37CF4">
            <w:pPr>
              <w:widowControl w:val="0"/>
              <w:spacing w:line="218" w:lineRule="auto"/>
              <w:jc w:val="center"/>
              <w:rPr>
                <w:sz w:val="22"/>
              </w:rPr>
            </w:pPr>
          </w:p>
        </w:tc>
        <w:tc>
          <w:tcPr>
            <w:tcW w:w="1118" w:type="dxa"/>
            <w:tcBorders>
              <w:top w:val="single" w:sz="4" w:space="0" w:color="000000"/>
              <w:left w:val="single" w:sz="4" w:space="0" w:color="000000"/>
              <w:bottom w:val="single" w:sz="4" w:space="0" w:color="000000"/>
              <w:right w:val="single" w:sz="4" w:space="0" w:color="000000"/>
            </w:tcBorders>
          </w:tcPr>
          <w:p w14:paraId="2F27CDB1" w14:textId="77777777" w:rsidR="00B37CF4" w:rsidRDefault="00B37CF4">
            <w:pPr>
              <w:widowControl w:val="0"/>
              <w:spacing w:line="218" w:lineRule="auto"/>
              <w:jc w:val="center"/>
              <w:rPr>
                <w:sz w:val="22"/>
              </w:rPr>
            </w:pPr>
          </w:p>
        </w:tc>
        <w:tc>
          <w:tcPr>
            <w:tcW w:w="1260" w:type="dxa"/>
            <w:tcBorders>
              <w:top w:val="single" w:sz="4" w:space="0" w:color="000000"/>
              <w:left w:val="single" w:sz="4" w:space="0" w:color="000000"/>
              <w:bottom w:val="single" w:sz="4" w:space="0" w:color="000000"/>
              <w:right w:val="single" w:sz="4" w:space="0" w:color="000000"/>
            </w:tcBorders>
          </w:tcPr>
          <w:p w14:paraId="250AD445" w14:textId="77777777" w:rsidR="00B37CF4" w:rsidRDefault="00B37CF4">
            <w:pPr>
              <w:widowControl w:val="0"/>
              <w:spacing w:line="218" w:lineRule="auto"/>
              <w:rPr>
                <w:sz w:val="22"/>
              </w:rPr>
            </w:pPr>
          </w:p>
        </w:tc>
        <w:tc>
          <w:tcPr>
            <w:tcW w:w="1220" w:type="dxa"/>
            <w:tcBorders>
              <w:top w:val="single" w:sz="4" w:space="0" w:color="000000"/>
              <w:left w:val="single" w:sz="4" w:space="0" w:color="000000"/>
              <w:bottom w:val="single" w:sz="4" w:space="0" w:color="000000"/>
              <w:right w:val="single" w:sz="4" w:space="0" w:color="000000"/>
            </w:tcBorders>
          </w:tcPr>
          <w:p w14:paraId="2B7E3428" w14:textId="77777777" w:rsidR="00B37CF4" w:rsidRDefault="00B37CF4">
            <w:pPr>
              <w:widowControl w:val="0"/>
              <w:spacing w:line="218" w:lineRule="auto"/>
              <w:rPr>
                <w:sz w:val="22"/>
              </w:rPr>
            </w:pPr>
          </w:p>
        </w:tc>
        <w:tc>
          <w:tcPr>
            <w:tcW w:w="1580" w:type="dxa"/>
            <w:tcBorders>
              <w:top w:val="single" w:sz="4" w:space="0" w:color="000000"/>
              <w:left w:val="single" w:sz="4" w:space="0" w:color="000000"/>
              <w:bottom w:val="single" w:sz="4" w:space="0" w:color="000000"/>
              <w:right w:val="single" w:sz="4" w:space="0" w:color="000000"/>
            </w:tcBorders>
          </w:tcPr>
          <w:p w14:paraId="23A3BB40" w14:textId="77777777" w:rsidR="00B37CF4" w:rsidRDefault="00B37CF4">
            <w:pPr>
              <w:widowControl w:val="0"/>
              <w:spacing w:line="218" w:lineRule="auto"/>
              <w:rPr>
                <w:sz w:val="22"/>
              </w:rPr>
            </w:pPr>
          </w:p>
        </w:tc>
      </w:tr>
      <w:tr w:rsidR="00B37CF4" w14:paraId="395DBBEF" w14:textId="77777777">
        <w:tc>
          <w:tcPr>
            <w:tcW w:w="1534" w:type="dxa"/>
            <w:tcBorders>
              <w:top w:val="single" w:sz="4" w:space="0" w:color="000000"/>
              <w:left w:val="single" w:sz="4" w:space="0" w:color="000000"/>
              <w:bottom w:val="single" w:sz="4" w:space="0" w:color="000000"/>
            </w:tcBorders>
          </w:tcPr>
          <w:p w14:paraId="2336621B" w14:textId="77777777" w:rsidR="00B37CF4" w:rsidRDefault="00000000">
            <w:pPr>
              <w:widowControl w:val="0"/>
              <w:spacing w:line="218" w:lineRule="auto"/>
              <w:rPr>
                <w:sz w:val="22"/>
              </w:rPr>
            </w:pPr>
            <w:r>
              <w:rPr>
                <w:sz w:val="22"/>
                <w:szCs w:val="22"/>
              </w:rPr>
              <w:t>Итого</w:t>
            </w:r>
          </w:p>
        </w:tc>
        <w:tc>
          <w:tcPr>
            <w:tcW w:w="1405" w:type="dxa"/>
            <w:tcBorders>
              <w:top w:val="single" w:sz="4" w:space="0" w:color="000000"/>
              <w:left w:val="single" w:sz="4" w:space="0" w:color="000000"/>
              <w:bottom w:val="single" w:sz="4" w:space="0" w:color="000000"/>
              <w:right w:val="single" w:sz="4" w:space="0" w:color="000000"/>
            </w:tcBorders>
          </w:tcPr>
          <w:p w14:paraId="785E6E69" w14:textId="77777777" w:rsidR="00B37CF4" w:rsidRDefault="00B37CF4">
            <w:pPr>
              <w:widowControl w:val="0"/>
              <w:spacing w:line="218" w:lineRule="auto"/>
              <w:jc w:val="center"/>
              <w:rPr>
                <w:sz w:val="22"/>
              </w:rPr>
            </w:pPr>
          </w:p>
        </w:tc>
        <w:tc>
          <w:tcPr>
            <w:tcW w:w="1542" w:type="dxa"/>
            <w:tcBorders>
              <w:top w:val="single" w:sz="4" w:space="0" w:color="000000"/>
              <w:left w:val="single" w:sz="4" w:space="0" w:color="000000"/>
              <w:bottom w:val="single" w:sz="4" w:space="0" w:color="000000"/>
              <w:right w:val="single" w:sz="4" w:space="0" w:color="000000"/>
            </w:tcBorders>
          </w:tcPr>
          <w:p w14:paraId="59BEB2B8" w14:textId="77777777" w:rsidR="00B37CF4" w:rsidRDefault="00000000">
            <w:pPr>
              <w:widowControl w:val="0"/>
              <w:spacing w:line="218" w:lineRule="auto"/>
              <w:jc w:val="center"/>
              <w:rPr>
                <w:sz w:val="22"/>
              </w:rPr>
            </w:pPr>
            <w:r>
              <w:rPr>
                <w:sz w:val="22"/>
                <w:szCs w:val="22"/>
              </w:rPr>
              <w:t>Х</w:t>
            </w:r>
          </w:p>
        </w:tc>
        <w:tc>
          <w:tcPr>
            <w:tcW w:w="1118" w:type="dxa"/>
            <w:tcBorders>
              <w:top w:val="single" w:sz="4" w:space="0" w:color="000000"/>
              <w:left w:val="single" w:sz="4" w:space="0" w:color="000000"/>
              <w:bottom w:val="single" w:sz="4" w:space="0" w:color="000000"/>
              <w:right w:val="single" w:sz="4" w:space="0" w:color="000000"/>
            </w:tcBorders>
          </w:tcPr>
          <w:p w14:paraId="03DB315C" w14:textId="77777777" w:rsidR="00B37CF4" w:rsidRDefault="00000000">
            <w:pPr>
              <w:widowControl w:val="0"/>
              <w:spacing w:line="218" w:lineRule="auto"/>
              <w:jc w:val="center"/>
              <w:rPr>
                <w:sz w:val="22"/>
              </w:rPr>
            </w:pPr>
            <w:r>
              <w:rPr>
                <w:sz w:val="22"/>
                <w:szCs w:val="22"/>
              </w:rPr>
              <w:t>Х</w:t>
            </w:r>
          </w:p>
        </w:tc>
        <w:tc>
          <w:tcPr>
            <w:tcW w:w="1260" w:type="dxa"/>
            <w:tcBorders>
              <w:top w:val="single" w:sz="4" w:space="0" w:color="000000"/>
              <w:left w:val="single" w:sz="4" w:space="0" w:color="000000"/>
              <w:bottom w:val="single" w:sz="4" w:space="0" w:color="000000"/>
              <w:right w:val="single" w:sz="4" w:space="0" w:color="000000"/>
            </w:tcBorders>
          </w:tcPr>
          <w:p w14:paraId="0B015B36" w14:textId="77777777" w:rsidR="00B37CF4" w:rsidRDefault="00000000">
            <w:pPr>
              <w:widowControl w:val="0"/>
              <w:spacing w:line="218" w:lineRule="auto"/>
              <w:jc w:val="center"/>
              <w:rPr>
                <w:sz w:val="22"/>
              </w:rPr>
            </w:pPr>
            <w:r>
              <w:rPr>
                <w:sz w:val="22"/>
                <w:szCs w:val="22"/>
              </w:rPr>
              <w:t>Х</w:t>
            </w:r>
          </w:p>
        </w:tc>
        <w:tc>
          <w:tcPr>
            <w:tcW w:w="1220" w:type="dxa"/>
            <w:tcBorders>
              <w:top w:val="single" w:sz="4" w:space="0" w:color="000000"/>
              <w:left w:val="single" w:sz="4" w:space="0" w:color="000000"/>
              <w:bottom w:val="single" w:sz="4" w:space="0" w:color="000000"/>
              <w:right w:val="single" w:sz="4" w:space="0" w:color="000000"/>
            </w:tcBorders>
          </w:tcPr>
          <w:p w14:paraId="4E14D05A" w14:textId="77777777" w:rsidR="00B37CF4" w:rsidRDefault="00000000">
            <w:pPr>
              <w:widowControl w:val="0"/>
              <w:spacing w:line="218" w:lineRule="auto"/>
              <w:jc w:val="center"/>
              <w:rPr>
                <w:sz w:val="22"/>
              </w:rPr>
            </w:pPr>
            <w:r>
              <w:rPr>
                <w:sz w:val="22"/>
                <w:szCs w:val="22"/>
              </w:rPr>
              <w:t>Х</w:t>
            </w:r>
          </w:p>
        </w:tc>
        <w:tc>
          <w:tcPr>
            <w:tcW w:w="1580" w:type="dxa"/>
            <w:tcBorders>
              <w:top w:val="single" w:sz="4" w:space="0" w:color="000000"/>
              <w:left w:val="single" w:sz="4" w:space="0" w:color="000000"/>
              <w:bottom w:val="single" w:sz="4" w:space="0" w:color="000000"/>
              <w:right w:val="single" w:sz="4" w:space="0" w:color="000000"/>
            </w:tcBorders>
          </w:tcPr>
          <w:p w14:paraId="0F89ED35" w14:textId="77777777" w:rsidR="00B37CF4" w:rsidRDefault="00B37CF4">
            <w:pPr>
              <w:widowControl w:val="0"/>
              <w:spacing w:line="218" w:lineRule="auto"/>
              <w:rPr>
                <w:sz w:val="22"/>
              </w:rPr>
            </w:pPr>
          </w:p>
        </w:tc>
      </w:tr>
    </w:tbl>
    <w:p w14:paraId="5BFF83B5" w14:textId="77777777" w:rsidR="00B37CF4" w:rsidRDefault="00000000">
      <w:pPr>
        <w:jc w:val="both"/>
        <w:rPr>
          <w:szCs w:val="28"/>
        </w:rPr>
      </w:pPr>
      <w:r>
        <w:rPr>
          <w:szCs w:val="28"/>
        </w:rPr>
        <w:t>Сумма субсидии не должна превышать 90 000 рублей.</w:t>
      </w:r>
    </w:p>
    <w:p w14:paraId="746CA652" w14:textId="77777777" w:rsidR="00B37CF4" w:rsidRDefault="00000000">
      <w:pPr>
        <w:jc w:val="both"/>
        <w:rPr>
          <w:szCs w:val="28"/>
        </w:rPr>
      </w:pPr>
      <w:r>
        <w:rPr>
          <w:szCs w:val="28"/>
        </w:rPr>
        <w:lastRenderedPageBreak/>
        <w:t xml:space="preserve"> </w:t>
      </w:r>
    </w:p>
    <w:p w14:paraId="07358364" w14:textId="77777777" w:rsidR="00B37CF4" w:rsidRDefault="00000000">
      <w:pPr>
        <w:jc w:val="both"/>
        <w:rPr>
          <w:szCs w:val="28"/>
        </w:rPr>
      </w:pPr>
      <w:r>
        <w:rPr>
          <w:szCs w:val="28"/>
        </w:rPr>
        <w:t xml:space="preserve">Гражданин, ведущий личное </w:t>
      </w:r>
    </w:p>
    <w:p w14:paraId="2AFE4083" w14:textId="77777777" w:rsidR="00B37CF4" w:rsidRDefault="00000000">
      <w:pPr>
        <w:jc w:val="both"/>
        <w:rPr>
          <w:szCs w:val="28"/>
        </w:rPr>
      </w:pPr>
      <w:r>
        <w:rPr>
          <w:szCs w:val="28"/>
        </w:rPr>
        <w:t>подсобное хозяйство                     _____________      ____________________</w:t>
      </w:r>
    </w:p>
    <w:p w14:paraId="76FDA95E" w14:textId="77777777" w:rsidR="00B37CF4" w:rsidRDefault="00000000">
      <w:pPr>
        <w:jc w:val="both"/>
      </w:pPr>
      <w:r>
        <w:t xml:space="preserve">                                                             (подпись)            (расшифровка подписи)</w:t>
      </w:r>
    </w:p>
    <w:p w14:paraId="7C577BCC" w14:textId="77777777" w:rsidR="00B37CF4" w:rsidRDefault="00000000">
      <w:pPr>
        <w:jc w:val="both"/>
        <w:rPr>
          <w:szCs w:val="28"/>
        </w:rPr>
      </w:pPr>
      <w:r>
        <w:rPr>
          <w:szCs w:val="28"/>
        </w:rPr>
        <w:t>«____» __________ 20___г.</w:t>
      </w:r>
    </w:p>
    <w:p w14:paraId="43353CAB" w14:textId="77777777" w:rsidR="00B37CF4" w:rsidRDefault="00B37CF4">
      <w:pPr>
        <w:jc w:val="both"/>
        <w:rPr>
          <w:szCs w:val="28"/>
        </w:rPr>
      </w:pPr>
    </w:p>
    <w:p w14:paraId="6C6533D3" w14:textId="77777777" w:rsidR="00B37CF4" w:rsidRDefault="00B37CF4">
      <w:pPr>
        <w:ind w:firstLine="680"/>
        <w:jc w:val="both"/>
        <w:rPr>
          <w:szCs w:val="28"/>
        </w:rPr>
      </w:pPr>
    </w:p>
    <w:p w14:paraId="01821F57" w14:textId="77777777" w:rsidR="00B37CF4" w:rsidRDefault="00000000">
      <w:pPr>
        <w:rPr>
          <w:szCs w:val="28"/>
        </w:rPr>
      </w:pPr>
      <w:r>
        <w:rPr>
          <w:szCs w:val="28"/>
        </w:rPr>
        <w:t>Начальник управления сельского хозяйства</w:t>
      </w:r>
    </w:p>
    <w:p w14:paraId="77F8FF7B" w14:textId="77777777" w:rsidR="00B37CF4" w:rsidRDefault="00000000">
      <w:pPr>
        <w:rPr>
          <w:szCs w:val="28"/>
        </w:rPr>
      </w:pPr>
      <w:r>
        <w:rPr>
          <w:szCs w:val="28"/>
        </w:rPr>
        <w:t>администрации Ленинградского</w:t>
      </w:r>
    </w:p>
    <w:p w14:paraId="266DF857" w14:textId="77777777" w:rsidR="00B37CF4" w:rsidRDefault="00000000">
      <w:pPr>
        <w:rPr>
          <w:szCs w:val="28"/>
        </w:rPr>
        <w:sectPr w:rsidR="00B37CF4">
          <w:headerReference w:type="even" r:id="rId103"/>
          <w:headerReference w:type="default" r:id="rId104"/>
          <w:headerReference w:type="first" r:id="rId105"/>
          <w:pgSz w:w="11906" w:h="16838"/>
          <w:pgMar w:top="1325" w:right="567" w:bottom="1134" w:left="1701" w:header="720" w:footer="0" w:gutter="0"/>
          <w:cols w:space="720"/>
          <w:formProt w:val="0"/>
          <w:titlePg/>
          <w:docGrid w:linePitch="381"/>
        </w:sectPr>
      </w:pPr>
      <w:r>
        <w:rPr>
          <w:szCs w:val="28"/>
        </w:rPr>
        <w:t xml:space="preserve">муниципального округа                                                            </w:t>
      </w:r>
      <w:r>
        <w:t>И.С. Скоробогаченко</w:t>
      </w:r>
    </w:p>
    <w:tbl>
      <w:tblPr>
        <w:tblStyle w:val="affd"/>
        <w:tblW w:w="5460" w:type="dxa"/>
        <w:tblInd w:w="4332" w:type="dxa"/>
        <w:tblLayout w:type="fixed"/>
        <w:tblLook w:val="04A0" w:firstRow="1" w:lastRow="0" w:firstColumn="1" w:lastColumn="0" w:noHBand="0" w:noVBand="1"/>
      </w:tblPr>
      <w:tblGrid>
        <w:gridCol w:w="5460"/>
      </w:tblGrid>
      <w:tr w:rsidR="00B37CF4" w14:paraId="6A97B744" w14:textId="77777777">
        <w:trPr>
          <w:trHeight w:val="2541"/>
        </w:trPr>
        <w:tc>
          <w:tcPr>
            <w:tcW w:w="5460" w:type="dxa"/>
            <w:tcBorders>
              <w:top w:val="nil"/>
              <w:left w:val="nil"/>
              <w:bottom w:val="nil"/>
              <w:right w:val="nil"/>
            </w:tcBorders>
          </w:tcPr>
          <w:p w14:paraId="63DCDAC6" w14:textId="77777777" w:rsidR="00B37CF4" w:rsidRDefault="00000000">
            <w:pPr>
              <w:widowControl w:val="0"/>
              <w:tabs>
                <w:tab w:val="center" w:pos="3124"/>
              </w:tabs>
              <w:ind w:left="-108"/>
            </w:pPr>
            <w:r>
              <w:rPr>
                <w:szCs w:val="28"/>
              </w:rPr>
              <w:lastRenderedPageBreak/>
              <w:t>Приложение 18</w:t>
            </w:r>
          </w:p>
          <w:p w14:paraId="2AC1CE79" w14:textId="77777777" w:rsidR="00B37CF4" w:rsidRDefault="00000000">
            <w:pPr>
              <w:widowControl w:val="0"/>
              <w:ind w:left="-108"/>
            </w:pPr>
            <w:r>
              <w:rPr>
                <w:szCs w:val="28"/>
              </w:rPr>
              <w:t>к Порядку предоставления</w:t>
            </w:r>
          </w:p>
          <w:p w14:paraId="681ACB0D" w14:textId="77777777" w:rsidR="00B37CF4" w:rsidRDefault="00000000">
            <w:pPr>
              <w:widowControl w:val="0"/>
              <w:ind w:left="-108"/>
            </w:pPr>
            <w:r>
              <w:rPr>
                <w:szCs w:val="28"/>
              </w:rPr>
              <w:t>субсидий крестьянским (фермерским)</w:t>
            </w:r>
          </w:p>
          <w:p w14:paraId="66EC9C6B" w14:textId="77777777" w:rsidR="00B37CF4" w:rsidRDefault="00000000">
            <w:pPr>
              <w:widowControl w:val="0"/>
              <w:ind w:left="-108"/>
            </w:pPr>
            <w:r>
              <w:rPr>
                <w:szCs w:val="28"/>
              </w:rPr>
              <w:t>хозяйствам и индивидуальным</w:t>
            </w:r>
          </w:p>
          <w:p w14:paraId="1E39A7E3"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w:t>
            </w:r>
          </w:p>
          <w:p w14:paraId="24EA8256" w14:textId="77777777" w:rsidR="00B37CF4" w:rsidRDefault="00000000">
            <w:pPr>
              <w:widowControl w:val="0"/>
              <w:ind w:left="-108"/>
            </w:pPr>
            <w:r>
              <w:rPr>
                <w:szCs w:val="28"/>
              </w:rPr>
              <w:t>применяющим специальный налоговый</w:t>
            </w:r>
          </w:p>
          <w:p w14:paraId="5396F309" w14:textId="77777777" w:rsidR="00B37CF4" w:rsidRDefault="00000000">
            <w:pPr>
              <w:widowControl w:val="0"/>
              <w:ind w:left="-108"/>
            </w:pPr>
            <w:r>
              <w:rPr>
                <w:szCs w:val="28"/>
              </w:rPr>
              <w:t>режим «Налог на профессиональный доход» на территории муниципального образования</w:t>
            </w:r>
          </w:p>
          <w:p w14:paraId="60F67948" w14:textId="77777777" w:rsidR="00B37CF4" w:rsidRDefault="00000000">
            <w:pPr>
              <w:widowControl w:val="0"/>
              <w:tabs>
                <w:tab w:val="left" w:pos="2940"/>
                <w:tab w:val="left" w:pos="3119"/>
                <w:tab w:val="right" w:pos="9641"/>
              </w:tabs>
              <w:ind w:left="-108"/>
              <w:rPr>
                <w:szCs w:val="28"/>
              </w:rPr>
            </w:pPr>
            <w:r>
              <w:rPr>
                <w:szCs w:val="28"/>
              </w:rPr>
              <w:t>Ленинградский муниципальный округ Краснодарского края</w:t>
            </w:r>
          </w:p>
        </w:tc>
      </w:tr>
    </w:tbl>
    <w:p w14:paraId="595E8C0F" w14:textId="77777777" w:rsidR="00B37CF4" w:rsidRDefault="00000000">
      <w:pPr>
        <w:tabs>
          <w:tab w:val="left" w:pos="-5180"/>
        </w:tabs>
        <w:spacing w:line="218" w:lineRule="auto"/>
        <w:rPr>
          <w:szCs w:val="28"/>
        </w:rPr>
      </w:pPr>
      <w:r>
        <w:rPr>
          <w:szCs w:val="28"/>
        </w:rPr>
        <w:t>ФОРМА</w:t>
      </w:r>
    </w:p>
    <w:p w14:paraId="1B300BEB" w14:textId="77777777" w:rsidR="00B37CF4" w:rsidRDefault="00B37CF4">
      <w:pPr>
        <w:tabs>
          <w:tab w:val="left" w:pos="-5180"/>
        </w:tabs>
        <w:spacing w:line="218" w:lineRule="auto"/>
        <w:rPr>
          <w:szCs w:val="28"/>
        </w:rPr>
      </w:pPr>
    </w:p>
    <w:p w14:paraId="1D460280" w14:textId="77777777" w:rsidR="00B37CF4" w:rsidRDefault="00000000">
      <w:pPr>
        <w:spacing w:line="218" w:lineRule="auto"/>
        <w:rPr>
          <w:szCs w:val="28"/>
        </w:rPr>
      </w:pPr>
      <w:r>
        <w:rPr>
          <w:szCs w:val="28"/>
        </w:rPr>
        <w:t xml:space="preserve">Заполняется гражданином, </w:t>
      </w:r>
    </w:p>
    <w:p w14:paraId="21DAB0F5" w14:textId="77777777" w:rsidR="00B37CF4" w:rsidRDefault="00000000">
      <w:pPr>
        <w:spacing w:line="218" w:lineRule="auto"/>
        <w:rPr>
          <w:color w:val="000000"/>
        </w:rPr>
      </w:pPr>
      <w:r>
        <w:rPr>
          <w:color w:val="000000"/>
          <w:szCs w:val="28"/>
        </w:rPr>
        <w:t xml:space="preserve">ведущим личное подсобное хозяйство и </w:t>
      </w:r>
    </w:p>
    <w:p w14:paraId="5DC37348" w14:textId="77777777" w:rsidR="00B37CF4" w:rsidRDefault="00000000">
      <w:pPr>
        <w:spacing w:line="218" w:lineRule="auto"/>
        <w:rPr>
          <w:color w:val="000000"/>
        </w:rPr>
      </w:pPr>
      <w:r>
        <w:rPr>
          <w:color w:val="000000"/>
          <w:szCs w:val="28"/>
        </w:rPr>
        <w:t>применяющим специальный налоговый режим</w:t>
      </w:r>
    </w:p>
    <w:p w14:paraId="2E2A678D" w14:textId="77777777" w:rsidR="00B37CF4" w:rsidRDefault="00000000">
      <w:pPr>
        <w:spacing w:line="218" w:lineRule="auto"/>
        <w:rPr>
          <w:color w:val="000000"/>
        </w:rPr>
      </w:pPr>
      <w:r>
        <w:rPr>
          <w:color w:val="000000"/>
          <w:szCs w:val="28"/>
        </w:rPr>
        <w:t>«Налог на профессиональный доход»</w:t>
      </w:r>
    </w:p>
    <w:p w14:paraId="2BD35042" w14:textId="77777777" w:rsidR="00B37CF4" w:rsidRDefault="00B37CF4">
      <w:pPr>
        <w:spacing w:line="218" w:lineRule="auto"/>
        <w:jc w:val="center"/>
        <w:rPr>
          <w:szCs w:val="28"/>
        </w:rPr>
      </w:pPr>
    </w:p>
    <w:p w14:paraId="64BACB1E" w14:textId="77777777" w:rsidR="00B37CF4" w:rsidRDefault="00000000">
      <w:pPr>
        <w:tabs>
          <w:tab w:val="left" w:pos="-5180"/>
        </w:tabs>
        <w:spacing w:line="218" w:lineRule="auto"/>
        <w:jc w:val="center"/>
        <w:rPr>
          <w:b/>
          <w:szCs w:val="28"/>
        </w:rPr>
      </w:pPr>
      <w:r>
        <w:rPr>
          <w:b/>
          <w:szCs w:val="28"/>
        </w:rPr>
        <w:t xml:space="preserve">СПРАВКА-РАСЧЕТ </w:t>
      </w:r>
    </w:p>
    <w:p w14:paraId="6D0F2140"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затрат, на приобретение</w:t>
      </w:r>
    </w:p>
    <w:p w14:paraId="787B8EE8" w14:textId="77777777" w:rsidR="00B37CF4" w:rsidRDefault="00000000">
      <w:pPr>
        <w:spacing w:line="218" w:lineRule="auto"/>
        <w:jc w:val="center"/>
        <w:rPr>
          <w:b/>
          <w:color w:val="000000"/>
          <w:szCs w:val="28"/>
        </w:rPr>
      </w:pPr>
      <w:r>
        <w:rPr>
          <w:b/>
          <w:szCs w:val="28"/>
        </w:rPr>
        <w:t>технологического оборудования для животноводства, птицеводства, а также переработки животноводческой продукции</w:t>
      </w:r>
    </w:p>
    <w:tbl>
      <w:tblPr>
        <w:tblW w:w="9639" w:type="dxa"/>
        <w:tblInd w:w="109" w:type="dxa"/>
        <w:tblLayout w:type="fixed"/>
        <w:tblLook w:val="04A0" w:firstRow="1" w:lastRow="0" w:firstColumn="1" w:lastColumn="0" w:noHBand="0" w:noVBand="1"/>
      </w:tblPr>
      <w:tblGrid>
        <w:gridCol w:w="4197"/>
        <w:gridCol w:w="5442"/>
      </w:tblGrid>
      <w:tr w:rsidR="00B37CF4" w14:paraId="0267DCA0" w14:textId="77777777">
        <w:tc>
          <w:tcPr>
            <w:tcW w:w="4197" w:type="dxa"/>
            <w:tcBorders>
              <w:top w:val="single" w:sz="4" w:space="0" w:color="000000"/>
              <w:left w:val="single" w:sz="4" w:space="0" w:color="000000"/>
              <w:bottom w:val="single" w:sz="4" w:space="0" w:color="000000"/>
              <w:right w:val="single" w:sz="4" w:space="0" w:color="000000"/>
            </w:tcBorders>
          </w:tcPr>
          <w:p w14:paraId="37264175" w14:textId="77777777" w:rsidR="00B37CF4" w:rsidRDefault="00000000">
            <w:pPr>
              <w:widowControl w:val="0"/>
            </w:pPr>
            <w:r>
              <w:t>Ф.И.О. получателя</w:t>
            </w:r>
          </w:p>
        </w:tc>
        <w:tc>
          <w:tcPr>
            <w:tcW w:w="5441" w:type="dxa"/>
            <w:tcBorders>
              <w:top w:val="single" w:sz="4" w:space="0" w:color="000000"/>
              <w:left w:val="single" w:sz="4" w:space="0" w:color="000000"/>
              <w:bottom w:val="single" w:sz="4" w:space="0" w:color="000000"/>
              <w:right w:val="single" w:sz="4" w:space="0" w:color="000000"/>
            </w:tcBorders>
          </w:tcPr>
          <w:p w14:paraId="51AA03FD" w14:textId="77777777" w:rsidR="00B37CF4" w:rsidRDefault="00B37CF4">
            <w:pPr>
              <w:widowControl w:val="0"/>
            </w:pPr>
          </w:p>
        </w:tc>
      </w:tr>
      <w:tr w:rsidR="00B37CF4" w14:paraId="23CE6D6D" w14:textId="77777777">
        <w:tc>
          <w:tcPr>
            <w:tcW w:w="4197" w:type="dxa"/>
            <w:tcBorders>
              <w:top w:val="single" w:sz="4" w:space="0" w:color="000000"/>
              <w:left w:val="single" w:sz="4" w:space="0" w:color="000000"/>
              <w:bottom w:val="single" w:sz="4" w:space="0" w:color="000000"/>
              <w:right w:val="single" w:sz="4" w:space="0" w:color="000000"/>
            </w:tcBorders>
          </w:tcPr>
          <w:p w14:paraId="6587A630" w14:textId="77777777" w:rsidR="00B37CF4" w:rsidRDefault="00000000">
            <w:pPr>
              <w:widowControl w:val="0"/>
            </w:pPr>
            <w:r>
              <w:t>Район (город)</w:t>
            </w:r>
          </w:p>
        </w:tc>
        <w:tc>
          <w:tcPr>
            <w:tcW w:w="5441" w:type="dxa"/>
            <w:tcBorders>
              <w:top w:val="single" w:sz="4" w:space="0" w:color="000000"/>
              <w:left w:val="single" w:sz="4" w:space="0" w:color="000000"/>
              <w:bottom w:val="single" w:sz="4" w:space="0" w:color="000000"/>
              <w:right w:val="single" w:sz="4" w:space="0" w:color="000000"/>
            </w:tcBorders>
          </w:tcPr>
          <w:p w14:paraId="1FFF64E5" w14:textId="77777777" w:rsidR="00B37CF4" w:rsidRDefault="00B37CF4">
            <w:pPr>
              <w:widowControl w:val="0"/>
            </w:pPr>
          </w:p>
        </w:tc>
      </w:tr>
      <w:tr w:rsidR="00B37CF4" w14:paraId="00608885" w14:textId="77777777">
        <w:tc>
          <w:tcPr>
            <w:tcW w:w="4197" w:type="dxa"/>
            <w:tcBorders>
              <w:top w:val="single" w:sz="4" w:space="0" w:color="000000"/>
              <w:left w:val="single" w:sz="4" w:space="0" w:color="000000"/>
              <w:bottom w:val="single" w:sz="4" w:space="0" w:color="000000"/>
              <w:right w:val="single" w:sz="4" w:space="0" w:color="000000"/>
            </w:tcBorders>
          </w:tcPr>
          <w:p w14:paraId="4148A5F8" w14:textId="77777777" w:rsidR="00B37CF4" w:rsidRDefault="00000000">
            <w:pPr>
              <w:widowControl w:val="0"/>
            </w:pPr>
            <w:r>
              <w:t>Почтовый адрес и телефон</w:t>
            </w:r>
          </w:p>
          <w:p w14:paraId="1B13FDDA" w14:textId="77777777" w:rsidR="00B37CF4" w:rsidRDefault="00000000">
            <w:pPr>
              <w:widowControl w:val="0"/>
            </w:pPr>
            <w:r>
              <w:t>получателя субсидий</w:t>
            </w:r>
          </w:p>
        </w:tc>
        <w:tc>
          <w:tcPr>
            <w:tcW w:w="5441" w:type="dxa"/>
            <w:tcBorders>
              <w:top w:val="single" w:sz="4" w:space="0" w:color="000000"/>
              <w:left w:val="single" w:sz="4" w:space="0" w:color="000000"/>
              <w:bottom w:val="single" w:sz="4" w:space="0" w:color="000000"/>
              <w:right w:val="single" w:sz="4" w:space="0" w:color="000000"/>
            </w:tcBorders>
          </w:tcPr>
          <w:p w14:paraId="68FE571B" w14:textId="77777777" w:rsidR="00B37CF4" w:rsidRDefault="00B37CF4">
            <w:pPr>
              <w:widowControl w:val="0"/>
            </w:pPr>
          </w:p>
        </w:tc>
      </w:tr>
      <w:tr w:rsidR="00B37CF4" w14:paraId="67B06280" w14:textId="77777777">
        <w:tc>
          <w:tcPr>
            <w:tcW w:w="4197" w:type="dxa"/>
            <w:tcBorders>
              <w:top w:val="single" w:sz="4" w:space="0" w:color="000000"/>
              <w:left w:val="single" w:sz="4" w:space="0" w:color="000000"/>
              <w:bottom w:val="single" w:sz="4" w:space="0" w:color="000000"/>
              <w:right w:val="single" w:sz="4" w:space="0" w:color="000000"/>
            </w:tcBorders>
          </w:tcPr>
          <w:p w14:paraId="12620467" w14:textId="77777777" w:rsidR="00B37CF4" w:rsidRDefault="00000000">
            <w:pPr>
              <w:widowControl w:val="0"/>
            </w:pPr>
            <w:r>
              <w:t>Документ, удостоверяющий личность (№, когда, кем выдан)</w:t>
            </w:r>
          </w:p>
        </w:tc>
        <w:tc>
          <w:tcPr>
            <w:tcW w:w="5441" w:type="dxa"/>
            <w:tcBorders>
              <w:top w:val="single" w:sz="4" w:space="0" w:color="000000"/>
              <w:left w:val="single" w:sz="4" w:space="0" w:color="000000"/>
              <w:bottom w:val="single" w:sz="4" w:space="0" w:color="000000"/>
              <w:right w:val="single" w:sz="4" w:space="0" w:color="000000"/>
            </w:tcBorders>
          </w:tcPr>
          <w:p w14:paraId="554F8BBB" w14:textId="77777777" w:rsidR="00B37CF4" w:rsidRDefault="00B37CF4">
            <w:pPr>
              <w:widowControl w:val="0"/>
            </w:pPr>
          </w:p>
        </w:tc>
      </w:tr>
      <w:tr w:rsidR="00B37CF4" w14:paraId="33C84715" w14:textId="77777777">
        <w:tc>
          <w:tcPr>
            <w:tcW w:w="4197" w:type="dxa"/>
            <w:tcBorders>
              <w:top w:val="single" w:sz="4" w:space="0" w:color="000000"/>
              <w:left w:val="single" w:sz="4" w:space="0" w:color="000000"/>
              <w:bottom w:val="single" w:sz="4" w:space="0" w:color="000000"/>
              <w:right w:val="single" w:sz="4" w:space="0" w:color="000000"/>
            </w:tcBorders>
          </w:tcPr>
          <w:p w14:paraId="74BFA52F" w14:textId="77777777" w:rsidR="00B37CF4" w:rsidRDefault="00000000">
            <w:pPr>
              <w:widowControl w:val="0"/>
            </w:pPr>
            <w:r>
              <w:t>Банковские реквизиты</w:t>
            </w:r>
          </w:p>
          <w:p w14:paraId="7730F05C" w14:textId="77777777" w:rsidR="00B37CF4" w:rsidRDefault="00000000">
            <w:pPr>
              <w:widowControl w:val="0"/>
            </w:pPr>
            <w:r>
              <w:t>Лицевой счет получателя субсидий</w:t>
            </w:r>
          </w:p>
        </w:tc>
        <w:tc>
          <w:tcPr>
            <w:tcW w:w="5441" w:type="dxa"/>
            <w:tcBorders>
              <w:top w:val="single" w:sz="4" w:space="0" w:color="000000"/>
              <w:left w:val="single" w:sz="4" w:space="0" w:color="000000"/>
              <w:bottom w:val="single" w:sz="4" w:space="0" w:color="000000"/>
              <w:right w:val="single" w:sz="4" w:space="0" w:color="000000"/>
            </w:tcBorders>
          </w:tcPr>
          <w:p w14:paraId="2B81F607" w14:textId="77777777" w:rsidR="00B37CF4" w:rsidRDefault="00B37CF4">
            <w:pPr>
              <w:widowControl w:val="0"/>
            </w:pPr>
          </w:p>
        </w:tc>
      </w:tr>
      <w:tr w:rsidR="00B37CF4" w14:paraId="3A0468D1" w14:textId="77777777">
        <w:tc>
          <w:tcPr>
            <w:tcW w:w="4197" w:type="dxa"/>
            <w:tcBorders>
              <w:top w:val="single" w:sz="4" w:space="0" w:color="000000"/>
              <w:left w:val="single" w:sz="4" w:space="0" w:color="000000"/>
              <w:bottom w:val="single" w:sz="4" w:space="0" w:color="000000"/>
              <w:right w:val="single" w:sz="4" w:space="0" w:color="000000"/>
            </w:tcBorders>
          </w:tcPr>
          <w:p w14:paraId="255BB09F" w14:textId="77777777" w:rsidR="00B37CF4" w:rsidRDefault="00000000">
            <w:pPr>
              <w:widowControl w:val="0"/>
            </w:pPr>
            <w:r>
              <w:t>Корреспондентский счет</w:t>
            </w:r>
          </w:p>
        </w:tc>
        <w:tc>
          <w:tcPr>
            <w:tcW w:w="5441" w:type="dxa"/>
            <w:tcBorders>
              <w:top w:val="single" w:sz="4" w:space="0" w:color="000000"/>
              <w:left w:val="single" w:sz="4" w:space="0" w:color="000000"/>
              <w:bottom w:val="single" w:sz="4" w:space="0" w:color="000000"/>
              <w:right w:val="single" w:sz="4" w:space="0" w:color="000000"/>
            </w:tcBorders>
          </w:tcPr>
          <w:p w14:paraId="49937BE2" w14:textId="77777777" w:rsidR="00B37CF4" w:rsidRDefault="00B37CF4">
            <w:pPr>
              <w:widowControl w:val="0"/>
            </w:pPr>
          </w:p>
        </w:tc>
      </w:tr>
      <w:tr w:rsidR="00B37CF4" w14:paraId="5FC65B60" w14:textId="77777777">
        <w:tc>
          <w:tcPr>
            <w:tcW w:w="4197" w:type="dxa"/>
            <w:tcBorders>
              <w:top w:val="single" w:sz="4" w:space="0" w:color="000000"/>
              <w:left w:val="single" w:sz="4" w:space="0" w:color="000000"/>
              <w:bottom w:val="single" w:sz="4" w:space="0" w:color="000000"/>
              <w:right w:val="single" w:sz="4" w:space="0" w:color="000000"/>
            </w:tcBorders>
          </w:tcPr>
          <w:p w14:paraId="5635D9FD" w14:textId="77777777" w:rsidR="00B37CF4" w:rsidRDefault="00000000">
            <w:pPr>
              <w:widowControl w:val="0"/>
            </w:pPr>
            <w:r>
              <w:t>Наименование банка</w:t>
            </w:r>
          </w:p>
        </w:tc>
        <w:tc>
          <w:tcPr>
            <w:tcW w:w="5441" w:type="dxa"/>
            <w:tcBorders>
              <w:top w:val="single" w:sz="4" w:space="0" w:color="000000"/>
              <w:left w:val="single" w:sz="4" w:space="0" w:color="000000"/>
              <w:bottom w:val="single" w:sz="4" w:space="0" w:color="000000"/>
              <w:right w:val="single" w:sz="4" w:space="0" w:color="000000"/>
            </w:tcBorders>
          </w:tcPr>
          <w:p w14:paraId="6AF8A45C" w14:textId="77777777" w:rsidR="00B37CF4" w:rsidRDefault="00B37CF4">
            <w:pPr>
              <w:widowControl w:val="0"/>
            </w:pPr>
          </w:p>
        </w:tc>
      </w:tr>
      <w:tr w:rsidR="00B37CF4" w14:paraId="64671388" w14:textId="77777777">
        <w:tc>
          <w:tcPr>
            <w:tcW w:w="4197" w:type="dxa"/>
            <w:tcBorders>
              <w:top w:val="single" w:sz="4" w:space="0" w:color="000000"/>
              <w:left w:val="single" w:sz="4" w:space="0" w:color="000000"/>
              <w:bottom w:val="single" w:sz="4" w:space="0" w:color="000000"/>
              <w:right w:val="single" w:sz="4" w:space="0" w:color="000000"/>
            </w:tcBorders>
          </w:tcPr>
          <w:p w14:paraId="57AC58C0" w14:textId="77777777" w:rsidR="00B37CF4" w:rsidRDefault="00000000">
            <w:pPr>
              <w:widowControl w:val="0"/>
            </w:pPr>
            <w:r>
              <w:t>БИК</w:t>
            </w:r>
          </w:p>
        </w:tc>
        <w:tc>
          <w:tcPr>
            <w:tcW w:w="5441" w:type="dxa"/>
            <w:tcBorders>
              <w:top w:val="single" w:sz="4" w:space="0" w:color="000000"/>
              <w:left w:val="single" w:sz="4" w:space="0" w:color="000000"/>
              <w:bottom w:val="single" w:sz="4" w:space="0" w:color="000000"/>
              <w:right w:val="single" w:sz="4" w:space="0" w:color="000000"/>
            </w:tcBorders>
          </w:tcPr>
          <w:p w14:paraId="09D5A6A7" w14:textId="77777777" w:rsidR="00B37CF4" w:rsidRDefault="00B37CF4">
            <w:pPr>
              <w:widowControl w:val="0"/>
            </w:pPr>
          </w:p>
        </w:tc>
      </w:tr>
    </w:tbl>
    <w:p w14:paraId="61653174" w14:textId="77777777" w:rsidR="00B37CF4" w:rsidRDefault="00B37CF4">
      <w:pPr>
        <w:spacing w:line="218" w:lineRule="auto"/>
        <w:rPr>
          <w:szCs w:val="28"/>
        </w:rPr>
      </w:pPr>
    </w:p>
    <w:tbl>
      <w:tblPr>
        <w:tblW w:w="9657" w:type="dxa"/>
        <w:tblInd w:w="109" w:type="dxa"/>
        <w:tblLayout w:type="fixed"/>
        <w:tblLook w:val="04A0" w:firstRow="1" w:lastRow="0" w:firstColumn="1" w:lastColumn="0" w:noHBand="0" w:noVBand="1"/>
      </w:tblPr>
      <w:tblGrid>
        <w:gridCol w:w="1560"/>
        <w:gridCol w:w="1561"/>
        <w:gridCol w:w="1356"/>
        <w:gridCol w:w="1123"/>
        <w:gridCol w:w="1260"/>
        <w:gridCol w:w="1118"/>
        <w:gridCol w:w="1679"/>
      </w:tblGrid>
      <w:tr w:rsidR="00B37CF4" w14:paraId="55D34A5A" w14:textId="77777777">
        <w:tc>
          <w:tcPr>
            <w:tcW w:w="1559" w:type="dxa"/>
            <w:tcBorders>
              <w:top w:val="single" w:sz="4" w:space="0" w:color="000000"/>
              <w:left w:val="single" w:sz="4" w:space="0" w:color="000000"/>
              <w:bottom w:val="single" w:sz="4" w:space="0" w:color="000000"/>
              <w:right w:val="single" w:sz="4" w:space="0" w:color="000000"/>
            </w:tcBorders>
            <w:vAlign w:val="center"/>
          </w:tcPr>
          <w:p w14:paraId="0227224F" w14:textId="77777777" w:rsidR="00B37CF4" w:rsidRDefault="00000000">
            <w:pPr>
              <w:widowControl w:val="0"/>
              <w:ind w:left="-57" w:right="-57"/>
              <w:jc w:val="center"/>
              <w:rPr>
                <w:sz w:val="22"/>
              </w:rPr>
            </w:pPr>
            <w:r>
              <w:rPr>
                <w:sz w:val="22"/>
                <w:szCs w:val="22"/>
              </w:rPr>
              <w:t>Наименование оборудования</w:t>
            </w:r>
          </w:p>
        </w:tc>
        <w:tc>
          <w:tcPr>
            <w:tcW w:w="1561" w:type="dxa"/>
            <w:tcBorders>
              <w:top w:val="single" w:sz="4" w:space="0" w:color="000000"/>
              <w:left w:val="single" w:sz="4" w:space="0" w:color="000000"/>
              <w:bottom w:val="single" w:sz="4" w:space="0" w:color="000000"/>
              <w:right w:val="single" w:sz="4" w:space="0" w:color="000000"/>
            </w:tcBorders>
            <w:vAlign w:val="center"/>
          </w:tcPr>
          <w:p w14:paraId="325BEB25" w14:textId="77777777" w:rsidR="00B37CF4" w:rsidRDefault="00000000">
            <w:pPr>
              <w:widowControl w:val="0"/>
              <w:ind w:left="-57" w:right="-57"/>
              <w:jc w:val="center"/>
              <w:rPr>
                <w:sz w:val="22"/>
              </w:rPr>
            </w:pPr>
            <w:r>
              <w:rPr>
                <w:sz w:val="22"/>
                <w:szCs w:val="22"/>
              </w:rPr>
              <w:t>Количество оборудования</w:t>
            </w:r>
          </w:p>
          <w:p w14:paraId="0B58B800" w14:textId="77777777" w:rsidR="00B37CF4" w:rsidRDefault="00000000">
            <w:pPr>
              <w:widowControl w:val="0"/>
              <w:ind w:left="-57" w:right="-57"/>
              <w:jc w:val="center"/>
              <w:rPr>
                <w:sz w:val="22"/>
              </w:rPr>
            </w:pPr>
            <w:r>
              <w:rPr>
                <w:sz w:val="22"/>
                <w:szCs w:val="22"/>
              </w:rPr>
              <w:t>(ед.)</w:t>
            </w:r>
          </w:p>
        </w:tc>
        <w:tc>
          <w:tcPr>
            <w:tcW w:w="1356" w:type="dxa"/>
            <w:tcBorders>
              <w:top w:val="single" w:sz="4" w:space="0" w:color="000000"/>
              <w:left w:val="single" w:sz="4" w:space="0" w:color="000000"/>
              <w:bottom w:val="single" w:sz="4" w:space="0" w:color="000000"/>
              <w:right w:val="single" w:sz="4" w:space="0" w:color="000000"/>
            </w:tcBorders>
            <w:vAlign w:val="center"/>
          </w:tcPr>
          <w:p w14:paraId="65977C0A" w14:textId="77777777" w:rsidR="00B37CF4" w:rsidRDefault="00000000">
            <w:pPr>
              <w:widowControl w:val="0"/>
              <w:ind w:left="-57" w:right="-57"/>
              <w:jc w:val="center"/>
              <w:rPr>
                <w:sz w:val="22"/>
              </w:rPr>
            </w:pPr>
            <w:r>
              <w:rPr>
                <w:sz w:val="22"/>
                <w:szCs w:val="22"/>
              </w:rPr>
              <w:t>Фактические затраты</w:t>
            </w:r>
          </w:p>
          <w:p w14:paraId="7F7E73A1" w14:textId="77777777" w:rsidR="00B37CF4" w:rsidRDefault="00000000">
            <w:pPr>
              <w:widowControl w:val="0"/>
              <w:ind w:left="-57" w:right="-57"/>
              <w:jc w:val="center"/>
              <w:rPr>
                <w:sz w:val="22"/>
              </w:rPr>
            </w:pPr>
            <w:r>
              <w:rPr>
                <w:sz w:val="22"/>
                <w:szCs w:val="22"/>
              </w:rPr>
              <w:t>всего</w:t>
            </w:r>
          </w:p>
          <w:p w14:paraId="3126EC30" w14:textId="77777777" w:rsidR="00B37CF4" w:rsidRDefault="00000000">
            <w:pPr>
              <w:widowControl w:val="0"/>
              <w:ind w:left="-57" w:right="-57"/>
              <w:jc w:val="center"/>
              <w:rPr>
                <w:sz w:val="22"/>
              </w:rPr>
            </w:pPr>
            <w:r>
              <w:rPr>
                <w:sz w:val="22"/>
                <w:szCs w:val="22"/>
              </w:rPr>
              <w:t xml:space="preserve"> (рублей)</w:t>
            </w:r>
          </w:p>
        </w:tc>
        <w:tc>
          <w:tcPr>
            <w:tcW w:w="1123" w:type="dxa"/>
            <w:tcBorders>
              <w:top w:val="single" w:sz="4" w:space="0" w:color="000000"/>
              <w:left w:val="single" w:sz="4" w:space="0" w:color="000000"/>
              <w:bottom w:val="single" w:sz="4" w:space="0" w:color="000000"/>
              <w:right w:val="single" w:sz="4" w:space="0" w:color="000000"/>
            </w:tcBorders>
            <w:vAlign w:val="center"/>
          </w:tcPr>
          <w:p w14:paraId="3D3FBB4A" w14:textId="77777777" w:rsidR="00B37CF4" w:rsidRDefault="00000000">
            <w:pPr>
              <w:widowControl w:val="0"/>
              <w:ind w:left="-57" w:right="-57"/>
              <w:jc w:val="center"/>
              <w:rPr>
                <w:sz w:val="22"/>
              </w:rPr>
            </w:pPr>
            <w:r>
              <w:rPr>
                <w:sz w:val="22"/>
                <w:szCs w:val="22"/>
              </w:rPr>
              <w:t>Ставка</w:t>
            </w:r>
          </w:p>
          <w:p w14:paraId="5100D528" w14:textId="77777777" w:rsidR="00B37CF4" w:rsidRDefault="00000000">
            <w:pPr>
              <w:widowControl w:val="0"/>
              <w:ind w:left="-57" w:right="-57"/>
              <w:jc w:val="center"/>
              <w:rPr>
                <w:sz w:val="22"/>
              </w:rPr>
            </w:pPr>
            <w:r>
              <w:rPr>
                <w:sz w:val="22"/>
                <w:szCs w:val="22"/>
              </w:rPr>
              <w:t>субсидии</w:t>
            </w:r>
          </w:p>
          <w:p w14:paraId="27FE401E" w14:textId="77777777" w:rsidR="00B37CF4" w:rsidRDefault="00000000">
            <w:pPr>
              <w:widowControl w:val="0"/>
              <w:ind w:left="-57" w:right="-57"/>
              <w:jc w:val="center"/>
              <w:rPr>
                <w:sz w:val="22"/>
              </w:rPr>
            </w:pPr>
            <w:r>
              <w:rPr>
                <w:sz w:val="22"/>
                <w:szCs w:val="22"/>
              </w:rPr>
              <w:t>(%)</w:t>
            </w:r>
          </w:p>
        </w:tc>
        <w:tc>
          <w:tcPr>
            <w:tcW w:w="1260" w:type="dxa"/>
            <w:tcBorders>
              <w:top w:val="single" w:sz="4" w:space="0" w:color="000000"/>
              <w:left w:val="single" w:sz="4" w:space="0" w:color="000000"/>
              <w:bottom w:val="single" w:sz="4" w:space="0" w:color="000000"/>
              <w:right w:val="single" w:sz="4" w:space="0" w:color="000000"/>
            </w:tcBorders>
            <w:vAlign w:val="center"/>
          </w:tcPr>
          <w:p w14:paraId="5FEE778B" w14:textId="77777777" w:rsidR="00B37CF4" w:rsidRDefault="00000000">
            <w:pPr>
              <w:widowControl w:val="0"/>
              <w:ind w:left="-57" w:right="-57"/>
              <w:jc w:val="center"/>
              <w:rPr>
                <w:sz w:val="22"/>
              </w:rPr>
            </w:pPr>
            <w:r>
              <w:rPr>
                <w:sz w:val="22"/>
                <w:szCs w:val="22"/>
              </w:rPr>
              <w:t xml:space="preserve">Размер </w:t>
            </w:r>
            <w:r>
              <w:rPr>
                <w:sz w:val="22"/>
                <w:szCs w:val="22"/>
              </w:rPr>
              <w:br/>
              <w:t>целевых средств</w:t>
            </w:r>
          </w:p>
          <w:p w14:paraId="5A6CF59F" w14:textId="77777777" w:rsidR="00B37CF4" w:rsidRDefault="00000000">
            <w:pPr>
              <w:widowControl w:val="0"/>
              <w:ind w:left="-57" w:right="-57"/>
              <w:jc w:val="center"/>
              <w:rPr>
                <w:sz w:val="20"/>
                <w:szCs w:val="20"/>
              </w:rPr>
            </w:pPr>
            <w:r>
              <w:rPr>
                <w:sz w:val="22"/>
                <w:szCs w:val="22"/>
              </w:rPr>
              <w:t xml:space="preserve"> </w:t>
            </w:r>
            <w:r>
              <w:rPr>
                <w:sz w:val="20"/>
                <w:szCs w:val="20"/>
              </w:rPr>
              <w:t xml:space="preserve">гр.5 = </w:t>
            </w:r>
            <w:r>
              <w:rPr>
                <w:sz w:val="20"/>
                <w:szCs w:val="20"/>
              </w:rPr>
              <w:br/>
              <w:t>гр.3×гр.4/100</w:t>
            </w:r>
          </w:p>
          <w:p w14:paraId="2117C4B5" w14:textId="77777777" w:rsidR="00B37CF4" w:rsidRDefault="00000000">
            <w:pPr>
              <w:widowControl w:val="0"/>
              <w:ind w:left="-57" w:right="-57"/>
              <w:jc w:val="center"/>
              <w:rPr>
                <w:sz w:val="22"/>
              </w:rPr>
            </w:pPr>
            <w:r>
              <w:rPr>
                <w:sz w:val="22"/>
                <w:szCs w:val="22"/>
              </w:rPr>
              <w:t xml:space="preserve"> (рублей)</w:t>
            </w:r>
          </w:p>
        </w:tc>
        <w:tc>
          <w:tcPr>
            <w:tcW w:w="1118" w:type="dxa"/>
            <w:tcBorders>
              <w:top w:val="single" w:sz="4" w:space="0" w:color="000000"/>
              <w:left w:val="single" w:sz="4" w:space="0" w:color="000000"/>
              <w:bottom w:val="single" w:sz="4" w:space="0" w:color="000000"/>
              <w:right w:val="single" w:sz="4" w:space="0" w:color="000000"/>
            </w:tcBorders>
            <w:vAlign w:val="center"/>
          </w:tcPr>
          <w:p w14:paraId="27E21578" w14:textId="77777777" w:rsidR="00B37CF4" w:rsidRDefault="00000000">
            <w:pPr>
              <w:widowControl w:val="0"/>
              <w:ind w:left="-57" w:right="-57"/>
              <w:jc w:val="center"/>
              <w:rPr>
                <w:sz w:val="22"/>
              </w:rPr>
            </w:pPr>
            <w:r>
              <w:rPr>
                <w:sz w:val="22"/>
                <w:szCs w:val="22"/>
              </w:rPr>
              <w:t>Макси-мальный размер</w:t>
            </w:r>
          </w:p>
          <w:p w14:paraId="275E5B89" w14:textId="77777777" w:rsidR="00B37CF4" w:rsidRDefault="00000000">
            <w:pPr>
              <w:widowControl w:val="0"/>
              <w:ind w:left="-57" w:right="-57"/>
              <w:jc w:val="center"/>
              <w:rPr>
                <w:sz w:val="22"/>
              </w:rPr>
            </w:pPr>
            <w:r>
              <w:rPr>
                <w:sz w:val="22"/>
                <w:szCs w:val="22"/>
              </w:rPr>
              <w:t>выплат</w:t>
            </w:r>
          </w:p>
          <w:p w14:paraId="69EA606C" w14:textId="77777777" w:rsidR="00B37CF4" w:rsidRDefault="00000000">
            <w:pPr>
              <w:widowControl w:val="0"/>
              <w:ind w:left="-57" w:right="-57"/>
              <w:jc w:val="center"/>
              <w:rPr>
                <w:sz w:val="22"/>
              </w:rPr>
            </w:pPr>
            <w:r>
              <w:rPr>
                <w:sz w:val="22"/>
                <w:szCs w:val="22"/>
              </w:rPr>
              <w:t>(рублей)</w:t>
            </w:r>
          </w:p>
        </w:tc>
        <w:tc>
          <w:tcPr>
            <w:tcW w:w="1679" w:type="dxa"/>
            <w:tcBorders>
              <w:top w:val="single" w:sz="4" w:space="0" w:color="000000"/>
              <w:left w:val="single" w:sz="4" w:space="0" w:color="000000"/>
              <w:bottom w:val="single" w:sz="4" w:space="0" w:color="000000"/>
              <w:right w:val="single" w:sz="4" w:space="0" w:color="000000"/>
            </w:tcBorders>
            <w:vAlign w:val="center"/>
          </w:tcPr>
          <w:p w14:paraId="5F81FE47" w14:textId="77777777" w:rsidR="00B37CF4" w:rsidRDefault="00000000">
            <w:pPr>
              <w:widowControl w:val="0"/>
              <w:ind w:left="-57" w:right="-57"/>
              <w:jc w:val="center"/>
              <w:rPr>
                <w:sz w:val="20"/>
                <w:szCs w:val="20"/>
              </w:rPr>
            </w:pPr>
            <w:r>
              <w:rPr>
                <w:sz w:val="22"/>
                <w:szCs w:val="22"/>
              </w:rPr>
              <w:t>Сумма субсидии (</w:t>
            </w:r>
            <w:r>
              <w:rPr>
                <w:sz w:val="20"/>
                <w:szCs w:val="20"/>
              </w:rPr>
              <w:t>минимальная величина из</w:t>
            </w:r>
          </w:p>
          <w:p w14:paraId="1904CAFA" w14:textId="77777777" w:rsidR="00B37CF4" w:rsidRDefault="00000000">
            <w:pPr>
              <w:widowControl w:val="0"/>
              <w:ind w:left="-57" w:right="-57"/>
              <w:jc w:val="center"/>
              <w:rPr>
                <w:sz w:val="22"/>
              </w:rPr>
            </w:pPr>
            <w:r>
              <w:rPr>
                <w:sz w:val="20"/>
                <w:szCs w:val="20"/>
              </w:rPr>
              <w:t>гр.5 или гр.6</w:t>
            </w:r>
            <w:r>
              <w:rPr>
                <w:sz w:val="22"/>
                <w:szCs w:val="22"/>
              </w:rPr>
              <w:t>)</w:t>
            </w:r>
          </w:p>
          <w:p w14:paraId="67EBA2D9" w14:textId="77777777" w:rsidR="00B37CF4" w:rsidRDefault="00000000">
            <w:pPr>
              <w:widowControl w:val="0"/>
              <w:ind w:left="-57" w:right="-57"/>
              <w:jc w:val="center"/>
              <w:rPr>
                <w:sz w:val="22"/>
              </w:rPr>
            </w:pPr>
            <w:r>
              <w:rPr>
                <w:sz w:val="22"/>
                <w:szCs w:val="22"/>
              </w:rPr>
              <w:t>(рублей)</w:t>
            </w:r>
          </w:p>
        </w:tc>
      </w:tr>
      <w:tr w:rsidR="00B37CF4" w14:paraId="1D2260E3" w14:textId="77777777">
        <w:tc>
          <w:tcPr>
            <w:tcW w:w="1559" w:type="dxa"/>
            <w:tcBorders>
              <w:top w:val="single" w:sz="4" w:space="0" w:color="000000"/>
              <w:left w:val="single" w:sz="4" w:space="0" w:color="000000"/>
              <w:bottom w:val="single" w:sz="4" w:space="0" w:color="000000"/>
              <w:right w:val="single" w:sz="4" w:space="0" w:color="000000"/>
            </w:tcBorders>
          </w:tcPr>
          <w:p w14:paraId="25D851A3" w14:textId="77777777" w:rsidR="00B37CF4" w:rsidRDefault="00000000">
            <w:pPr>
              <w:widowControl w:val="0"/>
              <w:spacing w:line="218" w:lineRule="auto"/>
              <w:jc w:val="center"/>
              <w:rPr>
                <w:sz w:val="22"/>
              </w:rPr>
            </w:pPr>
            <w:r>
              <w:rPr>
                <w:sz w:val="22"/>
                <w:szCs w:val="22"/>
              </w:rPr>
              <w:t>1</w:t>
            </w:r>
          </w:p>
        </w:tc>
        <w:tc>
          <w:tcPr>
            <w:tcW w:w="1561" w:type="dxa"/>
            <w:tcBorders>
              <w:top w:val="single" w:sz="4" w:space="0" w:color="000000"/>
              <w:left w:val="single" w:sz="4" w:space="0" w:color="000000"/>
              <w:bottom w:val="single" w:sz="4" w:space="0" w:color="000000"/>
              <w:right w:val="single" w:sz="4" w:space="0" w:color="000000"/>
            </w:tcBorders>
          </w:tcPr>
          <w:p w14:paraId="76C0A61D" w14:textId="77777777" w:rsidR="00B37CF4" w:rsidRDefault="00000000">
            <w:pPr>
              <w:widowControl w:val="0"/>
              <w:spacing w:line="218" w:lineRule="auto"/>
              <w:jc w:val="center"/>
              <w:rPr>
                <w:sz w:val="22"/>
              </w:rPr>
            </w:pPr>
            <w:r>
              <w:rPr>
                <w:sz w:val="22"/>
                <w:szCs w:val="22"/>
              </w:rPr>
              <w:t>2</w:t>
            </w:r>
          </w:p>
        </w:tc>
        <w:tc>
          <w:tcPr>
            <w:tcW w:w="1356" w:type="dxa"/>
            <w:tcBorders>
              <w:top w:val="single" w:sz="4" w:space="0" w:color="000000"/>
              <w:left w:val="single" w:sz="4" w:space="0" w:color="000000"/>
              <w:bottom w:val="single" w:sz="4" w:space="0" w:color="000000"/>
              <w:right w:val="single" w:sz="4" w:space="0" w:color="000000"/>
            </w:tcBorders>
          </w:tcPr>
          <w:p w14:paraId="57B1A6D0" w14:textId="77777777" w:rsidR="00B37CF4" w:rsidRDefault="00000000">
            <w:pPr>
              <w:widowControl w:val="0"/>
              <w:spacing w:line="218" w:lineRule="auto"/>
              <w:jc w:val="center"/>
              <w:rPr>
                <w:sz w:val="22"/>
              </w:rPr>
            </w:pPr>
            <w:r>
              <w:rPr>
                <w:sz w:val="22"/>
                <w:szCs w:val="22"/>
              </w:rPr>
              <w:t>3</w:t>
            </w:r>
          </w:p>
        </w:tc>
        <w:tc>
          <w:tcPr>
            <w:tcW w:w="1123" w:type="dxa"/>
            <w:tcBorders>
              <w:top w:val="single" w:sz="4" w:space="0" w:color="000000"/>
              <w:left w:val="single" w:sz="4" w:space="0" w:color="000000"/>
              <w:bottom w:val="single" w:sz="4" w:space="0" w:color="000000"/>
              <w:right w:val="single" w:sz="4" w:space="0" w:color="000000"/>
            </w:tcBorders>
          </w:tcPr>
          <w:p w14:paraId="55595234" w14:textId="77777777" w:rsidR="00B37CF4" w:rsidRDefault="00000000">
            <w:pPr>
              <w:widowControl w:val="0"/>
              <w:spacing w:line="218" w:lineRule="auto"/>
              <w:jc w:val="center"/>
              <w:rPr>
                <w:sz w:val="22"/>
              </w:rPr>
            </w:pPr>
            <w:r>
              <w:rPr>
                <w:sz w:val="22"/>
                <w:szCs w:val="22"/>
              </w:rPr>
              <w:t>4</w:t>
            </w:r>
          </w:p>
        </w:tc>
        <w:tc>
          <w:tcPr>
            <w:tcW w:w="1260" w:type="dxa"/>
            <w:tcBorders>
              <w:top w:val="single" w:sz="4" w:space="0" w:color="000000"/>
              <w:left w:val="single" w:sz="4" w:space="0" w:color="000000"/>
              <w:bottom w:val="single" w:sz="4" w:space="0" w:color="000000"/>
              <w:right w:val="single" w:sz="4" w:space="0" w:color="000000"/>
            </w:tcBorders>
          </w:tcPr>
          <w:p w14:paraId="5EB36A28" w14:textId="77777777" w:rsidR="00B37CF4" w:rsidRDefault="00000000">
            <w:pPr>
              <w:widowControl w:val="0"/>
              <w:spacing w:line="218" w:lineRule="auto"/>
              <w:jc w:val="center"/>
              <w:rPr>
                <w:sz w:val="22"/>
              </w:rPr>
            </w:pPr>
            <w:r>
              <w:rPr>
                <w:sz w:val="22"/>
                <w:szCs w:val="22"/>
              </w:rPr>
              <w:t>5</w:t>
            </w:r>
          </w:p>
        </w:tc>
        <w:tc>
          <w:tcPr>
            <w:tcW w:w="1118" w:type="dxa"/>
            <w:tcBorders>
              <w:top w:val="single" w:sz="4" w:space="0" w:color="000000"/>
              <w:left w:val="single" w:sz="4" w:space="0" w:color="000000"/>
              <w:bottom w:val="single" w:sz="4" w:space="0" w:color="000000"/>
              <w:right w:val="single" w:sz="4" w:space="0" w:color="000000"/>
            </w:tcBorders>
          </w:tcPr>
          <w:p w14:paraId="23FC757F" w14:textId="77777777" w:rsidR="00B37CF4" w:rsidRDefault="00000000">
            <w:pPr>
              <w:widowControl w:val="0"/>
              <w:spacing w:line="218" w:lineRule="auto"/>
              <w:jc w:val="center"/>
              <w:rPr>
                <w:sz w:val="22"/>
              </w:rPr>
            </w:pPr>
            <w:r>
              <w:rPr>
                <w:sz w:val="22"/>
                <w:szCs w:val="22"/>
              </w:rPr>
              <w:t>6</w:t>
            </w:r>
          </w:p>
        </w:tc>
        <w:tc>
          <w:tcPr>
            <w:tcW w:w="1679" w:type="dxa"/>
            <w:tcBorders>
              <w:top w:val="single" w:sz="4" w:space="0" w:color="000000"/>
              <w:left w:val="single" w:sz="4" w:space="0" w:color="000000"/>
              <w:bottom w:val="single" w:sz="4" w:space="0" w:color="000000"/>
              <w:right w:val="single" w:sz="4" w:space="0" w:color="000000"/>
            </w:tcBorders>
          </w:tcPr>
          <w:p w14:paraId="2734515F" w14:textId="77777777" w:rsidR="00B37CF4" w:rsidRDefault="00000000">
            <w:pPr>
              <w:widowControl w:val="0"/>
              <w:spacing w:line="218" w:lineRule="auto"/>
              <w:jc w:val="center"/>
              <w:rPr>
                <w:sz w:val="22"/>
              </w:rPr>
            </w:pPr>
            <w:r>
              <w:rPr>
                <w:sz w:val="22"/>
                <w:szCs w:val="22"/>
              </w:rPr>
              <w:t>7</w:t>
            </w:r>
          </w:p>
        </w:tc>
      </w:tr>
      <w:tr w:rsidR="00B37CF4" w14:paraId="1A831F1F" w14:textId="77777777">
        <w:tc>
          <w:tcPr>
            <w:tcW w:w="1559" w:type="dxa"/>
            <w:tcBorders>
              <w:top w:val="single" w:sz="4" w:space="0" w:color="000000"/>
              <w:left w:val="single" w:sz="4" w:space="0" w:color="000000"/>
              <w:bottom w:val="single" w:sz="4" w:space="0" w:color="000000"/>
              <w:right w:val="single" w:sz="4" w:space="0" w:color="000000"/>
            </w:tcBorders>
          </w:tcPr>
          <w:p w14:paraId="4AEBA0DB" w14:textId="77777777" w:rsidR="00B37CF4" w:rsidRDefault="00B37CF4">
            <w:pPr>
              <w:widowControl w:val="0"/>
              <w:spacing w:line="218" w:lineRule="auto"/>
              <w:rPr>
                <w:sz w:val="22"/>
              </w:rPr>
            </w:pPr>
          </w:p>
        </w:tc>
        <w:tc>
          <w:tcPr>
            <w:tcW w:w="1561" w:type="dxa"/>
            <w:tcBorders>
              <w:top w:val="single" w:sz="4" w:space="0" w:color="000000"/>
              <w:left w:val="single" w:sz="4" w:space="0" w:color="000000"/>
              <w:bottom w:val="single" w:sz="4" w:space="0" w:color="000000"/>
              <w:right w:val="single" w:sz="4" w:space="0" w:color="000000"/>
            </w:tcBorders>
          </w:tcPr>
          <w:p w14:paraId="4C86DAD5" w14:textId="77777777" w:rsidR="00B37CF4" w:rsidRDefault="00B37CF4">
            <w:pPr>
              <w:widowControl w:val="0"/>
              <w:spacing w:line="218" w:lineRule="auto"/>
              <w:rPr>
                <w:sz w:val="22"/>
              </w:rPr>
            </w:pPr>
          </w:p>
        </w:tc>
        <w:tc>
          <w:tcPr>
            <w:tcW w:w="1356" w:type="dxa"/>
            <w:tcBorders>
              <w:top w:val="single" w:sz="4" w:space="0" w:color="000000"/>
              <w:left w:val="single" w:sz="4" w:space="0" w:color="000000"/>
              <w:bottom w:val="single" w:sz="4" w:space="0" w:color="000000"/>
              <w:right w:val="single" w:sz="4" w:space="0" w:color="000000"/>
            </w:tcBorders>
          </w:tcPr>
          <w:p w14:paraId="6C85FF15" w14:textId="77777777" w:rsidR="00B37CF4" w:rsidRDefault="00B37CF4">
            <w:pPr>
              <w:widowControl w:val="0"/>
              <w:spacing w:line="218" w:lineRule="auto"/>
              <w:jc w:val="center"/>
              <w:rPr>
                <w:sz w:val="22"/>
              </w:rPr>
            </w:pPr>
          </w:p>
        </w:tc>
        <w:tc>
          <w:tcPr>
            <w:tcW w:w="1123" w:type="dxa"/>
            <w:tcBorders>
              <w:top w:val="single" w:sz="4" w:space="0" w:color="000000"/>
              <w:left w:val="single" w:sz="4" w:space="0" w:color="000000"/>
              <w:bottom w:val="single" w:sz="4" w:space="0" w:color="000000"/>
              <w:right w:val="single" w:sz="4" w:space="0" w:color="000000"/>
            </w:tcBorders>
          </w:tcPr>
          <w:p w14:paraId="6B97C36F" w14:textId="77777777" w:rsidR="00B37CF4" w:rsidRDefault="00B37CF4">
            <w:pPr>
              <w:widowControl w:val="0"/>
              <w:spacing w:line="218" w:lineRule="auto"/>
              <w:jc w:val="center"/>
              <w:rPr>
                <w:sz w:val="22"/>
              </w:rPr>
            </w:pPr>
          </w:p>
        </w:tc>
        <w:tc>
          <w:tcPr>
            <w:tcW w:w="1260" w:type="dxa"/>
            <w:tcBorders>
              <w:top w:val="single" w:sz="4" w:space="0" w:color="000000"/>
              <w:left w:val="single" w:sz="4" w:space="0" w:color="000000"/>
              <w:bottom w:val="single" w:sz="4" w:space="0" w:color="000000"/>
              <w:right w:val="single" w:sz="4" w:space="0" w:color="000000"/>
            </w:tcBorders>
          </w:tcPr>
          <w:p w14:paraId="38316E70" w14:textId="77777777" w:rsidR="00B37CF4" w:rsidRDefault="00B37CF4">
            <w:pPr>
              <w:widowControl w:val="0"/>
              <w:spacing w:line="218" w:lineRule="auto"/>
              <w:rPr>
                <w:sz w:val="22"/>
              </w:rPr>
            </w:pPr>
          </w:p>
        </w:tc>
        <w:tc>
          <w:tcPr>
            <w:tcW w:w="1118" w:type="dxa"/>
            <w:tcBorders>
              <w:top w:val="single" w:sz="4" w:space="0" w:color="000000"/>
              <w:left w:val="single" w:sz="4" w:space="0" w:color="000000"/>
              <w:bottom w:val="single" w:sz="4" w:space="0" w:color="000000"/>
              <w:right w:val="single" w:sz="4" w:space="0" w:color="000000"/>
            </w:tcBorders>
          </w:tcPr>
          <w:p w14:paraId="5B6694EE" w14:textId="77777777" w:rsidR="00B37CF4" w:rsidRDefault="00B37CF4">
            <w:pPr>
              <w:widowControl w:val="0"/>
              <w:spacing w:line="218" w:lineRule="auto"/>
              <w:rPr>
                <w:sz w:val="22"/>
              </w:rPr>
            </w:pPr>
          </w:p>
        </w:tc>
        <w:tc>
          <w:tcPr>
            <w:tcW w:w="1679" w:type="dxa"/>
            <w:tcBorders>
              <w:top w:val="single" w:sz="4" w:space="0" w:color="000000"/>
              <w:left w:val="single" w:sz="4" w:space="0" w:color="000000"/>
              <w:bottom w:val="single" w:sz="4" w:space="0" w:color="000000"/>
              <w:right w:val="single" w:sz="4" w:space="0" w:color="000000"/>
            </w:tcBorders>
          </w:tcPr>
          <w:p w14:paraId="096C4AED" w14:textId="77777777" w:rsidR="00B37CF4" w:rsidRDefault="00B37CF4">
            <w:pPr>
              <w:widowControl w:val="0"/>
              <w:spacing w:line="218" w:lineRule="auto"/>
              <w:rPr>
                <w:sz w:val="22"/>
              </w:rPr>
            </w:pPr>
          </w:p>
        </w:tc>
      </w:tr>
      <w:tr w:rsidR="00B37CF4" w14:paraId="74074EE9" w14:textId="77777777">
        <w:tc>
          <w:tcPr>
            <w:tcW w:w="1559" w:type="dxa"/>
            <w:tcBorders>
              <w:top w:val="single" w:sz="4" w:space="0" w:color="000000"/>
              <w:left w:val="single" w:sz="4" w:space="0" w:color="000000"/>
              <w:bottom w:val="single" w:sz="4" w:space="0" w:color="000000"/>
            </w:tcBorders>
          </w:tcPr>
          <w:p w14:paraId="334DA481" w14:textId="77777777" w:rsidR="00B37CF4" w:rsidRDefault="00000000">
            <w:pPr>
              <w:widowControl w:val="0"/>
              <w:spacing w:line="218" w:lineRule="auto"/>
              <w:rPr>
                <w:sz w:val="22"/>
              </w:rPr>
            </w:pPr>
            <w:r>
              <w:rPr>
                <w:sz w:val="22"/>
                <w:szCs w:val="22"/>
              </w:rPr>
              <w:t>Итого</w:t>
            </w:r>
          </w:p>
        </w:tc>
        <w:tc>
          <w:tcPr>
            <w:tcW w:w="1561" w:type="dxa"/>
            <w:tcBorders>
              <w:top w:val="single" w:sz="4" w:space="0" w:color="000000"/>
              <w:left w:val="single" w:sz="4" w:space="0" w:color="000000"/>
              <w:bottom w:val="single" w:sz="4" w:space="0" w:color="000000"/>
              <w:right w:val="single" w:sz="4" w:space="0" w:color="000000"/>
            </w:tcBorders>
          </w:tcPr>
          <w:p w14:paraId="44ACC433" w14:textId="77777777" w:rsidR="00B37CF4" w:rsidRDefault="00B37CF4">
            <w:pPr>
              <w:widowControl w:val="0"/>
              <w:spacing w:line="218" w:lineRule="auto"/>
              <w:jc w:val="center"/>
              <w:rPr>
                <w:sz w:val="22"/>
              </w:rPr>
            </w:pPr>
          </w:p>
        </w:tc>
        <w:tc>
          <w:tcPr>
            <w:tcW w:w="1356" w:type="dxa"/>
            <w:tcBorders>
              <w:top w:val="single" w:sz="4" w:space="0" w:color="000000"/>
              <w:left w:val="single" w:sz="4" w:space="0" w:color="000000"/>
              <w:bottom w:val="single" w:sz="4" w:space="0" w:color="000000"/>
              <w:right w:val="single" w:sz="4" w:space="0" w:color="000000"/>
            </w:tcBorders>
          </w:tcPr>
          <w:p w14:paraId="32EFC27A" w14:textId="77777777" w:rsidR="00B37CF4" w:rsidRDefault="00000000">
            <w:pPr>
              <w:widowControl w:val="0"/>
              <w:spacing w:line="218" w:lineRule="auto"/>
              <w:jc w:val="center"/>
              <w:rPr>
                <w:sz w:val="22"/>
              </w:rPr>
            </w:pPr>
            <w:r>
              <w:rPr>
                <w:sz w:val="22"/>
                <w:szCs w:val="22"/>
              </w:rPr>
              <w:t>Х</w:t>
            </w:r>
          </w:p>
        </w:tc>
        <w:tc>
          <w:tcPr>
            <w:tcW w:w="1123" w:type="dxa"/>
            <w:tcBorders>
              <w:top w:val="single" w:sz="4" w:space="0" w:color="000000"/>
              <w:left w:val="single" w:sz="4" w:space="0" w:color="000000"/>
              <w:bottom w:val="single" w:sz="4" w:space="0" w:color="000000"/>
              <w:right w:val="single" w:sz="4" w:space="0" w:color="000000"/>
            </w:tcBorders>
          </w:tcPr>
          <w:p w14:paraId="33049604" w14:textId="77777777" w:rsidR="00B37CF4" w:rsidRDefault="00000000">
            <w:pPr>
              <w:widowControl w:val="0"/>
              <w:spacing w:line="218" w:lineRule="auto"/>
              <w:jc w:val="center"/>
              <w:rPr>
                <w:sz w:val="22"/>
              </w:rPr>
            </w:pPr>
            <w:r>
              <w:rPr>
                <w:sz w:val="22"/>
                <w:szCs w:val="22"/>
              </w:rPr>
              <w:t>Х</w:t>
            </w:r>
          </w:p>
        </w:tc>
        <w:tc>
          <w:tcPr>
            <w:tcW w:w="1260" w:type="dxa"/>
            <w:tcBorders>
              <w:top w:val="single" w:sz="4" w:space="0" w:color="000000"/>
              <w:left w:val="single" w:sz="4" w:space="0" w:color="000000"/>
              <w:bottom w:val="single" w:sz="4" w:space="0" w:color="000000"/>
              <w:right w:val="single" w:sz="4" w:space="0" w:color="000000"/>
            </w:tcBorders>
          </w:tcPr>
          <w:p w14:paraId="51FBED2C" w14:textId="77777777" w:rsidR="00B37CF4" w:rsidRDefault="00000000">
            <w:pPr>
              <w:widowControl w:val="0"/>
              <w:spacing w:line="218" w:lineRule="auto"/>
              <w:jc w:val="center"/>
              <w:rPr>
                <w:sz w:val="22"/>
              </w:rPr>
            </w:pPr>
            <w:r>
              <w:rPr>
                <w:sz w:val="22"/>
                <w:szCs w:val="22"/>
              </w:rPr>
              <w:t>Х</w:t>
            </w:r>
          </w:p>
        </w:tc>
        <w:tc>
          <w:tcPr>
            <w:tcW w:w="1118" w:type="dxa"/>
            <w:tcBorders>
              <w:top w:val="single" w:sz="4" w:space="0" w:color="000000"/>
              <w:left w:val="single" w:sz="4" w:space="0" w:color="000000"/>
              <w:bottom w:val="single" w:sz="4" w:space="0" w:color="000000"/>
              <w:right w:val="single" w:sz="4" w:space="0" w:color="000000"/>
            </w:tcBorders>
          </w:tcPr>
          <w:p w14:paraId="48C68308" w14:textId="77777777" w:rsidR="00B37CF4" w:rsidRDefault="00000000">
            <w:pPr>
              <w:widowControl w:val="0"/>
              <w:spacing w:line="218" w:lineRule="auto"/>
              <w:jc w:val="center"/>
              <w:rPr>
                <w:sz w:val="22"/>
              </w:rPr>
            </w:pPr>
            <w:r>
              <w:rPr>
                <w:sz w:val="22"/>
                <w:szCs w:val="22"/>
              </w:rPr>
              <w:t>Х</w:t>
            </w:r>
          </w:p>
        </w:tc>
        <w:tc>
          <w:tcPr>
            <w:tcW w:w="1679" w:type="dxa"/>
            <w:tcBorders>
              <w:top w:val="single" w:sz="4" w:space="0" w:color="000000"/>
              <w:left w:val="single" w:sz="4" w:space="0" w:color="000000"/>
              <w:bottom w:val="single" w:sz="4" w:space="0" w:color="000000"/>
              <w:right w:val="single" w:sz="4" w:space="0" w:color="000000"/>
            </w:tcBorders>
          </w:tcPr>
          <w:p w14:paraId="029D9FC7" w14:textId="77777777" w:rsidR="00B37CF4" w:rsidRDefault="00B37CF4">
            <w:pPr>
              <w:widowControl w:val="0"/>
              <w:spacing w:line="218" w:lineRule="auto"/>
              <w:rPr>
                <w:sz w:val="22"/>
              </w:rPr>
            </w:pPr>
          </w:p>
        </w:tc>
      </w:tr>
    </w:tbl>
    <w:p w14:paraId="576B34A3" w14:textId="77777777" w:rsidR="00B37CF4" w:rsidRDefault="00000000">
      <w:pPr>
        <w:tabs>
          <w:tab w:val="left" w:pos="3408"/>
        </w:tabs>
        <w:suppressAutoHyphens/>
        <w:ind w:left="567" w:hanging="567"/>
        <w:rPr>
          <w:color w:val="000000"/>
          <w:sz w:val="26"/>
          <w:szCs w:val="26"/>
        </w:rPr>
      </w:pPr>
      <w:r>
        <w:rPr>
          <w:color w:val="000000"/>
          <w:sz w:val="26"/>
          <w:szCs w:val="26"/>
        </w:rPr>
        <w:lastRenderedPageBreak/>
        <w:t>Сумма субсидии не должна превышать 100 000 рублей.</w:t>
      </w:r>
    </w:p>
    <w:p w14:paraId="46CF22A9" w14:textId="77777777" w:rsidR="00B37CF4" w:rsidRDefault="00B37CF4">
      <w:pPr>
        <w:jc w:val="both"/>
        <w:rPr>
          <w:szCs w:val="28"/>
        </w:rPr>
      </w:pPr>
    </w:p>
    <w:p w14:paraId="1371983F" w14:textId="77777777" w:rsidR="00B37CF4" w:rsidRDefault="00000000">
      <w:pPr>
        <w:jc w:val="both"/>
        <w:rPr>
          <w:szCs w:val="28"/>
        </w:rPr>
      </w:pPr>
      <w:r>
        <w:rPr>
          <w:szCs w:val="28"/>
        </w:rPr>
        <w:t xml:space="preserve">Гражданин, ведущий личное </w:t>
      </w:r>
    </w:p>
    <w:p w14:paraId="07EA5D1E" w14:textId="77777777" w:rsidR="00B37CF4" w:rsidRDefault="00000000">
      <w:pPr>
        <w:jc w:val="both"/>
        <w:rPr>
          <w:szCs w:val="28"/>
        </w:rPr>
      </w:pPr>
      <w:r>
        <w:rPr>
          <w:szCs w:val="28"/>
        </w:rPr>
        <w:t>подсобное хозяйство                       _____________      ____________________</w:t>
      </w:r>
    </w:p>
    <w:p w14:paraId="4502EC2A" w14:textId="77777777" w:rsidR="00B37CF4" w:rsidRDefault="00000000">
      <w:pPr>
        <w:jc w:val="both"/>
      </w:pPr>
      <w:r>
        <w:t xml:space="preserve">                                                               (подпись)           (расшифровка подписи)</w:t>
      </w:r>
    </w:p>
    <w:p w14:paraId="1C2ADDCD" w14:textId="77777777" w:rsidR="00B37CF4" w:rsidRDefault="00000000">
      <w:pPr>
        <w:jc w:val="both"/>
        <w:rPr>
          <w:szCs w:val="28"/>
        </w:rPr>
      </w:pPr>
      <w:r>
        <w:rPr>
          <w:szCs w:val="28"/>
        </w:rPr>
        <w:t>«____» __________ 20___г.</w:t>
      </w:r>
    </w:p>
    <w:p w14:paraId="338BD372" w14:textId="77777777" w:rsidR="00B37CF4" w:rsidRDefault="00B37CF4">
      <w:pPr>
        <w:jc w:val="both"/>
        <w:rPr>
          <w:szCs w:val="28"/>
        </w:rPr>
      </w:pPr>
    </w:p>
    <w:p w14:paraId="163B8B51" w14:textId="77777777" w:rsidR="00B37CF4" w:rsidRDefault="00B37CF4">
      <w:pPr>
        <w:ind w:firstLine="680"/>
        <w:jc w:val="both"/>
        <w:rPr>
          <w:szCs w:val="28"/>
        </w:rPr>
      </w:pPr>
    </w:p>
    <w:p w14:paraId="055C602C" w14:textId="77777777" w:rsidR="00B37CF4" w:rsidRDefault="00000000">
      <w:pPr>
        <w:rPr>
          <w:szCs w:val="28"/>
        </w:rPr>
      </w:pPr>
      <w:r>
        <w:rPr>
          <w:szCs w:val="28"/>
        </w:rPr>
        <w:t>Начальник управления сельского хозяйства</w:t>
      </w:r>
    </w:p>
    <w:p w14:paraId="43E21EDF" w14:textId="77777777" w:rsidR="00B37CF4" w:rsidRDefault="00000000">
      <w:pPr>
        <w:rPr>
          <w:szCs w:val="28"/>
        </w:rPr>
      </w:pPr>
      <w:r>
        <w:rPr>
          <w:szCs w:val="28"/>
        </w:rPr>
        <w:t>администрации Ленинградского</w:t>
      </w:r>
    </w:p>
    <w:p w14:paraId="54C73544" w14:textId="77777777" w:rsidR="00B37CF4" w:rsidRDefault="00000000">
      <w:pPr>
        <w:rPr>
          <w:szCs w:val="28"/>
        </w:rPr>
      </w:pPr>
      <w:r>
        <w:rPr>
          <w:szCs w:val="28"/>
        </w:rPr>
        <w:t xml:space="preserve">муниципального округа                                                           </w:t>
      </w:r>
      <w:r>
        <w:t>И.С. Скоробогаченко</w:t>
      </w:r>
    </w:p>
    <w:p w14:paraId="79534CE3" w14:textId="77777777" w:rsidR="00B37CF4" w:rsidRDefault="00B37CF4">
      <w:pPr>
        <w:rPr>
          <w:szCs w:val="28"/>
        </w:rPr>
      </w:pPr>
    </w:p>
    <w:p w14:paraId="0BB9A2D8" w14:textId="77777777" w:rsidR="00B37CF4" w:rsidRDefault="00B37CF4">
      <w:pPr>
        <w:rPr>
          <w:szCs w:val="28"/>
        </w:rPr>
        <w:sectPr w:rsidR="00B37CF4">
          <w:headerReference w:type="even" r:id="rId106"/>
          <w:headerReference w:type="default" r:id="rId107"/>
          <w:headerReference w:type="first" r:id="rId108"/>
          <w:pgSz w:w="11906" w:h="16838"/>
          <w:pgMar w:top="1325" w:right="624" w:bottom="1134" w:left="1701" w:header="720" w:footer="0" w:gutter="0"/>
          <w:cols w:space="720"/>
          <w:formProt w:val="0"/>
          <w:titlePg/>
          <w:docGrid w:linePitch="381"/>
        </w:sectPr>
      </w:pPr>
    </w:p>
    <w:tbl>
      <w:tblPr>
        <w:tblStyle w:val="affd"/>
        <w:tblW w:w="5550" w:type="dxa"/>
        <w:tblInd w:w="4241" w:type="dxa"/>
        <w:tblLayout w:type="fixed"/>
        <w:tblLook w:val="04A0" w:firstRow="1" w:lastRow="0" w:firstColumn="1" w:lastColumn="0" w:noHBand="0" w:noVBand="1"/>
      </w:tblPr>
      <w:tblGrid>
        <w:gridCol w:w="5550"/>
      </w:tblGrid>
      <w:tr w:rsidR="00B37CF4" w14:paraId="73E04129" w14:textId="77777777">
        <w:trPr>
          <w:trHeight w:val="2541"/>
        </w:trPr>
        <w:tc>
          <w:tcPr>
            <w:tcW w:w="5550" w:type="dxa"/>
            <w:tcBorders>
              <w:top w:val="nil"/>
              <w:left w:val="nil"/>
              <w:bottom w:val="nil"/>
              <w:right w:val="nil"/>
            </w:tcBorders>
          </w:tcPr>
          <w:p w14:paraId="6BA8EE0A" w14:textId="77777777" w:rsidR="00B37CF4" w:rsidRDefault="00000000">
            <w:pPr>
              <w:widowControl w:val="0"/>
              <w:tabs>
                <w:tab w:val="center" w:pos="3124"/>
              </w:tabs>
              <w:ind w:left="-108"/>
            </w:pPr>
            <w:r>
              <w:rPr>
                <w:szCs w:val="28"/>
              </w:rPr>
              <w:lastRenderedPageBreak/>
              <w:t>Приложение 19</w:t>
            </w:r>
          </w:p>
          <w:p w14:paraId="4AC0F0F7" w14:textId="77777777" w:rsidR="00B37CF4" w:rsidRDefault="00000000">
            <w:pPr>
              <w:widowControl w:val="0"/>
              <w:ind w:left="-108"/>
            </w:pPr>
            <w:r>
              <w:rPr>
                <w:szCs w:val="28"/>
              </w:rPr>
              <w:t>к Порядку предоставления</w:t>
            </w:r>
          </w:p>
          <w:p w14:paraId="66E90CF8" w14:textId="77777777" w:rsidR="00B37CF4" w:rsidRDefault="00000000">
            <w:pPr>
              <w:widowControl w:val="0"/>
              <w:ind w:left="-108"/>
            </w:pPr>
            <w:r>
              <w:rPr>
                <w:szCs w:val="28"/>
              </w:rPr>
              <w:t>субсидий крестьянским (фермерским)</w:t>
            </w:r>
          </w:p>
          <w:p w14:paraId="15A36CC0" w14:textId="77777777" w:rsidR="00B37CF4" w:rsidRDefault="00000000">
            <w:pPr>
              <w:widowControl w:val="0"/>
              <w:ind w:left="-108"/>
            </w:pPr>
            <w:r>
              <w:rPr>
                <w:szCs w:val="28"/>
              </w:rPr>
              <w:t>хозяйствам и индивидуальным</w:t>
            </w:r>
          </w:p>
          <w:p w14:paraId="398FAF62" w14:textId="77777777" w:rsidR="00B37CF4" w:rsidRDefault="00000000">
            <w:pPr>
              <w:widowControl w:val="0"/>
              <w:ind w:left="-108"/>
            </w:pPr>
            <w:r>
              <w:rPr>
                <w:szCs w:val="28"/>
              </w:rPr>
              <w:t>предпринимателям, осуществляющим деятельность в области</w:t>
            </w:r>
          </w:p>
          <w:p w14:paraId="58480DD4" w14:textId="77777777" w:rsidR="00B37CF4" w:rsidRDefault="00000000">
            <w:pPr>
              <w:widowControl w:val="0"/>
              <w:ind w:left="-108"/>
            </w:pPr>
            <w:r>
              <w:rPr>
                <w:szCs w:val="28"/>
              </w:rPr>
              <w:t>сельскохозяйственного производства, гражданам, ведущим личные подсобные хозяйства, а также гражданам, ведущим</w:t>
            </w:r>
          </w:p>
          <w:p w14:paraId="5F4765F1" w14:textId="77777777" w:rsidR="00B37CF4" w:rsidRDefault="00000000">
            <w:pPr>
              <w:widowControl w:val="0"/>
              <w:ind w:left="-108"/>
            </w:pPr>
            <w:r>
              <w:rPr>
                <w:szCs w:val="28"/>
              </w:rPr>
              <w:t>личные подсобные хозяйства и</w:t>
            </w:r>
          </w:p>
          <w:p w14:paraId="511EA5EB" w14:textId="77777777" w:rsidR="00B37CF4" w:rsidRDefault="00000000">
            <w:pPr>
              <w:widowControl w:val="0"/>
              <w:ind w:left="-108"/>
            </w:pPr>
            <w:r>
              <w:rPr>
                <w:szCs w:val="28"/>
              </w:rPr>
              <w:t>применяющим специальный налоговый</w:t>
            </w:r>
          </w:p>
          <w:p w14:paraId="1FCFFA45" w14:textId="77777777" w:rsidR="00B37CF4" w:rsidRDefault="00000000">
            <w:pPr>
              <w:widowControl w:val="0"/>
              <w:ind w:left="-108"/>
            </w:pPr>
            <w:r>
              <w:rPr>
                <w:szCs w:val="28"/>
              </w:rPr>
              <w:t>режим «Налог на профессиональный доход»</w:t>
            </w:r>
          </w:p>
          <w:p w14:paraId="08C0F100" w14:textId="77777777" w:rsidR="00B37CF4" w:rsidRDefault="00000000">
            <w:pPr>
              <w:widowControl w:val="0"/>
              <w:ind w:left="-108"/>
            </w:pPr>
            <w:r>
              <w:rPr>
                <w:szCs w:val="28"/>
              </w:rPr>
              <w:t>на территории муниципального образования</w:t>
            </w:r>
          </w:p>
          <w:p w14:paraId="6CEA4EDC"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7D30A9D1" w14:textId="77777777" w:rsidR="00B37CF4" w:rsidRDefault="00000000">
      <w:pPr>
        <w:tabs>
          <w:tab w:val="left" w:pos="-5180"/>
        </w:tabs>
        <w:spacing w:line="218" w:lineRule="auto"/>
        <w:rPr>
          <w:szCs w:val="28"/>
        </w:rPr>
      </w:pPr>
      <w:r>
        <w:rPr>
          <w:szCs w:val="28"/>
        </w:rPr>
        <w:t>ФОРМА</w:t>
      </w:r>
    </w:p>
    <w:p w14:paraId="4EEFB4BB" w14:textId="77777777" w:rsidR="00B37CF4" w:rsidRDefault="00B37CF4">
      <w:pPr>
        <w:tabs>
          <w:tab w:val="left" w:pos="-5180"/>
        </w:tabs>
        <w:spacing w:line="218" w:lineRule="auto"/>
        <w:rPr>
          <w:szCs w:val="28"/>
        </w:rPr>
      </w:pPr>
    </w:p>
    <w:p w14:paraId="5CF542DF" w14:textId="77777777" w:rsidR="00B37CF4" w:rsidRDefault="00000000">
      <w:pPr>
        <w:spacing w:line="216" w:lineRule="auto"/>
        <w:rPr>
          <w:szCs w:val="28"/>
        </w:rPr>
      </w:pPr>
      <w:r>
        <w:rPr>
          <w:szCs w:val="28"/>
        </w:rPr>
        <w:t xml:space="preserve">Заполняется гражданином, </w:t>
      </w:r>
    </w:p>
    <w:p w14:paraId="48135627" w14:textId="77777777" w:rsidR="00B37CF4" w:rsidRDefault="00000000">
      <w:pPr>
        <w:spacing w:line="218" w:lineRule="auto"/>
        <w:rPr>
          <w:color w:val="000000"/>
        </w:rPr>
      </w:pPr>
      <w:r>
        <w:rPr>
          <w:color w:val="000000"/>
          <w:szCs w:val="28"/>
        </w:rPr>
        <w:t xml:space="preserve">ведущим личное подсобное хозяйство и </w:t>
      </w:r>
    </w:p>
    <w:p w14:paraId="28DCFAA6" w14:textId="77777777" w:rsidR="00B37CF4" w:rsidRDefault="00000000">
      <w:pPr>
        <w:spacing w:line="218" w:lineRule="auto"/>
        <w:rPr>
          <w:color w:val="000000"/>
        </w:rPr>
      </w:pPr>
      <w:r>
        <w:rPr>
          <w:color w:val="000000"/>
          <w:szCs w:val="28"/>
        </w:rPr>
        <w:t>применяющим специальный налоговый режим</w:t>
      </w:r>
    </w:p>
    <w:p w14:paraId="40887C09" w14:textId="77777777" w:rsidR="00B37CF4" w:rsidRDefault="00000000">
      <w:pPr>
        <w:spacing w:line="218" w:lineRule="auto"/>
        <w:rPr>
          <w:color w:val="000000"/>
        </w:rPr>
      </w:pPr>
      <w:r>
        <w:rPr>
          <w:color w:val="000000"/>
          <w:szCs w:val="28"/>
        </w:rPr>
        <w:t>«Налог на профессиональный доход»</w:t>
      </w:r>
    </w:p>
    <w:p w14:paraId="4F0B34EB" w14:textId="77777777" w:rsidR="00B37CF4" w:rsidRDefault="00B37CF4">
      <w:pPr>
        <w:spacing w:line="218" w:lineRule="auto"/>
        <w:rPr>
          <w:color w:val="000000"/>
        </w:rPr>
      </w:pPr>
    </w:p>
    <w:p w14:paraId="7BF9F86E" w14:textId="77777777" w:rsidR="00B37CF4" w:rsidRDefault="00000000">
      <w:pPr>
        <w:tabs>
          <w:tab w:val="left" w:pos="-5180"/>
        </w:tabs>
        <w:spacing w:line="218" w:lineRule="auto"/>
        <w:jc w:val="center"/>
        <w:rPr>
          <w:b/>
          <w:szCs w:val="28"/>
        </w:rPr>
      </w:pPr>
      <w:r>
        <w:rPr>
          <w:b/>
          <w:szCs w:val="28"/>
        </w:rPr>
        <w:t xml:space="preserve">СПРАВКА-РАСЧЕТ </w:t>
      </w:r>
    </w:p>
    <w:p w14:paraId="3FBC84BA" w14:textId="77777777" w:rsidR="00B37CF4" w:rsidRDefault="00000000">
      <w:pPr>
        <w:spacing w:line="218" w:lineRule="auto"/>
        <w:jc w:val="center"/>
        <w:rPr>
          <w:b/>
          <w:color w:val="000000"/>
          <w:szCs w:val="28"/>
        </w:rPr>
      </w:pPr>
      <w:r>
        <w:rPr>
          <w:b/>
          <w:szCs w:val="28"/>
        </w:rPr>
        <w:t xml:space="preserve">суммы субсидии на возмещение части </w:t>
      </w:r>
      <w:r>
        <w:rPr>
          <w:b/>
          <w:color w:val="000000"/>
          <w:szCs w:val="28"/>
        </w:rPr>
        <w:t>затрат</w:t>
      </w:r>
    </w:p>
    <w:p w14:paraId="3E3CBBA5" w14:textId="77777777" w:rsidR="00B37CF4" w:rsidRDefault="00000000">
      <w:pPr>
        <w:spacing w:line="218" w:lineRule="auto"/>
        <w:jc w:val="center"/>
        <w:rPr>
          <w:b/>
          <w:color w:val="000000"/>
          <w:szCs w:val="28"/>
        </w:rPr>
      </w:pPr>
      <w:r>
        <w:rPr>
          <w:b/>
          <w:color w:val="000000"/>
          <w:szCs w:val="28"/>
        </w:rPr>
        <w:t xml:space="preserve"> на приобретение саженцев плодово-ягодных культур, </w:t>
      </w:r>
    </w:p>
    <w:p w14:paraId="3AF78E3F" w14:textId="77777777" w:rsidR="00B37CF4" w:rsidRDefault="00000000">
      <w:pPr>
        <w:spacing w:line="218" w:lineRule="auto"/>
        <w:jc w:val="center"/>
        <w:rPr>
          <w:b/>
          <w:color w:val="000000"/>
          <w:szCs w:val="28"/>
        </w:rPr>
      </w:pPr>
      <w:r>
        <w:rPr>
          <w:b/>
          <w:color w:val="000000"/>
          <w:szCs w:val="28"/>
        </w:rPr>
        <w:t xml:space="preserve">рассады и семян овощных и цветочных культур </w:t>
      </w:r>
    </w:p>
    <w:p w14:paraId="4618D08B" w14:textId="77777777" w:rsidR="00B37CF4" w:rsidRDefault="00B37CF4">
      <w:pPr>
        <w:spacing w:line="218" w:lineRule="auto"/>
        <w:jc w:val="center"/>
        <w:rPr>
          <w:b/>
          <w:color w:val="000000"/>
          <w:szCs w:val="28"/>
        </w:rPr>
      </w:pPr>
    </w:p>
    <w:tbl>
      <w:tblPr>
        <w:tblW w:w="9660" w:type="dxa"/>
        <w:tblInd w:w="109" w:type="dxa"/>
        <w:tblLayout w:type="fixed"/>
        <w:tblLook w:val="0000" w:firstRow="0" w:lastRow="0" w:firstColumn="0" w:lastColumn="0" w:noHBand="0" w:noVBand="0"/>
      </w:tblPr>
      <w:tblGrid>
        <w:gridCol w:w="4200"/>
        <w:gridCol w:w="5460"/>
      </w:tblGrid>
      <w:tr w:rsidR="00B37CF4" w14:paraId="4D25436F" w14:textId="77777777">
        <w:tc>
          <w:tcPr>
            <w:tcW w:w="4200" w:type="dxa"/>
            <w:tcBorders>
              <w:top w:val="single" w:sz="4" w:space="0" w:color="000000"/>
              <w:left w:val="single" w:sz="4" w:space="0" w:color="000000"/>
              <w:bottom w:val="single" w:sz="4" w:space="0" w:color="000000"/>
              <w:right w:val="single" w:sz="4" w:space="0" w:color="000000"/>
            </w:tcBorders>
          </w:tcPr>
          <w:p w14:paraId="41052D2D" w14:textId="77777777" w:rsidR="00B37CF4" w:rsidRDefault="00000000">
            <w:pPr>
              <w:widowControl w:val="0"/>
              <w:rPr>
                <w:sz w:val="26"/>
                <w:szCs w:val="26"/>
              </w:rPr>
            </w:pPr>
            <w:r>
              <w:rPr>
                <w:sz w:val="26"/>
                <w:szCs w:val="26"/>
              </w:rPr>
              <w:t>Ф.И.О. получателя</w:t>
            </w:r>
          </w:p>
        </w:tc>
        <w:tc>
          <w:tcPr>
            <w:tcW w:w="5459" w:type="dxa"/>
            <w:tcBorders>
              <w:top w:val="single" w:sz="4" w:space="0" w:color="000000"/>
              <w:left w:val="single" w:sz="4" w:space="0" w:color="000000"/>
              <w:bottom w:val="single" w:sz="4" w:space="0" w:color="000000"/>
              <w:right w:val="single" w:sz="4" w:space="0" w:color="000000"/>
            </w:tcBorders>
          </w:tcPr>
          <w:p w14:paraId="7EA2F887" w14:textId="77777777" w:rsidR="00B37CF4" w:rsidRDefault="00B37CF4">
            <w:pPr>
              <w:widowControl w:val="0"/>
              <w:rPr>
                <w:sz w:val="26"/>
                <w:szCs w:val="26"/>
              </w:rPr>
            </w:pPr>
          </w:p>
        </w:tc>
      </w:tr>
      <w:tr w:rsidR="00B37CF4" w14:paraId="59F7F90C" w14:textId="77777777">
        <w:tc>
          <w:tcPr>
            <w:tcW w:w="4200" w:type="dxa"/>
            <w:tcBorders>
              <w:top w:val="single" w:sz="4" w:space="0" w:color="000000"/>
              <w:left w:val="single" w:sz="4" w:space="0" w:color="000000"/>
              <w:bottom w:val="single" w:sz="4" w:space="0" w:color="000000"/>
              <w:right w:val="single" w:sz="4" w:space="0" w:color="000000"/>
            </w:tcBorders>
          </w:tcPr>
          <w:p w14:paraId="2998E4D9" w14:textId="77777777" w:rsidR="00B37CF4" w:rsidRDefault="00000000">
            <w:pPr>
              <w:widowControl w:val="0"/>
              <w:rPr>
                <w:sz w:val="26"/>
                <w:szCs w:val="26"/>
              </w:rPr>
            </w:pPr>
            <w:r>
              <w:rPr>
                <w:sz w:val="26"/>
                <w:szCs w:val="26"/>
              </w:rPr>
              <w:t>Район (город)</w:t>
            </w:r>
          </w:p>
        </w:tc>
        <w:tc>
          <w:tcPr>
            <w:tcW w:w="5459" w:type="dxa"/>
            <w:tcBorders>
              <w:top w:val="single" w:sz="4" w:space="0" w:color="000000"/>
              <w:left w:val="single" w:sz="4" w:space="0" w:color="000000"/>
              <w:bottom w:val="single" w:sz="4" w:space="0" w:color="000000"/>
              <w:right w:val="single" w:sz="4" w:space="0" w:color="000000"/>
            </w:tcBorders>
          </w:tcPr>
          <w:p w14:paraId="69902568" w14:textId="77777777" w:rsidR="00B37CF4" w:rsidRDefault="00B37CF4">
            <w:pPr>
              <w:widowControl w:val="0"/>
              <w:rPr>
                <w:sz w:val="26"/>
                <w:szCs w:val="26"/>
              </w:rPr>
            </w:pPr>
          </w:p>
        </w:tc>
      </w:tr>
      <w:tr w:rsidR="00B37CF4" w14:paraId="0B44EBCD" w14:textId="77777777">
        <w:tc>
          <w:tcPr>
            <w:tcW w:w="4200" w:type="dxa"/>
            <w:tcBorders>
              <w:top w:val="single" w:sz="4" w:space="0" w:color="000000"/>
              <w:left w:val="single" w:sz="4" w:space="0" w:color="000000"/>
              <w:bottom w:val="single" w:sz="4" w:space="0" w:color="000000"/>
              <w:right w:val="single" w:sz="4" w:space="0" w:color="000000"/>
            </w:tcBorders>
          </w:tcPr>
          <w:p w14:paraId="191A1B47" w14:textId="77777777" w:rsidR="00B37CF4" w:rsidRDefault="00000000">
            <w:pPr>
              <w:widowControl w:val="0"/>
              <w:rPr>
                <w:sz w:val="26"/>
                <w:szCs w:val="26"/>
              </w:rPr>
            </w:pPr>
            <w:r>
              <w:rPr>
                <w:sz w:val="26"/>
                <w:szCs w:val="26"/>
              </w:rPr>
              <w:t>Почтовый адрес и телефон</w:t>
            </w:r>
          </w:p>
          <w:p w14:paraId="19952513" w14:textId="77777777" w:rsidR="00B37CF4" w:rsidRDefault="00000000">
            <w:pPr>
              <w:widowControl w:val="0"/>
              <w:rPr>
                <w:sz w:val="26"/>
                <w:szCs w:val="26"/>
              </w:rPr>
            </w:pPr>
            <w:r>
              <w:rPr>
                <w:sz w:val="26"/>
                <w:szCs w:val="26"/>
              </w:rPr>
              <w:t>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09BBF8D0" w14:textId="77777777" w:rsidR="00B37CF4" w:rsidRDefault="00B37CF4">
            <w:pPr>
              <w:widowControl w:val="0"/>
              <w:rPr>
                <w:sz w:val="26"/>
                <w:szCs w:val="26"/>
              </w:rPr>
            </w:pPr>
          </w:p>
        </w:tc>
      </w:tr>
      <w:tr w:rsidR="00B37CF4" w14:paraId="160CE075" w14:textId="77777777">
        <w:tc>
          <w:tcPr>
            <w:tcW w:w="4200" w:type="dxa"/>
            <w:tcBorders>
              <w:left w:val="single" w:sz="4" w:space="0" w:color="000000"/>
              <w:bottom w:val="single" w:sz="4" w:space="0" w:color="000000"/>
              <w:right w:val="single" w:sz="4" w:space="0" w:color="000000"/>
            </w:tcBorders>
          </w:tcPr>
          <w:p w14:paraId="6E16DFB3" w14:textId="77777777" w:rsidR="00B37CF4" w:rsidRDefault="00000000">
            <w:pPr>
              <w:widowControl w:val="0"/>
              <w:rPr>
                <w:sz w:val="26"/>
                <w:szCs w:val="26"/>
              </w:rPr>
            </w:pPr>
            <w:r>
              <w:rPr>
                <w:sz w:val="26"/>
                <w:szCs w:val="26"/>
              </w:rPr>
              <w:t>Документ, удостоверяющий личность (№, когда, кем выдан)</w:t>
            </w:r>
          </w:p>
        </w:tc>
        <w:tc>
          <w:tcPr>
            <w:tcW w:w="5459" w:type="dxa"/>
            <w:tcBorders>
              <w:left w:val="single" w:sz="4" w:space="0" w:color="000000"/>
              <w:bottom w:val="single" w:sz="4" w:space="0" w:color="000000"/>
              <w:right w:val="single" w:sz="4" w:space="0" w:color="000000"/>
            </w:tcBorders>
          </w:tcPr>
          <w:p w14:paraId="7E90DA1F" w14:textId="77777777" w:rsidR="00B37CF4" w:rsidRDefault="00B37CF4">
            <w:pPr>
              <w:widowControl w:val="0"/>
              <w:rPr>
                <w:sz w:val="26"/>
                <w:szCs w:val="26"/>
              </w:rPr>
            </w:pPr>
          </w:p>
        </w:tc>
      </w:tr>
      <w:tr w:rsidR="00B37CF4" w14:paraId="3C925C55" w14:textId="77777777">
        <w:tc>
          <w:tcPr>
            <w:tcW w:w="4200" w:type="dxa"/>
            <w:tcBorders>
              <w:top w:val="single" w:sz="4" w:space="0" w:color="000000"/>
              <w:left w:val="single" w:sz="4" w:space="0" w:color="000000"/>
              <w:bottom w:val="single" w:sz="4" w:space="0" w:color="000000"/>
              <w:right w:val="single" w:sz="4" w:space="0" w:color="000000"/>
            </w:tcBorders>
          </w:tcPr>
          <w:p w14:paraId="070BB276" w14:textId="77777777" w:rsidR="00B37CF4" w:rsidRDefault="00000000">
            <w:pPr>
              <w:widowControl w:val="0"/>
              <w:rPr>
                <w:sz w:val="26"/>
                <w:szCs w:val="26"/>
              </w:rPr>
            </w:pPr>
            <w:r>
              <w:rPr>
                <w:sz w:val="26"/>
                <w:szCs w:val="26"/>
              </w:rPr>
              <w:t>Банковские реквизиты</w:t>
            </w:r>
          </w:p>
          <w:p w14:paraId="66CA170E" w14:textId="77777777" w:rsidR="00B37CF4" w:rsidRDefault="00000000">
            <w:pPr>
              <w:widowControl w:val="0"/>
              <w:rPr>
                <w:sz w:val="26"/>
                <w:szCs w:val="26"/>
              </w:rPr>
            </w:pPr>
            <w:r>
              <w:rPr>
                <w:sz w:val="26"/>
                <w:szCs w:val="26"/>
              </w:rPr>
              <w:t>Лицевой счет получателя субсидий</w:t>
            </w:r>
          </w:p>
        </w:tc>
        <w:tc>
          <w:tcPr>
            <w:tcW w:w="5459" w:type="dxa"/>
            <w:tcBorders>
              <w:top w:val="single" w:sz="4" w:space="0" w:color="000000"/>
              <w:left w:val="single" w:sz="4" w:space="0" w:color="000000"/>
              <w:bottom w:val="single" w:sz="4" w:space="0" w:color="000000"/>
              <w:right w:val="single" w:sz="4" w:space="0" w:color="000000"/>
            </w:tcBorders>
          </w:tcPr>
          <w:p w14:paraId="71E36B25" w14:textId="77777777" w:rsidR="00B37CF4" w:rsidRDefault="00B37CF4">
            <w:pPr>
              <w:widowControl w:val="0"/>
              <w:rPr>
                <w:sz w:val="26"/>
                <w:szCs w:val="26"/>
              </w:rPr>
            </w:pPr>
          </w:p>
        </w:tc>
      </w:tr>
      <w:tr w:rsidR="00B37CF4" w14:paraId="14696219" w14:textId="77777777">
        <w:tc>
          <w:tcPr>
            <w:tcW w:w="4200" w:type="dxa"/>
            <w:tcBorders>
              <w:top w:val="single" w:sz="4" w:space="0" w:color="000000"/>
              <w:left w:val="single" w:sz="4" w:space="0" w:color="000000"/>
              <w:bottom w:val="single" w:sz="4" w:space="0" w:color="000000"/>
              <w:right w:val="single" w:sz="4" w:space="0" w:color="000000"/>
            </w:tcBorders>
          </w:tcPr>
          <w:p w14:paraId="55ED0650" w14:textId="77777777" w:rsidR="00B37CF4" w:rsidRDefault="00000000">
            <w:pPr>
              <w:widowControl w:val="0"/>
              <w:rPr>
                <w:sz w:val="26"/>
                <w:szCs w:val="26"/>
              </w:rPr>
            </w:pPr>
            <w:r>
              <w:rPr>
                <w:sz w:val="26"/>
                <w:szCs w:val="26"/>
              </w:rPr>
              <w:t>Корреспондентский счет</w:t>
            </w:r>
          </w:p>
        </w:tc>
        <w:tc>
          <w:tcPr>
            <w:tcW w:w="5459" w:type="dxa"/>
            <w:tcBorders>
              <w:top w:val="single" w:sz="4" w:space="0" w:color="000000"/>
              <w:left w:val="single" w:sz="4" w:space="0" w:color="000000"/>
              <w:bottom w:val="single" w:sz="4" w:space="0" w:color="000000"/>
              <w:right w:val="single" w:sz="4" w:space="0" w:color="000000"/>
            </w:tcBorders>
          </w:tcPr>
          <w:p w14:paraId="01181850" w14:textId="77777777" w:rsidR="00B37CF4" w:rsidRDefault="00B37CF4">
            <w:pPr>
              <w:widowControl w:val="0"/>
              <w:rPr>
                <w:sz w:val="26"/>
                <w:szCs w:val="26"/>
              </w:rPr>
            </w:pPr>
          </w:p>
        </w:tc>
      </w:tr>
      <w:tr w:rsidR="00B37CF4" w14:paraId="1DBC6102" w14:textId="77777777">
        <w:tc>
          <w:tcPr>
            <w:tcW w:w="4200" w:type="dxa"/>
            <w:tcBorders>
              <w:top w:val="single" w:sz="4" w:space="0" w:color="000000"/>
              <w:left w:val="single" w:sz="4" w:space="0" w:color="000000"/>
              <w:bottom w:val="single" w:sz="4" w:space="0" w:color="000000"/>
              <w:right w:val="single" w:sz="4" w:space="0" w:color="000000"/>
            </w:tcBorders>
          </w:tcPr>
          <w:p w14:paraId="29E512EE" w14:textId="77777777" w:rsidR="00B37CF4" w:rsidRDefault="00000000">
            <w:pPr>
              <w:widowControl w:val="0"/>
              <w:rPr>
                <w:sz w:val="26"/>
                <w:szCs w:val="26"/>
              </w:rPr>
            </w:pPr>
            <w:r>
              <w:rPr>
                <w:sz w:val="26"/>
                <w:szCs w:val="26"/>
              </w:rPr>
              <w:t>Наименование банка</w:t>
            </w:r>
          </w:p>
        </w:tc>
        <w:tc>
          <w:tcPr>
            <w:tcW w:w="5459" w:type="dxa"/>
            <w:tcBorders>
              <w:top w:val="single" w:sz="4" w:space="0" w:color="000000"/>
              <w:left w:val="single" w:sz="4" w:space="0" w:color="000000"/>
              <w:bottom w:val="single" w:sz="4" w:space="0" w:color="000000"/>
              <w:right w:val="single" w:sz="4" w:space="0" w:color="000000"/>
            </w:tcBorders>
          </w:tcPr>
          <w:p w14:paraId="5413FC21" w14:textId="77777777" w:rsidR="00B37CF4" w:rsidRDefault="00B37CF4">
            <w:pPr>
              <w:widowControl w:val="0"/>
              <w:rPr>
                <w:sz w:val="26"/>
                <w:szCs w:val="26"/>
              </w:rPr>
            </w:pPr>
          </w:p>
        </w:tc>
      </w:tr>
      <w:tr w:rsidR="00B37CF4" w14:paraId="0015BEA3" w14:textId="77777777">
        <w:tc>
          <w:tcPr>
            <w:tcW w:w="4200" w:type="dxa"/>
            <w:tcBorders>
              <w:top w:val="single" w:sz="4" w:space="0" w:color="000000"/>
              <w:left w:val="single" w:sz="4" w:space="0" w:color="000000"/>
              <w:bottom w:val="single" w:sz="4" w:space="0" w:color="000000"/>
              <w:right w:val="single" w:sz="4" w:space="0" w:color="000000"/>
            </w:tcBorders>
          </w:tcPr>
          <w:p w14:paraId="5EE251CE" w14:textId="77777777" w:rsidR="00B37CF4" w:rsidRDefault="00000000">
            <w:pPr>
              <w:widowControl w:val="0"/>
              <w:rPr>
                <w:sz w:val="26"/>
                <w:szCs w:val="26"/>
              </w:rPr>
            </w:pPr>
            <w:r>
              <w:rPr>
                <w:sz w:val="26"/>
                <w:szCs w:val="26"/>
              </w:rPr>
              <w:t>БИК</w:t>
            </w:r>
          </w:p>
        </w:tc>
        <w:tc>
          <w:tcPr>
            <w:tcW w:w="5459" w:type="dxa"/>
            <w:tcBorders>
              <w:top w:val="single" w:sz="4" w:space="0" w:color="000000"/>
              <w:left w:val="single" w:sz="4" w:space="0" w:color="000000"/>
              <w:bottom w:val="single" w:sz="4" w:space="0" w:color="000000"/>
              <w:right w:val="single" w:sz="4" w:space="0" w:color="000000"/>
            </w:tcBorders>
          </w:tcPr>
          <w:p w14:paraId="2B694200" w14:textId="77777777" w:rsidR="00B37CF4" w:rsidRDefault="00B37CF4">
            <w:pPr>
              <w:widowControl w:val="0"/>
              <w:rPr>
                <w:sz w:val="26"/>
                <w:szCs w:val="26"/>
              </w:rPr>
            </w:pPr>
          </w:p>
        </w:tc>
      </w:tr>
    </w:tbl>
    <w:p w14:paraId="5D3F3560" w14:textId="77777777" w:rsidR="00B37CF4" w:rsidRDefault="00B37CF4">
      <w:pPr>
        <w:spacing w:line="218" w:lineRule="auto"/>
        <w:rPr>
          <w:szCs w:val="28"/>
        </w:rPr>
      </w:pPr>
    </w:p>
    <w:tbl>
      <w:tblPr>
        <w:tblW w:w="9660" w:type="dxa"/>
        <w:tblInd w:w="109" w:type="dxa"/>
        <w:tblLayout w:type="fixed"/>
        <w:tblLook w:val="0000" w:firstRow="0" w:lastRow="0" w:firstColumn="0" w:lastColumn="0" w:noHBand="0" w:noVBand="0"/>
      </w:tblPr>
      <w:tblGrid>
        <w:gridCol w:w="1535"/>
        <w:gridCol w:w="1405"/>
        <w:gridCol w:w="1542"/>
        <w:gridCol w:w="1118"/>
        <w:gridCol w:w="1260"/>
        <w:gridCol w:w="1220"/>
        <w:gridCol w:w="1580"/>
      </w:tblGrid>
      <w:tr w:rsidR="00B37CF4" w14:paraId="1DF6C54F" w14:textId="77777777">
        <w:tc>
          <w:tcPr>
            <w:tcW w:w="1534" w:type="dxa"/>
            <w:tcBorders>
              <w:top w:val="single" w:sz="4" w:space="0" w:color="000000"/>
              <w:left w:val="single" w:sz="4" w:space="0" w:color="000000"/>
              <w:bottom w:val="single" w:sz="4" w:space="0" w:color="000000"/>
              <w:right w:val="single" w:sz="4" w:space="0" w:color="000000"/>
            </w:tcBorders>
            <w:vAlign w:val="center"/>
          </w:tcPr>
          <w:p w14:paraId="5CEF8CA0" w14:textId="77777777" w:rsidR="00B37CF4" w:rsidRDefault="00000000">
            <w:pPr>
              <w:widowControl w:val="0"/>
              <w:ind w:left="-57" w:right="-57"/>
              <w:jc w:val="center"/>
              <w:rPr>
                <w:sz w:val="24"/>
              </w:rPr>
            </w:pPr>
            <w:r>
              <w:rPr>
                <w:color w:val="000000"/>
                <w:sz w:val="24"/>
              </w:rPr>
              <w:t>Наименование (саженцев, рассады, семян)</w:t>
            </w:r>
          </w:p>
        </w:tc>
        <w:tc>
          <w:tcPr>
            <w:tcW w:w="1405" w:type="dxa"/>
            <w:tcBorders>
              <w:top w:val="single" w:sz="4" w:space="0" w:color="000000"/>
              <w:left w:val="single" w:sz="4" w:space="0" w:color="000000"/>
              <w:bottom w:val="single" w:sz="4" w:space="0" w:color="000000"/>
              <w:right w:val="single" w:sz="4" w:space="0" w:color="000000"/>
            </w:tcBorders>
            <w:vAlign w:val="center"/>
          </w:tcPr>
          <w:p w14:paraId="6CF2BB0D" w14:textId="77777777" w:rsidR="00B37CF4" w:rsidRDefault="00000000">
            <w:pPr>
              <w:widowControl w:val="0"/>
              <w:ind w:left="-57" w:right="-57"/>
              <w:jc w:val="center"/>
              <w:rPr>
                <w:sz w:val="24"/>
              </w:rPr>
            </w:pPr>
            <w:r>
              <w:rPr>
                <w:color w:val="000000"/>
                <w:sz w:val="24"/>
              </w:rPr>
              <w:t>Площадь высева (посадки)*</w:t>
            </w:r>
          </w:p>
          <w:p w14:paraId="36FED543" w14:textId="77777777" w:rsidR="00B37CF4" w:rsidRDefault="00000000">
            <w:pPr>
              <w:widowControl w:val="0"/>
              <w:ind w:left="-57" w:right="-57"/>
              <w:jc w:val="center"/>
              <w:rPr>
                <w:sz w:val="24"/>
              </w:rPr>
            </w:pPr>
            <w:r>
              <w:rPr>
                <w:color w:val="000000"/>
                <w:sz w:val="24"/>
              </w:rPr>
              <w:t>(кв.м.)</w:t>
            </w:r>
          </w:p>
        </w:tc>
        <w:tc>
          <w:tcPr>
            <w:tcW w:w="1542" w:type="dxa"/>
            <w:tcBorders>
              <w:top w:val="single" w:sz="4" w:space="0" w:color="000000"/>
              <w:left w:val="single" w:sz="4" w:space="0" w:color="000000"/>
              <w:bottom w:val="single" w:sz="4" w:space="0" w:color="000000"/>
              <w:right w:val="single" w:sz="4" w:space="0" w:color="000000"/>
            </w:tcBorders>
            <w:vAlign w:val="center"/>
          </w:tcPr>
          <w:p w14:paraId="694848C6" w14:textId="77777777" w:rsidR="00B37CF4" w:rsidRDefault="00000000">
            <w:pPr>
              <w:widowControl w:val="0"/>
              <w:ind w:left="-57" w:right="-57"/>
              <w:jc w:val="center"/>
              <w:rPr>
                <w:sz w:val="24"/>
              </w:rPr>
            </w:pPr>
            <w:r>
              <w:rPr>
                <w:color w:val="000000"/>
                <w:sz w:val="24"/>
              </w:rPr>
              <w:t>Фактические затраты,  понесенные на приобретение саженцев, рассады, семян</w:t>
            </w:r>
          </w:p>
          <w:p w14:paraId="151CC12E" w14:textId="77777777" w:rsidR="00B37CF4" w:rsidRDefault="00000000">
            <w:pPr>
              <w:widowControl w:val="0"/>
              <w:ind w:left="-57" w:right="-57"/>
              <w:jc w:val="center"/>
              <w:rPr>
                <w:sz w:val="24"/>
              </w:rPr>
            </w:pPr>
            <w:r>
              <w:rPr>
                <w:color w:val="000000"/>
                <w:sz w:val="24"/>
              </w:rPr>
              <w:t>(рублей)</w:t>
            </w:r>
          </w:p>
        </w:tc>
        <w:tc>
          <w:tcPr>
            <w:tcW w:w="1118" w:type="dxa"/>
            <w:tcBorders>
              <w:top w:val="single" w:sz="4" w:space="0" w:color="000000"/>
              <w:left w:val="single" w:sz="4" w:space="0" w:color="000000"/>
              <w:bottom w:val="single" w:sz="4" w:space="0" w:color="000000"/>
              <w:right w:val="single" w:sz="4" w:space="0" w:color="000000"/>
            </w:tcBorders>
            <w:vAlign w:val="center"/>
          </w:tcPr>
          <w:p w14:paraId="0B2BAEBF" w14:textId="77777777" w:rsidR="00B37CF4" w:rsidRDefault="00000000">
            <w:pPr>
              <w:widowControl w:val="0"/>
              <w:ind w:left="-57" w:right="-57"/>
              <w:jc w:val="center"/>
              <w:rPr>
                <w:sz w:val="24"/>
              </w:rPr>
            </w:pPr>
            <w:r>
              <w:rPr>
                <w:color w:val="000000"/>
                <w:sz w:val="24"/>
              </w:rPr>
              <w:t>Ставка</w:t>
            </w:r>
          </w:p>
          <w:p w14:paraId="25DB8F3C" w14:textId="77777777" w:rsidR="00B37CF4" w:rsidRDefault="00000000">
            <w:pPr>
              <w:widowControl w:val="0"/>
              <w:ind w:left="-57" w:right="-57"/>
              <w:jc w:val="center"/>
              <w:rPr>
                <w:sz w:val="24"/>
              </w:rPr>
            </w:pPr>
            <w:r>
              <w:rPr>
                <w:color w:val="000000"/>
                <w:sz w:val="24"/>
              </w:rPr>
              <w:t>субсидии</w:t>
            </w:r>
          </w:p>
          <w:p w14:paraId="7312ACF6" w14:textId="77777777" w:rsidR="00B37CF4" w:rsidRDefault="00000000">
            <w:pPr>
              <w:widowControl w:val="0"/>
              <w:ind w:left="-57" w:right="-57"/>
              <w:jc w:val="center"/>
              <w:rPr>
                <w:sz w:val="24"/>
              </w:rPr>
            </w:pPr>
            <w:r>
              <w:rPr>
                <w:color w:val="000000"/>
                <w:sz w:val="24"/>
              </w:rPr>
              <w:t>(%)</w:t>
            </w:r>
          </w:p>
        </w:tc>
        <w:tc>
          <w:tcPr>
            <w:tcW w:w="1260" w:type="dxa"/>
            <w:tcBorders>
              <w:top w:val="single" w:sz="4" w:space="0" w:color="000000"/>
              <w:left w:val="single" w:sz="4" w:space="0" w:color="000000"/>
              <w:bottom w:val="single" w:sz="4" w:space="0" w:color="000000"/>
              <w:right w:val="single" w:sz="4" w:space="0" w:color="000000"/>
            </w:tcBorders>
            <w:vAlign w:val="center"/>
          </w:tcPr>
          <w:p w14:paraId="2E82541A" w14:textId="77777777" w:rsidR="00B37CF4" w:rsidRDefault="00000000">
            <w:pPr>
              <w:widowControl w:val="0"/>
              <w:ind w:left="-57" w:right="-57"/>
              <w:jc w:val="center"/>
              <w:rPr>
                <w:sz w:val="24"/>
              </w:rPr>
            </w:pPr>
            <w:r>
              <w:rPr>
                <w:color w:val="000000"/>
                <w:sz w:val="24"/>
              </w:rPr>
              <w:t xml:space="preserve">Размер </w:t>
            </w:r>
            <w:r>
              <w:rPr>
                <w:color w:val="000000"/>
                <w:sz w:val="24"/>
              </w:rPr>
              <w:br/>
              <w:t>целевых средств</w:t>
            </w:r>
          </w:p>
          <w:p w14:paraId="58E1314D" w14:textId="77777777" w:rsidR="00B37CF4" w:rsidRDefault="00000000">
            <w:pPr>
              <w:widowControl w:val="0"/>
              <w:ind w:left="-57" w:right="-57"/>
              <w:jc w:val="center"/>
              <w:rPr>
                <w:sz w:val="24"/>
              </w:rPr>
            </w:pPr>
            <w:r>
              <w:rPr>
                <w:color w:val="000000"/>
                <w:sz w:val="24"/>
              </w:rPr>
              <w:t xml:space="preserve"> гр.5 = </w:t>
            </w:r>
            <w:r>
              <w:rPr>
                <w:color w:val="000000"/>
                <w:sz w:val="24"/>
              </w:rPr>
              <w:br/>
              <w:t>гр.3×гр.4/100</w:t>
            </w:r>
          </w:p>
          <w:p w14:paraId="522D383B" w14:textId="77777777" w:rsidR="00B37CF4" w:rsidRDefault="00000000">
            <w:pPr>
              <w:widowControl w:val="0"/>
              <w:ind w:left="-57" w:right="-57"/>
              <w:jc w:val="center"/>
              <w:rPr>
                <w:sz w:val="24"/>
              </w:rPr>
            </w:pPr>
            <w:r>
              <w:rPr>
                <w:color w:val="000000"/>
                <w:sz w:val="24"/>
              </w:rPr>
              <w:t xml:space="preserve"> (рублей)</w:t>
            </w:r>
          </w:p>
        </w:tc>
        <w:tc>
          <w:tcPr>
            <w:tcW w:w="1220" w:type="dxa"/>
            <w:tcBorders>
              <w:top w:val="single" w:sz="4" w:space="0" w:color="000000"/>
              <w:left w:val="single" w:sz="4" w:space="0" w:color="000000"/>
              <w:bottom w:val="single" w:sz="4" w:space="0" w:color="000000"/>
              <w:right w:val="single" w:sz="4" w:space="0" w:color="000000"/>
            </w:tcBorders>
            <w:vAlign w:val="center"/>
          </w:tcPr>
          <w:p w14:paraId="2BD3006F" w14:textId="77777777" w:rsidR="00B37CF4" w:rsidRDefault="00000000">
            <w:pPr>
              <w:widowControl w:val="0"/>
              <w:ind w:left="-57" w:right="-57"/>
              <w:jc w:val="center"/>
              <w:rPr>
                <w:sz w:val="24"/>
              </w:rPr>
            </w:pPr>
            <w:r>
              <w:rPr>
                <w:color w:val="000000"/>
                <w:sz w:val="24"/>
              </w:rPr>
              <w:t>Максимальный размер выплат** (рублей)</w:t>
            </w:r>
          </w:p>
        </w:tc>
        <w:tc>
          <w:tcPr>
            <w:tcW w:w="1580" w:type="dxa"/>
            <w:tcBorders>
              <w:top w:val="single" w:sz="4" w:space="0" w:color="000000"/>
              <w:left w:val="single" w:sz="4" w:space="0" w:color="000000"/>
              <w:bottom w:val="single" w:sz="4" w:space="0" w:color="000000"/>
              <w:right w:val="single" w:sz="4" w:space="0" w:color="000000"/>
            </w:tcBorders>
            <w:vAlign w:val="center"/>
          </w:tcPr>
          <w:p w14:paraId="58C4635C" w14:textId="77777777" w:rsidR="00B37CF4" w:rsidRDefault="00000000">
            <w:pPr>
              <w:widowControl w:val="0"/>
              <w:ind w:left="-57" w:right="-57"/>
              <w:jc w:val="center"/>
              <w:rPr>
                <w:sz w:val="24"/>
              </w:rPr>
            </w:pPr>
            <w:r>
              <w:rPr>
                <w:color w:val="000000"/>
                <w:sz w:val="24"/>
              </w:rPr>
              <w:t>Сумма субсидии (минимальная величина из</w:t>
            </w:r>
          </w:p>
          <w:p w14:paraId="0124B3BE" w14:textId="77777777" w:rsidR="00B37CF4" w:rsidRDefault="00000000">
            <w:pPr>
              <w:widowControl w:val="0"/>
              <w:ind w:left="-57" w:right="-57"/>
              <w:jc w:val="center"/>
              <w:rPr>
                <w:sz w:val="24"/>
              </w:rPr>
            </w:pPr>
            <w:r>
              <w:rPr>
                <w:color w:val="000000"/>
                <w:sz w:val="24"/>
              </w:rPr>
              <w:t>гр.5 или гр.6)</w:t>
            </w:r>
          </w:p>
          <w:p w14:paraId="7810220A" w14:textId="77777777" w:rsidR="00B37CF4" w:rsidRDefault="00000000">
            <w:pPr>
              <w:widowControl w:val="0"/>
              <w:ind w:left="-57" w:right="-57"/>
              <w:jc w:val="center"/>
              <w:rPr>
                <w:sz w:val="24"/>
              </w:rPr>
            </w:pPr>
            <w:r>
              <w:rPr>
                <w:color w:val="000000"/>
                <w:sz w:val="24"/>
              </w:rPr>
              <w:t>(рублей)</w:t>
            </w:r>
          </w:p>
        </w:tc>
      </w:tr>
      <w:tr w:rsidR="00B37CF4" w14:paraId="128C1290" w14:textId="77777777">
        <w:tc>
          <w:tcPr>
            <w:tcW w:w="1534" w:type="dxa"/>
            <w:tcBorders>
              <w:top w:val="single" w:sz="4" w:space="0" w:color="000000"/>
              <w:left w:val="single" w:sz="4" w:space="0" w:color="000000"/>
              <w:bottom w:val="single" w:sz="4" w:space="0" w:color="000000"/>
              <w:right w:val="single" w:sz="4" w:space="0" w:color="000000"/>
            </w:tcBorders>
          </w:tcPr>
          <w:p w14:paraId="1EFC2777" w14:textId="77777777" w:rsidR="00B37CF4" w:rsidRDefault="00000000">
            <w:pPr>
              <w:widowControl w:val="0"/>
              <w:spacing w:line="218" w:lineRule="auto"/>
              <w:jc w:val="center"/>
              <w:rPr>
                <w:sz w:val="24"/>
              </w:rPr>
            </w:pPr>
            <w:r>
              <w:rPr>
                <w:color w:val="000000"/>
                <w:sz w:val="24"/>
              </w:rPr>
              <w:lastRenderedPageBreak/>
              <w:t>1</w:t>
            </w:r>
          </w:p>
        </w:tc>
        <w:tc>
          <w:tcPr>
            <w:tcW w:w="1405" w:type="dxa"/>
            <w:tcBorders>
              <w:top w:val="single" w:sz="4" w:space="0" w:color="000000"/>
              <w:left w:val="single" w:sz="4" w:space="0" w:color="000000"/>
              <w:bottom w:val="single" w:sz="4" w:space="0" w:color="000000"/>
              <w:right w:val="single" w:sz="4" w:space="0" w:color="000000"/>
            </w:tcBorders>
          </w:tcPr>
          <w:p w14:paraId="4A82C9CF" w14:textId="77777777" w:rsidR="00B37CF4" w:rsidRDefault="00000000">
            <w:pPr>
              <w:widowControl w:val="0"/>
              <w:spacing w:line="218" w:lineRule="auto"/>
              <w:jc w:val="center"/>
              <w:rPr>
                <w:sz w:val="24"/>
              </w:rPr>
            </w:pPr>
            <w:r>
              <w:rPr>
                <w:color w:val="000000"/>
                <w:sz w:val="24"/>
              </w:rPr>
              <w:t>2</w:t>
            </w:r>
          </w:p>
        </w:tc>
        <w:tc>
          <w:tcPr>
            <w:tcW w:w="1542" w:type="dxa"/>
            <w:tcBorders>
              <w:top w:val="single" w:sz="4" w:space="0" w:color="000000"/>
              <w:left w:val="single" w:sz="4" w:space="0" w:color="000000"/>
              <w:bottom w:val="single" w:sz="4" w:space="0" w:color="000000"/>
              <w:right w:val="single" w:sz="4" w:space="0" w:color="000000"/>
            </w:tcBorders>
          </w:tcPr>
          <w:p w14:paraId="1684F247" w14:textId="77777777" w:rsidR="00B37CF4" w:rsidRDefault="00000000">
            <w:pPr>
              <w:widowControl w:val="0"/>
              <w:spacing w:line="218" w:lineRule="auto"/>
              <w:jc w:val="center"/>
              <w:rPr>
                <w:sz w:val="24"/>
              </w:rPr>
            </w:pPr>
            <w:r>
              <w:rPr>
                <w:color w:val="000000"/>
                <w:sz w:val="24"/>
              </w:rPr>
              <w:t>3</w:t>
            </w:r>
          </w:p>
        </w:tc>
        <w:tc>
          <w:tcPr>
            <w:tcW w:w="1118" w:type="dxa"/>
            <w:tcBorders>
              <w:top w:val="single" w:sz="4" w:space="0" w:color="000000"/>
              <w:left w:val="single" w:sz="4" w:space="0" w:color="000000"/>
              <w:bottom w:val="single" w:sz="4" w:space="0" w:color="000000"/>
              <w:right w:val="single" w:sz="4" w:space="0" w:color="000000"/>
            </w:tcBorders>
          </w:tcPr>
          <w:p w14:paraId="054F4CBD" w14:textId="77777777" w:rsidR="00B37CF4" w:rsidRDefault="00000000">
            <w:pPr>
              <w:widowControl w:val="0"/>
              <w:spacing w:line="218" w:lineRule="auto"/>
              <w:jc w:val="center"/>
              <w:rPr>
                <w:sz w:val="24"/>
              </w:rPr>
            </w:pPr>
            <w:r>
              <w:rPr>
                <w:color w:val="000000"/>
                <w:sz w:val="24"/>
              </w:rPr>
              <w:t>4</w:t>
            </w:r>
          </w:p>
        </w:tc>
        <w:tc>
          <w:tcPr>
            <w:tcW w:w="1260" w:type="dxa"/>
            <w:tcBorders>
              <w:top w:val="single" w:sz="4" w:space="0" w:color="000000"/>
              <w:left w:val="single" w:sz="4" w:space="0" w:color="000000"/>
              <w:bottom w:val="single" w:sz="4" w:space="0" w:color="000000"/>
              <w:right w:val="single" w:sz="4" w:space="0" w:color="000000"/>
            </w:tcBorders>
          </w:tcPr>
          <w:p w14:paraId="4E3F91F3" w14:textId="77777777" w:rsidR="00B37CF4" w:rsidRDefault="00000000">
            <w:pPr>
              <w:widowControl w:val="0"/>
              <w:spacing w:line="218" w:lineRule="auto"/>
              <w:jc w:val="center"/>
              <w:rPr>
                <w:sz w:val="24"/>
              </w:rPr>
            </w:pPr>
            <w:r>
              <w:rPr>
                <w:color w:val="000000"/>
                <w:sz w:val="24"/>
              </w:rPr>
              <w:t>5</w:t>
            </w:r>
          </w:p>
        </w:tc>
        <w:tc>
          <w:tcPr>
            <w:tcW w:w="1220" w:type="dxa"/>
            <w:tcBorders>
              <w:top w:val="single" w:sz="4" w:space="0" w:color="000000"/>
              <w:left w:val="single" w:sz="4" w:space="0" w:color="000000"/>
              <w:bottom w:val="single" w:sz="4" w:space="0" w:color="000000"/>
              <w:right w:val="single" w:sz="4" w:space="0" w:color="000000"/>
            </w:tcBorders>
          </w:tcPr>
          <w:p w14:paraId="77CF0651" w14:textId="77777777" w:rsidR="00B37CF4" w:rsidRDefault="00000000">
            <w:pPr>
              <w:widowControl w:val="0"/>
              <w:spacing w:line="218" w:lineRule="auto"/>
              <w:jc w:val="center"/>
              <w:rPr>
                <w:sz w:val="24"/>
              </w:rPr>
            </w:pPr>
            <w:r>
              <w:rPr>
                <w:color w:val="000000"/>
                <w:sz w:val="24"/>
              </w:rPr>
              <w:t>6</w:t>
            </w:r>
          </w:p>
        </w:tc>
        <w:tc>
          <w:tcPr>
            <w:tcW w:w="1580" w:type="dxa"/>
            <w:tcBorders>
              <w:top w:val="single" w:sz="4" w:space="0" w:color="000000"/>
              <w:left w:val="single" w:sz="4" w:space="0" w:color="000000"/>
              <w:bottom w:val="single" w:sz="4" w:space="0" w:color="000000"/>
              <w:right w:val="single" w:sz="4" w:space="0" w:color="000000"/>
            </w:tcBorders>
          </w:tcPr>
          <w:p w14:paraId="5C3258F8" w14:textId="77777777" w:rsidR="00B37CF4" w:rsidRDefault="00000000">
            <w:pPr>
              <w:widowControl w:val="0"/>
              <w:spacing w:line="218" w:lineRule="auto"/>
              <w:jc w:val="center"/>
              <w:rPr>
                <w:sz w:val="24"/>
              </w:rPr>
            </w:pPr>
            <w:r>
              <w:rPr>
                <w:color w:val="000000"/>
                <w:sz w:val="24"/>
              </w:rPr>
              <w:t>7</w:t>
            </w:r>
          </w:p>
        </w:tc>
      </w:tr>
      <w:tr w:rsidR="00B37CF4" w14:paraId="0695A36B" w14:textId="77777777">
        <w:tc>
          <w:tcPr>
            <w:tcW w:w="1534" w:type="dxa"/>
            <w:tcBorders>
              <w:top w:val="single" w:sz="4" w:space="0" w:color="000000"/>
              <w:left w:val="single" w:sz="4" w:space="0" w:color="000000"/>
              <w:bottom w:val="single" w:sz="4" w:space="0" w:color="000000"/>
              <w:right w:val="single" w:sz="4" w:space="0" w:color="000000"/>
            </w:tcBorders>
          </w:tcPr>
          <w:p w14:paraId="22B0EA71" w14:textId="77777777" w:rsidR="00B37CF4" w:rsidRDefault="00B37CF4">
            <w:pPr>
              <w:widowControl w:val="0"/>
              <w:spacing w:line="218" w:lineRule="auto"/>
              <w:rPr>
                <w:sz w:val="24"/>
              </w:rPr>
            </w:pPr>
          </w:p>
        </w:tc>
        <w:tc>
          <w:tcPr>
            <w:tcW w:w="1405" w:type="dxa"/>
            <w:tcBorders>
              <w:top w:val="single" w:sz="4" w:space="0" w:color="000000"/>
              <w:left w:val="single" w:sz="4" w:space="0" w:color="000000"/>
              <w:bottom w:val="single" w:sz="4" w:space="0" w:color="000000"/>
              <w:right w:val="single" w:sz="4" w:space="0" w:color="000000"/>
            </w:tcBorders>
          </w:tcPr>
          <w:p w14:paraId="781EB981" w14:textId="77777777" w:rsidR="00B37CF4" w:rsidRDefault="00B37CF4">
            <w:pPr>
              <w:widowControl w:val="0"/>
              <w:spacing w:line="218" w:lineRule="auto"/>
              <w:rPr>
                <w:sz w:val="24"/>
              </w:rPr>
            </w:pPr>
          </w:p>
        </w:tc>
        <w:tc>
          <w:tcPr>
            <w:tcW w:w="1542" w:type="dxa"/>
            <w:tcBorders>
              <w:top w:val="single" w:sz="4" w:space="0" w:color="000000"/>
              <w:left w:val="single" w:sz="4" w:space="0" w:color="000000"/>
              <w:bottom w:val="single" w:sz="4" w:space="0" w:color="000000"/>
              <w:right w:val="single" w:sz="4" w:space="0" w:color="000000"/>
            </w:tcBorders>
          </w:tcPr>
          <w:p w14:paraId="4DBF7C81" w14:textId="77777777" w:rsidR="00B37CF4" w:rsidRDefault="00B37CF4">
            <w:pPr>
              <w:widowControl w:val="0"/>
              <w:spacing w:line="218" w:lineRule="auto"/>
              <w:jc w:val="center"/>
              <w:rPr>
                <w:sz w:val="24"/>
              </w:rPr>
            </w:pPr>
          </w:p>
        </w:tc>
        <w:tc>
          <w:tcPr>
            <w:tcW w:w="1118" w:type="dxa"/>
            <w:tcBorders>
              <w:top w:val="single" w:sz="4" w:space="0" w:color="000000"/>
              <w:left w:val="single" w:sz="4" w:space="0" w:color="000000"/>
              <w:bottom w:val="single" w:sz="4" w:space="0" w:color="000000"/>
              <w:right w:val="single" w:sz="4" w:space="0" w:color="000000"/>
            </w:tcBorders>
          </w:tcPr>
          <w:p w14:paraId="46183768" w14:textId="77777777" w:rsidR="00B37CF4" w:rsidRDefault="00B37CF4">
            <w:pPr>
              <w:widowControl w:val="0"/>
              <w:spacing w:line="218" w:lineRule="auto"/>
              <w:jc w:val="center"/>
              <w:rPr>
                <w:sz w:val="24"/>
              </w:rPr>
            </w:pPr>
          </w:p>
        </w:tc>
        <w:tc>
          <w:tcPr>
            <w:tcW w:w="1260" w:type="dxa"/>
            <w:tcBorders>
              <w:top w:val="single" w:sz="4" w:space="0" w:color="000000"/>
              <w:left w:val="single" w:sz="4" w:space="0" w:color="000000"/>
              <w:bottom w:val="single" w:sz="4" w:space="0" w:color="000000"/>
              <w:right w:val="single" w:sz="4" w:space="0" w:color="000000"/>
            </w:tcBorders>
          </w:tcPr>
          <w:p w14:paraId="2A1262C1" w14:textId="77777777" w:rsidR="00B37CF4" w:rsidRDefault="00B37CF4">
            <w:pPr>
              <w:widowControl w:val="0"/>
              <w:spacing w:line="218" w:lineRule="auto"/>
              <w:rPr>
                <w:sz w:val="24"/>
              </w:rPr>
            </w:pPr>
          </w:p>
        </w:tc>
        <w:tc>
          <w:tcPr>
            <w:tcW w:w="1220" w:type="dxa"/>
            <w:tcBorders>
              <w:top w:val="single" w:sz="4" w:space="0" w:color="000000"/>
              <w:left w:val="single" w:sz="4" w:space="0" w:color="000000"/>
              <w:bottom w:val="single" w:sz="4" w:space="0" w:color="000000"/>
              <w:right w:val="single" w:sz="4" w:space="0" w:color="000000"/>
            </w:tcBorders>
          </w:tcPr>
          <w:p w14:paraId="1E635504" w14:textId="77777777" w:rsidR="00B37CF4" w:rsidRDefault="00B37CF4">
            <w:pPr>
              <w:widowControl w:val="0"/>
              <w:spacing w:line="218" w:lineRule="auto"/>
              <w:rPr>
                <w:sz w:val="24"/>
              </w:rPr>
            </w:pPr>
          </w:p>
        </w:tc>
        <w:tc>
          <w:tcPr>
            <w:tcW w:w="1580" w:type="dxa"/>
            <w:tcBorders>
              <w:top w:val="single" w:sz="4" w:space="0" w:color="000000"/>
              <w:left w:val="single" w:sz="4" w:space="0" w:color="000000"/>
              <w:bottom w:val="single" w:sz="4" w:space="0" w:color="000000"/>
              <w:right w:val="single" w:sz="4" w:space="0" w:color="000000"/>
            </w:tcBorders>
          </w:tcPr>
          <w:p w14:paraId="63C13831" w14:textId="77777777" w:rsidR="00B37CF4" w:rsidRDefault="00B37CF4">
            <w:pPr>
              <w:widowControl w:val="0"/>
              <w:spacing w:line="218" w:lineRule="auto"/>
              <w:rPr>
                <w:sz w:val="24"/>
              </w:rPr>
            </w:pPr>
          </w:p>
        </w:tc>
      </w:tr>
      <w:tr w:rsidR="00B37CF4" w14:paraId="0D9E52CD" w14:textId="77777777">
        <w:tc>
          <w:tcPr>
            <w:tcW w:w="1534" w:type="dxa"/>
            <w:tcBorders>
              <w:top w:val="single" w:sz="4" w:space="0" w:color="000000"/>
              <w:left w:val="single" w:sz="4" w:space="0" w:color="000000"/>
              <w:bottom w:val="single" w:sz="4" w:space="0" w:color="000000"/>
            </w:tcBorders>
          </w:tcPr>
          <w:p w14:paraId="35AAFDC3" w14:textId="77777777" w:rsidR="00B37CF4" w:rsidRDefault="00000000">
            <w:pPr>
              <w:widowControl w:val="0"/>
              <w:spacing w:line="218" w:lineRule="auto"/>
              <w:rPr>
                <w:sz w:val="24"/>
              </w:rPr>
            </w:pPr>
            <w:r>
              <w:rPr>
                <w:sz w:val="24"/>
              </w:rPr>
              <w:t>Итого</w:t>
            </w:r>
          </w:p>
        </w:tc>
        <w:tc>
          <w:tcPr>
            <w:tcW w:w="1405" w:type="dxa"/>
            <w:tcBorders>
              <w:top w:val="single" w:sz="4" w:space="0" w:color="000000"/>
              <w:left w:val="single" w:sz="4" w:space="0" w:color="000000"/>
              <w:bottom w:val="single" w:sz="4" w:space="0" w:color="000000"/>
              <w:right w:val="single" w:sz="4" w:space="0" w:color="000000"/>
            </w:tcBorders>
          </w:tcPr>
          <w:p w14:paraId="7BD5FD06" w14:textId="77777777" w:rsidR="00B37CF4" w:rsidRDefault="00B37CF4">
            <w:pPr>
              <w:widowControl w:val="0"/>
              <w:spacing w:line="218" w:lineRule="auto"/>
              <w:jc w:val="center"/>
              <w:rPr>
                <w:sz w:val="24"/>
              </w:rPr>
            </w:pPr>
          </w:p>
        </w:tc>
        <w:tc>
          <w:tcPr>
            <w:tcW w:w="1542" w:type="dxa"/>
            <w:tcBorders>
              <w:top w:val="single" w:sz="4" w:space="0" w:color="000000"/>
              <w:left w:val="single" w:sz="4" w:space="0" w:color="000000"/>
              <w:bottom w:val="single" w:sz="4" w:space="0" w:color="000000"/>
              <w:right w:val="single" w:sz="4" w:space="0" w:color="000000"/>
            </w:tcBorders>
          </w:tcPr>
          <w:p w14:paraId="5B58D18E" w14:textId="77777777" w:rsidR="00B37CF4" w:rsidRDefault="00000000">
            <w:pPr>
              <w:widowControl w:val="0"/>
              <w:spacing w:line="218" w:lineRule="auto"/>
              <w:jc w:val="center"/>
              <w:rPr>
                <w:sz w:val="24"/>
              </w:rPr>
            </w:pPr>
            <w:r>
              <w:rPr>
                <w:sz w:val="24"/>
              </w:rPr>
              <w:t>Х</w:t>
            </w:r>
          </w:p>
        </w:tc>
        <w:tc>
          <w:tcPr>
            <w:tcW w:w="1118" w:type="dxa"/>
            <w:tcBorders>
              <w:top w:val="single" w:sz="4" w:space="0" w:color="000000"/>
              <w:left w:val="single" w:sz="4" w:space="0" w:color="000000"/>
              <w:bottom w:val="single" w:sz="4" w:space="0" w:color="000000"/>
              <w:right w:val="single" w:sz="4" w:space="0" w:color="000000"/>
            </w:tcBorders>
          </w:tcPr>
          <w:p w14:paraId="796C1085" w14:textId="77777777" w:rsidR="00B37CF4" w:rsidRDefault="00000000">
            <w:pPr>
              <w:widowControl w:val="0"/>
              <w:spacing w:line="218" w:lineRule="auto"/>
              <w:jc w:val="center"/>
              <w:rPr>
                <w:sz w:val="24"/>
              </w:rPr>
            </w:pPr>
            <w:r>
              <w:rPr>
                <w:sz w:val="24"/>
              </w:rPr>
              <w:t>Х</w:t>
            </w:r>
          </w:p>
        </w:tc>
        <w:tc>
          <w:tcPr>
            <w:tcW w:w="1260" w:type="dxa"/>
            <w:tcBorders>
              <w:top w:val="single" w:sz="4" w:space="0" w:color="000000"/>
              <w:left w:val="single" w:sz="4" w:space="0" w:color="000000"/>
              <w:bottom w:val="single" w:sz="4" w:space="0" w:color="000000"/>
              <w:right w:val="single" w:sz="4" w:space="0" w:color="000000"/>
            </w:tcBorders>
          </w:tcPr>
          <w:p w14:paraId="41C2B9A6" w14:textId="77777777" w:rsidR="00B37CF4" w:rsidRDefault="00000000">
            <w:pPr>
              <w:widowControl w:val="0"/>
              <w:spacing w:line="218" w:lineRule="auto"/>
              <w:jc w:val="center"/>
              <w:rPr>
                <w:sz w:val="24"/>
              </w:rPr>
            </w:pPr>
            <w:r>
              <w:rPr>
                <w:sz w:val="24"/>
              </w:rPr>
              <w:t>Х</w:t>
            </w:r>
          </w:p>
        </w:tc>
        <w:tc>
          <w:tcPr>
            <w:tcW w:w="1220" w:type="dxa"/>
            <w:tcBorders>
              <w:top w:val="single" w:sz="4" w:space="0" w:color="000000"/>
              <w:left w:val="single" w:sz="4" w:space="0" w:color="000000"/>
              <w:bottom w:val="single" w:sz="4" w:space="0" w:color="000000"/>
              <w:right w:val="single" w:sz="4" w:space="0" w:color="000000"/>
            </w:tcBorders>
          </w:tcPr>
          <w:p w14:paraId="6658EE8B" w14:textId="77777777" w:rsidR="00B37CF4" w:rsidRDefault="00000000">
            <w:pPr>
              <w:widowControl w:val="0"/>
              <w:spacing w:line="218" w:lineRule="auto"/>
              <w:jc w:val="center"/>
              <w:rPr>
                <w:sz w:val="24"/>
              </w:rPr>
            </w:pPr>
            <w:r>
              <w:rPr>
                <w:sz w:val="24"/>
              </w:rPr>
              <w:t>Х</w:t>
            </w:r>
          </w:p>
        </w:tc>
        <w:tc>
          <w:tcPr>
            <w:tcW w:w="1580" w:type="dxa"/>
            <w:tcBorders>
              <w:top w:val="single" w:sz="4" w:space="0" w:color="000000"/>
              <w:left w:val="single" w:sz="4" w:space="0" w:color="000000"/>
              <w:bottom w:val="single" w:sz="4" w:space="0" w:color="000000"/>
              <w:right w:val="single" w:sz="4" w:space="0" w:color="000000"/>
            </w:tcBorders>
          </w:tcPr>
          <w:p w14:paraId="7CC43125" w14:textId="77777777" w:rsidR="00B37CF4" w:rsidRDefault="00B37CF4">
            <w:pPr>
              <w:widowControl w:val="0"/>
              <w:spacing w:line="218" w:lineRule="auto"/>
              <w:rPr>
                <w:sz w:val="24"/>
              </w:rPr>
            </w:pPr>
          </w:p>
        </w:tc>
      </w:tr>
    </w:tbl>
    <w:p w14:paraId="0DDB4DC7" w14:textId="77777777" w:rsidR="00B37CF4" w:rsidRDefault="00B37CF4">
      <w:pPr>
        <w:jc w:val="both"/>
        <w:rPr>
          <w:szCs w:val="28"/>
        </w:rPr>
      </w:pPr>
    </w:p>
    <w:p w14:paraId="314393D3" w14:textId="77777777" w:rsidR="00B37CF4" w:rsidRDefault="00000000">
      <w:pPr>
        <w:jc w:val="both"/>
        <w:rPr>
          <w:szCs w:val="28"/>
        </w:rPr>
      </w:pPr>
      <w:r>
        <w:rPr>
          <w:szCs w:val="28"/>
        </w:rPr>
        <w:t xml:space="preserve">* </w:t>
      </w:r>
      <w:r>
        <w:rPr>
          <w:sz w:val="24"/>
        </w:rPr>
        <w:t>данные берутся из акта расхода семян и посадочного материала</w:t>
      </w:r>
    </w:p>
    <w:p w14:paraId="088AD8E7" w14:textId="77777777" w:rsidR="00B37CF4" w:rsidRDefault="00000000">
      <w:pPr>
        <w:jc w:val="both"/>
        <w:rPr>
          <w:sz w:val="24"/>
        </w:rPr>
      </w:pPr>
      <w:r>
        <w:rPr>
          <w:sz w:val="24"/>
        </w:rPr>
        <w:t>** сумма субсидии не должна превышать 50 000 рублей</w:t>
      </w:r>
    </w:p>
    <w:p w14:paraId="51AFC1D3" w14:textId="77777777" w:rsidR="00B37CF4" w:rsidRDefault="00B37CF4">
      <w:pPr>
        <w:jc w:val="both"/>
        <w:rPr>
          <w:szCs w:val="28"/>
        </w:rPr>
      </w:pPr>
    </w:p>
    <w:p w14:paraId="5EABA66C" w14:textId="77777777" w:rsidR="00B37CF4" w:rsidRDefault="00000000">
      <w:pPr>
        <w:jc w:val="both"/>
        <w:rPr>
          <w:szCs w:val="28"/>
        </w:rPr>
      </w:pPr>
      <w:r>
        <w:rPr>
          <w:szCs w:val="28"/>
        </w:rPr>
        <w:t xml:space="preserve">Гражданин, ведущий </w:t>
      </w:r>
    </w:p>
    <w:p w14:paraId="7A1C7737" w14:textId="77777777" w:rsidR="00B37CF4" w:rsidRDefault="00000000">
      <w:pPr>
        <w:jc w:val="both"/>
        <w:rPr>
          <w:szCs w:val="28"/>
        </w:rPr>
      </w:pPr>
      <w:r>
        <w:rPr>
          <w:szCs w:val="28"/>
        </w:rPr>
        <w:t>личное подсобное хозяйство          _____________      ____________________</w:t>
      </w:r>
    </w:p>
    <w:p w14:paraId="31166E18" w14:textId="77777777" w:rsidR="00B37CF4" w:rsidRDefault="00000000">
      <w:pPr>
        <w:jc w:val="both"/>
      </w:pPr>
      <w:r>
        <w:t xml:space="preserve">                                                                (подпись)           (расшифровка подписи)</w:t>
      </w:r>
    </w:p>
    <w:p w14:paraId="448A64F6" w14:textId="77777777" w:rsidR="00B37CF4" w:rsidRDefault="00000000">
      <w:pPr>
        <w:jc w:val="both"/>
        <w:rPr>
          <w:szCs w:val="28"/>
        </w:rPr>
      </w:pPr>
      <w:r>
        <w:rPr>
          <w:szCs w:val="28"/>
        </w:rPr>
        <w:t>«____» __________ 20___г.</w:t>
      </w:r>
    </w:p>
    <w:p w14:paraId="0C500DD5" w14:textId="77777777" w:rsidR="00B37CF4" w:rsidRDefault="00B37CF4">
      <w:pPr>
        <w:jc w:val="both"/>
        <w:rPr>
          <w:szCs w:val="28"/>
        </w:rPr>
      </w:pPr>
    </w:p>
    <w:p w14:paraId="762F5D65" w14:textId="77777777" w:rsidR="00B37CF4" w:rsidRDefault="00B37CF4">
      <w:pPr>
        <w:ind w:firstLine="680"/>
        <w:jc w:val="both"/>
        <w:rPr>
          <w:szCs w:val="28"/>
        </w:rPr>
      </w:pPr>
    </w:p>
    <w:p w14:paraId="121EF4AA" w14:textId="77777777" w:rsidR="00B37CF4" w:rsidRDefault="00000000">
      <w:pPr>
        <w:rPr>
          <w:szCs w:val="28"/>
        </w:rPr>
      </w:pPr>
      <w:r>
        <w:rPr>
          <w:szCs w:val="28"/>
        </w:rPr>
        <w:t>Начальник управления сельского хозяйства</w:t>
      </w:r>
    </w:p>
    <w:p w14:paraId="489CD2BB" w14:textId="77777777" w:rsidR="00B37CF4" w:rsidRDefault="00000000">
      <w:pPr>
        <w:rPr>
          <w:szCs w:val="28"/>
        </w:rPr>
      </w:pPr>
      <w:r>
        <w:rPr>
          <w:szCs w:val="28"/>
        </w:rPr>
        <w:t>администрации Ленинградского</w:t>
      </w:r>
    </w:p>
    <w:p w14:paraId="434D39E2" w14:textId="77777777" w:rsidR="00B37CF4" w:rsidRDefault="00000000">
      <w:pPr>
        <w:tabs>
          <w:tab w:val="left" w:pos="7005"/>
        </w:tabs>
        <w:rPr>
          <w:szCs w:val="28"/>
        </w:rPr>
      </w:pPr>
      <w:r>
        <w:rPr>
          <w:szCs w:val="28"/>
        </w:rPr>
        <w:t>муниципального округа                                                            И.С. Скоробогаченко</w:t>
      </w:r>
    </w:p>
    <w:p w14:paraId="04B266CD" w14:textId="77777777" w:rsidR="00B37CF4" w:rsidRDefault="00B37CF4">
      <w:pPr>
        <w:tabs>
          <w:tab w:val="left" w:pos="165"/>
        </w:tabs>
        <w:suppressAutoHyphens/>
        <w:jc w:val="both"/>
        <w:sectPr w:rsidR="00B37CF4">
          <w:headerReference w:type="even" r:id="rId109"/>
          <w:headerReference w:type="default" r:id="rId110"/>
          <w:headerReference w:type="first" r:id="rId111"/>
          <w:pgSz w:w="11906" w:h="16838"/>
          <w:pgMar w:top="1325" w:right="567" w:bottom="1134" w:left="1701" w:header="720" w:footer="0" w:gutter="0"/>
          <w:cols w:space="720"/>
          <w:formProt w:val="0"/>
          <w:titlePg/>
          <w:docGrid w:linePitch="381"/>
        </w:sectPr>
      </w:pPr>
    </w:p>
    <w:tbl>
      <w:tblPr>
        <w:tblStyle w:val="affd"/>
        <w:tblW w:w="5550" w:type="dxa"/>
        <w:tblInd w:w="4241" w:type="dxa"/>
        <w:tblLayout w:type="fixed"/>
        <w:tblLook w:val="04A0" w:firstRow="1" w:lastRow="0" w:firstColumn="1" w:lastColumn="0" w:noHBand="0" w:noVBand="1"/>
      </w:tblPr>
      <w:tblGrid>
        <w:gridCol w:w="5550"/>
      </w:tblGrid>
      <w:tr w:rsidR="00B37CF4" w14:paraId="4B24D93E" w14:textId="77777777">
        <w:trPr>
          <w:trHeight w:val="2541"/>
        </w:trPr>
        <w:tc>
          <w:tcPr>
            <w:tcW w:w="5550" w:type="dxa"/>
            <w:tcBorders>
              <w:top w:val="nil"/>
              <w:left w:val="nil"/>
              <w:bottom w:val="nil"/>
              <w:right w:val="nil"/>
            </w:tcBorders>
          </w:tcPr>
          <w:p w14:paraId="4B1E75D4" w14:textId="77777777" w:rsidR="00B37CF4" w:rsidRDefault="00000000">
            <w:pPr>
              <w:widowControl w:val="0"/>
              <w:tabs>
                <w:tab w:val="center" w:pos="3124"/>
              </w:tabs>
              <w:ind w:left="-108"/>
            </w:pPr>
            <w:r>
              <w:rPr>
                <w:szCs w:val="28"/>
              </w:rPr>
              <w:lastRenderedPageBreak/>
              <w:t>Приложение 20</w:t>
            </w:r>
          </w:p>
          <w:p w14:paraId="6A9B180F" w14:textId="77777777" w:rsidR="00B37CF4" w:rsidRDefault="00000000">
            <w:pPr>
              <w:widowControl w:val="0"/>
              <w:ind w:left="-108"/>
            </w:pPr>
            <w:r>
              <w:rPr>
                <w:szCs w:val="28"/>
              </w:rPr>
              <w:t>к Порядку предоставления</w:t>
            </w:r>
          </w:p>
          <w:p w14:paraId="5AF6F3AE" w14:textId="77777777" w:rsidR="00B37CF4" w:rsidRDefault="00000000">
            <w:pPr>
              <w:widowControl w:val="0"/>
              <w:ind w:left="-108"/>
            </w:pPr>
            <w:r>
              <w:rPr>
                <w:szCs w:val="28"/>
              </w:rPr>
              <w:t>субсидий крестьянским (фермерским)</w:t>
            </w:r>
          </w:p>
          <w:p w14:paraId="4EEF3A32" w14:textId="77777777" w:rsidR="00B37CF4" w:rsidRDefault="00000000">
            <w:pPr>
              <w:widowControl w:val="0"/>
              <w:ind w:left="-108"/>
            </w:pPr>
            <w:r>
              <w:rPr>
                <w:szCs w:val="28"/>
              </w:rPr>
              <w:t>хозяйствам и индивидуальным</w:t>
            </w:r>
          </w:p>
          <w:p w14:paraId="4A985DCA" w14:textId="77777777" w:rsidR="00B37CF4" w:rsidRDefault="00000000">
            <w:pPr>
              <w:widowControl w:val="0"/>
              <w:ind w:left="-108"/>
            </w:pPr>
            <w:r>
              <w:rPr>
                <w:szCs w:val="28"/>
              </w:rPr>
              <w:t>предпринимателям, осуществляющим деятельность в области</w:t>
            </w:r>
          </w:p>
          <w:p w14:paraId="5252EF1D" w14:textId="77777777" w:rsidR="00B37CF4" w:rsidRDefault="00000000">
            <w:pPr>
              <w:widowControl w:val="0"/>
              <w:ind w:left="-108"/>
            </w:pPr>
            <w:r>
              <w:rPr>
                <w:szCs w:val="28"/>
              </w:rPr>
              <w:t>сельскохозяйственного производства, гражданам, ведущим личные подсобные хозяйства, а также гражданам, ведущим личные подсобные хозяйства и</w:t>
            </w:r>
          </w:p>
          <w:p w14:paraId="52AC187B" w14:textId="77777777" w:rsidR="00B37CF4" w:rsidRDefault="00000000">
            <w:pPr>
              <w:widowControl w:val="0"/>
              <w:ind w:left="-108"/>
            </w:pPr>
            <w:r>
              <w:rPr>
                <w:szCs w:val="28"/>
              </w:rPr>
              <w:t>применяющим специальный налоговый</w:t>
            </w:r>
          </w:p>
          <w:p w14:paraId="2F340492" w14:textId="77777777" w:rsidR="00B37CF4" w:rsidRDefault="00000000">
            <w:pPr>
              <w:widowControl w:val="0"/>
              <w:ind w:left="-108"/>
            </w:pPr>
            <w:r>
              <w:rPr>
                <w:szCs w:val="28"/>
              </w:rPr>
              <w:t>режим «Налог на профессиональный доход»</w:t>
            </w:r>
          </w:p>
          <w:p w14:paraId="79A01F5D" w14:textId="77777777" w:rsidR="00B37CF4" w:rsidRDefault="00000000">
            <w:pPr>
              <w:widowControl w:val="0"/>
              <w:ind w:left="-108"/>
            </w:pPr>
            <w:r>
              <w:rPr>
                <w:szCs w:val="28"/>
              </w:rPr>
              <w:t>на территории муниципального образования</w:t>
            </w:r>
          </w:p>
          <w:p w14:paraId="0EE03A2F"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5FAEF3E4" w14:textId="77777777" w:rsidR="00B37CF4" w:rsidRDefault="00B37CF4">
      <w:pPr>
        <w:widowControl w:val="0"/>
        <w:tabs>
          <w:tab w:val="left" w:pos="2835"/>
          <w:tab w:val="right" w:pos="9641"/>
        </w:tabs>
        <w:ind w:left="2552"/>
        <w:rPr>
          <w:szCs w:val="28"/>
        </w:rPr>
      </w:pPr>
    </w:p>
    <w:p w14:paraId="55CF5FE6" w14:textId="77777777" w:rsidR="00B37CF4" w:rsidRDefault="00000000">
      <w:pPr>
        <w:shd w:val="clear" w:color="auto" w:fill="FFFFFF"/>
        <w:rPr>
          <w:color w:val="000000"/>
          <w:szCs w:val="28"/>
        </w:rPr>
      </w:pPr>
      <w:r>
        <w:rPr>
          <w:color w:val="000000"/>
          <w:szCs w:val="28"/>
        </w:rPr>
        <w:t>ФОРМА</w:t>
      </w:r>
    </w:p>
    <w:p w14:paraId="0F9ECDE1" w14:textId="77777777" w:rsidR="00B37CF4" w:rsidRDefault="00B37CF4">
      <w:pPr>
        <w:shd w:val="clear" w:color="auto" w:fill="FFFFFF"/>
        <w:rPr>
          <w:color w:val="000000"/>
          <w:szCs w:val="28"/>
        </w:rPr>
      </w:pPr>
    </w:p>
    <w:p w14:paraId="5A4CE39D" w14:textId="77777777" w:rsidR="00B37CF4" w:rsidRDefault="00000000">
      <w:pPr>
        <w:shd w:val="clear" w:color="auto" w:fill="FFFFFF"/>
        <w:rPr>
          <w:color w:val="000000"/>
        </w:rPr>
      </w:pPr>
      <w:r>
        <w:rPr>
          <w:color w:val="000000"/>
          <w:szCs w:val="28"/>
        </w:rPr>
        <w:t>Заполняется индивидуальным</w:t>
      </w:r>
    </w:p>
    <w:p w14:paraId="52C4E4B0" w14:textId="77777777" w:rsidR="00B37CF4" w:rsidRDefault="00000000">
      <w:pPr>
        <w:shd w:val="clear" w:color="auto" w:fill="FFFFFF"/>
        <w:rPr>
          <w:color w:val="C9211E"/>
        </w:rPr>
      </w:pPr>
      <w:r>
        <w:rPr>
          <w:color w:val="000000"/>
          <w:szCs w:val="28"/>
        </w:rPr>
        <w:t>предпринимателем</w:t>
      </w:r>
    </w:p>
    <w:p w14:paraId="668607EE" w14:textId="77777777" w:rsidR="00B37CF4" w:rsidRDefault="00B37CF4">
      <w:pPr>
        <w:shd w:val="clear" w:color="auto" w:fill="FFFFFF"/>
        <w:rPr>
          <w:color w:val="000000"/>
          <w:szCs w:val="28"/>
        </w:rPr>
      </w:pPr>
    </w:p>
    <w:p w14:paraId="3EEB270D" w14:textId="77777777" w:rsidR="00B37CF4" w:rsidRDefault="00000000">
      <w:pPr>
        <w:shd w:val="clear" w:color="auto" w:fill="FFFFFF"/>
        <w:jc w:val="center"/>
        <w:rPr>
          <w:color w:val="000000"/>
          <w:szCs w:val="28"/>
        </w:rPr>
      </w:pPr>
      <w:r>
        <w:rPr>
          <w:color w:val="000000"/>
          <w:szCs w:val="28"/>
        </w:rPr>
        <w:t>СВЕДЕНИЯ</w:t>
      </w:r>
    </w:p>
    <w:p w14:paraId="5E4605A6" w14:textId="77777777" w:rsidR="00B37CF4" w:rsidRDefault="00000000">
      <w:pPr>
        <w:shd w:val="clear" w:color="auto" w:fill="FFFFFF"/>
        <w:jc w:val="center"/>
        <w:rPr>
          <w:color w:val="000000"/>
          <w:szCs w:val="28"/>
        </w:rPr>
      </w:pPr>
      <w:r>
        <w:rPr>
          <w:color w:val="000000"/>
          <w:szCs w:val="28"/>
        </w:rPr>
        <w:t>о выручке</w:t>
      </w:r>
    </w:p>
    <w:p w14:paraId="3F5388AC" w14:textId="77777777" w:rsidR="00B37CF4" w:rsidRDefault="00000000">
      <w:pPr>
        <w:widowControl w:val="0"/>
        <w:shd w:val="clear" w:color="auto" w:fill="FFFFFF"/>
        <w:rPr>
          <w:color w:val="000000"/>
          <w:szCs w:val="28"/>
        </w:rPr>
      </w:pPr>
      <w:r>
        <w:rPr>
          <w:color w:val="000000"/>
          <w:szCs w:val="28"/>
        </w:rPr>
        <w:t>____________________________________________________________________</w:t>
      </w:r>
    </w:p>
    <w:p w14:paraId="02AF0063" w14:textId="77777777" w:rsidR="00B37CF4" w:rsidRDefault="00000000">
      <w:pPr>
        <w:widowControl w:val="0"/>
        <w:shd w:val="clear" w:color="auto" w:fill="FFFFFF"/>
      </w:pPr>
      <w:r>
        <w:rPr>
          <w:color w:val="000000"/>
          <w:sz w:val="24"/>
        </w:rPr>
        <w:t xml:space="preserve">                       (наименование заявителя, ИНН, муниципальное образование)</w:t>
      </w:r>
    </w:p>
    <w:p w14:paraId="0EAE7789" w14:textId="77777777" w:rsidR="00B37CF4" w:rsidRDefault="00000000">
      <w:pPr>
        <w:widowControl w:val="0"/>
        <w:shd w:val="clear" w:color="auto" w:fill="FFFFFF"/>
      </w:pPr>
      <w:r>
        <w:rPr>
          <w:color w:val="000000"/>
          <w:szCs w:val="28"/>
        </w:rPr>
        <w:t>____________________________________________________________________</w:t>
      </w:r>
    </w:p>
    <w:p w14:paraId="562C84A2" w14:textId="77777777" w:rsidR="00B37CF4" w:rsidRDefault="00000000">
      <w:pPr>
        <w:widowControl w:val="0"/>
        <w:suppressAutoHyphens/>
        <w:jc w:val="both"/>
      </w:pPr>
      <w:r>
        <w:rPr>
          <w:bCs/>
          <w:szCs w:val="28"/>
          <w:lang w:eastAsia="ar-SA"/>
        </w:rPr>
        <w:t>информирует о том, что является сельскохозяйственным товаропроизводителем  в соответствии с Федеральным законом  от 29 декабря  2006 г. № 264-ФЗ «О развитии сельского хозяйства», так как в доходе  заявителя от реализации товаров (работ, услуг)* доля дохода от реализации этой продукции (в том числе органической продукции, сельскохозяйственной продукции и продовольствия с улучшенными характеристиками), произведенной заявителем, и продукции ее первичной и последующей (промышленной) переработки, осуществленной заявителем (в том числе на арендованных основных средствах), в соответствии с перечнем, утвержденным Правительством Российской Федерации, составляет не менее чем семьдесят процентов за календарный ___________________ год.</w:t>
      </w:r>
      <w:r>
        <w:rPr>
          <w:szCs w:val="28"/>
        </w:rPr>
        <w:tab/>
      </w:r>
      <w:r>
        <w:rPr>
          <w:szCs w:val="28"/>
        </w:rPr>
        <w:tab/>
        <w:t xml:space="preserve">                                                                                       </w:t>
      </w:r>
    </w:p>
    <w:p w14:paraId="04E91EBC" w14:textId="77777777" w:rsidR="00B37CF4" w:rsidRDefault="00000000">
      <w:pPr>
        <w:widowControl w:val="0"/>
        <w:suppressAutoHyphens/>
        <w:jc w:val="both"/>
      </w:pPr>
      <w:r>
        <w:rPr>
          <w:szCs w:val="28"/>
        </w:rPr>
        <w:t xml:space="preserve">                                           </w:t>
      </w:r>
      <w:r>
        <w:rPr>
          <w:sz w:val="24"/>
        </w:rPr>
        <w:t>(предыдущий финансовый год)</w:t>
      </w:r>
    </w:p>
    <w:p w14:paraId="7E4CCAA4" w14:textId="77777777" w:rsidR="00B37CF4" w:rsidRDefault="00000000">
      <w:pPr>
        <w:widowControl w:val="0"/>
      </w:pPr>
      <w:r>
        <w:rPr>
          <w:szCs w:val="28"/>
        </w:rPr>
        <w:t>______________________</w:t>
      </w:r>
    </w:p>
    <w:p w14:paraId="6306E632" w14:textId="77777777" w:rsidR="00B37CF4" w:rsidRDefault="00000000">
      <w:pPr>
        <w:widowControl w:val="0"/>
        <w:ind w:firstLine="567"/>
        <w:jc w:val="both"/>
      </w:pPr>
      <w:r>
        <w:rPr>
          <w:szCs w:val="28"/>
        </w:rPr>
        <w:t xml:space="preserve">*Для индивидуальных предпринимателей, осуществляющих бухгалтерский учет, соответствует строке 2110 «Выручка» бухгалтерской формы № 2 «Отчет о финансовых результатах» за отчетный период. </w:t>
      </w:r>
    </w:p>
    <w:p w14:paraId="1AB9E64E" w14:textId="77777777" w:rsidR="00B37CF4" w:rsidRDefault="00000000">
      <w:pPr>
        <w:widowControl w:val="0"/>
        <w:ind w:firstLine="567"/>
        <w:jc w:val="both"/>
      </w:pPr>
      <w:r>
        <w:rPr>
          <w:szCs w:val="28"/>
        </w:rPr>
        <w:t>Для индивидуальных предпринимателей, не осуществляющих бухгалтерский учет, соответствует доходам отчетного периода от реализации произве</w:t>
      </w:r>
      <w:r>
        <w:rPr>
          <w:szCs w:val="28"/>
        </w:rPr>
        <w:lastRenderedPageBreak/>
        <w:t>денной и приобретенной сельскохозяйственной продукции, продуктов её первичной и промышленной переработки, от реализации прочей продукции и покупных товаров и оказания услуг без учета прочих доходов (в т.ч. доходы от реализации основных средств (земельные участки, здания, техника, машины, оборудование, продуктивный скот)) и полученных средств государственной поддержки.</w:t>
      </w:r>
    </w:p>
    <w:p w14:paraId="68C50584" w14:textId="77777777" w:rsidR="00B37CF4" w:rsidRDefault="00B37CF4">
      <w:pPr>
        <w:widowControl w:val="0"/>
        <w:shd w:val="clear" w:color="auto" w:fill="FFFFFF"/>
        <w:rPr>
          <w:color w:val="000000"/>
          <w:szCs w:val="28"/>
        </w:rPr>
      </w:pPr>
    </w:p>
    <w:p w14:paraId="69718838" w14:textId="77777777" w:rsidR="00B37CF4" w:rsidRDefault="00000000">
      <w:pPr>
        <w:widowControl w:val="0"/>
        <w:shd w:val="clear" w:color="auto" w:fill="FFFFFF"/>
      </w:pPr>
      <w:r>
        <w:rPr>
          <w:color w:val="000000"/>
          <w:szCs w:val="28"/>
        </w:rPr>
        <w:t>Руководитель    ______________   ______________  ______________________</w:t>
      </w:r>
    </w:p>
    <w:p w14:paraId="4383C26E" w14:textId="77777777" w:rsidR="00B37CF4" w:rsidRDefault="00000000">
      <w:pPr>
        <w:widowControl w:val="0"/>
        <w:tabs>
          <w:tab w:val="left" w:pos="2115"/>
        </w:tabs>
      </w:pPr>
      <w:r>
        <w:rPr>
          <w:szCs w:val="28"/>
        </w:rPr>
        <w:tab/>
        <w:t xml:space="preserve">  </w:t>
      </w:r>
      <w:r>
        <w:rPr>
          <w:sz w:val="24"/>
        </w:rPr>
        <w:t>(должность)                  (подпись)                (расшифровка подписи)</w:t>
      </w:r>
    </w:p>
    <w:p w14:paraId="30C6D9FE" w14:textId="77777777" w:rsidR="00B37CF4" w:rsidRDefault="00000000">
      <w:pPr>
        <w:widowControl w:val="0"/>
        <w:tabs>
          <w:tab w:val="left" w:pos="2115"/>
        </w:tabs>
      </w:pPr>
      <w:r>
        <w:rPr>
          <w:szCs w:val="28"/>
        </w:rPr>
        <w:t>МП (при наличии)</w:t>
      </w:r>
    </w:p>
    <w:p w14:paraId="57A5AB8E" w14:textId="77777777" w:rsidR="00B37CF4" w:rsidRDefault="00000000">
      <w:pPr>
        <w:widowControl w:val="0"/>
        <w:tabs>
          <w:tab w:val="left" w:pos="2115"/>
        </w:tabs>
      </w:pPr>
      <w:r>
        <w:rPr>
          <w:szCs w:val="28"/>
        </w:rPr>
        <w:t>Главный бухгалтер   ________________    ______________________________</w:t>
      </w:r>
    </w:p>
    <w:p w14:paraId="09B34EF7" w14:textId="77777777" w:rsidR="00B37CF4" w:rsidRDefault="00000000">
      <w:pPr>
        <w:widowControl w:val="0"/>
        <w:tabs>
          <w:tab w:val="left" w:pos="2115"/>
        </w:tabs>
      </w:pPr>
      <w:r>
        <w:rPr>
          <w:sz w:val="24"/>
        </w:rPr>
        <w:t xml:space="preserve">                                                  (подпись)                              (расшифровка подписи)</w:t>
      </w:r>
    </w:p>
    <w:p w14:paraId="3EE90E2E" w14:textId="77777777" w:rsidR="00B37CF4" w:rsidRDefault="00B37CF4">
      <w:pPr>
        <w:widowControl w:val="0"/>
        <w:jc w:val="both"/>
        <w:rPr>
          <w:szCs w:val="28"/>
        </w:rPr>
      </w:pPr>
    </w:p>
    <w:p w14:paraId="0DD1DA3F" w14:textId="77777777" w:rsidR="00B37CF4" w:rsidRDefault="00B37CF4">
      <w:pPr>
        <w:widowControl w:val="0"/>
        <w:jc w:val="both"/>
        <w:rPr>
          <w:szCs w:val="28"/>
        </w:rPr>
      </w:pPr>
    </w:p>
    <w:p w14:paraId="46AE6D11" w14:textId="77777777" w:rsidR="00B37CF4" w:rsidRDefault="00000000">
      <w:pPr>
        <w:rPr>
          <w:color w:val="000000"/>
        </w:rPr>
      </w:pPr>
      <w:r>
        <w:rPr>
          <w:szCs w:val="28"/>
        </w:rPr>
        <w:t>Начальник управления сельского хозяйства</w:t>
      </w:r>
    </w:p>
    <w:p w14:paraId="2C9AF846" w14:textId="77777777" w:rsidR="00B37CF4" w:rsidRDefault="00000000">
      <w:pPr>
        <w:rPr>
          <w:color w:val="000000"/>
        </w:rPr>
      </w:pPr>
      <w:r>
        <w:rPr>
          <w:szCs w:val="28"/>
        </w:rPr>
        <w:t>администрации Ленинградского</w:t>
      </w:r>
    </w:p>
    <w:p w14:paraId="503359C3" w14:textId="77777777" w:rsidR="00B37CF4" w:rsidRDefault="00000000">
      <w:pPr>
        <w:widowControl w:val="0"/>
        <w:rPr>
          <w:color w:val="000000"/>
        </w:rPr>
      </w:pPr>
      <w:r>
        <w:rPr>
          <w:color w:val="000000"/>
          <w:szCs w:val="28"/>
        </w:rPr>
        <w:t xml:space="preserve">муниципального округа                                                           </w:t>
      </w:r>
      <w:r>
        <w:rPr>
          <w:color w:val="000000"/>
        </w:rPr>
        <w:t>И.С. Скоробогаченко</w:t>
      </w:r>
    </w:p>
    <w:p w14:paraId="5D0780DA" w14:textId="77777777" w:rsidR="00B37CF4" w:rsidRDefault="00B37CF4">
      <w:pPr>
        <w:widowControl w:val="0"/>
        <w:rPr>
          <w:color w:val="000000"/>
        </w:rPr>
      </w:pPr>
    </w:p>
    <w:p w14:paraId="03E7246F" w14:textId="77777777" w:rsidR="00B37CF4" w:rsidRDefault="00B37CF4">
      <w:pPr>
        <w:widowControl w:val="0"/>
        <w:rPr>
          <w:color w:val="000000"/>
        </w:rPr>
      </w:pPr>
    </w:p>
    <w:p w14:paraId="556D65C1" w14:textId="77777777" w:rsidR="00B37CF4" w:rsidRDefault="00B37CF4">
      <w:pPr>
        <w:widowControl w:val="0"/>
        <w:rPr>
          <w:color w:val="000000"/>
        </w:rPr>
      </w:pPr>
    </w:p>
    <w:p w14:paraId="60E57620" w14:textId="77777777" w:rsidR="00B37CF4" w:rsidRDefault="00B37CF4">
      <w:pPr>
        <w:widowControl w:val="0"/>
        <w:rPr>
          <w:color w:val="000000"/>
        </w:rPr>
      </w:pPr>
    </w:p>
    <w:p w14:paraId="5DF1A1BC" w14:textId="77777777" w:rsidR="00B37CF4" w:rsidRDefault="00B37CF4">
      <w:pPr>
        <w:widowControl w:val="0"/>
        <w:rPr>
          <w:color w:val="000000"/>
        </w:rPr>
      </w:pPr>
    </w:p>
    <w:p w14:paraId="19D689A8" w14:textId="77777777" w:rsidR="00B37CF4" w:rsidRDefault="00B37CF4">
      <w:pPr>
        <w:widowControl w:val="0"/>
        <w:rPr>
          <w:color w:val="000000"/>
        </w:rPr>
      </w:pPr>
    </w:p>
    <w:p w14:paraId="566BBC22" w14:textId="77777777" w:rsidR="00B37CF4" w:rsidRDefault="00B37CF4">
      <w:pPr>
        <w:widowControl w:val="0"/>
        <w:rPr>
          <w:color w:val="000000"/>
        </w:rPr>
      </w:pPr>
    </w:p>
    <w:p w14:paraId="7E1D56D7" w14:textId="77777777" w:rsidR="00B37CF4" w:rsidRDefault="00B37CF4">
      <w:pPr>
        <w:widowControl w:val="0"/>
        <w:rPr>
          <w:color w:val="000000"/>
        </w:rPr>
      </w:pPr>
    </w:p>
    <w:p w14:paraId="469964ED" w14:textId="77777777" w:rsidR="00B37CF4" w:rsidRDefault="00B37CF4">
      <w:pPr>
        <w:widowControl w:val="0"/>
        <w:rPr>
          <w:color w:val="000000"/>
        </w:rPr>
      </w:pPr>
    </w:p>
    <w:p w14:paraId="05C1A474" w14:textId="77777777" w:rsidR="00B37CF4" w:rsidRDefault="00B37CF4">
      <w:pPr>
        <w:widowControl w:val="0"/>
        <w:rPr>
          <w:color w:val="000000"/>
        </w:rPr>
      </w:pPr>
    </w:p>
    <w:p w14:paraId="70CEAD23" w14:textId="77777777" w:rsidR="00B37CF4" w:rsidRDefault="00B37CF4">
      <w:pPr>
        <w:widowControl w:val="0"/>
        <w:rPr>
          <w:color w:val="000000"/>
        </w:rPr>
      </w:pPr>
    </w:p>
    <w:p w14:paraId="43D4FDFE" w14:textId="77777777" w:rsidR="00B37CF4" w:rsidRDefault="00B37CF4">
      <w:pPr>
        <w:widowControl w:val="0"/>
        <w:rPr>
          <w:color w:val="000000"/>
        </w:rPr>
      </w:pPr>
    </w:p>
    <w:p w14:paraId="5D20D0DD" w14:textId="77777777" w:rsidR="00B37CF4" w:rsidRDefault="00B37CF4">
      <w:pPr>
        <w:widowControl w:val="0"/>
        <w:rPr>
          <w:color w:val="000000"/>
        </w:rPr>
      </w:pPr>
    </w:p>
    <w:p w14:paraId="4EF99516" w14:textId="77777777" w:rsidR="00B37CF4" w:rsidRDefault="00B37CF4">
      <w:pPr>
        <w:widowControl w:val="0"/>
        <w:rPr>
          <w:color w:val="000000"/>
        </w:rPr>
      </w:pPr>
    </w:p>
    <w:p w14:paraId="57D94EEC" w14:textId="77777777" w:rsidR="00B37CF4" w:rsidRDefault="00B37CF4">
      <w:pPr>
        <w:widowControl w:val="0"/>
        <w:rPr>
          <w:color w:val="000000"/>
        </w:rPr>
      </w:pPr>
    </w:p>
    <w:p w14:paraId="46B59D15" w14:textId="77777777" w:rsidR="00B37CF4" w:rsidRDefault="00B37CF4">
      <w:pPr>
        <w:widowControl w:val="0"/>
        <w:rPr>
          <w:color w:val="000000"/>
        </w:rPr>
      </w:pPr>
    </w:p>
    <w:p w14:paraId="4058174E" w14:textId="77777777" w:rsidR="00B37CF4" w:rsidRDefault="00B37CF4">
      <w:pPr>
        <w:widowControl w:val="0"/>
        <w:rPr>
          <w:color w:val="000000"/>
        </w:rPr>
      </w:pPr>
    </w:p>
    <w:p w14:paraId="0E82DBAA" w14:textId="77777777" w:rsidR="00B37CF4" w:rsidRDefault="00B37CF4">
      <w:pPr>
        <w:widowControl w:val="0"/>
        <w:rPr>
          <w:color w:val="000000"/>
        </w:rPr>
      </w:pPr>
    </w:p>
    <w:p w14:paraId="4D31B172" w14:textId="77777777" w:rsidR="00B37CF4" w:rsidRDefault="00B37CF4">
      <w:pPr>
        <w:widowControl w:val="0"/>
        <w:rPr>
          <w:color w:val="000000"/>
        </w:rPr>
      </w:pPr>
    </w:p>
    <w:p w14:paraId="06712E18" w14:textId="77777777" w:rsidR="00B37CF4" w:rsidRDefault="00B37CF4">
      <w:pPr>
        <w:widowControl w:val="0"/>
        <w:rPr>
          <w:color w:val="000000"/>
        </w:rPr>
      </w:pPr>
    </w:p>
    <w:p w14:paraId="3F0213BA" w14:textId="77777777" w:rsidR="00B37CF4" w:rsidRDefault="00B37CF4">
      <w:pPr>
        <w:widowControl w:val="0"/>
        <w:rPr>
          <w:color w:val="000000"/>
        </w:rPr>
      </w:pPr>
    </w:p>
    <w:p w14:paraId="4DBBAB93" w14:textId="77777777" w:rsidR="00B37CF4" w:rsidRDefault="00B37CF4">
      <w:pPr>
        <w:widowControl w:val="0"/>
        <w:rPr>
          <w:color w:val="000000"/>
        </w:rPr>
      </w:pPr>
    </w:p>
    <w:p w14:paraId="33B1FA8C" w14:textId="77777777" w:rsidR="00B37CF4" w:rsidRDefault="00B37CF4">
      <w:pPr>
        <w:widowControl w:val="0"/>
        <w:rPr>
          <w:color w:val="000000"/>
        </w:rPr>
      </w:pPr>
    </w:p>
    <w:p w14:paraId="4DE5A606" w14:textId="77777777" w:rsidR="00B37CF4" w:rsidRDefault="00B37CF4">
      <w:pPr>
        <w:widowControl w:val="0"/>
        <w:rPr>
          <w:color w:val="000000"/>
        </w:rPr>
      </w:pPr>
    </w:p>
    <w:p w14:paraId="7E1F13DC" w14:textId="77777777" w:rsidR="00B37CF4" w:rsidRDefault="00B37CF4">
      <w:pPr>
        <w:widowControl w:val="0"/>
        <w:rPr>
          <w:color w:val="000000"/>
        </w:rPr>
      </w:pPr>
    </w:p>
    <w:p w14:paraId="0949DD68" w14:textId="77777777" w:rsidR="00B37CF4" w:rsidRDefault="00B37CF4">
      <w:pPr>
        <w:widowControl w:val="0"/>
        <w:rPr>
          <w:color w:val="000000"/>
        </w:rPr>
      </w:pPr>
    </w:p>
    <w:p w14:paraId="71BF8345" w14:textId="77777777" w:rsidR="00B37CF4" w:rsidRDefault="00B37CF4">
      <w:pPr>
        <w:widowControl w:val="0"/>
        <w:rPr>
          <w:color w:val="000000"/>
        </w:rPr>
      </w:pPr>
    </w:p>
    <w:tbl>
      <w:tblPr>
        <w:tblW w:w="9795" w:type="dxa"/>
        <w:tblLayout w:type="fixed"/>
        <w:tblLook w:val="04A0" w:firstRow="1" w:lastRow="0" w:firstColumn="1" w:lastColumn="0" w:noHBand="0" w:noVBand="1"/>
      </w:tblPr>
      <w:tblGrid>
        <w:gridCol w:w="4304"/>
        <w:gridCol w:w="5491"/>
      </w:tblGrid>
      <w:tr w:rsidR="00B37CF4" w14:paraId="75294037" w14:textId="77777777">
        <w:trPr>
          <w:trHeight w:val="992"/>
        </w:trPr>
        <w:tc>
          <w:tcPr>
            <w:tcW w:w="4304" w:type="dxa"/>
          </w:tcPr>
          <w:p w14:paraId="5B1BD983" w14:textId="77777777" w:rsidR="00B37CF4" w:rsidRDefault="00B37CF4">
            <w:pPr>
              <w:widowControl w:val="0"/>
              <w:tabs>
                <w:tab w:val="left" w:pos="3150"/>
              </w:tabs>
            </w:pPr>
          </w:p>
        </w:tc>
        <w:tc>
          <w:tcPr>
            <w:tcW w:w="5490" w:type="dxa"/>
          </w:tcPr>
          <w:p w14:paraId="567462B6" w14:textId="77777777" w:rsidR="00B37CF4" w:rsidRDefault="00000000">
            <w:pPr>
              <w:widowControl w:val="0"/>
              <w:tabs>
                <w:tab w:val="center" w:pos="3124"/>
              </w:tabs>
              <w:suppressAutoHyphens/>
              <w:ind w:left="-108"/>
              <w:rPr>
                <w:szCs w:val="28"/>
              </w:rPr>
            </w:pPr>
            <w:r>
              <w:rPr>
                <w:szCs w:val="28"/>
              </w:rPr>
              <w:t>Приложение 21</w:t>
            </w:r>
          </w:p>
          <w:p w14:paraId="49FBBE14" w14:textId="77777777" w:rsidR="00B37CF4" w:rsidRDefault="00000000">
            <w:pPr>
              <w:widowControl w:val="0"/>
              <w:suppressAutoHyphens/>
              <w:ind w:left="-108"/>
              <w:rPr>
                <w:szCs w:val="28"/>
              </w:rPr>
            </w:pPr>
            <w:r>
              <w:rPr>
                <w:szCs w:val="28"/>
              </w:rPr>
              <w:t>к Порядку предоставления</w:t>
            </w:r>
          </w:p>
          <w:p w14:paraId="59B7D690" w14:textId="77777777" w:rsidR="00B37CF4" w:rsidRDefault="00000000">
            <w:pPr>
              <w:widowControl w:val="0"/>
              <w:suppressAutoHyphens/>
              <w:ind w:left="-108"/>
              <w:rPr>
                <w:szCs w:val="28"/>
              </w:rPr>
            </w:pPr>
            <w:r>
              <w:rPr>
                <w:szCs w:val="28"/>
              </w:rPr>
              <w:t>субсидий крестьянским (фермерским)</w:t>
            </w:r>
          </w:p>
          <w:p w14:paraId="7CAF2F38" w14:textId="77777777" w:rsidR="00B37CF4" w:rsidRDefault="00000000">
            <w:pPr>
              <w:widowControl w:val="0"/>
              <w:suppressAutoHyphens/>
              <w:ind w:left="-108"/>
              <w:rPr>
                <w:szCs w:val="28"/>
              </w:rPr>
            </w:pPr>
            <w:r>
              <w:rPr>
                <w:szCs w:val="28"/>
              </w:rPr>
              <w:t>хозяйствам и индивидуальным</w:t>
            </w:r>
          </w:p>
          <w:p w14:paraId="67B38089" w14:textId="77777777" w:rsidR="00B37CF4" w:rsidRDefault="00000000">
            <w:pPr>
              <w:widowControl w:val="0"/>
              <w:suppressAutoHyphens/>
              <w:ind w:left="-108"/>
              <w:rPr>
                <w:szCs w:val="28"/>
              </w:rPr>
            </w:pPr>
            <w:r>
              <w:rPr>
                <w:szCs w:val="28"/>
              </w:rPr>
              <w:t>предпринимателям, осуществляющим деятельность в области</w:t>
            </w:r>
          </w:p>
          <w:p w14:paraId="6C56F816" w14:textId="77777777" w:rsidR="00B37CF4" w:rsidRDefault="00000000">
            <w:pPr>
              <w:widowControl w:val="0"/>
              <w:suppressAutoHyphens/>
              <w:ind w:left="-108"/>
              <w:rPr>
                <w:szCs w:val="28"/>
              </w:rPr>
            </w:pPr>
            <w:r>
              <w:rPr>
                <w:szCs w:val="28"/>
              </w:rPr>
              <w:t>сельскохозяйственного производства, гражданам, ведущим личные подсобные хозяйства, а также гражданам, ведущим личные подсобные хозяйства и</w:t>
            </w:r>
          </w:p>
          <w:p w14:paraId="5F78488B" w14:textId="77777777" w:rsidR="00B37CF4" w:rsidRDefault="00000000">
            <w:pPr>
              <w:widowControl w:val="0"/>
              <w:suppressAutoHyphens/>
              <w:ind w:left="-108"/>
              <w:rPr>
                <w:szCs w:val="28"/>
              </w:rPr>
            </w:pPr>
            <w:r>
              <w:rPr>
                <w:szCs w:val="28"/>
              </w:rPr>
              <w:t>применяющим специальный налоговый режим «Налог на профессиональный доход» на территории муниципального образования</w:t>
            </w:r>
          </w:p>
          <w:p w14:paraId="2483F3B6" w14:textId="77777777" w:rsidR="00B37CF4" w:rsidRDefault="00000000">
            <w:pPr>
              <w:widowControl w:val="0"/>
              <w:tabs>
                <w:tab w:val="left" w:pos="2940"/>
                <w:tab w:val="left" w:pos="3119"/>
                <w:tab w:val="right" w:pos="9641"/>
              </w:tabs>
              <w:suppressAutoHyphens/>
              <w:ind w:left="-108"/>
              <w:rPr>
                <w:szCs w:val="28"/>
              </w:rPr>
            </w:pPr>
            <w:r>
              <w:rPr>
                <w:szCs w:val="28"/>
              </w:rPr>
              <w:t>Ленинградский муниципальный округ Краснодарского края</w:t>
            </w:r>
          </w:p>
        </w:tc>
      </w:tr>
    </w:tbl>
    <w:p w14:paraId="4A917989" w14:textId="77777777" w:rsidR="00B37CF4" w:rsidRDefault="00000000">
      <w:r>
        <w:t>ФОРМА</w:t>
      </w:r>
    </w:p>
    <w:p w14:paraId="49F06AD7" w14:textId="77777777" w:rsidR="00B37CF4" w:rsidRDefault="00000000">
      <w:pPr>
        <w:spacing w:line="216" w:lineRule="auto"/>
        <w:ind w:hanging="57"/>
        <w:jc w:val="both"/>
      </w:pPr>
      <w:r>
        <w:t xml:space="preserve">Заполняется гражданином, </w:t>
      </w:r>
    </w:p>
    <w:p w14:paraId="273F8D6D" w14:textId="77777777" w:rsidR="00B37CF4" w:rsidRDefault="00000000">
      <w:pPr>
        <w:spacing w:line="216" w:lineRule="auto"/>
        <w:jc w:val="both"/>
      </w:pPr>
      <w:r>
        <w:t>ведущим личное подсобное хозяйство,</w:t>
      </w:r>
    </w:p>
    <w:p w14:paraId="4C2167D6" w14:textId="77777777" w:rsidR="00B37CF4" w:rsidRDefault="00000000">
      <w:pPr>
        <w:spacing w:line="216" w:lineRule="auto"/>
        <w:jc w:val="both"/>
      </w:pPr>
      <w:r>
        <w:t xml:space="preserve">главой крестьянского (фермерского) хозяйства, </w:t>
      </w:r>
    </w:p>
    <w:p w14:paraId="38996365" w14:textId="77777777" w:rsidR="00B37CF4" w:rsidRDefault="00000000">
      <w:r>
        <w:t>индивидуальным предпринимателем</w:t>
      </w:r>
    </w:p>
    <w:p w14:paraId="6F86EDAF" w14:textId="77777777" w:rsidR="00B37CF4" w:rsidRDefault="00000000">
      <w:pPr>
        <w:widowControl w:val="0"/>
        <w:jc w:val="center"/>
        <w:rPr>
          <w:b/>
        </w:rPr>
      </w:pPr>
      <w:r>
        <w:rPr>
          <w:b/>
        </w:rPr>
        <w:t xml:space="preserve">Согласие </w:t>
      </w:r>
    </w:p>
    <w:p w14:paraId="2659442B" w14:textId="77777777" w:rsidR="00B37CF4" w:rsidRDefault="00000000">
      <w:pPr>
        <w:widowControl w:val="0"/>
        <w:jc w:val="center"/>
        <w:rPr>
          <w:b/>
        </w:rPr>
      </w:pPr>
      <w:r>
        <w:rPr>
          <w:b/>
        </w:rPr>
        <w:t xml:space="preserve">субъекта персональных данных на обработку и передачу </w:t>
      </w:r>
    </w:p>
    <w:p w14:paraId="4998E72F" w14:textId="77777777" w:rsidR="00B37CF4" w:rsidRDefault="00000000">
      <w:pPr>
        <w:widowControl w:val="0"/>
        <w:jc w:val="center"/>
        <w:rPr>
          <w:b/>
        </w:rPr>
      </w:pPr>
      <w:r>
        <w:rPr>
          <w:b/>
        </w:rPr>
        <w:t>оператором персональных данных третьим лицам</w:t>
      </w:r>
    </w:p>
    <w:p w14:paraId="09E9CD72" w14:textId="77777777" w:rsidR="00B37CF4" w:rsidRDefault="00000000">
      <w:pPr>
        <w:widowControl w:val="0"/>
        <w:ind w:firstLine="680"/>
      </w:pPr>
      <w:r>
        <w:t xml:space="preserve">Я, _____________________________________________________________ </w:t>
      </w:r>
    </w:p>
    <w:p w14:paraId="697B39F2" w14:textId="77777777" w:rsidR="00B37CF4" w:rsidRDefault="00000000">
      <w:pPr>
        <w:widowControl w:val="0"/>
        <w:ind w:left="2831" w:hanging="137"/>
      </w:pPr>
      <w:r>
        <w:rPr>
          <w:sz w:val="24"/>
        </w:rPr>
        <w:t xml:space="preserve">    (фамилия, имя, отчество (при наличии),</w:t>
      </w:r>
    </w:p>
    <w:p w14:paraId="376AE736" w14:textId="77777777" w:rsidR="00B37CF4" w:rsidRDefault="00000000">
      <w:pPr>
        <w:widowControl w:val="0"/>
      </w:pPr>
      <w:r>
        <w:t>зарегистрированный(-ая) по адресу: _____________________________________</w:t>
      </w:r>
    </w:p>
    <w:p w14:paraId="1B34C47B" w14:textId="77777777" w:rsidR="00B37CF4" w:rsidRDefault="00000000">
      <w:pPr>
        <w:widowControl w:val="0"/>
      </w:pPr>
      <w:r>
        <w:t>___________________________________________________________________,</w:t>
      </w:r>
    </w:p>
    <w:p w14:paraId="52626F8F" w14:textId="77777777" w:rsidR="00B37CF4" w:rsidRDefault="00000000">
      <w:pPr>
        <w:widowControl w:val="0"/>
      </w:pPr>
      <w:r>
        <w:t>Паспорт серия _________ № ___________, выдан ___________________________________________________________________,</w:t>
      </w:r>
    </w:p>
    <w:p w14:paraId="255EA8BA" w14:textId="77777777" w:rsidR="00B37CF4" w:rsidRDefault="00000000">
      <w:pPr>
        <w:widowControl w:val="0"/>
        <w:ind w:left="5387" w:hanging="1418"/>
        <w:rPr>
          <w:sz w:val="24"/>
        </w:rPr>
      </w:pPr>
      <w:r>
        <w:rPr>
          <w:sz w:val="24"/>
        </w:rPr>
        <w:t>(кем и когда)</w:t>
      </w:r>
    </w:p>
    <w:p w14:paraId="3B7BB100" w14:textId="77777777" w:rsidR="00B37CF4" w:rsidRDefault="00000000">
      <w:pPr>
        <w:widowControl w:val="0"/>
      </w:pPr>
      <w:r>
        <w:t xml:space="preserve">руководствуясь п. 1 ст. 8, ст. 9, п. 2 ч. 2 ст. 22, ч. 3 ст. 23 Федерального закона от  27 июля 2006 г. № 152-ФЗ «О персональных данных», свободно, своей волей и в своем интересе даю согласие на включение моих персональных данных в общедоступные источники персональных данных и обработку </w:t>
      </w:r>
      <w:r>
        <w:rPr>
          <w:u w:val="single"/>
        </w:rPr>
        <w:t xml:space="preserve">администрацией Ленинградского муниципального округа </w:t>
      </w:r>
      <w:r>
        <w:rPr>
          <w:u w:val="single"/>
        </w:rPr>
        <w:br/>
      </w:r>
      <w:r>
        <w:rPr>
          <w:sz w:val="24"/>
        </w:rPr>
        <w:t xml:space="preserve">                                     (наименование Оператора персональных данных)</w:t>
      </w:r>
    </w:p>
    <w:p w14:paraId="13422724" w14:textId="77777777" w:rsidR="00B37CF4" w:rsidRDefault="00000000">
      <w:pPr>
        <w:widowControl w:val="0"/>
      </w:pPr>
      <w:r>
        <w:t xml:space="preserve">(далее – Оператор) моих персональных данных, включающих: </w:t>
      </w:r>
    </w:p>
    <w:p w14:paraId="6BE45742" w14:textId="77777777" w:rsidR="00B37CF4" w:rsidRDefault="00000000">
      <w:pPr>
        <w:widowControl w:val="0"/>
        <w:ind w:firstLine="680"/>
      </w:pPr>
      <w:r>
        <w:t xml:space="preserve">фамилию, имя, отчество, адрес места жительства, контактные телефоны, реквизиты паспорта (документа, удостоверения личности), сведения о дате выдачи указанного документа и выдавшем его органе, индивидуальный номер налогоплательщика, банковские реквизиты; </w:t>
      </w:r>
    </w:p>
    <w:p w14:paraId="31F46E3F" w14:textId="77777777" w:rsidR="00B37CF4" w:rsidRDefault="00000000">
      <w:pPr>
        <w:widowControl w:val="0"/>
        <w:ind w:firstLine="680"/>
      </w:pPr>
      <w:r>
        <w:t>фамилию, имя, отчество, адрес представителя субъекта персональных данных, номер основного документа, удостоверяющего его личность, сведения о дате выдачи указанного документа и выдавшем его органе, реквизиты доверенности или иного документа, подтверждающего полномочия этого предста</w:t>
      </w:r>
      <w:r>
        <w:lastRenderedPageBreak/>
        <w:t>вителя (при получении согласия от представителя субъекта персональных данных);</w:t>
      </w:r>
    </w:p>
    <w:p w14:paraId="093636B0" w14:textId="77777777" w:rsidR="00B37CF4" w:rsidRDefault="00000000">
      <w:pPr>
        <w:widowControl w:val="0"/>
        <w:ind w:firstLine="680"/>
      </w:pPr>
      <w:r>
        <w:t>в целях учета бюджетных и денежных обязательств и санкционирования оплаты денежных обязательств при предоставлении субсидии на (отметить заявленный вид субсидии значком «</w:t>
      </w:r>
      <w:r>
        <w:rPr>
          <w:b/>
        </w:rPr>
        <w:t>×</w:t>
      </w:r>
      <w:r>
        <w:t>»):</w:t>
      </w:r>
    </w:p>
    <w:p w14:paraId="7FDCC291" w14:textId="77777777" w:rsidR="00B37CF4" w:rsidRDefault="00000000">
      <w:pPr>
        <w:widowControl w:val="0"/>
      </w:pPr>
      <w:r>
        <w:t>□</w:t>
      </w:r>
      <w:r>
        <w:rPr>
          <w:color w:val="000000"/>
        </w:rPr>
        <w:t xml:space="preserve"> возмещение части затрат на производство реализуемой продукции животноводства, на:</w:t>
      </w:r>
    </w:p>
    <w:p w14:paraId="53214390" w14:textId="77777777" w:rsidR="00B37CF4" w:rsidRDefault="00000000">
      <w:pPr>
        <w:widowControl w:val="0"/>
        <w:numPr>
          <w:ilvl w:val="0"/>
          <w:numId w:val="1"/>
        </w:numPr>
        <w:tabs>
          <w:tab w:val="left" w:pos="502"/>
        </w:tabs>
        <w:ind w:left="0" w:firstLine="680"/>
      </w:pPr>
      <w:r>
        <w:rPr>
          <w:color w:val="000000"/>
        </w:rPr>
        <w:t>мясо крупного рогатого скота (реализованного в живом весе);</w:t>
      </w:r>
      <w:r>
        <w:rPr>
          <w:vertAlign w:val="superscript"/>
        </w:rPr>
        <w:t xml:space="preserve"> </w:t>
      </w:r>
    </w:p>
    <w:p w14:paraId="3E29D423" w14:textId="77777777" w:rsidR="00B37CF4" w:rsidRDefault="00000000">
      <w:pPr>
        <w:widowControl w:val="0"/>
        <w:numPr>
          <w:ilvl w:val="0"/>
          <w:numId w:val="1"/>
        </w:numPr>
        <w:tabs>
          <w:tab w:val="left" w:pos="502"/>
        </w:tabs>
        <w:ind w:left="0" w:firstLine="680"/>
        <w:rPr>
          <w:color w:val="000000"/>
        </w:rPr>
      </w:pPr>
      <w:r>
        <w:rPr>
          <w:color w:val="000000"/>
        </w:rPr>
        <w:t>молоко (коров, коз);</w:t>
      </w:r>
    </w:p>
    <w:p w14:paraId="65BC20F9" w14:textId="77777777" w:rsidR="00B37CF4" w:rsidRDefault="00000000">
      <w:pPr>
        <w:widowControl w:val="0"/>
      </w:pPr>
      <w:r>
        <w:t>□</w:t>
      </w:r>
      <w:r>
        <w:rPr>
          <w:color w:val="000000"/>
        </w:rPr>
        <w:t xml:space="preserve"> возмещение части затрат на:</w:t>
      </w:r>
      <w:r>
        <w:t xml:space="preserve"> </w:t>
      </w:r>
    </w:p>
    <w:p w14:paraId="7D49DDA0" w14:textId="77777777" w:rsidR="00B37CF4" w:rsidRDefault="00000000">
      <w:pPr>
        <w:widowControl w:val="0"/>
        <w:numPr>
          <w:ilvl w:val="0"/>
          <w:numId w:val="1"/>
        </w:numPr>
        <w:tabs>
          <w:tab w:val="left" w:pos="502"/>
        </w:tabs>
        <w:ind w:left="0" w:firstLine="680"/>
      </w:pPr>
      <w:r>
        <w:t>приобретение племенных сельскохозяйственных животных, а также товарных сельскохозяйственных животных (коров, нетелей, овцематок, ремонтных телок, ярочек, козочек), предназначенных для воспроизводства;</w:t>
      </w:r>
    </w:p>
    <w:p w14:paraId="15C835EB" w14:textId="77777777" w:rsidR="00B37CF4" w:rsidRDefault="00000000">
      <w:pPr>
        <w:widowControl w:val="0"/>
        <w:numPr>
          <w:ilvl w:val="0"/>
          <w:numId w:val="1"/>
        </w:numPr>
        <w:tabs>
          <w:tab w:val="left" w:pos="502"/>
        </w:tabs>
        <w:ind w:left="0" w:firstLine="680"/>
      </w:pPr>
      <w:r>
        <w:t>приобретение молодняка кроликов, гусей, индеек (кроме ЛПХ применяющих специальный налоговый режим «Налог на профессиональный доход»);</w:t>
      </w:r>
    </w:p>
    <w:p w14:paraId="3CC93656" w14:textId="77777777" w:rsidR="00B37CF4" w:rsidRDefault="00000000">
      <w:pPr>
        <w:widowControl w:val="0"/>
        <w:numPr>
          <w:ilvl w:val="0"/>
          <w:numId w:val="1"/>
        </w:numPr>
        <w:tabs>
          <w:tab w:val="left" w:pos="502"/>
        </w:tabs>
        <w:ind w:left="0" w:firstLine="680"/>
      </w:pPr>
      <w:r>
        <w:t>приобретение молодняка кроликов, нутрий, гусей, индеек, уток, кур-несушек, перепелов, а также пчелопакетов (для ЛПХ применяющих специальный налоговый режим «Налог на профессиональный доход»);</w:t>
      </w:r>
    </w:p>
    <w:p w14:paraId="0E366367" w14:textId="77777777" w:rsidR="00B37CF4" w:rsidRDefault="00000000">
      <w:pPr>
        <w:widowControl w:val="0"/>
        <w:numPr>
          <w:ilvl w:val="0"/>
          <w:numId w:val="1"/>
        </w:numPr>
        <w:tabs>
          <w:tab w:val="left" w:pos="502"/>
        </w:tabs>
        <w:ind w:left="0" w:firstLine="680"/>
      </w:pPr>
      <w:r>
        <w:t>оплату услуг по искусственному осеменению сельскохозяйственных животных (крупного рогатого скота, овец и коз);</w:t>
      </w:r>
    </w:p>
    <w:p w14:paraId="579017F2" w14:textId="77777777" w:rsidR="00B37CF4" w:rsidRDefault="00000000">
      <w:pPr>
        <w:widowControl w:val="0"/>
        <w:numPr>
          <w:ilvl w:val="0"/>
          <w:numId w:val="1"/>
        </w:numPr>
        <w:tabs>
          <w:tab w:val="left" w:pos="502"/>
        </w:tabs>
        <w:ind w:left="0" w:firstLine="680"/>
      </w:pPr>
      <w:r>
        <w:t>приобретение систем капельного орошения для ведения овощеводства (кроме ЛПХ не применяющих специальный налоговый режим «Налог на профессиональный доход»);</w:t>
      </w:r>
    </w:p>
    <w:p w14:paraId="4DF37B3A" w14:textId="77777777" w:rsidR="00B37CF4" w:rsidRDefault="00000000">
      <w:pPr>
        <w:widowControl w:val="0"/>
        <w:numPr>
          <w:ilvl w:val="0"/>
          <w:numId w:val="1"/>
        </w:numPr>
        <w:tabs>
          <w:tab w:val="left" w:pos="502"/>
        </w:tabs>
        <w:ind w:left="0" w:firstLine="680"/>
        <w:rPr>
          <w:color w:val="000000"/>
        </w:rPr>
      </w:pPr>
      <w:r>
        <w:rPr>
          <w:color w:val="000000"/>
        </w:rPr>
        <w:t>строительство теплиц для выращивания овощей  и (или) ягод в защищённом грунте;</w:t>
      </w:r>
    </w:p>
    <w:p w14:paraId="10CB3185" w14:textId="77777777" w:rsidR="00B37CF4" w:rsidRDefault="00000000">
      <w:pPr>
        <w:widowControl w:val="0"/>
        <w:numPr>
          <w:ilvl w:val="0"/>
          <w:numId w:val="1"/>
        </w:numPr>
        <w:tabs>
          <w:tab w:val="left" w:pos="502"/>
        </w:tabs>
        <w:ind w:left="0" w:firstLine="680"/>
        <w:rPr>
          <w:rFonts w:eastAsia="Calibri"/>
          <w:szCs w:val="28"/>
          <w:lang w:eastAsia="en-US"/>
        </w:rPr>
      </w:pPr>
      <w:r>
        <w:rPr>
          <w:rFonts w:eastAsia="Calibri"/>
          <w:szCs w:val="28"/>
          <w:lang w:eastAsia="en-US"/>
        </w:rPr>
        <w:t>приобретение технологического оборудования для животноводства, птицеводства, а также переработки животноводческой продукции (кроме ЛПХ  не применяющих специальный налоговый режим «Налог на профессиональный доход»);</w:t>
      </w:r>
    </w:p>
    <w:p w14:paraId="5E377FCD" w14:textId="77777777" w:rsidR="00B37CF4" w:rsidRDefault="00000000">
      <w:pPr>
        <w:widowControl w:val="0"/>
        <w:numPr>
          <w:ilvl w:val="0"/>
          <w:numId w:val="1"/>
        </w:numPr>
        <w:tabs>
          <w:tab w:val="left" w:pos="502"/>
        </w:tabs>
        <w:ind w:left="0" w:firstLine="680"/>
      </w:pPr>
      <w:r>
        <w:t>приобретение саженцев плодово-ягодных культур, рассады и семян овощных и цветочных культур (для ЛПХ применяющих специальный налоговый режим «Налог на профессиональный доход»);</w:t>
      </w:r>
    </w:p>
    <w:p w14:paraId="122EB610" w14:textId="77777777" w:rsidR="00B37CF4" w:rsidRDefault="00000000">
      <w:pPr>
        <w:widowControl w:val="0"/>
        <w:numPr>
          <w:ilvl w:val="0"/>
          <w:numId w:val="1"/>
        </w:numPr>
        <w:tabs>
          <w:tab w:val="left" w:pos="502"/>
        </w:tabs>
        <w:ind w:left="0" w:firstLine="680"/>
      </w:pPr>
      <w:r>
        <w:t>наращивание поголовья коров (кроме ЛПХ).</w:t>
      </w:r>
    </w:p>
    <w:p w14:paraId="250B4E71" w14:textId="77777777" w:rsidR="00B37CF4" w:rsidRDefault="00000000">
      <w:pPr>
        <w:widowControl w:val="0"/>
        <w:tabs>
          <w:tab w:val="left" w:pos="1335"/>
          <w:tab w:val="center" w:pos="4790"/>
        </w:tabs>
        <w:rPr>
          <w:sz w:val="24"/>
        </w:rPr>
      </w:pPr>
      <w:r>
        <w:rPr>
          <w:sz w:val="24"/>
        </w:rPr>
        <w:tab/>
        <w:t xml:space="preserve">          (цель обработки персональных данных)</w:t>
      </w:r>
    </w:p>
    <w:p w14:paraId="3DCD1B98" w14:textId="77777777" w:rsidR="00B37CF4" w:rsidRDefault="00000000">
      <w:pPr>
        <w:widowControl w:val="0"/>
      </w:pPr>
      <w:r>
        <w:t>при условии, что их обработка осуществляется ответственным лицом оператора. В процессе обработки Оператором моих персональных данных я предоставляю право его работникам передавать мои персональные данные другим ответственным лицам Оператора и третьим лицам.</w:t>
      </w:r>
    </w:p>
    <w:p w14:paraId="00A86832" w14:textId="77777777" w:rsidR="00B37CF4" w:rsidRDefault="00000000">
      <w:pPr>
        <w:widowControl w:val="0"/>
        <w:ind w:firstLine="708"/>
      </w:pPr>
      <w:r>
        <w:t xml:space="preserve">Предоставляю Оператору право осуществлять все действия (операции) с моими персональными данными, включая сбор, систематизацию, накопление, хранение, обновление, изменение, использование, обезличивание, блокирование, уничтожение. </w:t>
      </w:r>
    </w:p>
    <w:p w14:paraId="57B1EEB3" w14:textId="77777777" w:rsidR="00B37CF4" w:rsidRDefault="00000000">
      <w:pPr>
        <w:widowControl w:val="0"/>
        <w:ind w:firstLine="680"/>
      </w:pPr>
      <w:r>
        <w:t xml:space="preserve">Оператор вправе обрабатывать мои персональные данные посредством </w:t>
      </w:r>
      <w:r>
        <w:lastRenderedPageBreak/>
        <w:t>внесения их в электронные базы данных, включения в списки (реестры) и отчетные формы, предусмотренные документами, регламентирующими порядок ведения и состав данных в учетно-отчетной документации, а также отношениями, установленными руководящими документами между Оператором и третьими лицами:</w:t>
      </w:r>
    </w:p>
    <w:p w14:paraId="601F2D22" w14:textId="77777777" w:rsidR="00B37CF4" w:rsidRDefault="00000000">
      <w:pPr>
        <w:widowControl w:val="0"/>
        <w:ind w:firstLine="680"/>
      </w:pPr>
      <w:r>
        <w:t xml:space="preserve">министерством сельского хозяйства и перерабатывающей промышленности Краснодарского края, расположенным по адресу: г. Краснодар, ул. Рашпилевская, д. 36; </w:t>
      </w:r>
    </w:p>
    <w:p w14:paraId="27134A12" w14:textId="77777777" w:rsidR="00B37CF4" w:rsidRDefault="00000000">
      <w:pPr>
        <w:widowControl w:val="0"/>
        <w:ind w:firstLine="680"/>
      </w:pPr>
      <w:r>
        <w:t>министерством финансов Краснодарского края, расположенным адресу:</w:t>
      </w:r>
      <w:r>
        <w:br/>
        <w:t>г. Краснодар, ул. Красная, д. 35;</w:t>
      </w:r>
    </w:p>
    <w:p w14:paraId="2A0D4A6A" w14:textId="77777777" w:rsidR="00B37CF4" w:rsidRDefault="00000000">
      <w:pPr>
        <w:widowControl w:val="0"/>
        <w:ind w:firstLine="680"/>
      </w:pPr>
      <w:r>
        <w:t>управлением Федерального казначейства по Краснодарскому краю, расположенным по адресу: г. Краснодар, ул. Карасунская, д. 155;</w:t>
      </w:r>
    </w:p>
    <w:p w14:paraId="5AEC8EFC" w14:textId="77777777" w:rsidR="00B37CF4" w:rsidRDefault="00000000">
      <w:pPr>
        <w:widowControl w:val="0"/>
        <w:ind w:firstLine="680"/>
      </w:pPr>
      <w:r>
        <w:t>муниципальным казённым учреждением «Централизованная межотраслевая бухгалтерия» Ленинградского муниципального округа, расположенным по адресу: Краснодарский край, Ленинградский район, станица Ленинградская, ул. Чернышевского, 181.</w:t>
      </w:r>
    </w:p>
    <w:p w14:paraId="40364884" w14:textId="77777777" w:rsidR="00B37CF4" w:rsidRDefault="00000000">
      <w:pPr>
        <w:widowControl w:val="0"/>
        <w:ind w:firstLine="680"/>
      </w:pPr>
      <w:r>
        <w:t>Оператор имеет право во исполнение своих обязательств по обмену (прием и передачу) моими персональными данными с третьими лицами осуществлять с использованием машинных носителей информации, каналов связи и в виде бумажных документов без специального уведомления меня об этом.</w:t>
      </w:r>
    </w:p>
    <w:p w14:paraId="7D88CA2A" w14:textId="77777777" w:rsidR="00B37CF4" w:rsidRDefault="00000000">
      <w:pPr>
        <w:widowControl w:val="0"/>
        <w:ind w:firstLine="680"/>
      </w:pPr>
      <w:r>
        <w:t xml:space="preserve"> Срок хранения моих персональных данных соответствует сроку хранения первичных документов и составляет 6 лет.</w:t>
      </w:r>
    </w:p>
    <w:p w14:paraId="03C0A1C6" w14:textId="77777777" w:rsidR="00B37CF4" w:rsidRDefault="00000000">
      <w:pPr>
        <w:widowControl w:val="0"/>
        <w:ind w:firstLine="680"/>
      </w:pPr>
      <w:r>
        <w:t>Настоящее согласие дано мной добровольно и действует бессрочно.</w:t>
      </w:r>
    </w:p>
    <w:p w14:paraId="100AEDCB" w14:textId="77777777" w:rsidR="00B37CF4" w:rsidRDefault="00000000">
      <w:pPr>
        <w:widowControl w:val="0"/>
        <w:ind w:firstLine="680"/>
      </w:pPr>
      <w:r>
        <w:t>Я, ____________________________________________________________</w:t>
      </w:r>
    </w:p>
    <w:p w14:paraId="0E513574" w14:textId="77777777" w:rsidR="00B37CF4" w:rsidRDefault="00000000">
      <w:pPr>
        <w:widowControl w:val="0"/>
        <w:ind w:left="2832" w:firstLine="287"/>
        <w:rPr>
          <w:sz w:val="24"/>
        </w:rPr>
      </w:pPr>
      <w:r>
        <w:rPr>
          <w:sz w:val="24"/>
        </w:rPr>
        <w:t>(Ф.И.О. субъекта персональных данных)</w:t>
      </w:r>
    </w:p>
    <w:p w14:paraId="5C7C592A" w14:textId="77777777" w:rsidR="00B37CF4" w:rsidRDefault="00000000">
      <w:pPr>
        <w:widowControl w:val="0"/>
      </w:pPr>
      <w:r>
        <w:t>оставляю за собой право отозвать свое согласие посредством составления соответствующего письменного документа, который может быть направлен в адрес Оператора по почте заказным письмом с уведомлением о вручении либо вручен лично под расписку представителю Оператора.</w:t>
      </w:r>
    </w:p>
    <w:p w14:paraId="297578AD" w14:textId="77777777" w:rsidR="00B37CF4" w:rsidRDefault="00000000">
      <w:pPr>
        <w:widowControl w:val="0"/>
        <w:ind w:firstLine="680"/>
      </w:pPr>
      <w:r>
        <w:t>В случае получения моего письменного заявления об отзыве настоящего согласия на обработку персональных данных Оператор обязан:</w:t>
      </w:r>
    </w:p>
    <w:p w14:paraId="1AA34537" w14:textId="77777777" w:rsidR="00B37CF4" w:rsidRDefault="00000000">
      <w:pPr>
        <w:widowControl w:val="0"/>
        <w:ind w:firstLine="680"/>
      </w:pPr>
      <w:r>
        <w:t>а) прекратить их обработку в течение периода времени, необходимого для завершения взаиморасчетов по оплате;</w:t>
      </w:r>
    </w:p>
    <w:p w14:paraId="04A30396" w14:textId="77777777" w:rsidR="00B37CF4" w:rsidRDefault="00000000">
      <w:pPr>
        <w:widowControl w:val="0"/>
        <w:ind w:firstLine="680"/>
      </w:pPr>
      <w:r>
        <w:t>б) по истечении указанного выше срока хранения моих персональных данных уничтожить (стереть) все мои персональные данные из баз данных автоматизированной информационной системы Оператора, включая все копии на машинных носителях информации, без уведомления меня об этом.</w:t>
      </w:r>
    </w:p>
    <w:p w14:paraId="7CCD323C" w14:textId="77777777" w:rsidR="00B37CF4" w:rsidRDefault="00000000">
      <w:pPr>
        <w:widowControl w:val="0"/>
      </w:pPr>
      <w:r>
        <w:t>«__»____________20___г.         __________________    _____________________</w:t>
      </w:r>
    </w:p>
    <w:p w14:paraId="670D1018" w14:textId="77777777" w:rsidR="00B37CF4" w:rsidRDefault="00000000">
      <w:pPr>
        <w:widowControl w:val="0"/>
      </w:pPr>
      <w:r>
        <w:t xml:space="preserve">               </w:t>
      </w:r>
      <w:r>
        <w:rPr>
          <w:sz w:val="24"/>
        </w:rPr>
        <w:t xml:space="preserve">(дата)                                             (подпись)                                    (Ф.И.О.) </w:t>
      </w:r>
    </w:p>
    <w:p w14:paraId="7B2F62EC" w14:textId="77777777" w:rsidR="00B37CF4" w:rsidRDefault="00B37CF4">
      <w:pPr>
        <w:jc w:val="both"/>
      </w:pPr>
    </w:p>
    <w:p w14:paraId="63F301C0" w14:textId="77777777" w:rsidR="00B37CF4" w:rsidRDefault="00000000">
      <w:pPr>
        <w:jc w:val="both"/>
        <w:rPr>
          <w:szCs w:val="28"/>
        </w:rPr>
      </w:pPr>
      <w:r>
        <w:rPr>
          <w:szCs w:val="28"/>
        </w:rPr>
        <w:t>Начальник управления сельского хозяйства</w:t>
      </w:r>
    </w:p>
    <w:p w14:paraId="7C971310" w14:textId="77777777" w:rsidR="00B37CF4" w:rsidRDefault="00000000">
      <w:pPr>
        <w:jc w:val="both"/>
        <w:rPr>
          <w:szCs w:val="28"/>
        </w:rPr>
      </w:pPr>
      <w:r>
        <w:rPr>
          <w:szCs w:val="28"/>
        </w:rPr>
        <w:t>администрации Ленинградского</w:t>
      </w:r>
    </w:p>
    <w:p w14:paraId="4AC357BB" w14:textId="77777777" w:rsidR="00B37CF4" w:rsidRDefault="00000000">
      <w:pPr>
        <w:widowControl w:val="0"/>
        <w:sectPr w:rsidR="00B37CF4">
          <w:headerReference w:type="even" r:id="rId112"/>
          <w:headerReference w:type="default" r:id="rId113"/>
          <w:headerReference w:type="first" r:id="rId114"/>
          <w:pgSz w:w="11906" w:h="16838"/>
          <w:pgMar w:top="1325" w:right="624" w:bottom="1134" w:left="1701" w:header="720" w:footer="0" w:gutter="0"/>
          <w:cols w:space="720"/>
          <w:formProt w:val="0"/>
          <w:titlePg/>
          <w:docGrid w:linePitch="381"/>
        </w:sectPr>
      </w:pPr>
      <w:r>
        <w:rPr>
          <w:szCs w:val="28"/>
        </w:rPr>
        <w:t xml:space="preserve">муниципального округа                                                           </w:t>
      </w:r>
      <w:r>
        <w:t>И.С. Скоробогаченко</w:t>
      </w:r>
    </w:p>
    <w:tbl>
      <w:tblPr>
        <w:tblStyle w:val="affd"/>
        <w:tblW w:w="5514" w:type="dxa"/>
        <w:tblInd w:w="4287" w:type="dxa"/>
        <w:tblLayout w:type="fixed"/>
        <w:tblLook w:val="04A0" w:firstRow="1" w:lastRow="0" w:firstColumn="1" w:lastColumn="0" w:noHBand="0" w:noVBand="1"/>
      </w:tblPr>
      <w:tblGrid>
        <w:gridCol w:w="5514"/>
      </w:tblGrid>
      <w:tr w:rsidR="00B37CF4" w14:paraId="4AA7B2EB" w14:textId="77777777">
        <w:trPr>
          <w:trHeight w:val="2541"/>
        </w:trPr>
        <w:tc>
          <w:tcPr>
            <w:tcW w:w="5514" w:type="dxa"/>
            <w:tcBorders>
              <w:top w:val="nil"/>
              <w:left w:val="nil"/>
              <w:bottom w:val="nil"/>
              <w:right w:val="nil"/>
            </w:tcBorders>
          </w:tcPr>
          <w:p w14:paraId="430971C8" w14:textId="77777777" w:rsidR="00B37CF4" w:rsidRDefault="00000000">
            <w:pPr>
              <w:widowControl w:val="0"/>
              <w:tabs>
                <w:tab w:val="center" w:pos="3124"/>
              </w:tabs>
              <w:ind w:left="-108"/>
              <w:rPr>
                <w:szCs w:val="28"/>
              </w:rPr>
            </w:pPr>
            <w:r>
              <w:rPr>
                <w:szCs w:val="28"/>
              </w:rPr>
              <w:lastRenderedPageBreak/>
              <w:t>Приложение 22</w:t>
            </w:r>
          </w:p>
          <w:p w14:paraId="5C5EDF1F" w14:textId="77777777" w:rsidR="00B37CF4" w:rsidRDefault="00000000">
            <w:pPr>
              <w:widowControl w:val="0"/>
              <w:ind w:left="-108"/>
            </w:pPr>
            <w:r>
              <w:rPr>
                <w:szCs w:val="28"/>
              </w:rPr>
              <w:t>к Порядку предоставления</w:t>
            </w:r>
          </w:p>
          <w:p w14:paraId="3EA27D75" w14:textId="77777777" w:rsidR="00B37CF4" w:rsidRDefault="00000000">
            <w:pPr>
              <w:widowControl w:val="0"/>
              <w:ind w:left="-108"/>
            </w:pPr>
            <w:r>
              <w:rPr>
                <w:szCs w:val="28"/>
              </w:rPr>
              <w:t>субсидий крестьянским (фермерским)</w:t>
            </w:r>
          </w:p>
          <w:p w14:paraId="7AB3B922" w14:textId="77777777" w:rsidR="00B37CF4" w:rsidRDefault="00000000">
            <w:pPr>
              <w:widowControl w:val="0"/>
              <w:ind w:left="-108"/>
            </w:pPr>
            <w:r>
              <w:rPr>
                <w:szCs w:val="28"/>
              </w:rPr>
              <w:t>хозяйствам и индивидуальным</w:t>
            </w:r>
          </w:p>
          <w:p w14:paraId="5BD24011"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2BF0A99D"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E87B4C5" w14:textId="77777777" w:rsidR="00B37CF4" w:rsidRDefault="00000000">
      <w:pPr>
        <w:spacing w:line="218" w:lineRule="auto"/>
        <w:rPr>
          <w:szCs w:val="28"/>
        </w:rPr>
      </w:pPr>
      <w:r>
        <w:rPr>
          <w:szCs w:val="28"/>
        </w:rPr>
        <w:t>ФОРМА</w:t>
      </w:r>
    </w:p>
    <w:p w14:paraId="572EA369" w14:textId="77777777" w:rsidR="00B37CF4" w:rsidRDefault="00B37CF4">
      <w:pPr>
        <w:spacing w:line="218" w:lineRule="auto"/>
        <w:rPr>
          <w:szCs w:val="28"/>
        </w:rPr>
      </w:pPr>
    </w:p>
    <w:p w14:paraId="333FD5AD" w14:textId="77777777" w:rsidR="00B37CF4" w:rsidRDefault="00000000">
      <w:pPr>
        <w:spacing w:line="218" w:lineRule="auto"/>
        <w:rPr>
          <w:szCs w:val="28"/>
        </w:rPr>
      </w:pPr>
      <w:r>
        <w:rPr>
          <w:szCs w:val="28"/>
        </w:rPr>
        <w:t xml:space="preserve">Заполняется крестьянским (фермерским) хозяйством </w:t>
      </w:r>
    </w:p>
    <w:p w14:paraId="32F52238" w14:textId="77777777" w:rsidR="00B37CF4" w:rsidRDefault="00000000">
      <w:pPr>
        <w:spacing w:line="218" w:lineRule="auto"/>
        <w:rPr>
          <w:szCs w:val="28"/>
        </w:rPr>
      </w:pPr>
      <w:r>
        <w:rPr>
          <w:szCs w:val="28"/>
        </w:rPr>
        <w:t>и индивидуальным предпринимателем</w:t>
      </w:r>
    </w:p>
    <w:p w14:paraId="012E860E" w14:textId="77777777" w:rsidR="00B37CF4" w:rsidRDefault="00B37CF4">
      <w:pPr>
        <w:jc w:val="center"/>
        <w:rPr>
          <w:szCs w:val="28"/>
        </w:rPr>
      </w:pPr>
    </w:p>
    <w:p w14:paraId="70D9740A" w14:textId="77777777" w:rsidR="00B37CF4" w:rsidRDefault="00000000">
      <w:pPr>
        <w:jc w:val="center"/>
        <w:rPr>
          <w:b/>
          <w:szCs w:val="28"/>
        </w:rPr>
      </w:pPr>
      <w:r>
        <w:rPr>
          <w:b/>
          <w:szCs w:val="28"/>
        </w:rPr>
        <w:t xml:space="preserve">Информация </w:t>
      </w:r>
    </w:p>
    <w:p w14:paraId="6145A33C" w14:textId="77777777" w:rsidR="00B37CF4" w:rsidRDefault="00000000">
      <w:pPr>
        <w:jc w:val="center"/>
        <w:rPr>
          <w:b/>
          <w:szCs w:val="28"/>
        </w:rPr>
      </w:pPr>
      <w:r>
        <w:rPr>
          <w:b/>
          <w:szCs w:val="28"/>
        </w:rPr>
        <w:t>о поголовье сельскохозяйственных животных</w:t>
      </w:r>
    </w:p>
    <w:p w14:paraId="47942710" w14:textId="77777777" w:rsidR="00B37CF4" w:rsidRDefault="00000000">
      <w:pPr>
        <w:jc w:val="both"/>
      </w:pPr>
      <w:r>
        <w:rPr>
          <w:szCs w:val="28"/>
        </w:rPr>
        <w:t>Наименование получателя субсидии (полностью) _________________________</w:t>
      </w:r>
      <w:r>
        <w:rPr>
          <w:szCs w:val="28"/>
        </w:rPr>
        <w:br/>
        <w:t>____________________________________________________________________</w:t>
      </w:r>
      <w:r>
        <w:rPr>
          <w:szCs w:val="28"/>
        </w:rPr>
        <w:br/>
        <w:t>Адрес получателя субсидии __________________________________________</w:t>
      </w:r>
      <w:r>
        <w:rPr>
          <w:szCs w:val="28"/>
        </w:rPr>
        <w:br/>
        <w:t>Телефон ___________________________________________________________</w:t>
      </w:r>
      <w:r>
        <w:rPr>
          <w:szCs w:val="28"/>
        </w:rPr>
        <w:br/>
      </w:r>
    </w:p>
    <w:tbl>
      <w:tblPr>
        <w:tblW w:w="9651" w:type="dxa"/>
        <w:tblInd w:w="96" w:type="dxa"/>
        <w:tblLayout w:type="fixed"/>
        <w:tblLook w:val="04A0" w:firstRow="1" w:lastRow="0" w:firstColumn="1" w:lastColumn="0" w:noHBand="0" w:noVBand="1"/>
      </w:tblPr>
      <w:tblGrid>
        <w:gridCol w:w="2847"/>
        <w:gridCol w:w="1411"/>
        <w:gridCol w:w="1410"/>
        <w:gridCol w:w="1574"/>
        <w:gridCol w:w="2409"/>
      </w:tblGrid>
      <w:tr w:rsidR="00B37CF4" w14:paraId="0256EEAD" w14:textId="77777777">
        <w:trPr>
          <w:cantSplit/>
          <w:trHeight w:val="1134"/>
        </w:trPr>
        <w:tc>
          <w:tcPr>
            <w:tcW w:w="2847" w:type="dxa"/>
            <w:tcBorders>
              <w:top w:val="single" w:sz="4" w:space="0" w:color="000000"/>
              <w:left w:val="single" w:sz="4" w:space="0" w:color="000000"/>
              <w:bottom w:val="single" w:sz="4" w:space="0" w:color="000000"/>
              <w:right w:val="single" w:sz="4" w:space="0" w:color="000000"/>
            </w:tcBorders>
            <w:vAlign w:val="center"/>
          </w:tcPr>
          <w:p w14:paraId="19AB6ABB" w14:textId="77777777" w:rsidR="00B37CF4" w:rsidRDefault="00000000">
            <w:pPr>
              <w:widowControl w:val="0"/>
              <w:jc w:val="center"/>
              <w:rPr>
                <w:sz w:val="26"/>
                <w:szCs w:val="26"/>
              </w:rPr>
            </w:pPr>
            <w:r>
              <w:rPr>
                <w:sz w:val="26"/>
                <w:szCs w:val="26"/>
              </w:rPr>
              <w:t>Наименование показателя</w:t>
            </w:r>
          </w:p>
        </w:tc>
        <w:tc>
          <w:tcPr>
            <w:tcW w:w="1411" w:type="dxa"/>
            <w:tcBorders>
              <w:top w:val="single" w:sz="4" w:space="0" w:color="000000"/>
              <w:left w:val="single" w:sz="4" w:space="0" w:color="000000"/>
              <w:bottom w:val="single" w:sz="4" w:space="0" w:color="000000"/>
              <w:right w:val="single" w:sz="4" w:space="0" w:color="000000"/>
            </w:tcBorders>
            <w:vAlign w:val="center"/>
          </w:tcPr>
          <w:p w14:paraId="602A3A35" w14:textId="77777777" w:rsidR="00B37CF4" w:rsidRDefault="00000000">
            <w:pPr>
              <w:widowControl w:val="0"/>
              <w:jc w:val="both"/>
              <w:rPr>
                <w:sz w:val="26"/>
                <w:szCs w:val="26"/>
              </w:rPr>
            </w:pPr>
            <w:r>
              <w:rPr>
                <w:sz w:val="26"/>
                <w:szCs w:val="26"/>
              </w:rPr>
              <w:t>Единица измерения</w:t>
            </w:r>
          </w:p>
        </w:tc>
        <w:tc>
          <w:tcPr>
            <w:tcW w:w="1410" w:type="dxa"/>
            <w:tcBorders>
              <w:top w:val="single" w:sz="4" w:space="0" w:color="000000"/>
              <w:left w:val="single" w:sz="4" w:space="0" w:color="000000"/>
              <w:bottom w:val="single" w:sz="4" w:space="0" w:color="000000"/>
              <w:right w:val="single" w:sz="4" w:space="0" w:color="000000"/>
            </w:tcBorders>
          </w:tcPr>
          <w:p w14:paraId="4F07FEE3" w14:textId="77777777" w:rsidR="00B37CF4" w:rsidRDefault="00000000">
            <w:pPr>
              <w:widowControl w:val="0"/>
              <w:jc w:val="center"/>
              <w:rPr>
                <w:sz w:val="26"/>
                <w:szCs w:val="26"/>
              </w:rPr>
            </w:pPr>
            <w:r>
              <w:rPr>
                <w:sz w:val="26"/>
                <w:szCs w:val="26"/>
              </w:rPr>
              <w:t>На 01.01.20__ года *</w:t>
            </w:r>
          </w:p>
        </w:tc>
        <w:tc>
          <w:tcPr>
            <w:tcW w:w="1574" w:type="dxa"/>
            <w:tcBorders>
              <w:top w:val="single" w:sz="4" w:space="0" w:color="000000"/>
              <w:left w:val="single" w:sz="4" w:space="0" w:color="000000"/>
              <w:bottom w:val="single" w:sz="4" w:space="0" w:color="000000"/>
              <w:right w:val="single" w:sz="4" w:space="0" w:color="000000"/>
            </w:tcBorders>
            <w:vAlign w:val="center"/>
          </w:tcPr>
          <w:p w14:paraId="00CA1912" w14:textId="77777777" w:rsidR="00B37CF4" w:rsidRDefault="00000000">
            <w:pPr>
              <w:widowControl w:val="0"/>
              <w:jc w:val="center"/>
              <w:rPr>
                <w:sz w:val="26"/>
                <w:szCs w:val="26"/>
              </w:rPr>
            </w:pPr>
            <w:r>
              <w:rPr>
                <w:sz w:val="26"/>
                <w:szCs w:val="26"/>
              </w:rPr>
              <w:t>Количество</w:t>
            </w:r>
          </w:p>
          <w:p w14:paraId="64306968" w14:textId="77777777" w:rsidR="00B37CF4" w:rsidRDefault="00000000">
            <w:pPr>
              <w:widowControl w:val="0"/>
              <w:jc w:val="center"/>
              <w:rPr>
                <w:sz w:val="26"/>
                <w:szCs w:val="26"/>
              </w:rPr>
            </w:pPr>
            <w:r>
              <w:rPr>
                <w:sz w:val="26"/>
                <w:szCs w:val="26"/>
              </w:rPr>
              <w:t>на 1 января текущего года</w:t>
            </w:r>
          </w:p>
        </w:tc>
        <w:tc>
          <w:tcPr>
            <w:tcW w:w="2409" w:type="dxa"/>
            <w:tcBorders>
              <w:top w:val="single" w:sz="4" w:space="0" w:color="000000"/>
              <w:left w:val="single" w:sz="4" w:space="0" w:color="000000"/>
              <w:bottom w:val="single" w:sz="4" w:space="0" w:color="000000"/>
              <w:right w:val="single" w:sz="4" w:space="0" w:color="000000"/>
            </w:tcBorders>
            <w:vAlign w:val="center"/>
          </w:tcPr>
          <w:p w14:paraId="30489885" w14:textId="77777777" w:rsidR="00B37CF4" w:rsidRDefault="00000000">
            <w:pPr>
              <w:widowControl w:val="0"/>
              <w:jc w:val="center"/>
              <w:rPr>
                <w:sz w:val="26"/>
                <w:szCs w:val="26"/>
              </w:rPr>
            </w:pPr>
            <w:r>
              <w:rPr>
                <w:sz w:val="26"/>
                <w:szCs w:val="26"/>
              </w:rPr>
              <w:t>Количество</w:t>
            </w:r>
          </w:p>
          <w:p w14:paraId="6C0FEE2C" w14:textId="77777777" w:rsidR="00B37CF4" w:rsidRDefault="00000000">
            <w:pPr>
              <w:widowControl w:val="0"/>
              <w:jc w:val="center"/>
              <w:rPr>
                <w:sz w:val="26"/>
                <w:szCs w:val="26"/>
              </w:rPr>
            </w:pPr>
            <w:r>
              <w:rPr>
                <w:sz w:val="26"/>
                <w:szCs w:val="26"/>
              </w:rPr>
              <w:t>на дату подачи заявки на получение субсидии</w:t>
            </w:r>
          </w:p>
          <w:p w14:paraId="3A30EF3E" w14:textId="77777777" w:rsidR="00B37CF4" w:rsidRDefault="00000000">
            <w:pPr>
              <w:widowControl w:val="0"/>
              <w:jc w:val="center"/>
              <w:rPr>
                <w:sz w:val="26"/>
                <w:szCs w:val="26"/>
              </w:rPr>
            </w:pPr>
            <w:r>
              <w:rPr>
                <w:sz w:val="26"/>
                <w:szCs w:val="26"/>
              </w:rPr>
              <w:t>__.__.20__г.</w:t>
            </w:r>
          </w:p>
        </w:tc>
      </w:tr>
      <w:tr w:rsidR="00B37CF4" w14:paraId="5DBADCA9" w14:textId="77777777">
        <w:trPr>
          <w:trHeight w:val="261"/>
        </w:trPr>
        <w:tc>
          <w:tcPr>
            <w:tcW w:w="2847" w:type="dxa"/>
            <w:tcBorders>
              <w:top w:val="single" w:sz="4" w:space="0" w:color="000000"/>
              <w:left w:val="single" w:sz="4" w:space="0" w:color="000000"/>
              <w:bottom w:val="single" w:sz="4" w:space="0" w:color="000000"/>
              <w:right w:val="single" w:sz="4" w:space="0" w:color="000000"/>
            </w:tcBorders>
            <w:vAlign w:val="center"/>
          </w:tcPr>
          <w:p w14:paraId="5C0F0B75" w14:textId="77777777" w:rsidR="00B37CF4" w:rsidRDefault="00000000">
            <w:pPr>
              <w:widowControl w:val="0"/>
              <w:jc w:val="center"/>
              <w:rPr>
                <w:sz w:val="26"/>
                <w:szCs w:val="26"/>
              </w:rPr>
            </w:pPr>
            <w:r>
              <w:rPr>
                <w:sz w:val="26"/>
                <w:szCs w:val="26"/>
              </w:rPr>
              <w:t>1</w:t>
            </w:r>
          </w:p>
        </w:tc>
        <w:tc>
          <w:tcPr>
            <w:tcW w:w="1411" w:type="dxa"/>
            <w:tcBorders>
              <w:top w:val="single" w:sz="4" w:space="0" w:color="000000"/>
              <w:left w:val="single" w:sz="4" w:space="0" w:color="000000"/>
              <w:bottom w:val="single" w:sz="4" w:space="0" w:color="000000"/>
              <w:right w:val="single" w:sz="4" w:space="0" w:color="000000"/>
            </w:tcBorders>
            <w:vAlign w:val="center"/>
          </w:tcPr>
          <w:p w14:paraId="48377294" w14:textId="77777777" w:rsidR="00B37CF4" w:rsidRDefault="00000000">
            <w:pPr>
              <w:widowControl w:val="0"/>
              <w:jc w:val="center"/>
              <w:rPr>
                <w:sz w:val="26"/>
                <w:szCs w:val="26"/>
              </w:rPr>
            </w:pPr>
            <w:r>
              <w:rPr>
                <w:sz w:val="26"/>
                <w:szCs w:val="26"/>
              </w:rPr>
              <w:t>2</w:t>
            </w:r>
          </w:p>
        </w:tc>
        <w:tc>
          <w:tcPr>
            <w:tcW w:w="1410" w:type="dxa"/>
            <w:tcBorders>
              <w:top w:val="single" w:sz="4" w:space="0" w:color="000000"/>
              <w:left w:val="single" w:sz="4" w:space="0" w:color="000000"/>
              <w:bottom w:val="single" w:sz="4" w:space="0" w:color="000000"/>
              <w:right w:val="single" w:sz="4" w:space="0" w:color="000000"/>
            </w:tcBorders>
          </w:tcPr>
          <w:p w14:paraId="123377E7" w14:textId="77777777" w:rsidR="00B37CF4" w:rsidRDefault="00000000">
            <w:pPr>
              <w:widowControl w:val="0"/>
              <w:jc w:val="center"/>
              <w:rPr>
                <w:sz w:val="26"/>
                <w:szCs w:val="26"/>
              </w:rPr>
            </w:pPr>
            <w:r>
              <w:rPr>
                <w:sz w:val="26"/>
                <w:szCs w:val="26"/>
              </w:rPr>
              <w:t>3</w:t>
            </w:r>
          </w:p>
        </w:tc>
        <w:tc>
          <w:tcPr>
            <w:tcW w:w="1574" w:type="dxa"/>
            <w:tcBorders>
              <w:top w:val="single" w:sz="4" w:space="0" w:color="000000"/>
              <w:left w:val="single" w:sz="4" w:space="0" w:color="000000"/>
              <w:bottom w:val="single" w:sz="4" w:space="0" w:color="000000"/>
              <w:right w:val="single" w:sz="4" w:space="0" w:color="000000"/>
            </w:tcBorders>
            <w:vAlign w:val="center"/>
          </w:tcPr>
          <w:p w14:paraId="5B8B8E1E" w14:textId="77777777" w:rsidR="00B37CF4" w:rsidRDefault="00000000">
            <w:pPr>
              <w:widowControl w:val="0"/>
              <w:jc w:val="center"/>
              <w:rPr>
                <w:sz w:val="26"/>
                <w:szCs w:val="26"/>
              </w:rPr>
            </w:pPr>
            <w:r>
              <w:rPr>
                <w:sz w:val="26"/>
                <w:szCs w:val="26"/>
              </w:rPr>
              <w:t>4</w:t>
            </w:r>
          </w:p>
        </w:tc>
        <w:tc>
          <w:tcPr>
            <w:tcW w:w="2409" w:type="dxa"/>
            <w:tcBorders>
              <w:top w:val="single" w:sz="4" w:space="0" w:color="000000"/>
              <w:left w:val="single" w:sz="4" w:space="0" w:color="000000"/>
              <w:bottom w:val="single" w:sz="4" w:space="0" w:color="000000"/>
              <w:right w:val="single" w:sz="4" w:space="0" w:color="000000"/>
            </w:tcBorders>
            <w:vAlign w:val="center"/>
          </w:tcPr>
          <w:p w14:paraId="13D7ED64" w14:textId="77777777" w:rsidR="00B37CF4" w:rsidRDefault="00000000">
            <w:pPr>
              <w:widowControl w:val="0"/>
              <w:jc w:val="center"/>
              <w:rPr>
                <w:sz w:val="26"/>
                <w:szCs w:val="26"/>
              </w:rPr>
            </w:pPr>
            <w:r>
              <w:rPr>
                <w:sz w:val="26"/>
                <w:szCs w:val="26"/>
              </w:rPr>
              <w:t>5</w:t>
            </w:r>
          </w:p>
        </w:tc>
      </w:tr>
      <w:tr w:rsidR="00B37CF4" w14:paraId="79B8ED5E" w14:textId="77777777">
        <w:trPr>
          <w:trHeight w:val="240"/>
        </w:trPr>
        <w:tc>
          <w:tcPr>
            <w:tcW w:w="2847" w:type="dxa"/>
            <w:tcBorders>
              <w:top w:val="single" w:sz="4" w:space="0" w:color="000000"/>
              <w:left w:val="single" w:sz="4" w:space="0" w:color="000000"/>
              <w:bottom w:val="single" w:sz="4" w:space="0" w:color="000000"/>
              <w:right w:val="single" w:sz="4" w:space="0" w:color="000000"/>
            </w:tcBorders>
            <w:vAlign w:val="bottom"/>
          </w:tcPr>
          <w:p w14:paraId="64B0163C" w14:textId="77777777" w:rsidR="00B37CF4" w:rsidRDefault="00000000">
            <w:pPr>
              <w:widowControl w:val="0"/>
              <w:rPr>
                <w:sz w:val="26"/>
                <w:szCs w:val="26"/>
              </w:rPr>
            </w:pPr>
            <w:r>
              <w:rPr>
                <w:sz w:val="26"/>
                <w:szCs w:val="26"/>
              </w:rPr>
              <w:t>Крупный рогатый скот</w:t>
            </w:r>
          </w:p>
        </w:tc>
        <w:tc>
          <w:tcPr>
            <w:tcW w:w="1411" w:type="dxa"/>
            <w:tcBorders>
              <w:top w:val="single" w:sz="4" w:space="0" w:color="000000"/>
              <w:left w:val="single" w:sz="4" w:space="0" w:color="000000"/>
              <w:bottom w:val="single" w:sz="4" w:space="0" w:color="000000"/>
              <w:right w:val="single" w:sz="4" w:space="0" w:color="000000"/>
            </w:tcBorders>
            <w:vAlign w:val="center"/>
          </w:tcPr>
          <w:p w14:paraId="5251E9A4" w14:textId="77777777" w:rsidR="00B37CF4" w:rsidRDefault="00000000">
            <w:pPr>
              <w:widowControl w:val="0"/>
              <w:jc w:val="center"/>
              <w:rPr>
                <w:sz w:val="26"/>
                <w:szCs w:val="26"/>
              </w:rPr>
            </w:pPr>
            <w:r>
              <w:rPr>
                <w:sz w:val="26"/>
                <w:szCs w:val="26"/>
              </w:rPr>
              <w:t>голов</w:t>
            </w:r>
          </w:p>
        </w:tc>
        <w:tc>
          <w:tcPr>
            <w:tcW w:w="1410" w:type="dxa"/>
            <w:tcBorders>
              <w:top w:val="single" w:sz="4" w:space="0" w:color="000000"/>
              <w:left w:val="single" w:sz="4" w:space="0" w:color="000000"/>
              <w:bottom w:val="single" w:sz="4" w:space="0" w:color="000000"/>
              <w:right w:val="single" w:sz="4" w:space="0" w:color="000000"/>
            </w:tcBorders>
          </w:tcPr>
          <w:p w14:paraId="2B7D1D5C" w14:textId="77777777" w:rsidR="00B37CF4" w:rsidRDefault="00B37CF4">
            <w:pPr>
              <w:widowControl w:val="0"/>
              <w:jc w:val="center"/>
              <w:rPr>
                <w:sz w:val="26"/>
                <w:szCs w:val="26"/>
              </w:rPr>
            </w:pPr>
          </w:p>
        </w:tc>
        <w:tc>
          <w:tcPr>
            <w:tcW w:w="1574" w:type="dxa"/>
            <w:tcBorders>
              <w:top w:val="single" w:sz="4" w:space="0" w:color="000000"/>
              <w:left w:val="single" w:sz="4" w:space="0" w:color="000000"/>
              <w:bottom w:val="single" w:sz="4" w:space="0" w:color="000000"/>
              <w:right w:val="single" w:sz="4" w:space="0" w:color="000000"/>
            </w:tcBorders>
            <w:vAlign w:val="center"/>
          </w:tcPr>
          <w:p w14:paraId="79DC11A8" w14:textId="77777777" w:rsidR="00B37CF4" w:rsidRDefault="00B37CF4">
            <w:pPr>
              <w:widowControl w:val="0"/>
              <w:jc w:val="center"/>
              <w:rPr>
                <w:sz w:val="26"/>
                <w:szCs w:val="26"/>
              </w:rPr>
            </w:pPr>
          </w:p>
        </w:tc>
        <w:tc>
          <w:tcPr>
            <w:tcW w:w="2409" w:type="dxa"/>
            <w:tcBorders>
              <w:top w:val="single" w:sz="4" w:space="0" w:color="000000"/>
              <w:left w:val="single" w:sz="4" w:space="0" w:color="000000"/>
              <w:bottom w:val="single" w:sz="4" w:space="0" w:color="000000"/>
              <w:right w:val="single" w:sz="4" w:space="0" w:color="000000"/>
            </w:tcBorders>
            <w:vAlign w:val="center"/>
          </w:tcPr>
          <w:p w14:paraId="0A9E65ED" w14:textId="77777777" w:rsidR="00B37CF4" w:rsidRDefault="00B37CF4">
            <w:pPr>
              <w:widowControl w:val="0"/>
              <w:jc w:val="center"/>
              <w:rPr>
                <w:sz w:val="26"/>
                <w:szCs w:val="26"/>
              </w:rPr>
            </w:pPr>
          </w:p>
        </w:tc>
      </w:tr>
      <w:tr w:rsidR="00B37CF4" w14:paraId="16A9E73A" w14:textId="77777777">
        <w:trPr>
          <w:trHeight w:val="240"/>
        </w:trPr>
        <w:tc>
          <w:tcPr>
            <w:tcW w:w="2847" w:type="dxa"/>
            <w:tcBorders>
              <w:top w:val="single" w:sz="4" w:space="0" w:color="000000"/>
              <w:left w:val="single" w:sz="4" w:space="0" w:color="000000"/>
              <w:bottom w:val="single" w:sz="4" w:space="0" w:color="000000"/>
              <w:right w:val="single" w:sz="4" w:space="0" w:color="000000"/>
            </w:tcBorders>
            <w:vAlign w:val="bottom"/>
          </w:tcPr>
          <w:p w14:paraId="467718CC" w14:textId="77777777" w:rsidR="00B37CF4" w:rsidRDefault="00000000">
            <w:pPr>
              <w:widowControl w:val="0"/>
              <w:ind w:firstLine="444"/>
              <w:rPr>
                <w:sz w:val="26"/>
                <w:szCs w:val="26"/>
              </w:rPr>
            </w:pPr>
            <w:r>
              <w:rPr>
                <w:sz w:val="26"/>
                <w:szCs w:val="26"/>
              </w:rPr>
              <w:t>в том числе коровы</w:t>
            </w:r>
          </w:p>
        </w:tc>
        <w:tc>
          <w:tcPr>
            <w:tcW w:w="1411" w:type="dxa"/>
            <w:tcBorders>
              <w:top w:val="single" w:sz="4" w:space="0" w:color="000000"/>
              <w:left w:val="single" w:sz="4" w:space="0" w:color="000000"/>
              <w:bottom w:val="single" w:sz="4" w:space="0" w:color="000000"/>
              <w:right w:val="single" w:sz="4" w:space="0" w:color="000000"/>
            </w:tcBorders>
            <w:vAlign w:val="center"/>
          </w:tcPr>
          <w:p w14:paraId="61FF2871" w14:textId="77777777" w:rsidR="00B37CF4" w:rsidRDefault="00000000">
            <w:pPr>
              <w:widowControl w:val="0"/>
              <w:jc w:val="center"/>
              <w:rPr>
                <w:sz w:val="26"/>
                <w:szCs w:val="26"/>
              </w:rPr>
            </w:pPr>
            <w:r>
              <w:rPr>
                <w:sz w:val="26"/>
                <w:szCs w:val="26"/>
              </w:rPr>
              <w:t>голов</w:t>
            </w:r>
          </w:p>
        </w:tc>
        <w:tc>
          <w:tcPr>
            <w:tcW w:w="1410" w:type="dxa"/>
            <w:tcBorders>
              <w:top w:val="single" w:sz="4" w:space="0" w:color="000000"/>
              <w:left w:val="single" w:sz="4" w:space="0" w:color="000000"/>
              <w:bottom w:val="single" w:sz="4" w:space="0" w:color="000000"/>
              <w:right w:val="single" w:sz="4" w:space="0" w:color="000000"/>
            </w:tcBorders>
          </w:tcPr>
          <w:p w14:paraId="14BF6B31" w14:textId="77777777" w:rsidR="00B37CF4" w:rsidRDefault="00B37CF4">
            <w:pPr>
              <w:widowControl w:val="0"/>
              <w:jc w:val="center"/>
              <w:rPr>
                <w:sz w:val="26"/>
                <w:szCs w:val="26"/>
              </w:rPr>
            </w:pPr>
          </w:p>
        </w:tc>
        <w:tc>
          <w:tcPr>
            <w:tcW w:w="1574" w:type="dxa"/>
            <w:tcBorders>
              <w:top w:val="single" w:sz="4" w:space="0" w:color="000000"/>
              <w:left w:val="single" w:sz="4" w:space="0" w:color="000000"/>
              <w:bottom w:val="single" w:sz="4" w:space="0" w:color="000000"/>
              <w:right w:val="single" w:sz="4" w:space="0" w:color="000000"/>
            </w:tcBorders>
            <w:vAlign w:val="center"/>
          </w:tcPr>
          <w:p w14:paraId="0E7FFF1C" w14:textId="77777777" w:rsidR="00B37CF4" w:rsidRDefault="00B37CF4">
            <w:pPr>
              <w:widowControl w:val="0"/>
              <w:jc w:val="center"/>
              <w:rPr>
                <w:sz w:val="26"/>
                <w:szCs w:val="26"/>
              </w:rPr>
            </w:pPr>
          </w:p>
        </w:tc>
        <w:tc>
          <w:tcPr>
            <w:tcW w:w="2409" w:type="dxa"/>
            <w:tcBorders>
              <w:top w:val="single" w:sz="4" w:space="0" w:color="000000"/>
              <w:left w:val="single" w:sz="4" w:space="0" w:color="000000"/>
              <w:bottom w:val="single" w:sz="4" w:space="0" w:color="000000"/>
              <w:right w:val="single" w:sz="4" w:space="0" w:color="000000"/>
            </w:tcBorders>
            <w:vAlign w:val="center"/>
          </w:tcPr>
          <w:p w14:paraId="5F6A9383" w14:textId="77777777" w:rsidR="00B37CF4" w:rsidRDefault="00B37CF4">
            <w:pPr>
              <w:widowControl w:val="0"/>
              <w:jc w:val="center"/>
              <w:rPr>
                <w:sz w:val="26"/>
                <w:szCs w:val="26"/>
              </w:rPr>
            </w:pPr>
          </w:p>
        </w:tc>
      </w:tr>
      <w:tr w:rsidR="00B37CF4" w14:paraId="7AB98F05" w14:textId="77777777">
        <w:trPr>
          <w:trHeight w:val="240"/>
        </w:trPr>
        <w:tc>
          <w:tcPr>
            <w:tcW w:w="2847" w:type="dxa"/>
            <w:tcBorders>
              <w:top w:val="single" w:sz="4" w:space="0" w:color="000000"/>
              <w:left w:val="single" w:sz="4" w:space="0" w:color="000000"/>
              <w:bottom w:val="single" w:sz="4" w:space="0" w:color="000000"/>
              <w:right w:val="single" w:sz="4" w:space="0" w:color="000000"/>
            </w:tcBorders>
            <w:vAlign w:val="bottom"/>
          </w:tcPr>
          <w:p w14:paraId="0F185F5C" w14:textId="77777777" w:rsidR="00B37CF4" w:rsidRDefault="00000000">
            <w:pPr>
              <w:widowControl w:val="0"/>
              <w:rPr>
                <w:sz w:val="26"/>
                <w:szCs w:val="26"/>
              </w:rPr>
            </w:pPr>
            <w:r>
              <w:rPr>
                <w:sz w:val="26"/>
                <w:szCs w:val="26"/>
              </w:rPr>
              <w:t>Овцы (козы)</w:t>
            </w:r>
          </w:p>
        </w:tc>
        <w:tc>
          <w:tcPr>
            <w:tcW w:w="1411" w:type="dxa"/>
            <w:tcBorders>
              <w:top w:val="single" w:sz="4" w:space="0" w:color="000000"/>
              <w:left w:val="single" w:sz="4" w:space="0" w:color="000000"/>
              <w:bottom w:val="single" w:sz="4" w:space="0" w:color="000000"/>
              <w:right w:val="single" w:sz="4" w:space="0" w:color="000000"/>
            </w:tcBorders>
            <w:vAlign w:val="center"/>
          </w:tcPr>
          <w:p w14:paraId="350F043F" w14:textId="77777777" w:rsidR="00B37CF4" w:rsidRDefault="00000000">
            <w:pPr>
              <w:widowControl w:val="0"/>
              <w:jc w:val="center"/>
              <w:rPr>
                <w:sz w:val="26"/>
                <w:szCs w:val="26"/>
              </w:rPr>
            </w:pPr>
            <w:r>
              <w:rPr>
                <w:sz w:val="26"/>
                <w:szCs w:val="26"/>
              </w:rPr>
              <w:t>голов</w:t>
            </w:r>
          </w:p>
        </w:tc>
        <w:tc>
          <w:tcPr>
            <w:tcW w:w="1410" w:type="dxa"/>
            <w:tcBorders>
              <w:top w:val="single" w:sz="4" w:space="0" w:color="000000"/>
              <w:left w:val="single" w:sz="4" w:space="0" w:color="000000"/>
              <w:bottom w:val="single" w:sz="4" w:space="0" w:color="000000"/>
              <w:right w:val="single" w:sz="4" w:space="0" w:color="000000"/>
            </w:tcBorders>
          </w:tcPr>
          <w:p w14:paraId="1C22A4BA" w14:textId="77777777" w:rsidR="00B37CF4" w:rsidRDefault="00B37CF4">
            <w:pPr>
              <w:widowControl w:val="0"/>
              <w:jc w:val="center"/>
              <w:rPr>
                <w:sz w:val="26"/>
                <w:szCs w:val="26"/>
              </w:rPr>
            </w:pPr>
          </w:p>
        </w:tc>
        <w:tc>
          <w:tcPr>
            <w:tcW w:w="1574" w:type="dxa"/>
            <w:tcBorders>
              <w:top w:val="single" w:sz="4" w:space="0" w:color="000000"/>
              <w:left w:val="single" w:sz="4" w:space="0" w:color="000000"/>
              <w:bottom w:val="single" w:sz="4" w:space="0" w:color="000000"/>
              <w:right w:val="single" w:sz="4" w:space="0" w:color="000000"/>
            </w:tcBorders>
            <w:vAlign w:val="center"/>
          </w:tcPr>
          <w:p w14:paraId="7816441D" w14:textId="77777777" w:rsidR="00B37CF4" w:rsidRDefault="00B37CF4">
            <w:pPr>
              <w:widowControl w:val="0"/>
              <w:jc w:val="center"/>
              <w:rPr>
                <w:sz w:val="26"/>
                <w:szCs w:val="26"/>
              </w:rPr>
            </w:pPr>
          </w:p>
        </w:tc>
        <w:tc>
          <w:tcPr>
            <w:tcW w:w="2409" w:type="dxa"/>
            <w:tcBorders>
              <w:top w:val="single" w:sz="4" w:space="0" w:color="000000"/>
              <w:left w:val="single" w:sz="4" w:space="0" w:color="000000"/>
              <w:bottom w:val="single" w:sz="4" w:space="0" w:color="000000"/>
              <w:right w:val="single" w:sz="4" w:space="0" w:color="000000"/>
            </w:tcBorders>
            <w:vAlign w:val="center"/>
          </w:tcPr>
          <w:p w14:paraId="094016DB" w14:textId="77777777" w:rsidR="00B37CF4" w:rsidRDefault="00B37CF4">
            <w:pPr>
              <w:widowControl w:val="0"/>
              <w:jc w:val="center"/>
              <w:rPr>
                <w:sz w:val="26"/>
                <w:szCs w:val="26"/>
              </w:rPr>
            </w:pPr>
          </w:p>
        </w:tc>
      </w:tr>
      <w:tr w:rsidR="00B37CF4" w14:paraId="1AB04DA8" w14:textId="77777777">
        <w:trPr>
          <w:trHeight w:val="240"/>
        </w:trPr>
        <w:tc>
          <w:tcPr>
            <w:tcW w:w="2847" w:type="dxa"/>
            <w:tcBorders>
              <w:top w:val="single" w:sz="4" w:space="0" w:color="000000"/>
              <w:left w:val="single" w:sz="4" w:space="0" w:color="000000"/>
              <w:bottom w:val="single" w:sz="4" w:space="0" w:color="000000"/>
              <w:right w:val="single" w:sz="4" w:space="0" w:color="000000"/>
            </w:tcBorders>
            <w:vAlign w:val="bottom"/>
          </w:tcPr>
          <w:p w14:paraId="3BB0AD40" w14:textId="77777777" w:rsidR="00B37CF4" w:rsidRDefault="00000000">
            <w:pPr>
              <w:widowControl w:val="0"/>
              <w:ind w:left="444"/>
              <w:rPr>
                <w:sz w:val="26"/>
                <w:szCs w:val="26"/>
              </w:rPr>
            </w:pPr>
            <w:r>
              <w:rPr>
                <w:sz w:val="26"/>
                <w:szCs w:val="26"/>
              </w:rPr>
              <w:t>в т. ч.</w:t>
            </w:r>
          </w:p>
          <w:p w14:paraId="03F3429A" w14:textId="77777777" w:rsidR="00B37CF4" w:rsidRDefault="00000000">
            <w:pPr>
              <w:widowControl w:val="0"/>
              <w:ind w:left="444"/>
              <w:rPr>
                <w:sz w:val="26"/>
                <w:szCs w:val="26"/>
              </w:rPr>
            </w:pPr>
            <w:r>
              <w:rPr>
                <w:sz w:val="26"/>
                <w:szCs w:val="26"/>
              </w:rPr>
              <w:t>овцематки (козы) и ярки (козочки) старше 1 года</w:t>
            </w:r>
          </w:p>
        </w:tc>
        <w:tc>
          <w:tcPr>
            <w:tcW w:w="1411" w:type="dxa"/>
            <w:tcBorders>
              <w:top w:val="single" w:sz="4" w:space="0" w:color="000000"/>
              <w:left w:val="single" w:sz="4" w:space="0" w:color="000000"/>
              <w:bottom w:val="single" w:sz="4" w:space="0" w:color="000000"/>
              <w:right w:val="single" w:sz="4" w:space="0" w:color="000000"/>
            </w:tcBorders>
            <w:vAlign w:val="center"/>
          </w:tcPr>
          <w:p w14:paraId="264EB2F6" w14:textId="77777777" w:rsidR="00B37CF4" w:rsidRDefault="00000000">
            <w:pPr>
              <w:widowControl w:val="0"/>
              <w:jc w:val="center"/>
              <w:rPr>
                <w:sz w:val="26"/>
                <w:szCs w:val="26"/>
              </w:rPr>
            </w:pPr>
            <w:r>
              <w:rPr>
                <w:sz w:val="26"/>
                <w:szCs w:val="26"/>
              </w:rPr>
              <w:t>голов</w:t>
            </w:r>
          </w:p>
        </w:tc>
        <w:tc>
          <w:tcPr>
            <w:tcW w:w="1410" w:type="dxa"/>
            <w:tcBorders>
              <w:top w:val="single" w:sz="4" w:space="0" w:color="000000"/>
              <w:left w:val="single" w:sz="4" w:space="0" w:color="000000"/>
              <w:bottom w:val="single" w:sz="4" w:space="0" w:color="000000"/>
              <w:right w:val="single" w:sz="4" w:space="0" w:color="000000"/>
            </w:tcBorders>
          </w:tcPr>
          <w:p w14:paraId="343456DE" w14:textId="77777777" w:rsidR="00B37CF4" w:rsidRDefault="00B37CF4">
            <w:pPr>
              <w:widowControl w:val="0"/>
              <w:jc w:val="center"/>
              <w:rPr>
                <w:sz w:val="26"/>
                <w:szCs w:val="26"/>
              </w:rPr>
            </w:pPr>
          </w:p>
        </w:tc>
        <w:tc>
          <w:tcPr>
            <w:tcW w:w="1574" w:type="dxa"/>
            <w:tcBorders>
              <w:top w:val="single" w:sz="4" w:space="0" w:color="000000"/>
              <w:left w:val="single" w:sz="4" w:space="0" w:color="000000"/>
              <w:bottom w:val="single" w:sz="4" w:space="0" w:color="000000"/>
              <w:right w:val="single" w:sz="4" w:space="0" w:color="000000"/>
            </w:tcBorders>
            <w:vAlign w:val="center"/>
          </w:tcPr>
          <w:p w14:paraId="56F551C6" w14:textId="77777777" w:rsidR="00B37CF4" w:rsidRDefault="00B37CF4">
            <w:pPr>
              <w:widowControl w:val="0"/>
              <w:jc w:val="center"/>
              <w:rPr>
                <w:sz w:val="26"/>
                <w:szCs w:val="26"/>
              </w:rPr>
            </w:pPr>
          </w:p>
        </w:tc>
        <w:tc>
          <w:tcPr>
            <w:tcW w:w="2409" w:type="dxa"/>
            <w:tcBorders>
              <w:top w:val="single" w:sz="4" w:space="0" w:color="000000"/>
              <w:left w:val="single" w:sz="4" w:space="0" w:color="000000"/>
              <w:bottom w:val="single" w:sz="4" w:space="0" w:color="000000"/>
              <w:right w:val="single" w:sz="4" w:space="0" w:color="000000"/>
            </w:tcBorders>
            <w:vAlign w:val="center"/>
          </w:tcPr>
          <w:p w14:paraId="1C4EEB94" w14:textId="77777777" w:rsidR="00B37CF4" w:rsidRDefault="00B37CF4">
            <w:pPr>
              <w:widowControl w:val="0"/>
              <w:jc w:val="center"/>
              <w:rPr>
                <w:sz w:val="26"/>
                <w:szCs w:val="26"/>
              </w:rPr>
            </w:pPr>
          </w:p>
        </w:tc>
      </w:tr>
      <w:tr w:rsidR="00B37CF4" w14:paraId="52F40A06" w14:textId="77777777">
        <w:trPr>
          <w:trHeight w:val="285"/>
        </w:trPr>
        <w:tc>
          <w:tcPr>
            <w:tcW w:w="2847" w:type="dxa"/>
            <w:tcBorders>
              <w:top w:val="single" w:sz="4" w:space="0" w:color="000000"/>
              <w:left w:val="single" w:sz="4" w:space="0" w:color="000000"/>
              <w:bottom w:val="single" w:sz="4" w:space="0" w:color="000000"/>
              <w:right w:val="single" w:sz="4" w:space="0" w:color="000000"/>
            </w:tcBorders>
            <w:vAlign w:val="bottom"/>
          </w:tcPr>
          <w:p w14:paraId="789FE50B" w14:textId="77777777" w:rsidR="00B37CF4" w:rsidRDefault="00000000">
            <w:pPr>
              <w:widowControl w:val="0"/>
              <w:ind w:firstLine="46"/>
              <w:rPr>
                <w:sz w:val="26"/>
                <w:szCs w:val="26"/>
              </w:rPr>
            </w:pPr>
            <w:r>
              <w:rPr>
                <w:sz w:val="26"/>
                <w:szCs w:val="26"/>
              </w:rPr>
              <w:t>Птица</w:t>
            </w:r>
          </w:p>
        </w:tc>
        <w:tc>
          <w:tcPr>
            <w:tcW w:w="1411" w:type="dxa"/>
            <w:tcBorders>
              <w:top w:val="single" w:sz="4" w:space="0" w:color="000000"/>
              <w:left w:val="single" w:sz="4" w:space="0" w:color="000000"/>
              <w:bottom w:val="single" w:sz="4" w:space="0" w:color="000000"/>
              <w:right w:val="single" w:sz="4" w:space="0" w:color="000000"/>
            </w:tcBorders>
            <w:vAlign w:val="center"/>
          </w:tcPr>
          <w:p w14:paraId="2922CDFC" w14:textId="77777777" w:rsidR="00B37CF4" w:rsidRDefault="00000000">
            <w:pPr>
              <w:widowControl w:val="0"/>
              <w:jc w:val="center"/>
              <w:rPr>
                <w:sz w:val="26"/>
                <w:szCs w:val="26"/>
              </w:rPr>
            </w:pPr>
            <w:r>
              <w:rPr>
                <w:sz w:val="26"/>
                <w:szCs w:val="26"/>
              </w:rPr>
              <w:t>голов</w:t>
            </w:r>
          </w:p>
        </w:tc>
        <w:tc>
          <w:tcPr>
            <w:tcW w:w="1410" w:type="dxa"/>
            <w:tcBorders>
              <w:top w:val="single" w:sz="4" w:space="0" w:color="000000"/>
              <w:left w:val="single" w:sz="4" w:space="0" w:color="000000"/>
              <w:bottom w:val="single" w:sz="4" w:space="0" w:color="000000"/>
              <w:right w:val="single" w:sz="4" w:space="0" w:color="000000"/>
            </w:tcBorders>
          </w:tcPr>
          <w:p w14:paraId="3745011B" w14:textId="77777777" w:rsidR="00B37CF4" w:rsidRDefault="00B37CF4">
            <w:pPr>
              <w:widowControl w:val="0"/>
              <w:jc w:val="center"/>
              <w:rPr>
                <w:sz w:val="26"/>
                <w:szCs w:val="26"/>
              </w:rPr>
            </w:pPr>
          </w:p>
        </w:tc>
        <w:tc>
          <w:tcPr>
            <w:tcW w:w="1574" w:type="dxa"/>
            <w:tcBorders>
              <w:top w:val="single" w:sz="4" w:space="0" w:color="000000"/>
              <w:left w:val="single" w:sz="4" w:space="0" w:color="000000"/>
              <w:bottom w:val="single" w:sz="4" w:space="0" w:color="000000"/>
              <w:right w:val="single" w:sz="4" w:space="0" w:color="000000"/>
            </w:tcBorders>
            <w:vAlign w:val="center"/>
          </w:tcPr>
          <w:p w14:paraId="6D484A5D" w14:textId="77777777" w:rsidR="00B37CF4" w:rsidRDefault="00B37CF4">
            <w:pPr>
              <w:widowControl w:val="0"/>
              <w:jc w:val="center"/>
              <w:rPr>
                <w:sz w:val="26"/>
                <w:szCs w:val="26"/>
              </w:rPr>
            </w:pPr>
          </w:p>
        </w:tc>
        <w:tc>
          <w:tcPr>
            <w:tcW w:w="2409" w:type="dxa"/>
            <w:tcBorders>
              <w:top w:val="single" w:sz="4" w:space="0" w:color="000000"/>
              <w:left w:val="single" w:sz="4" w:space="0" w:color="000000"/>
              <w:bottom w:val="single" w:sz="4" w:space="0" w:color="000000"/>
              <w:right w:val="single" w:sz="4" w:space="0" w:color="000000"/>
            </w:tcBorders>
            <w:vAlign w:val="center"/>
          </w:tcPr>
          <w:p w14:paraId="0959BEA9" w14:textId="77777777" w:rsidR="00B37CF4" w:rsidRDefault="00B37CF4">
            <w:pPr>
              <w:widowControl w:val="0"/>
              <w:jc w:val="center"/>
              <w:rPr>
                <w:sz w:val="26"/>
                <w:szCs w:val="26"/>
              </w:rPr>
            </w:pPr>
          </w:p>
        </w:tc>
      </w:tr>
    </w:tbl>
    <w:p w14:paraId="77315D98" w14:textId="77777777" w:rsidR="00B37CF4" w:rsidRDefault="00000000">
      <w:pPr>
        <w:spacing w:before="120"/>
        <w:rPr>
          <w:szCs w:val="28"/>
        </w:rPr>
      </w:pPr>
      <w:r>
        <w:rPr>
          <w:szCs w:val="28"/>
        </w:rPr>
        <w:t>Справочно**:</w:t>
      </w:r>
    </w:p>
    <w:tbl>
      <w:tblPr>
        <w:tblStyle w:val="affd"/>
        <w:tblW w:w="9639" w:type="dxa"/>
        <w:tblInd w:w="108" w:type="dxa"/>
        <w:tblLayout w:type="fixed"/>
        <w:tblLook w:val="04A0" w:firstRow="1" w:lastRow="0" w:firstColumn="1" w:lastColumn="0" w:noHBand="0" w:noVBand="1"/>
      </w:tblPr>
      <w:tblGrid>
        <w:gridCol w:w="3119"/>
        <w:gridCol w:w="3260"/>
        <w:gridCol w:w="3260"/>
      </w:tblGrid>
      <w:tr w:rsidR="00B37CF4" w14:paraId="706A1EE6" w14:textId="77777777">
        <w:tc>
          <w:tcPr>
            <w:tcW w:w="3119" w:type="dxa"/>
          </w:tcPr>
          <w:p w14:paraId="3BE0931E" w14:textId="77777777" w:rsidR="00B37CF4" w:rsidRDefault="00000000">
            <w:pPr>
              <w:widowControl w:val="0"/>
              <w:suppressAutoHyphens/>
              <w:spacing w:before="120"/>
              <w:jc w:val="center"/>
            </w:pPr>
            <w:r>
              <w:rPr>
                <w:sz w:val="20"/>
              </w:rPr>
              <w:t>Наименование сельскохозяйственного животного</w:t>
            </w:r>
          </w:p>
        </w:tc>
        <w:tc>
          <w:tcPr>
            <w:tcW w:w="3260" w:type="dxa"/>
          </w:tcPr>
          <w:p w14:paraId="3178CC54" w14:textId="77777777" w:rsidR="00B37CF4" w:rsidRDefault="00000000">
            <w:pPr>
              <w:widowControl w:val="0"/>
              <w:suppressAutoHyphens/>
              <w:spacing w:before="120"/>
              <w:jc w:val="center"/>
            </w:pPr>
            <w:r>
              <w:rPr>
                <w:sz w:val="20"/>
              </w:rPr>
              <w:t>Количество, голов</w:t>
            </w:r>
          </w:p>
        </w:tc>
        <w:tc>
          <w:tcPr>
            <w:tcW w:w="3260" w:type="dxa"/>
          </w:tcPr>
          <w:p w14:paraId="0243719C" w14:textId="77777777" w:rsidR="00B37CF4" w:rsidRDefault="00000000">
            <w:pPr>
              <w:widowControl w:val="0"/>
              <w:suppressAutoHyphens/>
              <w:spacing w:before="120"/>
              <w:jc w:val="center"/>
            </w:pPr>
            <w:r>
              <w:rPr>
                <w:sz w:val="20"/>
              </w:rPr>
              <w:t>Дата постановки на учёт</w:t>
            </w:r>
          </w:p>
        </w:tc>
      </w:tr>
      <w:tr w:rsidR="00B37CF4" w14:paraId="47EDD1FA" w14:textId="77777777">
        <w:trPr>
          <w:trHeight w:val="555"/>
        </w:trPr>
        <w:tc>
          <w:tcPr>
            <w:tcW w:w="3119" w:type="dxa"/>
          </w:tcPr>
          <w:p w14:paraId="3230445C" w14:textId="77777777" w:rsidR="00B37CF4" w:rsidRDefault="00B37CF4">
            <w:pPr>
              <w:widowControl w:val="0"/>
              <w:suppressAutoHyphens/>
              <w:spacing w:before="120"/>
            </w:pPr>
          </w:p>
        </w:tc>
        <w:tc>
          <w:tcPr>
            <w:tcW w:w="3260" w:type="dxa"/>
          </w:tcPr>
          <w:p w14:paraId="00BB5012" w14:textId="77777777" w:rsidR="00B37CF4" w:rsidRDefault="00B37CF4">
            <w:pPr>
              <w:widowControl w:val="0"/>
              <w:suppressAutoHyphens/>
              <w:spacing w:before="120"/>
            </w:pPr>
          </w:p>
        </w:tc>
        <w:tc>
          <w:tcPr>
            <w:tcW w:w="3260" w:type="dxa"/>
          </w:tcPr>
          <w:p w14:paraId="2CFB836E" w14:textId="77777777" w:rsidR="00B37CF4" w:rsidRDefault="00B37CF4">
            <w:pPr>
              <w:widowControl w:val="0"/>
              <w:suppressAutoHyphens/>
              <w:spacing w:before="120"/>
            </w:pPr>
          </w:p>
        </w:tc>
      </w:tr>
    </w:tbl>
    <w:p w14:paraId="099D3FF3" w14:textId="77777777" w:rsidR="00B37CF4" w:rsidRDefault="00000000">
      <w:pPr>
        <w:pStyle w:val="aff7"/>
        <w:widowControl w:val="0"/>
        <w:spacing w:before="0" w:after="0"/>
        <w:ind w:left="737"/>
        <w:jc w:val="both"/>
        <w:rPr>
          <w:rFonts w:ascii="Times New Roman" w:hAnsi="Times New Roman"/>
          <w:sz w:val="28"/>
          <w:szCs w:val="28"/>
        </w:rPr>
      </w:pPr>
      <w:r>
        <w:rPr>
          <w:rFonts w:ascii="Times New Roman" w:hAnsi="Times New Roman"/>
          <w:color w:val="000000"/>
          <w:sz w:val="28"/>
          <w:szCs w:val="28"/>
        </w:rPr>
        <w:lastRenderedPageBreak/>
        <w:t>* - заполняется на 1 января предыдущего года.</w:t>
      </w:r>
    </w:p>
    <w:p w14:paraId="70AAFA15" w14:textId="77777777" w:rsidR="00B37CF4" w:rsidRDefault="00000000">
      <w:pPr>
        <w:suppressAutoHyphens/>
        <w:ind w:left="737"/>
        <w:jc w:val="both"/>
      </w:pPr>
      <w:r>
        <w:t>** - заполняется при предоставлении субсидии на приобретение сельскохозяйственных животных, кроликов и птицы.</w:t>
      </w:r>
    </w:p>
    <w:p w14:paraId="6A48E94B" w14:textId="77777777" w:rsidR="00B37CF4" w:rsidRDefault="00B37CF4">
      <w:pPr>
        <w:suppressAutoHyphens/>
        <w:spacing w:before="120"/>
        <w:ind w:left="737"/>
        <w:jc w:val="both"/>
      </w:pPr>
    </w:p>
    <w:p w14:paraId="0A2AD138" w14:textId="77777777" w:rsidR="00B37CF4" w:rsidRDefault="00000000">
      <w:pPr>
        <w:tabs>
          <w:tab w:val="left" w:pos="4428"/>
          <w:tab w:val="left" w:pos="6948"/>
        </w:tabs>
        <w:suppressAutoHyphens/>
        <w:ind w:firstLine="680"/>
        <w:jc w:val="both"/>
      </w:pPr>
      <w:r>
        <w:rPr>
          <w:color w:val="000000"/>
          <w:szCs w:val="28"/>
        </w:rPr>
        <w:t>Об ответственности за предоставление недостоверных данных предупреждён.</w:t>
      </w:r>
    </w:p>
    <w:p w14:paraId="27A90532" w14:textId="77777777" w:rsidR="00B37CF4" w:rsidRDefault="00000000">
      <w:pPr>
        <w:tabs>
          <w:tab w:val="left" w:pos="4428"/>
          <w:tab w:val="left" w:pos="6948"/>
        </w:tabs>
        <w:ind w:firstLine="680"/>
        <w:jc w:val="both"/>
        <w:rPr>
          <w:color w:val="000000"/>
          <w:szCs w:val="28"/>
        </w:rPr>
      </w:pPr>
      <w:r>
        <w:rPr>
          <w:color w:val="000000"/>
          <w:szCs w:val="28"/>
        </w:rPr>
        <w:t>Достоверность представленной информации подтверждаю.</w:t>
      </w:r>
    </w:p>
    <w:p w14:paraId="1A391D51" w14:textId="77777777" w:rsidR="00B37CF4" w:rsidRDefault="00B37CF4">
      <w:pPr>
        <w:tabs>
          <w:tab w:val="left" w:pos="4428"/>
          <w:tab w:val="left" w:pos="6948"/>
        </w:tabs>
        <w:ind w:left="96"/>
        <w:jc w:val="center"/>
        <w:rPr>
          <w:color w:val="000000"/>
          <w:szCs w:val="28"/>
        </w:rPr>
      </w:pPr>
    </w:p>
    <w:p w14:paraId="1C267136" w14:textId="77777777" w:rsidR="00B37CF4" w:rsidRDefault="00000000">
      <w:pPr>
        <w:rPr>
          <w:szCs w:val="28"/>
        </w:rPr>
      </w:pPr>
      <w:r>
        <w:rPr>
          <w:szCs w:val="28"/>
        </w:rPr>
        <w:t>Глава КФХ (индивидуальный</w:t>
      </w:r>
    </w:p>
    <w:p w14:paraId="09D1F4B8" w14:textId="77777777" w:rsidR="00B37CF4" w:rsidRDefault="00000000">
      <w:pPr>
        <w:rPr>
          <w:szCs w:val="28"/>
        </w:rPr>
      </w:pPr>
      <w:r>
        <w:rPr>
          <w:szCs w:val="28"/>
        </w:rPr>
        <w:t xml:space="preserve">предприниматель)                            _____________   ________________________           </w:t>
      </w:r>
    </w:p>
    <w:p w14:paraId="56A5F0FD" w14:textId="77777777" w:rsidR="00B37CF4" w:rsidRDefault="00000000">
      <w:pPr>
        <w:jc w:val="center"/>
      </w:pPr>
      <w:r>
        <w:t xml:space="preserve">                                                            (подпись)            (расшифровка подписи)</w:t>
      </w:r>
    </w:p>
    <w:p w14:paraId="371AF1F4" w14:textId="77777777" w:rsidR="00B37CF4" w:rsidRDefault="00B37CF4">
      <w:pPr>
        <w:jc w:val="center"/>
        <w:rPr>
          <w:szCs w:val="28"/>
        </w:rPr>
      </w:pPr>
    </w:p>
    <w:p w14:paraId="1FC0E187" w14:textId="77777777" w:rsidR="00B37CF4" w:rsidRDefault="00000000">
      <w:r>
        <w:rPr>
          <w:szCs w:val="28"/>
        </w:rPr>
        <w:t xml:space="preserve">М.П. </w:t>
      </w:r>
      <w:r>
        <w:t>(при наличии)</w:t>
      </w:r>
    </w:p>
    <w:p w14:paraId="4598C13F" w14:textId="77777777" w:rsidR="00B37CF4" w:rsidRDefault="00B37CF4"/>
    <w:p w14:paraId="103A797D" w14:textId="77777777" w:rsidR="00B37CF4" w:rsidRDefault="00000000">
      <w:pPr>
        <w:rPr>
          <w:szCs w:val="28"/>
        </w:rPr>
      </w:pPr>
      <w:r>
        <w:rPr>
          <w:szCs w:val="28"/>
        </w:rPr>
        <w:t>«____»___________20___г.</w:t>
      </w:r>
    </w:p>
    <w:p w14:paraId="2E535D98" w14:textId="77777777" w:rsidR="00B37CF4" w:rsidRDefault="00B37CF4">
      <w:pPr>
        <w:rPr>
          <w:szCs w:val="28"/>
        </w:rPr>
      </w:pPr>
    </w:p>
    <w:p w14:paraId="4F3A5800" w14:textId="77777777" w:rsidR="00B37CF4" w:rsidRDefault="00B37CF4">
      <w:pPr>
        <w:jc w:val="center"/>
        <w:rPr>
          <w:szCs w:val="28"/>
        </w:rPr>
      </w:pPr>
    </w:p>
    <w:p w14:paraId="0C4ED24B" w14:textId="77777777" w:rsidR="00B37CF4" w:rsidRDefault="00000000">
      <w:pPr>
        <w:rPr>
          <w:szCs w:val="28"/>
        </w:rPr>
      </w:pPr>
      <w:r>
        <w:rPr>
          <w:szCs w:val="28"/>
        </w:rPr>
        <w:t>Начальник управления сельского хозяйства</w:t>
      </w:r>
    </w:p>
    <w:p w14:paraId="46E63600" w14:textId="77777777" w:rsidR="00B37CF4" w:rsidRDefault="00000000">
      <w:pPr>
        <w:rPr>
          <w:szCs w:val="28"/>
        </w:rPr>
      </w:pPr>
      <w:r>
        <w:rPr>
          <w:szCs w:val="28"/>
        </w:rPr>
        <w:t>администрации Ленинградского</w:t>
      </w:r>
    </w:p>
    <w:p w14:paraId="08B28508" w14:textId="77777777" w:rsidR="00B37CF4" w:rsidRDefault="00000000">
      <w:pPr>
        <w:jc w:val="both"/>
        <w:rPr>
          <w:szCs w:val="28"/>
        </w:rPr>
      </w:pPr>
      <w:r>
        <w:rPr>
          <w:szCs w:val="28"/>
        </w:rPr>
        <w:t xml:space="preserve">муниципального округа                                                            </w:t>
      </w:r>
      <w:r>
        <w:t>И.С. Скоробогаченко</w:t>
      </w:r>
    </w:p>
    <w:p w14:paraId="43A62E04" w14:textId="77777777" w:rsidR="00B37CF4" w:rsidRDefault="00B37CF4">
      <w:pPr>
        <w:jc w:val="both"/>
        <w:rPr>
          <w:szCs w:val="28"/>
        </w:rPr>
      </w:pPr>
    </w:p>
    <w:p w14:paraId="59402C70" w14:textId="77777777" w:rsidR="00B37CF4" w:rsidRDefault="00B37CF4">
      <w:pPr>
        <w:jc w:val="both"/>
        <w:rPr>
          <w:szCs w:val="28"/>
        </w:rPr>
        <w:sectPr w:rsidR="00B37CF4">
          <w:headerReference w:type="even" r:id="rId115"/>
          <w:headerReference w:type="default" r:id="rId116"/>
          <w:pgSz w:w="11906" w:h="16838"/>
          <w:pgMar w:top="1314" w:right="567" w:bottom="1134" w:left="1701" w:header="709" w:footer="0" w:gutter="0"/>
          <w:cols w:space="720"/>
          <w:formProt w:val="0"/>
          <w:docGrid w:linePitch="360"/>
        </w:sectPr>
      </w:pPr>
    </w:p>
    <w:tbl>
      <w:tblPr>
        <w:tblStyle w:val="affd"/>
        <w:tblW w:w="5514" w:type="dxa"/>
        <w:tblInd w:w="4287" w:type="dxa"/>
        <w:tblLayout w:type="fixed"/>
        <w:tblLook w:val="04A0" w:firstRow="1" w:lastRow="0" w:firstColumn="1" w:lastColumn="0" w:noHBand="0" w:noVBand="1"/>
      </w:tblPr>
      <w:tblGrid>
        <w:gridCol w:w="5514"/>
      </w:tblGrid>
      <w:tr w:rsidR="00B37CF4" w14:paraId="72041453" w14:textId="77777777">
        <w:trPr>
          <w:trHeight w:val="2541"/>
        </w:trPr>
        <w:tc>
          <w:tcPr>
            <w:tcW w:w="5514" w:type="dxa"/>
            <w:tcBorders>
              <w:top w:val="nil"/>
              <w:left w:val="nil"/>
              <w:bottom w:val="nil"/>
              <w:right w:val="nil"/>
            </w:tcBorders>
          </w:tcPr>
          <w:p w14:paraId="0DF5AE7D" w14:textId="77777777" w:rsidR="00B37CF4" w:rsidRDefault="00000000">
            <w:pPr>
              <w:widowControl w:val="0"/>
              <w:tabs>
                <w:tab w:val="center" w:pos="3124"/>
              </w:tabs>
              <w:ind w:left="-108"/>
              <w:rPr>
                <w:szCs w:val="28"/>
              </w:rPr>
            </w:pPr>
            <w:r>
              <w:rPr>
                <w:szCs w:val="28"/>
              </w:rPr>
              <w:lastRenderedPageBreak/>
              <w:t>Приложение 23</w:t>
            </w:r>
          </w:p>
          <w:p w14:paraId="2533B72C" w14:textId="77777777" w:rsidR="00B37CF4" w:rsidRDefault="00000000">
            <w:pPr>
              <w:widowControl w:val="0"/>
              <w:ind w:left="-108"/>
            </w:pPr>
            <w:r>
              <w:rPr>
                <w:szCs w:val="28"/>
              </w:rPr>
              <w:t>к Порядку предоставления</w:t>
            </w:r>
          </w:p>
          <w:p w14:paraId="4C06CA95" w14:textId="77777777" w:rsidR="00B37CF4" w:rsidRDefault="00000000">
            <w:pPr>
              <w:widowControl w:val="0"/>
              <w:ind w:left="-108"/>
            </w:pPr>
            <w:r>
              <w:rPr>
                <w:szCs w:val="28"/>
              </w:rPr>
              <w:t>субсидий крестьянским (фермерским)</w:t>
            </w:r>
          </w:p>
          <w:p w14:paraId="3B96876D" w14:textId="77777777" w:rsidR="00B37CF4" w:rsidRDefault="00000000">
            <w:pPr>
              <w:widowControl w:val="0"/>
              <w:ind w:left="-108"/>
            </w:pPr>
            <w:r>
              <w:rPr>
                <w:szCs w:val="28"/>
              </w:rPr>
              <w:t>хозяйствам и индивидуальным</w:t>
            </w:r>
          </w:p>
          <w:p w14:paraId="18D63D83"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6E02870E"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218CB841" w14:textId="77777777" w:rsidR="00B37CF4" w:rsidRDefault="00000000">
      <w:pPr>
        <w:spacing w:line="218" w:lineRule="auto"/>
        <w:rPr>
          <w:szCs w:val="28"/>
        </w:rPr>
      </w:pPr>
      <w:r>
        <w:rPr>
          <w:szCs w:val="28"/>
        </w:rPr>
        <w:t>ФОРМА</w:t>
      </w:r>
    </w:p>
    <w:p w14:paraId="2E855215" w14:textId="77777777" w:rsidR="00B37CF4" w:rsidRDefault="00B37CF4">
      <w:pPr>
        <w:spacing w:line="218" w:lineRule="auto"/>
        <w:rPr>
          <w:szCs w:val="28"/>
        </w:rPr>
      </w:pPr>
    </w:p>
    <w:p w14:paraId="4BAAB982" w14:textId="77777777" w:rsidR="00B37CF4" w:rsidRDefault="00000000">
      <w:pPr>
        <w:spacing w:line="218" w:lineRule="auto"/>
        <w:rPr>
          <w:szCs w:val="28"/>
        </w:rPr>
      </w:pPr>
      <w:r>
        <w:rPr>
          <w:szCs w:val="28"/>
        </w:rPr>
        <w:t xml:space="preserve">Заполняется крестьянским (фермерским) хозяйством </w:t>
      </w:r>
    </w:p>
    <w:p w14:paraId="6F9B8DCF" w14:textId="77777777" w:rsidR="00B37CF4" w:rsidRDefault="00000000">
      <w:pPr>
        <w:spacing w:line="218" w:lineRule="auto"/>
        <w:rPr>
          <w:szCs w:val="28"/>
        </w:rPr>
      </w:pPr>
      <w:r>
        <w:rPr>
          <w:szCs w:val="28"/>
        </w:rPr>
        <w:t>и индивидуальным предпринимателем</w:t>
      </w:r>
    </w:p>
    <w:p w14:paraId="3D9C3962" w14:textId="77777777" w:rsidR="00B37CF4" w:rsidRDefault="00B37CF4">
      <w:pPr>
        <w:jc w:val="center"/>
        <w:rPr>
          <w:szCs w:val="28"/>
        </w:rPr>
      </w:pPr>
    </w:p>
    <w:p w14:paraId="2D522FC2" w14:textId="77777777" w:rsidR="00B37CF4" w:rsidRDefault="00000000">
      <w:pPr>
        <w:jc w:val="center"/>
        <w:rPr>
          <w:b/>
          <w:szCs w:val="28"/>
        </w:rPr>
      </w:pPr>
      <w:r>
        <w:rPr>
          <w:b/>
          <w:szCs w:val="28"/>
        </w:rPr>
        <w:t xml:space="preserve">Информация </w:t>
      </w:r>
    </w:p>
    <w:p w14:paraId="44FEE012" w14:textId="77777777" w:rsidR="00B37CF4" w:rsidRDefault="00000000">
      <w:pPr>
        <w:jc w:val="center"/>
        <w:rPr>
          <w:b/>
          <w:szCs w:val="28"/>
        </w:rPr>
      </w:pPr>
      <w:r>
        <w:rPr>
          <w:b/>
          <w:szCs w:val="28"/>
        </w:rPr>
        <w:t>о поголовье сельскохозяйственных животных</w:t>
      </w:r>
    </w:p>
    <w:p w14:paraId="00E6EE08" w14:textId="77777777" w:rsidR="00B37CF4" w:rsidRDefault="00000000">
      <w:pPr>
        <w:jc w:val="both"/>
      </w:pPr>
      <w:r>
        <w:rPr>
          <w:szCs w:val="28"/>
        </w:rPr>
        <w:t>Наименование получателя субсидии (полностью) _________________________</w:t>
      </w:r>
      <w:r>
        <w:rPr>
          <w:szCs w:val="28"/>
        </w:rPr>
        <w:br/>
        <w:t>____________________________________________________________________</w:t>
      </w:r>
      <w:r>
        <w:rPr>
          <w:szCs w:val="28"/>
        </w:rPr>
        <w:br/>
        <w:t>Адрес получателя субсидии __________________________________________</w:t>
      </w:r>
      <w:r>
        <w:rPr>
          <w:szCs w:val="28"/>
        </w:rPr>
        <w:br/>
        <w:t>Телефон ___________________________________________________________</w:t>
      </w:r>
      <w:r>
        <w:rPr>
          <w:szCs w:val="28"/>
        </w:rPr>
        <w:br/>
      </w:r>
    </w:p>
    <w:tbl>
      <w:tblPr>
        <w:tblW w:w="9651" w:type="dxa"/>
        <w:tblInd w:w="96" w:type="dxa"/>
        <w:tblLayout w:type="fixed"/>
        <w:tblLook w:val="04A0" w:firstRow="1" w:lastRow="0" w:firstColumn="1" w:lastColumn="0" w:noHBand="0" w:noVBand="1"/>
      </w:tblPr>
      <w:tblGrid>
        <w:gridCol w:w="2849"/>
        <w:gridCol w:w="2119"/>
        <w:gridCol w:w="2278"/>
        <w:gridCol w:w="2405"/>
      </w:tblGrid>
      <w:tr w:rsidR="00B37CF4" w14:paraId="2722A213" w14:textId="77777777">
        <w:trPr>
          <w:cantSplit/>
          <w:trHeight w:val="1134"/>
        </w:trPr>
        <w:tc>
          <w:tcPr>
            <w:tcW w:w="2848" w:type="dxa"/>
            <w:tcBorders>
              <w:top w:val="single" w:sz="4" w:space="0" w:color="000000"/>
              <w:left w:val="single" w:sz="4" w:space="0" w:color="000000"/>
              <w:bottom w:val="single" w:sz="4" w:space="0" w:color="000000"/>
              <w:right w:val="single" w:sz="4" w:space="0" w:color="000000"/>
            </w:tcBorders>
            <w:vAlign w:val="center"/>
          </w:tcPr>
          <w:p w14:paraId="36465411" w14:textId="77777777" w:rsidR="00B37CF4" w:rsidRDefault="00000000">
            <w:pPr>
              <w:widowControl w:val="0"/>
              <w:jc w:val="center"/>
              <w:rPr>
                <w:sz w:val="24"/>
              </w:rPr>
            </w:pPr>
            <w:r>
              <w:rPr>
                <w:sz w:val="24"/>
              </w:rPr>
              <w:t>Наименование показателя</w:t>
            </w:r>
          </w:p>
        </w:tc>
        <w:tc>
          <w:tcPr>
            <w:tcW w:w="2119" w:type="dxa"/>
            <w:tcBorders>
              <w:top w:val="single" w:sz="4" w:space="0" w:color="000000"/>
              <w:left w:val="single" w:sz="4" w:space="0" w:color="000000"/>
              <w:bottom w:val="single" w:sz="4" w:space="0" w:color="000000"/>
              <w:right w:val="single" w:sz="4" w:space="0" w:color="000000"/>
            </w:tcBorders>
            <w:vAlign w:val="center"/>
          </w:tcPr>
          <w:p w14:paraId="4313DBA1" w14:textId="77777777" w:rsidR="00B37CF4" w:rsidRDefault="00000000">
            <w:pPr>
              <w:widowControl w:val="0"/>
              <w:jc w:val="both"/>
              <w:rPr>
                <w:sz w:val="24"/>
              </w:rPr>
            </w:pPr>
            <w:r>
              <w:rPr>
                <w:sz w:val="24"/>
              </w:rPr>
              <w:t>Единица измерения</w:t>
            </w:r>
          </w:p>
        </w:tc>
        <w:tc>
          <w:tcPr>
            <w:tcW w:w="2278" w:type="dxa"/>
            <w:tcBorders>
              <w:top w:val="single" w:sz="4" w:space="0" w:color="000000"/>
              <w:left w:val="single" w:sz="4" w:space="0" w:color="000000"/>
              <w:bottom w:val="single" w:sz="4" w:space="0" w:color="000000"/>
              <w:right w:val="single" w:sz="4" w:space="0" w:color="000000"/>
            </w:tcBorders>
            <w:vAlign w:val="center"/>
          </w:tcPr>
          <w:p w14:paraId="6BDD916B" w14:textId="77777777" w:rsidR="00B37CF4" w:rsidRDefault="00000000">
            <w:pPr>
              <w:widowControl w:val="0"/>
              <w:jc w:val="center"/>
              <w:rPr>
                <w:sz w:val="24"/>
              </w:rPr>
            </w:pPr>
            <w:r>
              <w:rPr>
                <w:sz w:val="24"/>
              </w:rPr>
              <w:t>Количество</w:t>
            </w:r>
          </w:p>
          <w:p w14:paraId="2E209F39" w14:textId="77777777" w:rsidR="00B37CF4" w:rsidRDefault="00000000">
            <w:pPr>
              <w:widowControl w:val="0"/>
              <w:jc w:val="center"/>
              <w:rPr>
                <w:sz w:val="24"/>
              </w:rPr>
            </w:pPr>
            <w:r>
              <w:rPr>
                <w:sz w:val="24"/>
              </w:rPr>
              <w:t>на 1 января текущего года</w:t>
            </w:r>
          </w:p>
        </w:tc>
        <w:tc>
          <w:tcPr>
            <w:tcW w:w="2405" w:type="dxa"/>
            <w:tcBorders>
              <w:top w:val="single" w:sz="4" w:space="0" w:color="000000"/>
              <w:left w:val="single" w:sz="4" w:space="0" w:color="000000"/>
              <w:bottom w:val="single" w:sz="4" w:space="0" w:color="000000"/>
              <w:right w:val="single" w:sz="4" w:space="0" w:color="000000"/>
            </w:tcBorders>
            <w:vAlign w:val="center"/>
          </w:tcPr>
          <w:p w14:paraId="3489102B" w14:textId="77777777" w:rsidR="00B37CF4" w:rsidRDefault="00000000">
            <w:pPr>
              <w:widowControl w:val="0"/>
              <w:jc w:val="center"/>
              <w:rPr>
                <w:sz w:val="24"/>
              </w:rPr>
            </w:pPr>
            <w:r>
              <w:rPr>
                <w:sz w:val="24"/>
              </w:rPr>
              <w:t>Количество</w:t>
            </w:r>
          </w:p>
          <w:p w14:paraId="093E1FE2" w14:textId="77777777" w:rsidR="00B37CF4" w:rsidRDefault="00000000">
            <w:pPr>
              <w:widowControl w:val="0"/>
              <w:jc w:val="center"/>
              <w:rPr>
                <w:sz w:val="24"/>
              </w:rPr>
            </w:pPr>
            <w:r>
              <w:rPr>
                <w:sz w:val="24"/>
              </w:rPr>
              <w:t>на дату подачи заявки на получение субсидии</w:t>
            </w:r>
          </w:p>
          <w:p w14:paraId="2F59E7E9" w14:textId="77777777" w:rsidR="00B37CF4" w:rsidRDefault="00000000">
            <w:pPr>
              <w:widowControl w:val="0"/>
              <w:jc w:val="center"/>
              <w:rPr>
                <w:sz w:val="24"/>
              </w:rPr>
            </w:pPr>
            <w:r>
              <w:rPr>
                <w:sz w:val="24"/>
              </w:rPr>
              <w:t>__.__.20__г.</w:t>
            </w:r>
          </w:p>
        </w:tc>
      </w:tr>
      <w:tr w:rsidR="00B37CF4" w14:paraId="10AB8655" w14:textId="77777777">
        <w:trPr>
          <w:trHeight w:val="261"/>
        </w:trPr>
        <w:tc>
          <w:tcPr>
            <w:tcW w:w="2848" w:type="dxa"/>
            <w:tcBorders>
              <w:top w:val="single" w:sz="4" w:space="0" w:color="000000"/>
              <w:left w:val="single" w:sz="4" w:space="0" w:color="000000"/>
              <w:bottom w:val="single" w:sz="4" w:space="0" w:color="000000"/>
              <w:right w:val="single" w:sz="4" w:space="0" w:color="000000"/>
            </w:tcBorders>
            <w:vAlign w:val="center"/>
          </w:tcPr>
          <w:p w14:paraId="76B070DD" w14:textId="77777777" w:rsidR="00B37CF4" w:rsidRDefault="00000000">
            <w:pPr>
              <w:widowControl w:val="0"/>
              <w:jc w:val="center"/>
              <w:rPr>
                <w:sz w:val="24"/>
              </w:rPr>
            </w:pPr>
            <w:r>
              <w:rPr>
                <w:sz w:val="24"/>
              </w:rPr>
              <w:t>1</w:t>
            </w:r>
          </w:p>
        </w:tc>
        <w:tc>
          <w:tcPr>
            <w:tcW w:w="2119" w:type="dxa"/>
            <w:tcBorders>
              <w:top w:val="single" w:sz="4" w:space="0" w:color="000000"/>
              <w:left w:val="single" w:sz="4" w:space="0" w:color="000000"/>
              <w:bottom w:val="single" w:sz="4" w:space="0" w:color="000000"/>
              <w:right w:val="single" w:sz="4" w:space="0" w:color="000000"/>
            </w:tcBorders>
            <w:vAlign w:val="center"/>
          </w:tcPr>
          <w:p w14:paraId="69E6D6CD" w14:textId="77777777" w:rsidR="00B37CF4" w:rsidRDefault="00000000">
            <w:pPr>
              <w:widowControl w:val="0"/>
              <w:jc w:val="center"/>
              <w:rPr>
                <w:sz w:val="24"/>
              </w:rPr>
            </w:pPr>
            <w:r>
              <w:rPr>
                <w:sz w:val="24"/>
              </w:rPr>
              <w:t>2</w:t>
            </w:r>
          </w:p>
        </w:tc>
        <w:tc>
          <w:tcPr>
            <w:tcW w:w="2278" w:type="dxa"/>
            <w:tcBorders>
              <w:top w:val="single" w:sz="4" w:space="0" w:color="000000"/>
              <w:left w:val="single" w:sz="4" w:space="0" w:color="000000"/>
              <w:bottom w:val="single" w:sz="4" w:space="0" w:color="000000"/>
              <w:right w:val="single" w:sz="4" w:space="0" w:color="000000"/>
            </w:tcBorders>
            <w:vAlign w:val="center"/>
          </w:tcPr>
          <w:p w14:paraId="57CB74E0" w14:textId="77777777" w:rsidR="00B37CF4" w:rsidRDefault="00000000">
            <w:pPr>
              <w:widowControl w:val="0"/>
              <w:jc w:val="center"/>
              <w:rPr>
                <w:sz w:val="24"/>
              </w:rPr>
            </w:pPr>
            <w:r>
              <w:rPr>
                <w:sz w:val="24"/>
              </w:rPr>
              <w:t>3</w:t>
            </w:r>
          </w:p>
        </w:tc>
        <w:tc>
          <w:tcPr>
            <w:tcW w:w="2405" w:type="dxa"/>
            <w:tcBorders>
              <w:top w:val="single" w:sz="4" w:space="0" w:color="000000"/>
              <w:left w:val="single" w:sz="4" w:space="0" w:color="000000"/>
              <w:bottom w:val="single" w:sz="4" w:space="0" w:color="000000"/>
              <w:right w:val="single" w:sz="4" w:space="0" w:color="000000"/>
            </w:tcBorders>
            <w:vAlign w:val="center"/>
          </w:tcPr>
          <w:p w14:paraId="334F9FA0" w14:textId="77777777" w:rsidR="00B37CF4" w:rsidRDefault="00000000">
            <w:pPr>
              <w:widowControl w:val="0"/>
              <w:jc w:val="center"/>
              <w:rPr>
                <w:sz w:val="24"/>
              </w:rPr>
            </w:pPr>
            <w:r>
              <w:rPr>
                <w:sz w:val="24"/>
              </w:rPr>
              <w:t>4</w:t>
            </w:r>
          </w:p>
        </w:tc>
      </w:tr>
      <w:tr w:rsidR="00B37CF4" w14:paraId="594DD62F" w14:textId="77777777">
        <w:trPr>
          <w:trHeight w:val="240"/>
        </w:trPr>
        <w:tc>
          <w:tcPr>
            <w:tcW w:w="2848" w:type="dxa"/>
            <w:tcBorders>
              <w:top w:val="single" w:sz="4" w:space="0" w:color="000000"/>
              <w:left w:val="single" w:sz="4" w:space="0" w:color="000000"/>
              <w:bottom w:val="single" w:sz="4" w:space="0" w:color="000000"/>
              <w:right w:val="single" w:sz="4" w:space="0" w:color="000000"/>
            </w:tcBorders>
            <w:vAlign w:val="bottom"/>
          </w:tcPr>
          <w:p w14:paraId="1F4D301D" w14:textId="77777777" w:rsidR="00B37CF4" w:rsidRDefault="00000000">
            <w:pPr>
              <w:widowControl w:val="0"/>
              <w:rPr>
                <w:sz w:val="24"/>
              </w:rPr>
            </w:pPr>
            <w:r>
              <w:rPr>
                <w:sz w:val="24"/>
              </w:rPr>
              <w:t>Крупный рогатый скот</w:t>
            </w:r>
          </w:p>
        </w:tc>
        <w:tc>
          <w:tcPr>
            <w:tcW w:w="2119" w:type="dxa"/>
            <w:tcBorders>
              <w:top w:val="single" w:sz="4" w:space="0" w:color="000000"/>
              <w:left w:val="single" w:sz="4" w:space="0" w:color="000000"/>
              <w:bottom w:val="single" w:sz="4" w:space="0" w:color="000000"/>
              <w:right w:val="single" w:sz="4" w:space="0" w:color="000000"/>
            </w:tcBorders>
            <w:vAlign w:val="center"/>
          </w:tcPr>
          <w:p w14:paraId="6F3B9C14" w14:textId="77777777" w:rsidR="00B37CF4" w:rsidRDefault="00000000">
            <w:pPr>
              <w:widowControl w:val="0"/>
              <w:jc w:val="center"/>
              <w:rPr>
                <w:sz w:val="24"/>
              </w:rPr>
            </w:pPr>
            <w:r>
              <w:rPr>
                <w:sz w:val="24"/>
              </w:rPr>
              <w:t>голов</w:t>
            </w:r>
          </w:p>
        </w:tc>
        <w:tc>
          <w:tcPr>
            <w:tcW w:w="2278" w:type="dxa"/>
            <w:tcBorders>
              <w:top w:val="single" w:sz="4" w:space="0" w:color="000000"/>
              <w:left w:val="single" w:sz="4" w:space="0" w:color="000000"/>
              <w:bottom w:val="single" w:sz="4" w:space="0" w:color="000000"/>
              <w:right w:val="single" w:sz="4" w:space="0" w:color="000000"/>
            </w:tcBorders>
            <w:vAlign w:val="center"/>
          </w:tcPr>
          <w:p w14:paraId="5CDF9969" w14:textId="77777777" w:rsidR="00B37CF4" w:rsidRDefault="00B37CF4">
            <w:pPr>
              <w:widowControl w:val="0"/>
              <w:jc w:val="center"/>
              <w:rPr>
                <w:sz w:val="24"/>
              </w:rPr>
            </w:pPr>
          </w:p>
        </w:tc>
        <w:tc>
          <w:tcPr>
            <w:tcW w:w="2405" w:type="dxa"/>
            <w:tcBorders>
              <w:top w:val="single" w:sz="4" w:space="0" w:color="000000"/>
              <w:left w:val="single" w:sz="4" w:space="0" w:color="000000"/>
              <w:bottom w:val="single" w:sz="4" w:space="0" w:color="000000"/>
              <w:right w:val="single" w:sz="4" w:space="0" w:color="000000"/>
            </w:tcBorders>
            <w:vAlign w:val="center"/>
          </w:tcPr>
          <w:p w14:paraId="090D2B96" w14:textId="77777777" w:rsidR="00B37CF4" w:rsidRDefault="00B37CF4">
            <w:pPr>
              <w:widowControl w:val="0"/>
              <w:jc w:val="center"/>
              <w:rPr>
                <w:sz w:val="24"/>
              </w:rPr>
            </w:pPr>
          </w:p>
        </w:tc>
      </w:tr>
      <w:tr w:rsidR="00B37CF4" w14:paraId="3E9AFC18" w14:textId="77777777">
        <w:trPr>
          <w:trHeight w:val="240"/>
        </w:trPr>
        <w:tc>
          <w:tcPr>
            <w:tcW w:w="2848" w:type="dxa"/>
            <w:tcBorders>
              <w:top w:val="single" w:sz="4" w:space="0" w:color="000000"/>
              <w:left w:val="single" w:sz="4" w:space="0" w:color="000000"/>
              <w:bottom w:val="single" w:sz="4" w:space="0" w:color="000000"/>
              <w:right w:val="single" w:sz="4" w:space="0" w:color="000000"/>
            </w:tcBorders>
            <w:vAlign w:val="bottom"/>
          </w:tcPr>
          <w:p w14:paraId="1A1EA7DC" w14:textId="77777777" w:rsidR="00B37CF4" w:rsidRDefault="00000000">
            <w:pPr>
              <w:widowControl w:val="0"/>
              <w:ind w:firstLine="444"/>
              <w:rPr>
                <w:sz w:val="24"/>
              </w:rPr>
            </w:pPr>
            <w:r>
              <w:rPr>
                <w:sz w:val="24"/>
              </w:rPr>
              <w:t>в том числе коровы</w:t>
            </w:r>
          </w:p>
        </w:tc>
        <w:tc>
          <w:tcPr>
            <w:tcW w:w="2119" w:type="dxa"/>
            <w:tcBorders>
              <w:top w:val="single" w:sz="4" w:space="0" w:color="000000"/>
              <w:left w:val="single" w:sz="4" w:space="0" w:color="000000"/>
              <w:bottom w:val="single" w:sz="4" w:space="0" w:color="000000"/>
              <w:right w:val="single" w:sz="4" w:space="0" w:color="000000"/>
            </w:tcBorders>
            <w:vAlign w:val="center"/>
          </w:tcPr>
          <w:p w14:paraId="251A7425" w14:textId="77777777" w:rsidR="00B37CF4" w:rsidRDefault="00000000">
            <w:pPr>
              <w:widowControl w:val="0"/>
              <w:jc w:val="center"/>
              <w:rPr>
                <w:sz w:val="24"/>
              </w:rPr>
            </w:pPr>
            <w:r>
              <w:rPr>
                <w:sz w:val="24"/>
              </w:rPr>
              <w:t>голов</w:t>
            </w:r>
          </w:p>
        </w:tc>
        <w:tc>
          <w:tcPr>
            <w:tcW w:w="2278" w:type="dxa"/>
            <w:tcBorders>
              <w:top w:val="single" w:sz="4" w:space="0" w:color="000000"/>
              <w:left w:val="single" w:sz="4" w:space="0" w:color="000000"/>
              <w:bottom w:val="single" w:sz="4" w:space="0" w:color="000000"/>
              <w:right w:val="single" w:sz="4" w:space="0" w:color="000000"/>
            </w:tcBorders>
            <w:vAlign w:val="center"/>
          </w:tcPr>
          <w:p w14:paraId="02E68563" w14:textId="77777777" w:rsidR="00B37CF4" w:rsidRDefault="00B37CF4">
            <w:pPr>
              <w:widowControl w:val="0"/>
              <w:jc w:val="center"/>
              <w:rPr>
                <w:sz w:val="24"/>
              </w:rPr>
            </w:pPr>
          </w:p>
        </w:tc>
        <w:tc>
          <w:tcPr>
            <w:tcW w:w="2405" w:type="dxa"/>
            <w:tcBorders>
              <w:top w:val="single" w:sz="4" w:space="0" w:color="000000"/>
              <w:left w:val="single" w:sz="4" w:space="0" w:color="000000"/>
              <w:bottom w:val="single" w:sz="4" w:space="0" w:color="000000"/>
              <w:right w:val="single" w:sz="4" w:space="0" w:color="000000"/>
            </w:tcBorders>
            <w:vAlign w:val="center"/>
          </w:tcPr>
          <w:p w14:paraId="6097E78D" w14:textId="77777777" w:rsidR="00B37CF4" w:rsidRDefault="00B37CF4">
            <w:pPr>
              <w:widowControl w:val="0"/>
              <w:jc w:val="center"/>
              <w:rPr>
                <w:sz w:val="24"/>
              </w:rPr>
            </w:pPr>
          </w:p>
        </w:tc>
      </w:tr>
      <w:tr w:rsidR="00B37CF4" w14:paraId="1AECAE8A" w14:textId="77777777">
        <w:trPr>
          <w:trHeight w:val="240"/>
        </w:trPr>
        <w:tc>
          <w:tcPr>
            <w:tcW w:w="2848" w:type="dxa"/>
            <w:tcBorders>
              <w:top w:val="single" w:sz="4" w:space="0" w:color="000000"/>
              <w:left w:val="single" w:sz="4" w:space="0" w:color="000000"/>
              <w:bottom w:val="single" w:sz="4" w:space="0" w:color="000000"/>
              <w:right w:val="single" w:sz="4" w:space="0" w:color="000000"/>
            </w:tcBorders>
            <w:vAlign w:val="bottom"/>
          </w:tcPr>
          <w:p w14:paraId="5AC5F677" w14:textId="77777777" w:rsidR="00B37CF4" w:rsidRDefault="00000000">
            <w:pPr>
              <w:widowControl w:val="0"/>
              <w:rPr>
                <w:sz w:val="24"/>
              </w:rPr>
            </w:pPr>
            <w:r>
              <w:rPr>
                <w:sz w:val="24"/>
              </w:rPr>
              <w:t>Овцы (козы)</w:t>
            </w:r>
          </w:p>
        </w:tc>
        <w:tc>
          <w:tcPr>
            <w:tcW w:w="2119" w:type="dxa"/>
            <w:tcBorders>
              <w:top w:val="single" w:sz="4" w:space="0" w:color="000000"/>
              <w:left w:val="single" w:sz="4" w:space="0" w:color="000000"/>
              <w:bottom w:val="single" w:sz="4" w:space="0" w:color="000000"/>
              <w:right w:val="single" w:sz="4" w:space="0" w:color="000000"/>
            </w:tcBorders>
            <w:vAlign w:val="center"/>
          </w:tcPr>
          <w:p w14:paraId="778D1396" w14:textId="77777777" w:rsidR="00B37CF4" w:rsidRDefault="00000000">
            <w:pPr>
              <w:widowControl w:val="0"/>
              <w:jc w:val="center"/>
              <w:rPr>
                <w:sz w:val="24"/>
              </w:rPr>
            </w:pPr>
            <w:r>
              <w:rPr>
                <w:sz w:val="24"/>
              </w:rPr>
              <w:t>голов</w:t>
            </w:r>
          </w:p>
        </w:tc>
        <w:tc>
          <w:tcPr>
            <w:tcW w:w="2278" w:type="dxa"/>
            <w:tcBorders>
              <w:top w:val="single" w:sz="4" w:space="0" w:color="000000"/>
              <w:left w:val="single" w:sz="4" w:space="0" w:color="000000"/>
              <w:bottom w:val="single" w:sz="4" w:space="0" w:color="000000"/>
              <w:right w:val="single" w:sz="4" w:space="0" w:color="000000"/>
            </w:tcBorders>
            <w:vAlign w:val="center"/>
          </w:tcPr>
          <w:p w14:paraId="7A3551F5" w14:textId="77777777" w:rsidR="00B37CF4" w:rsidRDefault="00B37CF4">
            <w:pPr>
              <w:widowControl w:val="0"/>
              <w:jc w:val="center"/>
              <w:rPr>
                <w:sz w:val="24"/>
              </w:rPr>
            </w:pPr>
          </w:p>
        </w:tc>
        <w:tc>
          <w:tcPr>
            <w:tcW w:w="2405" w:type="dxa"/>
            <w:tcBorders>
              <w:top w:val="single" w:sz="4" w:space="0" w:color="000000"/>
              <w:left w:val="single" w:sz="4" w:space="0" w:color="000000"/>
              <w:bottom w:val="single" w:sz="4" w:space="0" w:color="000000"/>
              <w:right w:val="single" w:sz="4" w:space="0" w:color="000000"/>
            </w:tcBorders>
            <w:vAlign w:val="center"/>
          </w:tcPr>
          <w:p w14:paraId="6A961691" w14:textId="77777777" w:rsidR="00B37CF4" w:rsidRDefault="00B37CF4">
            <w:pPr>
              <w:widowControl w:val="0"/>
              <w:jc w:val="center"/>
              <w:rPr>
                <w:sz w:val="24"/>
              </w:rPr>
            </w:pPr>
          </w:p>
        </w:tc>
      </w:tr>
      <w:tr w:rsidR="00B37CF4" w14:paraId="22E030DA" w14:textId="77777777">
        <w:trPr>
          <w:trHeight w:val="240"/>
        </w:trPr>
        <w:tc>
          <w:tcPr>
            <w:tcW w:w="2848" w:type="dxa"/>
            <w:tcBorders>
              <w:top w:val="single" w:sz="4" w:space="0" w:color="000000"/>
              <w:left w:val="single" w:sz="4" w:space="0" w:color="000000"/>
              <w:bottom w:val="single" w:sz="4" w:space="0" w:color="000000"/>
              <w:right w:val="single" w:sz="4" w:space="0" w:color="000000"/>
            </w:tcBorders>
            <w:vAlign w:val="bottom"/>
          </w:tcPr>
          <w:p w14:paraId="04F0B343" w14:textId="77777777" w:rsidR="00B37CF4" w:rsidRDefault="00000000">
            <w:pPr>
              <w:widowControl w:val="0"/>
              <w:ind w:left="444"/>
              <w:rPr>
                <w:sz w:val="24"/>
              </w:rPr>
            </w:pPr>
            <w:r>
              <w:rPr>
                <w:sz w:val="24"/>
              </w:rPr>
              <w:t>в т. ч.</w:t>
            </w:r>
          </w:p>
          <w:p w14:paraId="2119BDA0" w14:textId="77777777" w:rsidR="00B37CF4" w:rsidRDefault="00000000">
            <w:pPr>
              <w:widowControl w:val="0"/>
              <w:ind w:left="444"/>
              <w:rPr>
                <w:sz w:val="24"/>
              </w:rPr>
            </w:pPr>
            <w:r>
              <w:rPr>
                <w:sz w:val="24"/>
              </w:rPr>
              <w:t>овцематки (козы) и ярки (козочки) старше 1 года</w:t>
            </w:r>
          </w:p>
        </w:tc>
        <w:tc>
          <w:tcPr>
            <w:tcW w:w="2119" w:type="dxa"/>
            <w:tcBorders>
              <w:top w:val="single" w:sz="4" w:space="0" w:color="000000"/>
              <w:left w:val="single" w:sz="4" w:space="0" w:color="000000"/>
              <w:bottom w:val="single" w:sz="4" w:space="0" w:color="000000"/>
              <w:right w:val="single" w:sz="4" w:space="0" w:color="000000"/>
            </w:tcBorders>
            <w:vAlign w:val="center"/>
          </w:tcPr>
          <w:p w14:paraId="738C6403" w14:textId="77777777" w:rsidR="00B37CF4" w:rsidRDefault="00000000">
            <w:pPr>
              <w:widowControl w:val="0"/>
              <w:jc w:val="center"/>
              <w:rPr>
                <w:sz w:val="24"/>
              </w:rPr>
            </w:pPr>
            <w:r>
              <w:rPr>
                <w:sz w:val="24"/>
              </w:rPr>
              <w:t>голов</w:t>
            </w:r>
          </w:p>
        </w:tc>
        <w:tc>
          <w:tcPr>
            <w:tcW w:w="2278" w:type="dxa"/>
            <w:tcBorders>
              <w:top w:val="single" w:sz="4" w:space="0" w:color="000000"/>
              <w:left w:val="single" w:sz="4" w:space="0" w:color="000000"/>
              <w:bottom w:val="single" w:sz="4" w:space="0" w:color="000000"/>
              <w:right w:val="single" w:sz="4" w:space="0" w:color="000000"/>
            </w:tcBorders>
            <w:vAlign w:val="center"/>
          </w:tcPr>
          <w:p w14:paraId="6BE5AC77" w14:textId="77777777" w:rsidR="00B37CF4" w:rsidRDefault="00B37CF4">
            <w:pPr>
              <w:widowControl w:val="0"/>
              <w:jc w:val="center"/>
              <w:rPr>
                <w:sz w:val="24"/>
              </w:rPr>
            </w:pPr>
          </w:p>
        </w:tc>
        <w:tc>
          <w:tcPr>
            <w:tcW w:w="2405" w:type="dxa"/>
            <w:tcBorders>
              <w:top w:val="single" w:sz="4" w:space="0" w:color="000000"/>
              <w:left w:val="single" w:sz="4" w:space="0" w:color="000000"/>
              <w:bottom w:val="single" w:sz="4" w:space="0" w:color="000000"/>
              <w:right w:val="single" w:sz="4" w:space="0" w:color="000000"/>
            </w:tcBorders>
            <w:vAlign w:val="center"/>
          </w:tcPr>
          <w:p w14:paraId="6516484A" w14:textId="77777777" w:rsidR="00B37CF4" w:rsidRDefault="00B37CF4">
            <w:pPr>
              <w:widowControl w:val="0"/>
              <w:jc w:val="center"/>
              <w:rPr>
                <w:sz w:val="24"/>
              </w:rPr>
            </w:pPr>
          </w:p>
        </w:tc>
      </w:tr>
      <w:tr w:rsidR="00B37CF4" w14:paraId="105E9BE5" w14:textId="77777777">
        <w:trPr>
          <w:trHeight w:val="285"/>
        </w:trPr>
        <w:tc>
          <w:tcPr>
            <w:tcW w:w="2848" w:type="dxa"/>
            <w:tcBorders>
              <w:top w:val="single" w:sz="4" w:space="0" w:color="000000"/>
              <w:left w:val="single" w:sz="4" w:space="0" w:color="000000"/>
              <w:bottom w:val="single" w:sz="4" w:space="0" w:color="000000"/>
              <w:right w:val="single" w:sz="4" w:space="0" w:color="000000"/>
            </w:tcBorders>
            <w:vAlign w:val="bottom"/>
          </w:tcPr>
          <w:p w14:paraId="0DBED93D" w14:textId="77777777" w:rsidR="00B37CF4" w:rsidRDefault="00000000">
            <w:pPr>
              <w:widowControl w:val="0"/>
              <w:ind w:firstLine="46"/>
              <w:rPr>
                <w:sz w:val="24"/>
              </w:rPr>
            </w:pPr>
            <w:r>
              <w:rPr>
                <w:sz w:val="24"/>
              </w:rPr>
              <w:t>Птица</w:t>
            </w:r>
          </w:p>
        </w:tc>
        <w:tc>
          <w:tcPr>
            <w:tcW w:w="2119" w:type="dxa"/>
            <w:tcBorders>
              <w:top w:val="single" w:sz="4" w:space="0" w:color="000000"/>
              <w:left w:val="single" w:sz="4" w:space="0" w:color="000000"/>
              <w:bottom w:val="single" w:sz="4" w:space="0" w:color="000000"/>
              <w:right w:val="single" w:sz="4" w:space="0" w:color="000000"/>
            </w:tcBorders>
            <w:vAlign w:val="center"/>
          </w:tcPr>
          <w:p w14:paraId="6DA0BBEB" w14:textId="77777777" w:rsidR="00B37CF4" w:rsidRDefault="00000000">
            <w:pPr>
              <w:widowControl w:val="0"/>
              <w:jc w:val="center"/>
              <w:rPr>
                <w:sz w:val="24"/>
              </w:rPr>
            </w:pPr>
            <w:r>
              <w:rPr>
                <w:sz w:val="24"/>
              </w:rPr>
              <w:t>голов</w:t>
            </w:r>
          </w:p>
        </w:tc>
        <w:tc>
          <w:tcPr>
            <w:tcW w:w="2278" w:type="dxa"/>
            <w:tcBorders>
              <w:top w:val="single" w:sz="4" w:space="0" w:color="000000"/>
              <w:left w:val="single" w:sz="4" w:space="0" w:color="000000"/>
              <w:bottom w:val="single" w:sz="4" w:space="0" w:color="000000"/>
              <w:right w:val="single" w:sz="4" w:space="0" w:color="000000"/>
            </w:tcBorders>
            <w:vAlign w:val="center"/>
          </w:tcPr>
          <w:p w14:paraId="4A562081" w14:textId="77777777" w:rsidR="00B37CF4" w:rsidRDefault="00B37CF4">
            <w:pPr>
              <w:widowControl w:val="0"/>
              <w:jc w:val="center"/>
              <w:rPr>
                <w:sz w:val="24"/>
              </w:rPr>
            </w:pPr>
          </w:p>
        </w:tc>
        <w:tc>
          <w:tcPr>
            <w:tcW w:w="2405" w:type="dxa"/>
            <w:tcBorders>
              <w:top w:val="single" w:sz="4" w:space="0" w:color="000000"/>
              <w:left w:val="single" w:sz="4" w:space="0" w:color="000000"/>
              <w:bottom w:val="single" w:sz="4" w:space="0" w:color="000000"/>
              <w:right w:val="single" w:sz="4" w:space="0" w:color="000000"/>
            </w:tcBorders>
            <w:vAlign w:val="center"/>
          </w:tcPr>
          <w:p w14:paraId="6529D1B3" w14:textId="77777777" w:rsidR="00B37CF4" w:rsidRDefault="00B37CF4">
            <w:pPr>
              <w:widowControl w:val="0"/>
              <w:jc w:val="center"/>
              <w:rPr>
                <w:sz w:val="24"/>
              </w:rPr>
            </w:pPr>
          </w:p>
        </w:tc>
      </w:tr>
    </w:tbl>
    <w:p w14:paraId="188F47D5" w14:textId="77777777" w:rsidR="00B37CF4" w:rsidRDefault="00B37CF4">
      <w:pPr>
        <w:tabs>
          <w:tab w:val="left" w:pos="4428"/>
          <w:tab w:val="left" w:pos="6948"/>
        </w:tabs>
        <w:ind w:firstLine="680"/>
        <w:jc w:val="both"/>
        <w:rPr>
          <w:color w:val="000000"/>
          <w:szCs w:val="28"/>
        </w:rPr>
      </w:pPr>
    </w:p>
    <w:p w14:paraId="4BC36D3A" w14:textId="77777777" w:rsidR="00B37CF4" w:rsidRDefault="00000000">
      <w:pPr>
        <w:tabs>
          <w:tab w:val="left" w:pos="4428"/>
          <w:tab w:val="left" w:pos="6948"/>
        </w:tabs>
        <w:suppressAutoHyphens/>
        <w:ind w:firstLine="680"/>
        <w:jc w:val="both"/>
      </w:pPr>
      <w:r>
        <w:rPr>
          <w:color w:val="000000"/>
          <w:szCs w:val="28"/>
        </w:rPr>
        <w:t>Об ответственности за предоставление недостоверных данных предупреждён.</w:t>
      </w:r>
    </w:p>
    <w:p w14:paraId="2342226A" w14:textId="77777777" w:rsidR="00B37CF4" w:rsidRDefault="00000000">
      <w:pPr>
        <w:tabs>
          <w:tab w:val="left" w:pos="4428"/>
          <w:tab w:val="left" w:pos="6948"/>
        </w:tabs>
        <w:ind w:firstLine="680"/>
        <w:jc w:val="both"/>
        <w:rPr>
          <w:color w:val="000000"/>
          <w:szCs w:val="28"/>
        </w:rPr>
      </w:pPr>
      <w:r>
        <w:rPr>
          <w:color w:val="000000"/>
          <w:szCs w:val="28"/>
        </w:rPr>
        <w:t>Достоверность представленной информации подтверждаю.</w:t>
      </w:r>
    </w:p>
    <w:p w14:paraId="3B2EF5E7" w14:textId="77777777" w:rsidR="00B37CF4" w:rsidRDefault="00B37CF4">
      <w:pPr>
        <w:tabs>
          <w:tab w:val="left" w:pos="4428"/>
          <w:tab w:val="left" w:pos="6948"/>
        </w:tabs>
        <w:ind w:firstLine="680"/>
        <w:jc w:val="both"/>
        <w:rPr>
          <w:color w:val="000000"/>
          <w:szCs w:val="28"/>
        </w:rPr>
      </w:pPr>
    </w:p>
    <w:p w14:paraId="139C7E01" w14:textId="77777777" w:rsidR="00B37CF4" w:rsidRDefault="00B37CF4">
      <w:pPr>
        <w:tabs>
          <w:tab w:val="left" w:pos="4428"/>
          <w:tab w:val="left" w:pos="6948"/>
        </w:tabs>
        <w:ind w:firstLine="680"/>
        <w:jc w:val="both"/>
        <w:rPr>
          <w:color w:val="000000"/>
          <w:szCs w:val="28"/>
        </w:rPr>
        <w:sectPr w:rsidR="00B37CF4">
          <w:headerReference w:type="even" r:id="rId117"/>
          <w:headerReference w:type="default" r:id="rId118"/>
          <w:pgSz w:w="11906" w:h="16838"/>
          <w:pgMar w:top="1314" w:right="567" w:bottom="1134" w:left="1701" w:header="709" w:footer="0" w:gutter="0"/>
          <w:cols w:space="720"/>
          <w:formProt w:val="0"/>
          <w:docGrid w:linePitch="360"/>
        </w:sectPr>
      </w:pPr>
    </w:p>
    <w:p w14:paraId="759AB318" w14:textId="77777777" w:rsidR="00B37CF4" w:rsidRDefault="00000000">
      <w:pPr>
        <w:rPr>
          <w:szCs w:val="28"/>
        </w:rPr>
      </w:pPr>
      <w:r>
        <w:rPr>
          <w:szCs w:val="28"/>
        </w:rPr>
        <w:lastRenderedPageBreak/>
        <w:t>Глава КФХ (индивидуальный</w:t>
      </w:r>
    </w:p>
    <w:p w14:paraId="4AD58B8A" w14:textId="77777777" w:rsidR="00B37CF4" w:rsidRDefault="00000000">
      <w:pPr>
        <w:rPr>
          <w:szCs w:val="28"/>
        </w:rPr>
      </w:pPr>
      <w:r>
        <w:rPr>
          <w:szCs w:val="28"/>
        </w:rPr>
        <w:t xml:space="preserve">предприниматель)                            _____________   ________________________           </w:t>
      </w:r>
    </w:p>
    <w:p w14:paraId="7D5715A8" w14:textId="77777777" w:rsidR="00B37CF4" w:rsidRDefault="00000000">
      <w:pPr>
        <w:jc w:val="center"/>
      </w:pPr>
      <w:r>
        <w:t xml:space="preserve">                                                           (подпись)            (расшифровка подписи)</w:t>
      </w:r>
    </w:p>
    <w:p w14:paraId="10E6B6C9" w14:textId="77777777" w:rsidR="00B37CF4" w:rsidRDefault="00B37CF4">
      <w:pPr>
        <w:jc w:val="center"/>
        <w:rPr>
          <w:szCs w:val="28"/>
        </w:rPr>
      </w:pPr>
    </w:p>
    <w:p w14:paraId="7DFEEE18" w14:textId="77777777" w:rsidR="00B37CF4" w:rsidRDefault="00000000">
      <w:r>
        <w:rPr>
          <w:szCs w:val="28"/>
        </w:rPr>
        <w:t xml:space="preserve">М.П. </w:t>
      </w:r>
      <w:r>
        <w:t>(при наличии)</w:t>
      </w:r>
    </w:p>
    <w:p w14:paraId="38010DF3" w14:textId="77777777" w:rsidR="00B37CF4" w:rsidRDefault="00B37CF4"/>
    <w:p w14:paraId="1B80E73D" w14:textId="77777777" w:rsidR="00B37CF4" w:rsidRDefault="00000000">
      <w:pPr>
        <w:rPr>
          <w:szCs w:val="28"/>
        </w:rPr>
      </w:pPr>
      <w:r>
        <w:rPr>
          <w:szCs w:val="28"/>
        </w:rPr>
        <w:t>«____»___________20___г.</w:t>
      </w:r>
    </w:p>
    <w:p w14:paraId="3B33DF56" w14:textId="77777777" w:rsidR="00B37CF4" w:rsidRDefault="00B37CF4">
      <w:pPr>
        <w:rPr>
          <w:szCs w:val="28"/>
        </w:rPr>
      </w:pPr>
    </w:p>
    <w:p w14:paraId="500BA75B" w14:textId="77777777" w:rsidR="00B37CF4" w:rsidRDefault="00B37CF4">
      <w:pPr>
        <w:jc w:val="center"/>
        <w:rPr>
          <w:szCs w:val="28"/>
        </w:rPr>
      </w:pPr>
    </w:p>
    <w:p w14:paraId="6A2021FA" w14:textId="77777777" w:rsidR="00B37CF4" w:rsidRDefault="00000000">
      <w:pPr>
        <w:rPr>
          <w:szCs w:val="28"/>
        </w:rPr>
      </w:pPr>
      <w:r>
        <w:rPr>
          <w:szCs w:val="28"/>
        </w:rPr>
        <w:t>Начальник управления сельского хозяйства</w:t>
      </w:r>
    </w:p>
    <w:p w14:paraId="6DC45E71" w14:textId="77777777" w:rsidR="00B37CF4" w:rsidRDefault="00000000">
      <w:pPr>
        <w:rPr>
          <w:szCs w:val="28"/>
        </w:rPr>
      </w:pPr>
      <w:r>
        <w:rPr>
          <w:szCs w:val="28"/>
        </w:rPr>
        <w:t>администрации Ленинградского</w:t>
      </w:r>
    </w:p>
    <w:p w14:paraId="21680119" w14:textId="77777777" w:rsidR="00B37CF4" w:rsidRDefault="00000000">
      <w:pPr>
        <w:jc w:val="both"/>
        <w:rPr>
          <w:szCs w:val="28"/>
        </w:rPr>
      </w:pPr>
      <w:r>
        <w:rPr>
          <w:szCs w:val="28"/>
        </w:rPr>
        <w:t xml:space="preserve">муниципального округа                                                            </w:t>
      </w:r>
      <w:r>
        <w:t>И.С. Скоробогаченко</w:t>
      </w:r>
    </w:p>
    <w:p w14:paraId="2DFEF33A" w14:textId="77777777" w:rsidR="00B37CF4" w:rsidRDefault="00B37CF4">
      <w:pPr>
        <w:jc w:val="both"/>
        <w:rPr>
          <w:szCs w:val="28"/>
        </w:rPr>
        <w:sectPr w:rsidR="00B37CF4">
          <w:headerReference w:type="even" r:id="rId119"/>
          <w:headerReference w:type="default" r:id="rId120"/>
          <w:pgSz w:w="11906" w:h="16838"/>
          <w:pgMar w:top="983" w:right="567" w:bottom="1134" w:left="1701" w:header="709" w:footer="0" w:gutter="0"/>
          <w:cols w:space="720"/>
          <w:formProt w:val="0"/>
          <w:docGrid w:linePitch="360"/>
        </w:sectPr>
      </w:pPr>
    </w:p>
    <w:tbl>
      <w:tblPr>
        <w:tblStyle w:val="affd"/>
        <w:tblW w:w="5490" w:type="dxa"/>
        <w:tblInd w:w="4302" w:type="dxa"/>
        <w:tblLayout w:type="fixed"/>
        <w:tblLook w:val="04A0" w:firstRow="1" w:lastRow="0" w:firstColumn="1" w:lastColumn="0" w:noHBand="0" w:noVBand="1"/>
      </w:tblPr>
      <w:tblGrid>
        <w:gridCol w:w="5490"/>
      </w:tblGrid>
      <w:tr w:rsidR="00B37CF4" w14:paraId="0189DC8A" w14:textId="77777777">
        <w:trPr>
          <w:trHeight w:val="2541"/>
        </w:trPr>
        <w:tc>
          <w:tcPr>
            <w:tcW w:w="5490" w:type="dxa"/>
            <w:tcBorders>
              <w:top w:val="nil"/>
              <w:left w:val="nil"/>
              <w:bottom w:val="nil"/>
              <w:right w:val="nil"/>
            </w:tcBorders>
          </w:tcPr>
          <w:p w14:paraId="28C5B510" w14:textId="77777777" w:rsidR="00B37CF4" w:rsidRDefault="00000000">
            <w:pPr>
              <w:widowControl w:val="0"/>
              <w:tabs>
                <w:tab w:val="center" w:pos="3124"/>
              </w:tabs>
              <w:ind w:left="-108"/>
            </w:pPr>
            <w:r>
              <w:rPr>
                <w:szCs w:val="28"/>
              </w:rPr>
              <w:lastRenderedPageBreak/>
              <w:t>Приложение 24</w:t>
            </w:r>
          </w:p>
          <w:p w14:paraId="43BFFB1B" w14:textId="77777777" w:rsidR="00B37CF4" w:rsidRDefault="00000000">
            <w:pPr>
              <w:widowControl w:val="0"/>
              <w:ind w:left="-108"/>
            </w:pPr>
            <w:r>
              <w:rPr>
                <w:szCs w:val="28"/>
              </w:rPr>
              <w:t>к Порядку предоставления</w:t>
            </w:r>
          </w:p>
          <w:p w14:paraId="371121E9" w14:textId="77777777" w:rsidR="00B37CF4" w:rsidRDefault="00000000">
            <w:pPr>
              <w:widowControl w:val="0"/>
              <w:ind w:left="-108"/>
            </w:pPr>
            <w:r>
              <w:rPr>
                <w:szCs w:val="28"/>
              </w:rPr>
              <w:t>субсидий крестьянским (фермерским)</w:t>
            </w:r>
          </w:p>
          <w:p w14:paraId="274EBF16" w14:textId="77777777" w:rsidR="00B37CF4" w:rsidRDefault="00000000">
            <w:pPr>
              <w:widowControl w:val="0"/>
              <w:ind w:left="-108"/>
            </w:pPr>
            <w:r>
              <w:rPr>
                <w:szCs w:val="28"/>
              </w:rPr>
              <w:t>хозяйствам и индивидуальным</w:t>
            </w:r>
          </w:p>
          <w:p w14:paraId="130587DC"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5639C6B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20DE3D20" w14:textId="77777777" w:rsidR="00B37CF4" w:rsidRDefault="00000000">
      <w:pPr>
        <w:pStyle w:val="ConsPlusTitle"/>
        <w:keepNext/>
        <w:keepLines/>
        <w:widowControl/>
        <w:rPr>
          <w:rFonts w:ascii="Times New Roman" w:hAnsi="Times New Roman" w:cs="Times New Roman"/>
          <w:b w:val="0"/>
          <w:sz w:val="28"/>
          <w:szCs w:val="28"/>
        </w:rPr>
      </w:pPr>
      <w:r>
        <w:rPr>
          <w:rFonts w:ascii="Times New Roman" w:hAnsi="Times New Roman" w:cs="Times New Roman"/>
          <w:b w:val="0"/>
          <w:sz w:val="28"/>
          <w:szCs w:val="28"/>
        </w:rPr>
        <w:t>ФОРМА</w:t>
      </w:r>
    </w:p>
    <w:p w14:paraId="08DBC7CD" w14:textId="77777777" w:rsidR="00B37CF4" w:rsidRDefault="00B37CF4">
      <w:pPr>
        <w:pStyle w:val="ConsPlusTitle"/>
        <w:keepNext/>
        <w:keepLines/>
        <w:widowControl/>
        <w:rPr>
          <w:rFonts w:ascii="Times New Roman" w:hAnsi="Times New Roman" w:cs="Times New Roman"/>
          <w:b w:val="0"/>
          <w:sz w:val="28"/>
          <w:szCs w:val="28"/>
        </w:rPr>
      </w:pPr>
    </w:p>
    <w:p w14:paraId="728CB3E9" w14:textId="77777777" w:rsidR="00B37CF4" w:rsidRDefault="00000000">
      <w:pPr>
        <w:pStyle w:val="ConsPlusTitle"/>
        <w:keepNext/>
        <w:keepLines/>
        <w:widowControl/>
        <w:rPr>
          <w:rFonts w:ascii="Times New Roman" w:hAnsi="Times New Roman" w:cs="Times New Roman"/>
          <w:b w:val="0"/>
          <w:sz w:val="28"/>
          <w:szCs w:val="28"/>
        </w:rPr>
      </w:pPr>
      <w:r>
        <w:rPr>
          <w:rFonts w:ascii="Times New Roman" w:hAnsi="Times New Roman" w:cs="Times New Roman"/>
          <w:b w:val="0"/>
          <w:sz w:val="28"/>
          <w:szCs w:val="28"/>
        </w:rPr>
        <w:t>Заполняется крестьянским (фермерским) хозяйством</w:t>
      </w:r>
    </w:p>
    <w:p w14:paraId="1ADEEF31" w14:textId="77777777" w:rsidR="00B37CF4" w:rsidRDefault="00000000">
      <w:pPr>
        <w:pStyle w:val="ConsPlusTitle"/>
        <w:keepNext/>
        <w:keepLines/>
        <w:widowControl/>
        <w:rPr>
          <w:rFonts w:ascii="Times New Roman" w:hAnsi="Times New Roman" w:cs="Times New Roman"/>
          <w:b w:val="0"/>
          <w:sz w:val="28"/>
          <w:szCs w:val="28"/>
        </w:rPr>
      </w:pPr>
      <w:r>
        <w:rPr>
          <w:rFonts w:ascii="Times New Roman" w:hAnsi="Times New Roman" w:cs="Times New Roman"/>
          <w:b w:val="0"/>
          <w:sz w:val="28"/>
          <w:szCs w:val="28"/>
        </w:rPr>
        <w:t>и индивидуальным предпринимателем</w:t>
      </w:r>
    </w:p>
    <w:p w14:paraId="758AD821" w14:textId="77777777" w:rsidR="00B37CF4" w:rsidRDefault="00B37CF4">
      <w:pPr>
        <w:pStyle w:val="ConsPlusTitle"/>
        <w:widowControl/>
        <w:rPr>
          <w:rFonts w:ascii="Times New Roman" w:hAnsi="Times New Roman" w:cs="Times New Roman"/>
          <w:b w:val="0"/>
          <w:sz w:val="28"/>
          <w:szCs w:val="28"/>
        </w:rPr>
      </w:pPr>
    </w:p>
    <w:p w14:paraId="6A926611" w14:textId="77777777" w:rsidR="00B37CF4" w:rsidRDefault="00000000">
      <w:pPr>
        <w:pStyle w:val="ConsPlusTitle"/>
        <w:keepNext/>
        <w:keepLines/>
        <w:widowControl/>
        <w:jc w:val="center"/>
        <w:rPr>
          <w:rFonts w:ascii="Times New Roman" w:hAnsi="Times New Roman" w:cs="Times New Roman"/>
          <w:sz w:val="28"/>
          <w:szCs w:val="28"/>
        </w:rPr>
      </w:pPr>
      <w:r>
        <w:rPr>
          <w:rFonts w:ascii="Times New Roman" w:hAnsi="Times New Roman" w:cs="Times New Roman"/>
          <w:sz w:val="28"/>
          <w:szCs w:val="28"/>
        </w:rPr>
        <w:t>СВЕДЕНИЯ</w:t>
      </w:r>
    </w:p>
    <w:p w14:paraId="0D629297" w14:textId="77777777" w:rsidR="00B37CF4" w:rsidRDefault="00000000">
      <w:pPr>
        <w:pStyle w:val="ConsPlusTitle"/>
        <w:keepNext/>
        <w:keepLines/>
        <w:widowControl/>
        <w:jc w:val="center"/>
        <w:rPr>
          <w:rFonts w:ascii="Times New Roman" w:hAnsi="Times New Roman" w:cs="Times New Roman"/>
          <w:sz w:val="28"/>
          <w:szCs w:val="28"/>
        </w:rPr>
      </w:pPr>
      <w:r>
        <w:rPr>
          <w:rFonts w:ascii="Times New Roman" w:hAnsi="Times New Roman" w:cs="Times New Roman"/>
          <w:sz w:val="28"/>
          <w:szCs w:val="28"/>
        </w:rPr>
        <w:t>об объёме производства коровьего и (или) козьего молока</w:t>
      </w:r>
    </w:p>
    <w:p w14:paraId="199E5A5D" w14:textId="77777777" w:rsidR="00B37CF4" w:rsidRDefault="00B37CF4">
      <w:pPr>
        <w:pStyle w:val="ConsPlusTitle"/>
        <w:keepNext/>
        <w:keepLines/>
        <w:widowControl/>
        <w:jc w:val="center"/>
        <w:rPr>
          <w:rFonts w:ascii="Times New Roman" w:hAnsi="Times New Roman" w:cs="Times New Roman"/>
          <w:sz w:val="28"/>
          <w:szCs w:val="28"/>
        </w:rPr>
      </w:pPr>
    </w:p>
    <w:p w14:paraId="6AFD5B67" w14:textId="77777777" w:rsidR="00B37CF4" w:rsidRDefault="00000000">
      <w:pPr>
        <w:pStyle w:val="ConsPlusTitle"/>
        <w:keepNext/>
        <w:keepLines/>
        <w:widowControl/>
        <w:rPr>
          <w:rFonts w:ascii="Times New Roman" w:hAnsi="Times New Roman" w:cs="Times New Roman"/>
          <w:b w:val="0"/>
          <w:sz w:val="28"/>
          <w:szCs w:val="28"/>
        </w:rPr>
      </w:pPr>
      <w:r>
        <w:rPr>
          <w:rFonts w:ascii="Times New Roman" w:hAnsi="Times New Roman" w:cs="Times New Roman"/>
          <w:b w:val="0"/>
          <w:sz w:val="28"/>
          <w:szCs w:val="28"/>
        </w:rPr>
        <w:t xml:space="preserve">Наименование заявителя ______________________________________________      </w:t>
      </w:r>
    </w:p>
    <w:p w14:paraId="14A87269" w14:textId="77777777" w:rsidR="00B37CF4" w:rsidRDefault="00000000">
      <w:pPr>
        <w:pStyle w:val="ConsPlusTitle"/>
        <w:keepNext/>
        <w:keepLines/>
        <w:widowControl/>
        <w:rPr>
          <w:rFonts w:ascii="Times New Roman" w:hAnsi="Times New Roman" w:cs="Times New Roman"/>
          <w:b w:val="0"/>
          <w:sz w:val="28"/>
          <w:szCs w:val="28"/>
        </w:rPr>
      </w:pPr>
      <w:r>
        <w:rPr>
          <w:rFonts w:ascii="Times New Roman" w:hAnsi="Times New Roman" w:cs="Times New Roman"/>
          <w:b w:val="0"/>
          <w:sz w:val="28"/>
          <w:szCs w:val="28"/>
        </w:rPr>
        <w:t>ИНН _______________________________________________________________</w:t>
      </w:r>
    </w:p>
    <w:p w14:paraId="1D39E084" w14:textId="77777777" w:rsidR="00B37CF4" w:rsidRDefault="00B37CF4">
      <w:pPr>
        <w:pStyle w:val="ConsPlusTitle"/>
        <w:keepNext/>
        <w:keepLines/>
        <w:widowControl/>
        <w:rPr>
          <w:rFonts w:ascii="Times New Roman" w:hAnsi="Times New Roman" w:cs="Times New Roman"/>
          <w:b w:val="0"/>
          <w:sz w:val="28"/>
          <w:szCs w:val="28"/>
        </w:rPr>
      </w:pPr>
    </w:p>
    <w:tbl>
      <w:tblPr>
        <w:tblStyle w:val="affd"/>
        <w:tblW w:w="9840" w:type="dxa"/>
        <w:tblInd w:w="-48" w:type="dxa"/>
        <w:tblLayout w:type="fixed"/>
        <w:tblLook w:val="04A0" w:firstRow="1" w:lastRow="0" w:firstColumn="1" w:lastColumn="0" w:noHBand="0" w:noVBand="1"/>
      </w:tblPr>
      <w:tblGrid>
        <w:gridCol w:w="1847"/>
        <w:gridCol w:w="1474"/>
        <w:gridCol w:w="1644"/>
        <w:gridCol w:w="2357"/>
        <w:gridCol w:w="2518"/>
      </w:tblGrid>
      <w:tr w:rsidR="00B37CF4" w14:paraId="065A86FD" w14:textId="77777777">
        <w:tc>
          <w:tcPr>
            <w:tcW w:w="1847" w:type="dxa"/>
          </w:tcPr>
          <w:p w14:paraId="5066EE89" w14:textId="77777777" w:rsidR="00B37CF4" w:rsidRDefault="00000000">
            <w:pPr>
              <w:pStyle w:val="ConsPlusTitle"/>
              <w:keepNext/>
              <w:keepLines/>
              <w:jc w:val="center"/>
              <w:rPr>
                <w:sz w:val="26"/>
                <w:szCs w:val="26"/>
              </w:rPr>
            </w:pPr>
            <w:r>
              <w:rPr>
                <w:rFonts w:ascii="Times New Roman" w:hAnsi="Times New Roman" w:cs="Times New Roman"/>
                <w:b w:val="0"/>
                <w:sz w:val="26"/>
                <w:szCs w:val="26"/>
              </w:rPr>
              <w:t>Наименование показателя</w:t>
            </w:r>
          </w:p>
        </w:tc>
        <w:tc>
          <w:tcPr>
            <w:tcW w:w="1474" w:type="dxa"/>
          </w:tcPr>
          <w:p w14:paraId="17D9DBA8" w14:textId="77777777" w:rsidR="00B37CF4" w:rsidRDefault="00000000">
            <w:pPr>
              <w:pStyle w:val="ConsPlusTitle"/>
              <w:keepNext/>
              <w:keepLines/>
              <w:jc w:val="center"/>
              <w:rPr>
                <w:sz w:val="26"/>
                <w:szCs w:val="26"/>
              </w:rPr>
            </w:pPr>
            <w:r>
              <w:rPr>
                <w:rFonts w:ascii="Times New Roman" w:hAnsi="Times New Roman" w:cs="Times New Roman"/>
                <w:b w:val="0"/>
                <w:sz w:val="26"/>
                <w:szCs w:val="26"/>
              </w:rPr>
              <w:t>Единица измерения</w:t>
            </w:r>
          </w:p>
        </w:tc>
        <w:tc>
          <w:tcPr>
            <w:tcW w:w="1644" w:type="dxa"/>
          </w:tcPr>
          <w:p w14:paraId="1BCC865D" w14:textId="77777777" w:rsidR="00B37CF4" w:rsidRDefault="00000000">
            <w:pPr>
              <w:pStyle w:val="ConsPlusTitle"/>
              <w:keepNext/>
              <w:keepLines/>
              <w:jc w:val="center"/>
              <w:rPr>
                <w:sz w:val="26"/>
                <w:szCs w:val="26"/>
              </w:rPr>
            </w:pPr>
            <w:r>
              <w:rPr>
                <w:rFonts w:ascii="Times New Roman" w:hAnsi="Times New Roman" w:cs="Times New Roman"/>
                <w:b w:val="0"/>
                <w:sz w:val="26"/>
                <w:szCs w:val="26"/>
              </w:rPr>
              <w:t>Отчетный финансовый год</w:t>
            </w:r>
          </w:p>
        </w:tc>
        <w:tc>
          <w:tcPr>
            <w:tcW w:w="2357" w:type="dxa"/>
            <w:tcBorders>
              <w:right w:val="nil"/>
            </w:tcBorders>
          </w:tcPr>
          <w:p w14:paraId="104B5875" w14:textId="77777777" w:rsidR="00B37CF4" w:rsidRDefault="00000000">
            <w:pPr>
              <w:pStyle w:val="ConsPlusTitle"/>
              <w:keepNext/>
              <w:keepLines/>
              <w:jc w:val="center"/>
              <w:rPr>
                <w:sz w:val="26"/>
                <w:szCs w:val="26"/>
              </w:rPr>
            </w:pPr>
            <w:r>
              <w:rPr>
                <w:rFonts w:ascii="Times New Roman" w:hAnsi="Times New Roman" w:cs="Times New Roman"/>
                <w:b w:val="0"/>
                <w:sz w:val="26"/>
                <w:szCs w:val="26"/>
              </w:rPr>
              <w:t>Год, предшествующий отчетному финансовому году</w:t>
            </w:r>
          </w:p>
        </w:tc>
        <w:tc>
          <w:tcPr>
            <w:tcW w:w="2518" w:type="dxa"/>
          </w:tcPr>
          <w:p w14:paraId="358D3C99" w14:textId="77777777" w:rsidR="00B37CF4" w:rsidRDefault="00000000">
            <w:pPr>
              <w:pStyle w:val="ConsPlusTitle"/>
              <w:keepNext/>
              <w:keepLines/>
              <w:jc w:val="center"/>
              <w:rPr>
                <w:rFonts w:ascii="Times New Roman" w:hAnsi="Times New Roman" w:cs="Times New Roman"/>
                <w:b w:val="0"/>
                <w:sz w:val="26"/>
                <w:szCs w:val="26"/>
              </w:rPr>
            </w:pPr>
            <w:r>
              <w:rPr>
                <w:rFonts w:ascii="Times New Roman" w:hAnsi="Times New Roman" w:cs="Times New Roman"/>
                <w:b w:val="0"/>
                <w:sz w:val="26"/>
                <w:szCs w:val="26"/>
              </w:rPr>
              <w:t>Отчетный финансовый год к предыдущему финансовому году (+,-)</w:t>
            </w:r>
          </w:p>
        </w:tc>
      </w:tr>
      <w:tr w:rsidR="00B37CF4" w14:paraId="3A1A9427" w14:textId="77777777">
        <w:tc>
          <w:tcPr>
            <w:tcW w:w="1847" w:type="dxa"/>
          </w:tcPr>
          <w:p w14:paraId="59F93D60" w14:textId="77777777" w:rsidR="00B37CF4" w:rsidRDefault="00000000">
            <w:pPr>
              <w:pStyle w:val="ConsPlusTitle"/>
              <w:keepNext/>
              <w:keepLines/>
              <w:rPr>
                <w:sz w:val="26"/>
                <w:szCs w:val="26"/>
              </w:rPr>
            </w:pPr>
            <w:r>
              <w:rPr>
                <w:rFonts w:ascii="Times New Roman" w:hAnsi="Times New Roman" w:cs="Times New Roman"/>
                <w:b w:val="0"/>
                <w:sz w:val="26"/>
                <w:szCs w:val="26"/>
              </w:rPr>
              <w:t>Объём производства молока, всего</w:t>
            </w:r>
          </w:p>
        </w:tc>
        <w:tc>
          <w:tcPr>
            <w:tcW w:w="1474" w:type="dxa"/>
          </w:tcPr>
          <w:p w14:paraId="49B45ED2" w14:textId="77777777" w:rsidR="00B37CF4" w:rsidRDefault="00000000">
            <w:pPr>
              <w:pStyle w:val="ConsPlusTitle"/>
              <w:keepNext/>
              <w:keepLines/>
              <w:jc w:val="center"/>
              <w:rPr>
                <w:sz w:val="26"/>
                <w:szCs w:val="26"/>
              </w:rPr>
            </w:pPr>
            <w:r>
              <w:rPr>
                <w:rFonts w:ascii="Times New Roman" w:hAnsi="Times New Roman" w:cs="Times New Roman"/>
                <w:b w:val="0"/>
                <w:sz w:val="26"/>
                <w:szCs w:val="26"/>
              </w:rPr>
              <w:t>кг</w:t>
            </w:r>
          </w:p>
        </w:tc>
        <w:tc>
          <w:tcPr>
            <w:tcW w:w="1644" w:type="dxa"/>
          </w:tcPr>
          <w:p w14:paraId="27A67B0D" w14:textId="77777777" w:rsidR="00B37CF4" w:rsidRDefault="00B37CF4">
            <w:pPr>
              <w:pStyle w:val="ConsPlusTitle"/>
              <w:keepNext/>
              <w:keepLines/>
              <w:jc w:val="center"/>
              <w:rPr>
                <w:sz w:val="26"/>
                <w:szCs w:val="26"/>
              </w:rPr>
            </w:pPr>
          </w:p>
        </w:tc>
        <w:tc>
          <w:tcPr>
            <w:tcW w:w="2357" w:type="dxa"/>
            <w:tcBorders>
              <w:right w:val="nil"/>
            </w:tcBorders>
          </w:tcPr>
          <w:p w14:paraId="38CB769E" w14:textId="77777777" w:rsidR="00B37CF4" w:rsidRDefault="00B37CF4">
            <w:pPr>
              <w:pStyle w:val="ConsPlusTitle"/>
              <w:keepNext/>
              <w:keepLines/>
              <w:jc w:val="center"/>
              <w:rPr>
                <w:sz w:val="26"/>
                <w:szCs w:val="26"/>
              </w:rPr>
            </w:pPr>
          </w:p>
        </w:tc>
        <w:tc>
          <w:tcPr>
            <w:tcW w:w="2518" w:type="dxa"/>
          </w:tcPr>
          <w:p w14:paraId="70925D84" w14:textId="77777777" w:rsidR="00B37CF4" w:rsidRDefault="00B37CF4">
            <w:pPr>
              <w:pStyle w:val="ConsPlusTitle"/>
              <w:keepNext/>
              <w:keepLines/>
              <w:jc w:val="center"/>
              <w:rPr>
                <w:rFonts w:ascii="Times New Roman" w:hAnsi="Times New Roman" w:cs="Times New Roman"/>
                <w:b w:val="0"/>
                <w:sz w:val="26"/>
                <w:szCs w:val="26"/>
                <w:lang w:val="en-US"/>
              </w:rPr>
            </w:pPr>
          </w:p>
        </w:tc>
      </w:tr>
      <w:tr w:rsidR="00B37CF4" w14:paraId="3BC7FE3D" w14:textId="77777777">
        <w:tc>
          <w:tcPr>
            <w:tcW w:w="1847" w:type="dxa"/>
          </w:tcPr>
          <w:p w14:paraId="28B2781B" w14:textId="77777777" w:rsidR="00B37CF4" w:rsidRDefault="00000000">
            <w:pPr>
              <w:pStyle w:val="ConsPlusTitle"/>
              <w:keepNext/>
              <w:keepLines/>
              <w:jc w:val="both"/>
              <w:rPr>
                <w:sz w:val="26"/>
                <w:szCs w:val="26"/>
              </w:rPr>
            </w:pPr>
            <w:r>
              <w:rPr>
                <w:rFonts w:ascii="Times New Roman" w:hAnsi="Times New Roman" w:cs="Times New Roman"/>
                <w:b w:val="0"/>
                <w:sz w:val="26"/>
                <w:szCs w:val="26"/>
              </w:rPr>
              <w:t>в том числе:</w:t>
            </w:r>
          </w:p>
        </w:tc>
        <w:tc>
          <w:tcPr>
            <w:tcW w:w="1474" w:type="dxa"/>
          </w:tcPr>
          <w:p w14:paraId="61B678C7" w14:textId="77777777" w:rsidR="00B37CF4" w:rsidRDefault="00000000">
            <w:pPr>
              <w:pStyle w:val="ConsPlusTitle"/>
              <w:keepNext/>
              <w:keepLines/>
              <w:jc w:val="center"/>
              <w:rPr>
                <w:sz w:val="26"/>
                <w:szCs w:val="26"/>
              </w:rPr>
            </w:pPr>
            <w:r>
              <w:rPr>
                <w:rFonts w:ascii="Times New Roman" w:hAnsi="Times New Roman" w:cs="Times New Roman"/>
                <w:b w:val="0"/>
                <w:sz w:val="26"/>
                <w:szCs w:val="26"/>
                <w:lang w:val="en-US"/>
              </w:rPr>
              <w:t>x</w:t>
            </w:r>
          </w:p>
        </w:tc>
        <w:tc>
          <w:tcPr>
            <w:tcW w:w="1644" w:type="dxa"/>
          </w:tcPr>
          <w:p w14:paraId="30444362" w14:textId="77777777" w:rsidR="00B37CF4" w:rsidRDefault="00000000">
            <w:pPr>
              <w:pStyle w:val="ConsPlusTitle"/>
              <w:keepNext/>
              <w:keepLines/>
              <w:jc w:val="center"/>
              <w:rPr>
                <w:b w:val="0"/>
                <w:bCs w:val="0"/>
                <w:sz w:val="26"/>
                <w:szCs w:val="26"/>
                <w:lang w:val="en-US"/>
              </w:rPr>
            </w:pPr>
            <w:r>
              <w:rPr>
                <w:b w:val="0"/>
                <w:bCs w:val="0"/>
                <w:sz w:val="26"/>
                <w:szCs w:val="26"/>
                <w:lang w:val="en-US"/>
              </w:rPr>
              <w:t>x</w:t>
            </w:r>
          </w:p>
        </w:tc>
        <w:tc>
          <w:tcPr>
            <w:tcW w:w="2357" w:type="dxa"/>
            <w:tcBorders>
              <w:right w:val="nil"/>
            </w:tcBorders>
          </w:tcPr>
          <w:p w14:paraId="45D9DF51" w14:textId="77777777" w:rsidR="00B37CF4" w:rsidRDefault="00000000">
            <w:pPr>
              <w:pStyle w:val="ConsPlusTitle"/>
              <w:keepNext/>
              <w:keepLines/>
              <w:jc w:val="center"/>
              <w:rPr>
                <w:b w:val="0"/>
                <w:bCs w:val="0"/>
                <w:sz w:val="26"/>
                <w:szCs w:val="26"/>
                <w:lang w:val="en-US"/>
              </w:rPr>
            </w:pPr>
            <w:r>
              <w:rPr>
                <w:b w:val="0"/>
                <w:bCs w:val="0"/>
                <w:sz w:val="26"/>
                <w:szCs w:val="26"/>
                <w:lang w:val="en-US"/>
              </w:rPr>
              <w:t>x</w:t>
            </w:r>
          </w:p>
        </w:tc>
        <w:tc>
          <w:tcPr>
            <w:tcW w:w="2518" w:type="dxa"/>
          </w:tcPr>
          <w:p w14:paraId="525902A9" w14:textId="77777777" w:rsidR="00B37CF4" w:rsidRDefault="00000000">
            <w:pPr>
              <w:pStyle w:val="ConsPlusTitle"/>
              <w:keepNext/>
              <w:keepLines/>
              <w:jc w:val="center"/>
              <w:rPr>
                <w:rFonts w:ascii="Times New Roman" w:hAnsi="Times New Roman" w:cs="Times New Roman"/>
                <w:b w:val="0"/>
                <w:bCs w:val="0"/>
                <w:sz w:val="26"/>
                <w:szCs w:val="26"/>
                <w:lang w:val="en-US"/>
              </w:rPr>
            </w:pPr>
            <w:r>
              <w:rPr>
                <w:rFonts w:ascii="Times New Roman" w:hAnsi="Times New Roman" w:cs="Times New Roman"/>
                <w:b w:val="0"/>
                <w:bCs w:val="0"/>
                <w:sz w:val="26"/>
                <w:szCs w:val="26"/>
                <w:lang w:val="en-US"/>
              </w:rPr>
              <w:t>x</w:t>
            </w:r>
          </w:p>
        </w:tc>
      </w:tr>
      <w:tr w:rsidR="00B37CF4" w14:paraId="38B8C8F5" w14:textId="77777777">
        <w:tc>
          <w:tcPr>
            <w:tcW w:w="1847" w:type="dxa"/>
          </w:tcPr>
          <w:p w14:paraId="027132C5" w14:textId="77777777" w:rsidR="00B37CF4" w:rsidRDefault="00000000">
            <w:pPr>
              <w:pStyle w:val="ConsPlusTitle"/>
              <w:keepNext/>
              <w:keepLines/>
              <w:jc w:val="both"/>
              <w:rPr>
                <w:sz w:val="26"/>
                <w:szCs w:val="26"/>
              </w:rPr>
            </w:pPr>
            <w:r>
              <w:rPr>
                <w:rFonts w:ascii="Times New Roman" w:hAnsi="Times New Roman" w:cs="Times New Roman"/>
                <w:b w:val="0"/>
                <w:sz w:val="26"/>
                <w:szCs w:val="26"/>
              </w:rPr>
              <w:t>коровьего молока</w:t>
            </w:r>
          </w:p>
        </w:tc>
        <w:tc>
          <w:tcPr>
            <w:tcW w:w="1474" w:type="dxa"/>
          </w:tcPr>
          <w:p w14:paraId="4BB5636B" w14:textId="77777777" w:rsidR="00B37CF4" w:rsidRDefault="00000000">
            <w:pPr>
              <w:pStyle w:val="ConsPlusTitle"/>
              <w:keepNext/>
              <w:keepLines/>
              <w:jc w:val="center"/>
              <w:rPr>
                <w:rFonts w:ascii="Times New Roman" w:hAnsi="Times New Roman" w:cs="Times New Roman"/>
                <w:b w:val="0"/>
                <w:sz w:val="26"/>
                <w:szCs w:val="26"/>
              </w:rPr>
            </w:pPr>
            <w:r>
              <w:rPr>
                <w:rFonts w:ascii="Times New Roman" w:hAnsi="Times New Roman" w:cs="Times New Roman"/>
                <w:b w:val="0"/>
                <w:sz w:val="26"/>
                <w:szCs w:val="26"/>
              </w:rPr>
              <w:t>кг</w:t>
            </w:r>
          </w:p>
        </w:tc>
        <w:tc>
          <w:tcPr>
            <w:tcW w:w="1644" w:type="dxa"/>
          </w:tcPr>
          <w:p w14:paraId="08B3CE07" w14:textId="77777777" w:rsidR="00B37CF4" w:rsidRDefault="00B37CF4">
            <w:pPr>
              <w:pStyle w:val="ConsPlusTitle"/>
              <w:keepNext/>
              <w:keepLines/>
              <w:jc w:val="both"/>
              <w:rPr>
                <w:rFonts w:ascii="Times New Roman" w:hAnsi="Times New Roman" w:cs="Times New Roman"/>
                <w:b w:val="0"/>
                <w:bCs w:val="0"/>
                <w:sz w:val="26"/>
                <w:szCs w:val="26"/>
              </w:rPr>
            </w:pPr>
          </w:p>
        </w:tc>
        <w:tc>
          <w:tcPr>
            <w:tcW w:w="2357" w:type="dxa"/>
            <w:tcBorders>
              <w:right w:val="nil"/>
            </w:tcBorders>
          </w:tcPr>
          <w:p w14:paraId="74F397F7" w14:textId="77777777" w:rsidR="00B37CF4" w:rsidRDefault="00B37CF4">
            <w:pPr>
              <w:pStyle w:val="ConsPlusTitle"/>
              <w:keepNext/>
              <w:keepLines/>
              <w:jc w:val="both"/>
              <w:rPr>
                <w:rFonts w:ascii="Times New Roman" w:hAnsi="Times New Roman" w:cs="Times New Roman"/>
                <w:b w:val="0"/>
                <w:bCs w:val="0"/>
                <w:sz w:val="26"/>
                <w:szCs w:val="26"/>
              </w:rPr>
            </w:pPr>
          </w:p>
        </w:tc>
        <w:tc>
          <w:tcPr>
            <w:tcW w:w="2518" w:type="dxa"/>
          </w:tcPr>
          <w:p w14:paraId="4019CC20" w14:textId="77777777" w:rsidR="00B37CF4" w:rsidRDefault="00B37CF4">
            <w:pPr>
              <w:pStyle w:val="ConsPlusTitle"/>
              <w:keepNext/>
              <w:keepLines/>
              <w:jc w:val="both"/>
              <w:rPr>
                <w:rFonts w:ascii="Times New Roman" w:hAnsi="Times New Roman" w:cs="Times New Roman"/>
                <w:b w:val="0"/>
                <w:bCs w:val="0"/>
                <w:sz w:val="26"/>
                <w:szCs w:val="26"/>
              </w:rPr>
            </w:pPr>
          </w:p>
        </w:tc>
      </w:tr>
      <w:tr w:rsidR="00B37CF4" w14:paraId="3DFCAC76" w14:textId="77777777">
        <w:tc>
          <w:tcPr>
            <w:tcW w:w="1847" w:type="dxa"/>
          </w:tcPr>
          <w:p w14:paraId="240236F9" w14:textId="77777777" w:rsidR="00B37CF4" w:rsidRDefault="00000000">
            <w:pPr>
              <w:pStyle w:val="ConsPlusTitle"/>
              <w:keepNext/>
              <w:keepLines/>
              <w:jc w:val="both"/>
              <w:rPr>
                <w:sz w:val="26"/>
                <w:szCs w:val="26"/>
              </w:rPr>
            </w:pPr>
            <w:r>
              <w:rPr>
                <w:rFonts w:ascii="Times New Roman" w:hAnsi="Times New Roman" w:cs="Times New Roman"/>
                <w:b w:val="0"/>
                <w:sz w:val="26"/>
                <w:szCs w:val="26"/>
              </w:rPr>
              <w:t>козьего молока</w:t>
            </w:r>
          </w:p>
        </w:tc>
        <w:tc>
          <w:tcPr>
            <w:tcW w:w="1474" w:type="dxa"/>
          </w:tcPr>
          <w:p w14:paraId="0403AB61" w14:textId="77777777" w:rsidR="00B37CF4" w:rsidRDefault="00000000">
            <w:pPr>
              <w:pStyle w:val="ConsPlusTitle"/>
              <w:keepNext/>
              <w:keepLines/>
              <w:jc w:val="center"/>
              <w:rPr>
                <w:rFonts w:ascii="Times New Roman" w:hAnsi="Times New Roman" w:cs="Times New Roman"/>
                <w:b w:val="0"/>
                <w:sz w:val="26"/>
                <w:szCs w:val="26"/>
              </w:rPr>
            </w:pPr>
            <w:r>
              <w:rPr>
                <w:rFonts w:ascii="Times New Roman" w:hAnsi="Times New Roman" w:cs="Times New Roman"/>
                <w:b w:val="0"/>
                <w:sz w:val="26"/>
                <w:szCs w:val="26"/>
              </w:rPr>
              <w:t>кг</w:t>
            </w:r>
          </w:p>
        </w:tc>
        <w:tc>
          <w:tcPr>
            <w:tcW w:w="1644" w:type="dxa"/>
          </w:tcPr>
          <w:p w14:paraId="1BD24F34" w14:textId="77777777" w:rsidR="00B37CF4" w:rsidRDefault="00B37CF4">
            <w:pPr>
              <w:pStyle w:val="ConsPlusTitle"/>
              <w:keepNext/>
              <w:keepLines/>
              <w:jc w:val="both"/>
              <w:rPr>
                <w:rFonts w:ascii="Times New Roman" w:hAnsi="Times New Roman" w:cs="Times New Roman"/>
                <w:b w:val="0"/>
                <w:sz w:val="26"/>
                <w:szCs w:val="26"/>
              </w:rPr>
            </w:pPr>
          </w:p>
        </w:tc>
        <w:tc>
          <w:tcPr>
            <w:tcW w:w="2357" w:type="dxa"/>
            <w:tcBorders>
              <w:right w:val="nil"/>
            </w:tcBorders>
          </w:tcPr>
          <w:p w14:paraId="6E3542BF" w14:textId="77777777" w:rsidR="00B37CF4" w:rsidRDefault="00B37CF4">
            <w:pPr>
              <w:pStyle w:val="ConsPlusTitle"/>
              <w:keepNext/>
              <w:keepLines/>
              <w:jc w:val="both"/>
              <w:rPr>
                <w:rFonts w:ascii="Times New Roman" w:hAnsi="Times New Roman" w:cs="Times New Roman"/>
                <w:b w:val="0"/>
                <w:sz w:val="26"/>
                <w:szCs w:val="26"/>
              </w:rPr>
            </w:pPr>
          </w:p>
        </w:tc>
        <w:tc>
          <w:tcPr>
            <w:tcW w:w="2518" w:type="dxa"/>
          </w:tcPr>
          <w:p w14:paraId="0C4E96D2" w14:textId="77777777" w:rsidR="00B37CF4" w:rsidRDefault="00B37CF4">
            <w:pPr>
              <w:pStyle w:val="ConsPlusTitle"/>
              <w:keepNext/>
              <w:keepLines/>
              <w:jc w:val="both"/>
              <w:rPr>
                <w:rFonts w:ascii="Times New Roman" w:hAnsi="Times New Roman" w:cs="Times New Roman"/>
                <w:b w:val="0"/>
                <w:sz w:val="26"/>
                <w:szCs w:val="26"/>
              </w:rPr>
            </w:pPr>
          </w:p>
        </w:tc>
      </w:tr>
    </w:tbl>
    <w:p w14:paraId="21711139" w14:textId="77777777" w:rsidR="00B37CF4" w:rsidRDefault="00B37CF4">
      <w:pPr>
        <w:rPr>
          <w:szCs w:val="28"/>
        </w:rPr>
      </w:pPr>
    </w:p>
    <w:p w14:paraId="09AE6FD5" w14:textId="77777777" w:rsidR="00B37CF4" w:rsidRDefault="00000000">
      <w:pPr>
        <w:rPr>
          <w:szCs w:val="28"/>
        </w:rPr>
      </w:pPr>
      <w:r>
        <w:rPr>
          <w:szCs w:val="28"/>
        </w:rPr>
        <w:t>Об ответственности за предоставление недостоверных данных предупреждён. Достоверность предоставленной информации подтверждаю.</w:t>
      </w:r>
    </w:p>
    <w:p w14:paraId="0404F3BB" w14:textId="77777777" w:rsidR="00B37CF4" w:rsidRDefault="00B37CF4">
      <w:pPr>
        <w:rPr>
          <w:szCs w:val="28"/>
        </w:rPr>
      </w:pPr>
    </w:p>
    <w:p w14:paraId="4D070CFF" w14:textId="77777777" w:rsidR="00B37CF4" w:rsidRDefault="00000000">
      <w:pPr>
        <w:rPr>
          <w:szCs w:val="28"/>
        </w:rPr>
      </w:pPr>
      <w:r>
        <w:rPr>
          <w:szCs w:val="28"/>
        </w:rPr>
        <w:t>Руководитель                __________________            _____________________</w:t>
      </w:r>
    </w:p>
    <w:p w14:paraId="228A7817" w14:textId="77777777" w:rsidR="00B37CF4" w:rsidRDefault="00000000">
      <w:pPr>
        <w:tabs>
          <w:tab w:val="left" w:pos="2595"/>
        </w:tabs>
        <w:rPr>
          <w:sz w:val="24"/>
        </w:rPr>
      </w:pPr>
      <w:r>
        <w:rPr>
          <w:szCs w:val="28"/>
        </w:rPr>
        <w:t xml:space="preserve">МП </w:t>
      </w:r>
      <w:r>
        <w:rPr>
          <w:sz w:val="24"/>
        </w:rPr>
        <w:t>(при наличии)</w:t>
      </w:r>
      <w:r>
        <w:rPr>
          <w:szCs w:val="28"/>
        </w:rPr>
        <w:tab/>
      </w:r>
      <w:r>
        <w:rPr>
          <w:sz w:val="24"/>
        </w:rPr>
        <w:t xml:space="preserve">          (подпись)                                    (расшифровка подписи)</w:t>
      </w:r>
    </w:p>
    <w:p w14:paraId="352DE1F3" w14:textId="77777777" w:rsidR="00B37CF4" w:rsidRDefault="00B37CF4">
      <w:pPr>
        <w:tabs>
          <w:tab w:val="left" w:pos="2595"/>
        </w:tabs>
        <w:rPr>
          <w:szCs w:val="28"/>
        </w:rPr>
        <w:sectPr w:rsidR="00B37CF4">
          <w:headerReference w:type="even" r:id="rId121"/>
          <w:headerReference w:type="default" r:id="rId122"/>
          <w:pgSz w:w="11906" w:h="16838"/>
          <w:pgMar w:top="1314" w:right="567" w:bottom="1134" w:left="1701" w:header="709" w:footer="0" w:gutter="0"/>
          <w:cols w:space="720"/>
          <w:formProt w:val="0"/>
          <w:docGrid w:linePitch="360"/>
        </w:sectPr>
      </w:pPr>
    </w:p>
    <w:p w14:paraId="3C41E7B7" w14:textId="77777777" w:rsidR="00B37CF4" w:rsidRDefault="00000000">
      <w:pPr>
        <w:tabs>
          <w:tab w:val="left" w:pos="2595"/>
        </w:tabs>
        <w:rPr>
          <w:szCs w:val="28"/>
        </w:rPr>
      </w:pPr>
      <w:r>
        <w:rPr>
          <w:szCs w:val="28"/>
        </w:rPr>
        <w:lastRenderedPageBreak/>
        <w:t xml:space="preserve">Главный бухгалтер       __________________           ______________________            </w:t>
      </w:r>
    </w:p>
    <w:p w14:paraId="47633969" w14:textId="77777777" w:rsidR="00B37CF4" w:rsidRDefault="00000000">
      <w:pPr>
        <w:tabs>
          <w:tab w:val="left" w:pos="3045"/>
        </w:tabs>
        <w:rPr>
          <w:sz w:val="24"/>
        </w:rPr>
      </w:pPr>
      <w:r>
        <w:rPr>
          <w:szCs w:val="28"/>
        </w:rPr>
        <w:t>«___»_________20__г.</w:t>
      </w:r>
      <w:r>
        <w:rPr>
          <w:szCs w:val="28"/>
        </w:rPr>
        <w:tab/>
        <w:t xml:space="preserve"> </w:t>
      </w:r>
      <w:r>
        <w:rPr>
          <w:sz w:val="24"/>
        </w:rPr>
        <w:t xml:space="preserve">    (подпись)                                    (расшифровка подписи)</w:t>
      </w:r>
    </w:p>
    <w:p w14:paraId="449E5A7E" w14:textId="77777777" w:rsidR="00B37CF4" w:rsidRDefault="00B37CF4">
      <w:pPr>
        <w:rPr>
          <w:szCs w:val="28"/>
        </w:rPr>
      </w:pPr>
    </w:p>
    <w:p w14:paraId="0A027C74" w14:textId="77777777" w:rsidR="00B37CF4" w:rsidRDefault="00B37CF4">
      <w:pPr>
        <w:jc w:val="both"/>
        <w:rPr>
          <w:color w:val="000000"/>
          <w:szCs w:val="28"/>
          <w:lang w:eastAsia="en-US"/>
        </w:rPr>
      </w:pPr>
    </w:p>
    <w:p w14:paraId="1C6D181A" w14:textId="77777777" w:rsidR="00B37CF4" w:rsidRDefault="00000000">
      <w:r>
        <w:rPr>
          <w:color w:val="000000"/>
          <w:szCs w:val="28"/>
          <w:lang w:eastAsia="en-US"/>
        </w:rPr>
        <w:t>Н</w:t>
      </w:r>
      <w:r>
        <w:rPr>
          <w:szCs w:val="28"/>
        </w:rPr>
        <w:t>ачальник управления сельского хозяйства</w:t>
      </w:r>
    </w:p>
    <w:p w14:paraId="20426C7F" w14:textId="77777777" w:rsidR="00B37CF4" w:rsidRDefault="00000000">
      <w:r>
        <w:rPr>
          <w:szCs w:val="28"/>
        </w:rPr>
        <w:t>администрации Ленинградского</w:t>
      </w:r>
    </w:p>
    <w:p w14:paraId="2F490FD1" w14:textId="77777777" w:rsidR="00B37CF4" w:rsidRDefault="00000000">
      <w:pPr>
        <w:jc w:val="both"/>
        <w:sectPr w:rsidR="00B37CF4">
          <w:headerReference w:type="even" r:id="rId123"/>
          <w:headerReference w:type="default" r:id="rId124"/>
          <w:pgSz w:w="11906" w:h="16838"/>
          <w:pgMar w:top="983" w:right="567" w:bottom="1134" w:left="1701" w:header="709" w:footer="0" w:gutter="0"/>
          <w:cols w:space="720"/>
          <w:formProt w:val="0"/>
          <w:docGrid w:linePitch="360"/>
        </w:sectPr>
      </w:pPr>
      <w:r>
        <w:rPr>
          <w:szCs w:val="28"/>
        </w:rPr>
        <w:t xml:space="preserve">муниципального округа                                                            </w:t>
      </w:r>
      <w:r>
        <w:t>И.С. Скоробогаченко</w:t>
      </w:r>
    </w:p>
    <w:tbl>
      <w:tblPr>
        <w:tblStyle w:val="affd"/>
        <w:tblW w:w="5471" w:type="dxa"/>
        <w:tblInd w:w="9230" w:type="dxa"/>
        <w:tblLayout w:type="fixed"/>
        <w:tblLook w:val="04A0" w:firstRow="1" w:lastRow="0" w:firstColumn="1" w:lastColumn="0" w:noHBand="0" w:noVBand="1"/>
      </w:tblPr>
      <w:tblGrid>
        <w:gridCol w:w="5471"/>
      </w:tblGrid>
      <w:tr w:rsidR="00B37CF4" w14:paraId="679FFE51" w14:textId="77777777">
        <w:trPr>
          <w:trHeight w:val="2541"/>
        </w:trPr>
        <w:tc>
          <w:tcPr>
            <w:tcW w:w="5471" w:type="dxa"/>
            <w:tcBorders>
              <w:top w:val="nil"/>
              <w:left w:val="nil"/>
              <w:bottom w:val="nil"/>
              <w:right w:val="nil"/>
            </w:tcBorders>
          </w:tcPr>
          <w:p w14:paraId="20F089F0" w14:textId="77777777" w:rsidR="00B37CF4" w:rsidRDefault="00000000">
            <w:pPr>
              <w:widowControl w:val="0"/>
              <w:tabs>
                <w:tab w:val="center" w:pos="3124"/>
              </w:tabs>
              <w:ind w:left="-108"/>
            </w:pPr>
            <w:r>
              <w:rPr>
                <w:szCs w:val="28"/>
              </w:rPr>
              <w:lastRenderedPageBreak/>
              <w:t>Приложение 25</w:t>
            </w:r>
          </w:p>
          <w:p w14:paraId="46E87AD4" w14:textId="77777777" w:rsidR="00B37CF4" w:rsidRDefault="00000000">
            <w:pPr>
              <w:widowControl w:val="0"/>
              <w:ind w:left="-108"/>
            </w:pPr>
            <w:r>
              <w:rPr>
                <w:szCs w:val="28"/>
              </w:rPr>
              <w:t>к Порядку предоставления</w:t>
            </w:r>
          </w:p>
          <w:p w14:paraId="5FBCEB29" w14:textId="77777777" w:rsidR="00B37CF4" w:rsidRDefault="00000000">
            <w:pPr>
              <w:widowControl w:val="0"/>
              <w:ind w:left="-108"/>
            </w:pPr>
            <w:r>
              <w:rPr>
                <w:szCs w:val="28"/>
              </w:rPr>
              <w:t>субсидий крестьянским (фермерским)</w:t>
            </w:r>
          </w:p>
          <w:p w14:paraId="6D965D0F" w14:textId="77777777" w:rsidR="00B37CF4" w:rsidRDefault="00000000">
            <w:pPr>
              <w:widowControl w:val="0"/>
              <w:ind w:left="-108"/>
            </w:pPr>
            <w:r>
              <w:rPr>
                <w:szCs w:val="28"/>
              </w:rPr>
              <w:t>хозяйствам и индивидуальным</w:t>
            </w:r>
          </w:p>
          <w:p w14:paraId="3C7CE822"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1EE2388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7FEC50C0" w14:textId="77777777" w:rsidR="00B37CF4" w:rsidRDefault="00000000">
      <w:pPr>
        <w:rPr>
          <w:szCs w:val="28"/>
        </w:rPr>
      </w:pPr>
      <w:r>
        <w:rPr>
          <w:rFonts w:eastAsia="Calibri"/>
          <w:szCs w:val="28"/>
          <w:lang w:eastAsia="en-US"/>
        </w:rPr>
        <w:t>ФОРМА</w:t>
      </w:r>
    </w:p>
    <w:p w14:paraId="27E2C219" w14:textId="77777777" w:rsidR="00B37CF4" w:rsidRDefault="00000000">
      <w:pPr>
        <w:rPr>
          <w:szCs w:val="28"/>
        </w:rPr>
      </w:pPr>
      <w:r>
        <w:rPr>
          <w:rFonts w:eastAsia="Calibri"/>
          <w:szCs w:val="28"/>
          <w:lang w:eastAsia="en-US"/>
        </w:rPr>
        <w:t xml:space="preserve">Заполняется крестьянским (фермерским) хозяйством </w:t>
      </w:r>
    </w:p>
    <w:p w14:paraId="413D05BC" w14:textId="77777777" w:rsidR="00B37CF4" w:rsidRDefault="00000000">
      <w:pPr>
        <w:rPr>
          <w:szCs w:val="28"/>
        </w:rPr>
      </w:pPr>
      <w:r>
        <w:rPr>
          <w:rFonts w:eastAsia="Calibri"/>
          <w:szCs w:val="28"/>
          <w:lang w:eastAsia="en-US"/>
        </w:rPr>
        <w:t>и индивидуальным предпринимателем</w:t>
      </w:r>
    </w:p>
    <w:p w14:paraId="5D11D02B" w14:textId="77777777" w:rsidR="00B37CF4" w:rsidRDefault="00000000">
      <w:pPr>
        <w:jc w:val="center"/>
        <w:rPr>
          <w:szCs w:val="28"/>
        </w:rPr>
      </w:pPr>
      <w:r>
        <w:rPr>
          <w:rFonts w:eastAsia="Calibri"/>
          <w:b/>
          <w:szCs w:val="28"/>
          <w:lang w:eastAsia="en-US"/>
        </w:rPr>
        <w:t>Сводный реестр документов,</w:t>
      </w:r>
    </w:p>
    <w:p w14:paraId="0F6BD76B" w14:textId="77777777" w:rsidR="00B37CF4" w:rsidRDefault="00000000">
      <w:pPr>
        <w:jc w:val="center"/>
        <w:rPr>
          <w:szCs w:val="28"/>
        </w:rPr>
      </w:pPr>
      <w:r>
        <w:rPr>
          <w:rFonts w:eastAsia="Calibri"/>
          <w:b/>
          <w:szCs w:val="28"/>
          <w:lang w:eastAsia="en-US"/>
        </w:rPr>
        <w:t xml:space="preserve">подтверждающих часть фактически понесенных затрат на </w:t>
      </w:r>
    </w:p>
    <w:p w14:paraId="3733D686" w14:textId="77777777" w:rsidR="00B37CF4" w:rsidRDefault="00000000">
      <w:pPr>
        <w:jc w:val="center"/>
        <w:rPr>
          <w:szCs w:val="28"/>
        </w:rPr>
      </w:pPr>
      <w:r>
        <w:rPr>
          <w:rFonts w:eastAsia="Calibri"/>
          <w:b/>
          <w:szCs w:val="28"/>
          <w:lang w:eastAsia="en-US"/>
        </w:rPr>
        <w:t>_________________________________________________________________________________</w:t>
      </w:r>
    </w:p>
    <w:p w14:paraId="5AB9A46D" w14:textId="77777777" w:rsidR="00B37CF4" w:rsidRDefault="00000000">
      <w:pPr>
        <w:jc w:val="center"/>
        <w:rPr>
          <w:sz w:val="24"/>
        </w:rPr>
      </w:pPr>
      <w:r>
        <w:rPr>
          <w:rFonts w:eastAsia="Calibri"/>
          <w:sz w:val="24"/>
          <w:lang w:eastAsia="en-US"/>
        </w:rPr>
        <w:t>(собственное производство продукции животноводства (мясо КРС, молоко коров, коз), содержание коров)</w:t>
      </w:r>
    </w:p>
    <w:p w14:paraId="1EE5C9F5" w14:textId="77777777" w:rsidR="00B37CF4" w:rsidRDefault="00000000">
      <w:pPr>
        <w:rPr>
          <w:szCs w:val="28"/>
        </w:rPr>
      </w:pPr>
      <w:r>
        <w:rPr>
          <w:szCs w:val="28"/>
        </w:rPr>
        <w:t>Наименование заявителя__________________________________________________________________________________</w:t>
      </w:r>
    </w:p>
    <w:p w14:paraId="7081861B" w14:textId="77777777" w:rsidR="00B37CF4" w:rsidRDefault="00000000">
      <w:pPr>
        <w:rPr>
          <w:szCs w:val="28"/>
        </w:rPr>
      </w:pPr>
      <w:r>
        <w:rPr>
          <w:szCs w:val="28"/>
        </w:rPr>
        <w:t>ИНН заявителя__________________________________________________________________________________________</w:t>
      </w:r>
    </w:p>
    <w:p w14:paraId="3402AC4D" w14:textId="77777777" w:rsidR="00B37CF4" w:rsidRDefault="00000000">
      <w:pPr>
        <w:rPr>
          <w:sz w:val="26"/>
          <w:szCs w:val="26"/>
        </w:rPr>
      </w:pPr>
      <w:r>
        <w:rPr>
          <w:szCs w:val="28"/>
        </w:rPr>
        <w:t>Адрес получателя субсидии__</w:t>
      </w:r>
      <w:r>
        <w:rPr>
          <w:sz w:val="26"/>
          <w:szCs w:val="26"/>
        </w:rPr>
        <w:t>_</w:t>
      </w:r>
      <w:r>
        <w:rPr>
          <w:szCs w:val="28"/>
        </w:rPr>
        <w:t>_____________________________________________________________________________</w:t>
      </w:r>
    </w:p>
    <w:tbl>
      <w:tblPr>
        <w:tblW w:w="14914" w:type="dxa"/>
        <w:tblInd w:w="88" w:type="dxa"/>
        <w:tblLayout w:type="fixed"/>
        <w:tblLook w:val="0600" w:firstRow="0" w:lastRow="0" w:firstColumn="0" w:lastColumn="0" w:noHBand="1" w:noVBand="1"/>
      </w:tblPr>
      <w:tblGrid>
        <w:gridCol w:w="400"/>
        <w:gridCol w:w="1408"/>
        <w:gridCol w:w="1420"/>
        <w:gridCol w:w="917"/>
        <w:gridCol w:w="726"/>
        <w:gridCol w:w="1086"/>
        <w:gridCol w:w="1444"/>
        <w:gridCol w:w="744"/>
        <w:gridCol w:w="813"/>
        <w:gridCol w:w="1585"/>
        <w:gridCol w:w="1529"/>
        <w:gridCol w:w="1314"/>
        <w:gridCol w:w="1528"/>
      </w:tblGrid>
      <w:tr w:rsidR="00B37CF4" w14:paraId="49DE9FAB" w14:textId="77777777">
        <w:trPr>
          <w:trHeight w:val="647"/>
        </w:trPr>
        <w:tc>
          <w:tcPr>
            <w:tcW w:w="399" w:type="dxa"/>
            <w:vMerge w:val="restart"/>
            <w:tcBorders>
              <w:top w:val="single" w:sz="4" w:space="0" w:color="000000"/>
              <w:left w:val="single" w:sz="4" w:space="0" w:color="000000"/>
              <w:bottom w:val="single" w:sz="4" w:space="0" w:color="000000"/>
              <w:right w:val="single" w:sz="4" w:space="0" w:color="000000"/>
            </w:tcBorders>
          </w:tcPr>
          <w:p w14:paraId="6598CE6D" w14:textId="77777777" w:rsidR="00B37CF4" w:rsidRDefault="00000000">
            <w:pPr>
              <w:widowControl w:val="0"/>
              <w:jc w:val="center"/>
              <w:rPr>
                <w:sz w:val="26"/>
                <w:szCs w:val="26"/>
              </w:rPr>
            </w:pPr>
            <w:r>
              <w:rPr>
                <w:sz w:val="26"/>
                <w:szCs w:val="26"/>
              </w:rPr>
              <w:t xml:space="preserve">№ </w:t>
            </w:r>
            <w:r>
              <w:rPr>
                <w:sz w:val="26"/>
                <w:szCs w:val="26"/>
              </w:rPr>
              <w:lastRenderedPageBreak/>
              <w:t>п/п</w:t>
            </w:r>
          </w:p>
        </w:tc>
        <w:tc>
          <w:tcPr>
            <w:tcW w:w="1408" w:type="dxa"/>
            <w:vMerge w:val="restart"/>
            <w:tcBorders>
              <w:top w:val="single" w:sz="4" w:space="0" w:color="000000"/>
              <w:left w:val="single" w:sz="4" w:space="0" w:color="000000"/>
              <w:bottom w:val="single" w:sz="4" w:space="0" w:color="000000"/>
              <w:right w:val="single" w:sz="4" w:space="0" w:color="000000"/>
            </w:tcBorders>
          </w:tcPr>
          <w:p w14:paraId="32341E3D" w14:textId="77777777" w:rsidR="00B37CF4" w:rsidRDefault="00000000">
            <w:pPr>
              <w:widowControl w:val="0"/>
              <w:jc w:val="center"/>
              <w:rPr>
                <w:sz w:val="26"/>
                <w:szCs w:val="26"/>
              </w:rPr>
            </w:pPr>
            <w:r>
              <w:rPr>
                <w:sz w:val="26"/>
                <w:szCs w:val="26"/>
              </w:rPr>
              <w:lastRenderedPageBreak/>
              <w:t>Наименование ста</w:t>
            </w:r>
            <w:r>
              <w:rPr>
                <w:sz w:val="26"/>
                <w:szCs w:val="26"/>
              </w:rPr>
              <w:lastRenderedPageBreak/>
              <w:t>тей затрат</w:t>
            </w:r>
          </w:p>
        </w:tc>
        <w:tc>
          <w:tcPr>
            <w:tcW w:w="7150" w:type="dxa"/>
            <w:gridSpan w:val="7"/>
            <w:tcBorders>
              <w:top w:val="single" w:sz="4" w:space="0" w:color="000000"/>
              <w:bottom w:val="single" w:sz="4" w:space="0" w:color="000000"/>
              <w:right w:val="single" w:sz="4" w:space="0" w:color="000000"/>
            </w:tcBorders>
            <w:vAlign w:val="bottom"/>
          </w:tcPr>
          <w:p w14:paraId="1478E08E" w14:textId="77777777" w:rsidR="00B37CF4" w:rsidRDefault="00000000">
            <w:pPr>
              <w:widowControl w:val="0"/>
              <w:jc w:val="center"/>
              <w:rPr>
                <w:sz w:val="26"/>
                <w:szCs w:val="26"/>
              </w:rPr>
            </w:pPr>
            <w:r>
              <w:rPr>
                <w:sz w:val="26"/>
                <w:szCs w:val="26"/>
              </w:rPr>
              <w:lastRenderedPageBreak/>
              <w:t>Документы, подтверждающие часть фактически</w:t>
            </w:r>
          </w:p>
          <w:p w14:paraId="7C4B6B9E" w14:textId="77777777" w:rsidR="00B37CF4" w:rsidRDefault="00000000">
            <w:pPr>
              <w:widowControl w:val="0"/>
              <w:jc w:val="center"/>
              <w:rPr>
                <w:sz w:val="26"/>
                <w:szCs w:val="26"/>
              </w:rPr>
            </w:pPr>
            <w:r>
              <w:rPr>
                <w:sz w:val="26"/>
                <w:szCs w:val="26"/>
              </w:rPr>
              <w:t>понесенных затрат:</w:t>
            </w:r>
          </w:p>
        </w:tc>
        <w:tc>
          <w:tcPr>
            <w:tcW w:w="1585" w:type="dxa"/>
            <w:vMerge w:val="restart"/>
            <w:tcBorders>
              <w:top w:val="single" w:sz="4" w:space="0" w:color="000000"/>
              <w:left w:val="single" w:sz="4" w:space="0" w:color="000000"/>
              <w:bottom w:val="single" w:sz="4" w:space="0" w:color="000000"/>
              <w:right w:val="single" w:sz="4" w:space="0" w:color="000000"/>
            </w:tcBorders>
          </w:tcPr>
          <w:p w14:paraId="746C89E7" w14:textId="77777777" w:rsidR="00B37CF4" w:rsidRDefault="00000000">
            <w:pPr>
              <w:widowControl w:val="0"/>
              <w:jc w:val="center"/>
            </w:pPr>
            <w:r>
              <w:rPr>
                <w:sz w:val="26"/>
                <w:szCs w:val="26"/>
              </w:rPr>
              <w:t>Сумма фактически по</w:t>
            </w:r>
            <w:r>
              <w:rPr>
                <w:sz w:val="26"/>
                <w:szCs w:val="26"/>
              </w:rPr>
              <w:lastRenderedPageBreak/>
              <w:t>несенных затрат (рублей) *</w:t>
            </w:r>
          </w:p>
        </w:tc>
        <w:tc>
          <w:tcPr>
            <w:tcW w:w="4371" w:type="dxa"/>
            <w:gridSpan w:val="3"/>
            <w:tcBorders>
              <w:top w:val="single" w:sz="4" w:space="0" w:color="000000"/>
              <w:bottom w:val="single" w:sz="4" w:space="0" w:color="000000"/>
              <w:right w:val="single" w:sz="4" w:space="0" w:color="000000"/>
            </w:tcBorders>
          </w:tcPr>
          <w:p w14:paraId="02F3465A" w14:textId="77777777" w:rsidR="00B37CF4" w:rsidRDefault="00000000">
            <w:pPr>
              <w:widowControl w:val="0"/>
              <w:jc w:val="center"/>
              <w:rPr>
                <w:sz w:val="26"/>
                <w:szCs w:val="26"/>
              </w:rPr>
            </w:pPr>
            <w:r>
              <w:rPr>
                <w:sz w:val="26"/>
                <w:szCs w:val="26"/>
              </w:rPr>
              <w:lastRenderedPageBreak/>
              <w:t>в том числе на:</w:t>
            </w:r>
          </w:p>
        </w:tc>
      </w:tr>
      <w:tr w:rsidR="00B37CF4" w14:paraId="51ADAD26" w14:textId="77777777">
        <w:trPr>
          <w:trHeight w:val="1181"/>
        </w:trPr>
        <w:tc>
          <w:tcPr>
            <w:tcW w:w="399" w:type="dxa"/>
            <w:vMerge/>
            <w:tcBorders>
              <w:top w:val="single" w:sz="4" w:space="0" w:color="000000"/>
              <w:left w:val="single" w:sz="4" w:space="0" w:color="000000"/>
              <w:bottom w:val="single" w:sz="4" w:space="0" w:color="000000"/>
              <w:right w:val="single" w:sz="4" w:space="0" w:color="000000"/>
            </w:tcBorders>
            <w:vAlign w:val="center"/>
          </w:tcPr>
          <w:p w14:paraId="7CA04D12" w14:textId="77777777" w:rsidR="00B37CF4" w:rsidRDefault="00B37CF4">
            <w:pPr>
              <w:widowControl w:val="0"/>
              <w:rPr>
                <w:sz w:val="26"/>
                <w:szCs w:val="26"/>
              </w:rPr>
            </w:pPr>
          </w:p>
        </w:tc>
        <w:tc>
          <w:tcPr>
            <w:tcW w:w="1408" w:type="dxa"/>
            <w:vMerge/>
            <w:tcBorders>
              <w:top w:val="single" w:sz="4" w:space="0" w:color="000000"/>
              <w:left w:val="single" w:sz="4" w:space="0" w:color="000000"/>
              <w:bottom w:val="single" w:sz="4" w:space="0" w:color="000000"/>
              <w:right w:val="single" w:sz="4" w:space="0" w:color="000000"/>
            </w:tcBorders>
            <w:vAlign w:val="center"/>
          </w:tcPr>
          <w:p w14:paraId="2CB9963D" w14:textId="77777777" w:rsidR="00B37CF4" w:rsidRDefault="00B37CF4">
            <w:pPr>
              <w:widowControl w:val="0"/>
              <w:rPr>
                <w:sz w:val="26"/>
                <w:szCs w:val="26"/>
              </w:rPr>
            </w:pPr>
          </w:p>
        </w:tc>
        <w:tc>
          <w:tcPr>
            <w:tcW w:w="1420" w:type="dxa"/>
            <w:tcBorders>
              <w:top w:val="single" w:sz="4" w:space="0" w:color="000000"/>
              <w:left w:val="single" w:sz="4" w:space="0" w:color="000000"/>
              <w:bottom w:val="single" w:sz="4" w:space="0" w:color="000000"/>
            </w:tcBorders>
            <w:tcMar>
              <w:top w:w="55" w:type="dxa"/>
              <w:bottom w:w="55" w:type="dxa"/>
            </w:tcMar>
          </w:tcPr>
          <w:p w14:paraId="66C56ECF" w14:textId="77777777" w:rsidR="00B37CF4" w:rsidRDefault="00000000">
            <w:pPr>
              <w:widowControl w:val="0"/>
              <w:jc w:val="center"/>
              <w:rPr>
                <w:sz w:val="26"/>
                <w:szCs w:val="26"/>
              </w:rPr>
            </w:pPr>
            <w:r>
              <w:rPr>
                <w:sz w:val="26"/>
                <w:szCs w:val="26"/>
              </w:rPr>
              <w:t>договор (при наличии)</w:t>
            </w:r>
          </w:p>
        </w:tc>
        <w:tc>
          <w:tcPr>
            <w:tcW w:w="2729" w:type="dxa"/>
            <w:gridSpan w:val="3"/>
            <w:tcBorders>
              <w:top w:val="single" w:sz="4" w:space="0" w:color="000000"/>
              <w:left w:val="single" w:sz="4" w:space="0" w:color="000000"/>
              <w:bottom w:val="single" w:sz="4" w:space="0" w:color="000000"/>
              <w:right w:val="single" w:sz="4" w:space="0" w:color="000000"/>
            </w:tcBorders>
            <w:tcMar>
              <w:top w:w="55" w:type="dxa"/>
              <w:bottom w:w="55" w:type="dxa"/>
            </w:tcMar>
          </w:tcPr>
          <w:p w14:paraId="3F38F46F" w14:textId="77777777" w:rsidR="00B37CF4" w:rsidRDefault="00000000">
            <w:pPr>
              <w:widowControl w:val="0"/>
              <w:jc w:val="center"/>
              <w:rPr>
                <w:sz w:val="26"/>
                <w:szCs w:val="26"/>
              </w:rPr>
            </w:pPr>
            <w:r>
              <w:rPr>
                <w:sz w:val="26"/>
                <w:szCs w:val="26"/>
              </w:rPr>
              <w:t>товарные накладные и (или) универсальные передаточные документы и (или) товарные чеки и (или) акты выполненных работ и (или) прочие документы</w:t>
            </w:r>
          </w:p>
        </w:tc>
        <w:tc>
          <w:tcPr>
            <w:tcW w:w="3001" w:type="dxa"/>
            <w:gridSpan w:val="3"/>
            <w:tcBorders>
              <w:top w:val="single" w:sz="4" w:space="0" w:color="000000"/>
              <w:bottom w:val="single" w:sz="4" w:space="0" w:color="000000"/>
              <w:right w:val="single" w:sz="4" w:space="0" w:color="000000"/>
            </w:tcBorders>
          </w:tcPr>
          <w:p w14:paraId="07061C1F" w14:textId="77777777" w:rsidR="00B37CF4" w:rsidRDefault="00000000">
            <w:pPr>
              <w:widowControl w:val="0"/>
              <w:jc w:val="center"/>
              <w:rPr>
                <w:sz w:val="26"/>
                <w:szCs w:val="26"/>
              </w:rPr>
            </w:pPr>
            <w:r>
              <w:rPr>
                <w:sz w:val="26"/>
                <w:szCs w:val="26"/>
              </w:rPr>
              <w:t>платежные документы</w:t>
            </w:r>
          </w:p>
        </w:tc>
        <w:tc>
          <w:tcPr>
            <w:tcW w:w="1585" w:type="dxa"/>
            <w:vMerge/>
            <w:tcBorders>
              <w:top w:val="single" w:sz="4" w:space="0" w:color="000000"/>
              <w:left w:val="single" w:sz="4" w:space="0" w:color="000000"/>
              <w:bottom w:val="single" w:sz="4" w:space="0" w:color="000000"/>
              <w:right w:val="single" w:sz="4" w:space="0" w:color="000000"/>
            </w:tcBorders>
            <w:vAlign w:val="center"/>
          </w:tcPr>
          <w:p w14:paraId="107183EB" w14:textId="77777777" w:rsidR="00B37CF4" w:rsidRDefault="00B37CF4">
            <w:pPr>
              <w:widowControl w:val="0"/>
              <w:rPr>
                <w:sz w:val="26"/>
                <w:szCs w:val="26"/>
              </w:rPr>
            </w:pPr>
          </w:p>
        </w:tc>
        <w:tc>
          <w:tcPr>
            <w:tcW w:w="1529" w:type="dxa"/>
            <w:vMerge w:val="restart"/>
            <w:tcBorders>
              <w:left w:val="single" w:sz="4" w:space="0" w:color="000000"/>
              <w:bottom w:val="single" w:sz="4" w:space="0" w:color="000000"/>
              <w:right w:val="single" w:sz="4" w:space="0" w:color="000000"/>
            </w:tcBorders>
          </w:tcPr>
          <w:p w14:paraId="6DDE79C1" w14:textId="77777777" w:rsidR="00B37CF4" w:rsidRDefault="00000000">
            <w:pPr>
              <w:widowControl w:val="0"/>
              <w:jc w:val="center"/>
              <w:rPr>
                <w:sz w:val="26"/>
                <w:szCs w:val="26"/>
              </w:rPr>
            </w:pPr>
            <w:r>
              <w:rPr>
                <w:sz w:val="26"/>
                <w:szCs w:val="26"/>
              </w:rPr>
              <w:t>на производство молока за период, заявленный к субсидированию, (рублей)</w:t>
            </w:r>
          </w:p>
        </w:tc>
        <w:tc>
          <w:tcPr>
            <w:tcW w:w="1314" w:type="dxa"/>
            <w:vMerge w:val="restart"/>
            <w:tcBorders>
              <w:left w:val="single" w:sz="4" w:space="0" w:color="000000"/>
              <w:bottom w:val="single" w:sz="4" w:space="0" w:color="000000"/>
              <w:right w:val="single" w:sz="4" w:space="0" w:color="000000"/>
            </w:tcBorders>
          </w:tcPr>
          <w:p w14:paraId="0AF1C17A" w14:textId="77777777" w:rsidR="00B37CF4" w:rsidRDefault="00000000">
            <w:pPr>
              <w:widowControl w:val="0"/>
              <w:jc w:val="center"/>
              <w:rPr>
                <w:sz w:val="26"/>
                <w:szCs w:val="26"/>
              </w:rPr>
            </w:pPr>
            <w:r>
              <w:rPr>
                <w:sz w:val="26"/>
                <w:szCs w:val="26"/>
              </w:rPr>
              <w:t>на производство мяса крупного рогатого скота, реализованного в живом весе за период выращивания</w:t>
            </w:r>
          </w:p>
          <w:p w14:paraId="77980935" w14:textId="77777777" w:rsidR="00B37CF4" w:rsidRDefault="00000000">
            <w:pPr>
              <w:widowControl w:val="0"/>
              <w:jc w:val="center"/>
              <w:rPr>
                <w:sz w:val="26"/>
                <w:szCs w:val="26"/>
              </w:rPr>
            </w:pPr>
            <w:r>
              <w:rPr>
                <w:sz w:val="26"/>
                <w:szCs w:val="26"/>
              </w:rPr>
              <w:t>(рублей)</w:t>
            </w:r>
          </w:p>
        </w:tc>
        <w:tc>
          <w:tcPr>
            <w:tcW w:w="1528" w:type="dxa"/>
            <w:vMerge w:val="restart"/>
            <w:tcBorders>
              <w:left w:val="single" w:sz="4" w:space="0" w:color="000000"/>
              <w:bottom w:val="single" w:sz="4" w:space="0" w:color="000000"/>
              <w:right w:val="single" w:sz="4" w:space="0" w:color="000000"/>
            </w:tcBorders>
          </w:tcPr>
          <w:p w14:paraId="1EA636AF" w14:textId="77777777" w:rsidR="00B37CF4" w:rsidRDefault="00000000">
            <w:pPr>
              <w:widowControl w:val="0"/>
              <w:jc w:val="center"/>
              <w:rPr>
                <w:sz w:val="26"/>
                <w:szCs w:val="26"/>
              </w:rPr>
            </w:pPr>
            <w:r>
              <w:rPr>
                <w:sz w:val="26"/>
                <w:szCs w:val="26"/>
              </w:rPr>
              <w:t>на содержание количества субсидируемых коров за отчетный финансовый год,</w:t>
            </w:r>
          </w:p>
          <w:p w14:paraId="698C97EF" w14:textId="77777777" w:rsidR="00B37CF4" w:rsidRDefault="00000000">
            <w:pPr>
              <w:widowControl w:val="0"/>
              <w:jc w:val="center"/>
              <w:rPr>
                <w:sz w:val="26"/>
                <w:szCs w:val="26"/>
              </w:rPr>
            </w:pPr>
            <w:r>
              <w:rPr>
                <w:sz w:val="26"/>
                <w:szCs w:val="26"/>
              </w:rPr>
              <w:t>(рублей)</w:t>
            </w:r>
          </w:p>
        </w:tc>
      </w:tr>
      <w:tr w:rsidR="00B37CF4" w14:paraId="72B9C92B" w14:textId="77777777">
        <w:trPr>
          <w:cantSplit/>
          <w:trHeight w:val="2765"/>
        </w:trPr>
        <w:tc>
          <w:tcPr>
            <w:tcW w:w="399" w:type="dxa"/>
            <w:vMerge/>
            <w:tcBorders>
              <w:top w:val="single" w:sz="4" w:space="0" w:color="000000"/>
              <w:left w:val="single" w:sz="4" w:space="0" w:color="000000"/>
              <w:bottom w:val="single" w:sz="4" w:space="0" w:color="000000"/>
              <w:right w:val="single" w:sz="4" w:space="0" w:color="000000"/>
            </w:tcBorders>
            <w:vAlign w:val="center"/>
          </w:tcPr>
          <w:p w14:paraId="0ED87847" w14:textId="77777777" w:rsidR="00B37CF4" w:rsidRDefault="00B37CF4">
            <w:pPr>
              <w:widowControl w:val="0"/>
            </w:pPr>
          </w:p>
        </w:tc>
        <w:tc>
          <w:tcPr>
            <w:tcW w:w="1408" w:type="dxa"/>
            <w:vMerge/>
            <w:tcBorders>
              <w:top w:val="single" w:sz="4" w:space="0" w:color="000000"/>
              <w:left w:val="single" w:sz="4" w:space="0" w:color="000000"/>
              <w:bottom w:val="single" w:sz="4" w:space="0" w:color="000000"/>
              <w:right w:val="single" w:sz="4" w:space="0" w:color="000000"/>
            </w:tcBorders>
            <w:vAlign w:val="center"/>
          </w:tcPr>
          <w:p w14:paraId="218AFDBB" w14:textId="77777777" w:rsidR="00B37CF4" w:rsidRDefault="00B37CF4">
            <w:pPr>
              <w:widowControl w:val="0"/>
            </w:pPr>
          </w:p>
        </w:tc>
        <w:tc>
          <w:tcPr>
            <w:tcW w:w="1420" w:type="dxa"/>
            <w:tcBorders>
              <w:left w:val="single" w:sz="4" w:space="0" w:color="000000"/>
              <w:bottom w:val="single" w:sz="4" w:space="0" w:color="000000"/>
            </w:tcBorders>
            <w:tcMar>
              <w:top w:w="55" w:type="dxa"/>
              <w:bottom w:w="55" w:type="dxa"/>
            </w:tcMar>
            <w:vAlign w:val="center"/>
          </w:tcPr>
          <w:p w14:paraId="6C34C2C7" w14:textId="77777777" w:rsidR="00B37CF4" w:rsidRDefault="00000000">
            <w:pPr>
              <w:widowControl w:val="0"/>
              <w:jc w:val="center"/>
              <w:rPr>
                <w:sz w:val="26"/>
                <w:szCs w:val="26"/>
                <w:eastAsianLayout w:id="-385197056" w:vert="1"/>
              </w:rPr>
            </w:pPr>
            <w:r>
              <w:rPr>
                <w:sz w:val="26"/>
                <w:szCs w:val="26"/>
                <w:eastAsianLayout w:id="-385197055" w:vert="1"/>
              </w:rPr>
              <w:t>номер, дата</w:t>
            </w:r>
          </w:p>
        </w:tc>
        <w:tc>
          <w:tcPr>
            <w:tcW w:w="917" w:type="dxa"/>
            <w:tcBorders>
              <w:left w:val="single" w:sz="4" w:space="0" w:color="000000"/>
              <w:bottom w:val="single" w:sz="4" w:space="0" w:color="000000"/>
            </w:tcBorders>
            <w:tcMar>
              <w:top w:w="55" w:type="dxa"/>
              <w:bottom w:w="55" w:type="dxa"/>
            </w:tcMar>
            <w:vAlign w:val="center"/>
          </w:tcPr>
          <w:p w14:paraId="3F212FF3" w14:textId="77777777" w:rsidR="00B37CF4" w:rsidRDefault="00000000">
            <w:pPr>
              <w:widowControl w:val="0"/>
              <w:jc w:val="center"/>
              <w:rPr>
                <w:sz w:val="26"/>
                <w:szCs w:val="26"/>
                <w:eastAsianLayout w:id="-385197054" w:vert="1"/>
              </w:rPr>
            </w:pPr>
            <w:r>
              <w:rPr>
                <w:sz w:val="26"/>
                <w:szCs w:val="26"/>
                <w:eastAsianLayout w:id="-385197053" w:vert="1"/>
              </w:rPr>
              <w:t>наименование документа</w:t>
            </w:r>
          </w:p>
        </w:tc>
        <w:tc>
          <w:tcPr>
            <w:tcW w:w="726" w:type="dxa"/>
            <w:tcBorders>
              <w:left w:val="single" w:sz="4" w:space="0" w:color="000000"/>
              <w:bottom w:val="single" w:sz="4" w:space="0" w:color="000000"/>
            </w:tcBorders>
            <w:tcMar>
              <w:top w:w="55" w:type="dxa"/>
              <w:bottom w:w="55" w:type="dxa"/>
            </w:tcMar>
            <w:vAlign w:val="center"/>
          </w:tcPr>
          <w:p w14:paraId="7739473B" w14:textId="77777777" w:rsidR="00B37CF4" w:rsidRDefault="00000000">
            <w:pPr>
              <w:widowControl w:val="0"/>
              <w:jc w:val="center"/>
              <w:rPr>
                <w:sz w:val="26"/>
                <w:szCs w:val="26"/>
                <w:eastAsianLayout w:id="-385197052" w:vert="1"/>
              </w:rPr>
            </w:pPr>
            <w:r>
              <w:rPr>
                <w:sz w:val="26"/>
                <w:szCs w:val="26"/>
                <w:eastAsianLayout w:id="-385197051" w:vert="1"/>
              </w:rPr>
              <w:t>дата, номер</w:t>
            </w:r>
          </w:p>
        </w:tc>
        <w:tc>
          <w:tcPr>
            <w:tcW w:w="1086" w:type="dxa"/>
            <w:tcBorders>
              <w:left w:val="single" w:sz="4" w:space="0" w:color="000000"/>
              <w:bottom w:val="single" w:sz="4" w:space="0" w:color="000000"/>
              <w:right w:val="single" w:sz="4" w:space="0" w:color="000000"/>
            </w:tcBorders>
            <w:tcMar>
              <w:top w:w="55" w:type="dxa"/>
              <w:bottom w:w="55" w:type="dxa"/>
            </w:tcMar>
            <w:vAlign w:val="center"/>
          </w:tcPr>
          <w:p w14:paraId="6B6E86FC" w14:textId="77777777" w:rsidR="00B37CF4" w:rsidRDefault="00000000">
            <w:pPr>
              <w:widowControl w:val="0"/>
              <w:jc w:val="center"/>
              <w:rPr>
                <w:sz w:val="26"/>
                <w:szCs w:val="26"/>
                <w:eastAsianLayout w:id="-385197050" w:vert="1"/>
              </w:rPr>
            </w:pPr>
            <w:r>
              <w:rPr>
                <w:sz w:val="26"/>
                <w:szCs w:val="26"/>
                <w:eastAsianLayout w:id="-385197049" w:vert="1"/>
              </w:rPr>
              <w:t>сумма по документу, рублей</w:t>
            </w:r>
          </w:p>
        </w:tc>
        <w:tc>
          <w:tcPr>
            <w:tcW w:w="1444" w:type="dxa"/>
            <w:tcBorders>
              <w:bottom w:val="single" w:sz="4" w:space="0" w:color="000000"/>
              <w:right w:val="single" w:sz="4" w:space="0" w:color="000000"/>
            </w:tcBorders>
            <w:textDirection w:val="btLr"/>
            <w:vAlign w:val="center"/>
          </w:tcPr>
          <w:p w14:paraId="0A3D68C3" w14:textId="77777777" w:rsidR="00B37CF4" w:rsidRDefault="00000000">
            <w:pPr>
              <w:widowControl w:val="0"/>
              <w:ind w:left="57" w:right="57"/>
              <w:jc w:val="center"/>
              <w:rPr>
                <w:sz w:val="26"/>
                <w:szCs w:val="26"/>
              </w:rPr>
            </w:pPr>
            <w:r>
              <w:rPr>
                <w:sz w:val="26"/>
                <w:szCs w:val="26"/>
              </w:rPr>
              <w:t>наименование</w:t>
            </w:r>
          </w:p>
          <w:p w14:paraId="70E8B403" w14:textId="77777777" w:rsidR="00B37CF4" w:rsidRDefault="00000000">
            <w:pPr>
              <w:widowControl w:val="0"/>
              <w:ind w:left="57" w:right="57"/>
              <w:rPr>
                <w:sz w:val="26"/>
                <w:szCs w:val="26"/>
              </w:rPr>
            </w:pPr>
            <w:r>
              <w:rPr>
                <w:sz w:val="26"/>
                <w:szCs w:val="26"/>
              </w:rPr>
              <w:t xml:space="preserve">            докуента</w:t>
            </w:r>
          </w:p>
        </w:tc>
        <w:tc>
          <w:tcPr>
            <w:tcW w:w="744" w:type="dxa"/>
            <w:tcBorders>
              <w:bottom w:val="single" w:sz="4" w:space="0" w:color="000000"/>
              <w:right w:val="single" w:sz="4" w:space="0" w:color="000000"/>
            </w:tcBorders>
            <w:textDirection w:val="btLr"/>
            <w:vAlign w:val="center"/>
          </w:tcPr>
          <w:p w14:paraId="2A4ED99E" w14:textId="77777777" w:rsidR="00B37CF4" w:rsidRDefault="00000000">
            <w:pPr>
              <w:widowControl w:val="0"/>
              <w:ind w:left="57" w:right="57"/>
              <w:jc w:val="center"/>
              <w:rPr>
                <w:sz w:val="26"/>
                <w:szCs w:val="26"/>
              </w:rPr>
            </w:pPr>
            <w:r>
              <w:rPr>
                <w:sz w:val="26"/>
                <w:szCs w:val="26"/>
              </w:rPr>
              <w:t>дата, номер</w:t>
            </w:r>
          </w:p>
        </w:tc>
        <w:tc>
          <w:tcPr>
            <w:tcW w:w="813" w:type="dxa"/>
            <w:tcBorders>
              <w:bottom w:val="single" w:sz="4" w:space="0" w:color="000000"/>
              <w:right w:val="single" w:sz="4" w:space="0" w:color="000000"/>
            </w:tcBorders>
            <w:textDirection w:val="btLr"/>
            <w:vAlign w:val="center"/>
          </w:tcPr>
          <w:p w14:paraId="2DFF460F" w14:textId="77777777" w:rsidR="00B37CF4" w:rsidRDefault="00000000">
            <w:pPr>
              <w:widowControl w:val="0"/>
              <w:ind w:left="57" w:right="57"/>
              <w:jc w:val="center"/>
              <w:rPr>
                <w:sz w:val="26"/>
                <w:szCs w:val="26"/>
              </w:rPr>
            </w:pPr>
            <w:r>
              <w:rPr>
                <w:sz w:val="26"/>
                <w:szCs w:val="26"/>
              </w:rPr>
              <w:t>сумма по документу, рублей</w:t>
            </w:r>
          </w:p>
        </w:tc>
        <w:tc>
          <w:tcPr>
            <w:tcW w:w="1585" w:type="dxa"/>
            <w:vMerge/>
            <w:tcBorders>
              <w:top w:val="single" w:sz="4" w:space="0" w:color="000000"/>
              <w:left w:val="single" w:sz="4" w:space="0" w:color="000000"/>
              <w:bottom w:val="single" w:sz="4" w:space="0" w:color="000000"/>
              <w:right w:val="single" w:sz="4" w:space="0" w:color="000000"/>
            </w:tcBorders>
            <w:vAlign w:val="center"/>
          </w:tcPr>
          <w:p w14:paraId="352F881D" w14:textId="77777777" w:rsidR="00B37CF4" w:rsidRDefault="00B37CF4">
            <w:pPr>
              <w:widowControl w:val="0"/>
            </w:pPr>
          </w:p>
        </w:tc>
        <w:tc>
          <w:tcPr>
            <w:tcW w:w="1529" w:type="dxa"/>
            <w:vMerge/>
            <w:tcBorders>
              <w:left w:val="single" w:sz="4" w:space="0" w:color="000000"/>
              <w:bottom w:val="single" w:sz="4" w:space="0" w:color="000000"/>
              <w:right w:val="single" w:sz="4" w:space="0" w:color="000000"/>
            </w:tcBorders>
            <w:vAlign w:val="center"/>
          </w:tcPr>
          <w:p w14:paraId="7B859221" w14:textId="77777777" w:rsidR="00B37CF4" w:rsidRDefault="00B37CF4">
            <w:pPr>
              <w:widowControl w:val="0"/>
            </w:pPr>
          </w:p>
        </w:tc>
        <w:tc>
          <w:tcPr>
            <w:tcW w:w="1314" w:type="dxa"/>
            <w:vMerge/>
            <w:tcBorders>
              <w:left w:val="single" w:sz="4" w:space="0" w:color="000000"/>
              <w:bottom w:val="single" w:sz="4" w:space="0" w:color="000000"/>
              <w:right w:val="single" w:sz="4" w:space="0" w:color="000000"/>
            </w:tcBorders>
            <w:vAlign w:val="center"/>
          </w:tcPr>
          <w:p w14:paraId="4E43F4C6" w14:textId="77777777" w:rsidR="00B37CF4" w:rsidRDefault="00B37CF4">
            <w:pPr>
              <w:widowControl w:val="0"/>
            </w:pPr>
          </w:p>
        </w:tc>
        <w:tc>
          <w:tcPr>
            <w:tcW w:w="1528" w:type="dxa"/>
            <w:vMerge/>
            <w:tcBorders>
              <w:left w:val="single" w:sz="4" w:space="0" w:color="000000"/>
              <w:bottom w:val="single" w:sz="4" w:space="0" w:color="000000"/>
              <w:right w:val="single" w:sz="4" w:space="0" w:color="000000"/>
            </w:tcBorders>
            <w:vAlign w:val="center"/>
          </w:tcPr>
          <w:p w14:paraId="20122247" w14:textId="77777777" w:rsidR="00B37CF4" w:rsidRDefault="00B37CF4">
            <w:pPr>
              <w:widowControl w:val="0"/>
            </w:pPr>
          </w:p>
        </w:tc>
      </w:tr>
      <w:tr w:rsidR="00B37CF4" w14:paraId="073B65C0" w14:textId="77777777">
        <w:trPr>
          <w:trHeight w:val="300"/>
        </w:trPr>
        <w:tc>
          <w:tcPr>
            <w:tcW w:w="399" w:type="dxa"/>
            <w:tcBorders>
              <w:left w:val="single" w:sz="4" w:space="0" w:color="000000"/>
              <w:bottom w:val="single" w:sz="4" w:space="0" w:color="000000"/>
              <w:right w:val="single" w:sz="4" w:space="0" w:color="000000"/>
            </w:tcBorders>
            <w:vAlign w:val="bottom"/>
          </w:tcPr>
          <w:p w14:paraId="5C676C7B" w14:textId="77777777" w:rsidR="00B37CF4" w:rsidRDefault="00000000">
            <w:pPr>
              <w:widowControl w:val="0"/>
              <w:jc w:val="center"/>
              <w:rPr>
                <w:sz w:val="26"/>
                <w:szCs w:val="26"/>
              </w:rPr>
            </w:pPr>
            <w:r>
              <w:rPr>
                <w:sz w:val="26"/>
                <w:szCs w:val="26"/>
              </w:rPr>
              <w:t>1</w:t>
            </w:r>
          </w:p>
        </w:tc>
        <w:tc>
          <w:tcPr>
            <w:tcW w:w="1408" w:type="dxa"/>
            <w:tcBorders>
              <w:bottom w:val="single" w:sz="4" w:space="0" w:color="000000"/>
              <w:right w:val="single" w:sz="4" w:space="0" w:color="000000"/>
            </w:tcBorders>
            <w:vAlign w:val="bottom"/>
          </w:tcPr>
          <w:p w14:paraId="06B9A040" w14:textId="77777777" w:rsidR="00B37CF4" w:rsidRDefault="00000000">
            <w:pPr>
              <w:widowControl w:val="0"/>
              <w:jc w:val="center"/>
              <w:rPr>
                <w:sz w:val="26"/>
                <w:szCs w:val="26"/>
              </w:rPr>
            </w:pPr>
            <w:r>
              <w:rPr>
                <w:sz w:val="26"/>
                <w:szCs w:val="26"/>
              </w:rPr>
              <w:t>2</w:t>
            </w:r>
          </w:p>
        </w:tc>
        <w:tc>
          <w:tcPr>
            <w:tcW w:w="1420" w:type="dxa"/>
            <w:tcBorders>
              <w:top w:val="single" w:sz="4" w:space="0" w:color="000000"/>
              <w:left w:val="single" w:sz="4" w:space="0" w:color="000000"/>
              <w:bottom w:val="single" w:sz="4" w:space="0" w:color="000000"/>
            </w:tcBorders>
            <w:tcMar>
              <w:top w:w="55" w:type="dxa"/>
              <w:bottom w:w="55" w:type="dxa"/>
            </w:tcMar>
            <w:vAlign w:val="bottom"/>
          </w:tcPr>
          <w:p w14:paraId="1A456A81" w14:textId="77777777" w:rsidR="00B37CF4" w:rsidRDefault="00000000">
            <w:pPr>
              <w:widowControl w:val="0"/>
              <w:jc w:val="center"/>
              <w:rPr>
                <w:sz w:val="26"/>
                <w:szCs w:val="26"/>
              </w:rPr>
            </w:pPr>
            <w:r>
              <w:rPr>
                <w:sz w:val="26"/>
                <w:szCs w:val="26"/>
              </w:rPr>
              <w:t>3</w:t>
            </w:r>
          </w:p>
        </w:tc>
        <w:tc>
          <w:tcPr>
            <w:tcW w:w="917" w:type="dxa"/>
            <w:tcBorders>
              <w:top w:val="single" w:sz="4" w:space="0" w:color="000000"/>
              <w:left w:val="single" w:sz="4" w:space="0" w:color="000000"/>
              <w:bottom w:val="single" w:sz="4" w:space="0" w:color="000000"/>
              <w:right w:val="single" w:sz="4" w:space="0" w:color="000000"/>
            </w:tcBorders>
            <w:tcMar>
              <w:top w:w="55" w:type="dxa"/>
              <w:bottom w:w="55" w:type="dxa"/>
            </w:tcMar>
            <w:vAlign w:val="bottom"/>
          </w:tcPr>
          <w:p w14:paraId="741393A1" w14:textId="77777777" w:rsidR="00B37CF4" w:rsidRDefault="00000000">
            <w:pPr>
              <w:widowControl w:val="0"/>
              <w:jc w:val="center"/>
              <w:rPr>
                <w:sz w:val="26"/>
                <w:szCs w:val="26"/>
              </w:rPr>
            </w:pPr>
            <w:r>
              <w:rPr>
                <w:sz w:val="26"/>
                <w:szCs w:val="26"/>
              </w:rPr>
              <w:t>4</w:t>
            </w:r>
          </w:p>
        </w:tc>
        <w:tc>
          <w:tcPr>
            <w:tcW w:w="726" w:type="dxa"/>
            <w:tcBorders>
              <w:bottom w:val="single" w:sz="4" w:space="0" w:color="000000"/>
              <w:right w:val="single" w:sz="4" w:space="0" w:color="000000"/>
            </w:tcBorders>
            <w:vAlign w:val="bottom"/>
          </w:tcPr>
          <w:p w14:paraId="2E136D3E" w14:textId="77777777" w:rsidR="00B37CF4" w:rsidRDefault="00000000">
            <w:pPr>
              <w:widowControl w:val="0"/>
              <w:jc w:val="center"/>
              <w:rPr>
                <w:sz w:val="26"/>
                <w:szCs w:val="26"/>
              </w:rPr>
            </w:pPr>
            <w:r>
              <w:rPr>
                <w:sz w:val="26"/>
                <w:szCs w:val="26"/>
              </w:rPr>
              <w:t>5</w:t>
            </w:r>
          </w:p>
        </w:tc>
        <w:tc>
          <w:tcPr>
            <w:tcW w:w="1086" w:type="dxa"/>
            <w:tcBorders>
              <w:bottom w:val="single" w:sz="4" w:space="0" w:color="000000"/>
              <w:right w:val="single" w:sz="4" w:space="0" w:color="000000"/>
            </w:tcBorders>
            <w:vAlign w:val="bottom"/>
          </w:tcPr>
          <w:p w14:paraId="3A52B0C6" w14:textId="77777777" w:rsidR="00B37CF4" w:rsidRDefault="00000000">
            <w:pPr>
              <w:widowControl w:val="0"/>
              <w:jc w:val="center"/>
              <w:rPr>
                <w:sz w:val="26"/>
                <w:szCs w:val="26"/>
              </w:rPr>
            </w:pPr>
            <w:r>
              <w:rPr>
                <w:sz w:val="26"/>
                <w:szCs w:val="26"/>
              </w:rPr>
              <w:t>6</w:t>
            </w:r>
          </w:p>
        </w:tc>
        <w:tc>
          <w:tcPr>
            <w:tcW w:w="1444" w:type="dxa"/>
            <w:tcBorders>
              <w:bottom w:val="single" w:sz="4" w:space="0" w:color="000000"/>
              <w:right w:val="single" w:sz="4" w:space="0" w:color="000000"/>
            </w:tcBorders>
            <w:vAlign w:val="bottom"/>
          </w:tcPr>
          <w:p w14:paraId="11548030" w14:textId="77777777" w:rsidR="00B37CF4" w:rsidRDefault="00000000">
            <w:pPr>
              <w:widowControl w:val="0"/>
              <w:jc w:val="center"/>
              <w:rPr>
                <w:sz w:val="26"/>
                <w:szCs w:val="26"/>
              </w:rPr>
            </w:pPr>
            <w:r>
              <w:rPr>
                <w:sz w:val="26"/>
                <w:szCs w:val="26"/>
              </w:rPr>
              <w:t>7</w:t>
            </w:r>
          </w:p>
        </w:tc>
        <w:tc>
          <w:tcPr>
            <w:tcW w:w="744" w:type="dxa"/>
            <w:tcBorders>
              <w:bottom w:val="single" w:sz="4" w:space="0" w:color="000000"/>
              <w:right w:val="single" w:sz="4" w:space="0" w:color="000000"/>
            </w:tcBorders>
            <w:vAlign w:val="bottom"/>
          </w:tcPr>
          <w:p w14:paraId="71C66642" w14:textId="77777777" w:rsidR="00B37CF4" w:rsidRDefault="00000000">
            <w:pPr>
              <w:widowControl w:val="0"/>
              <w:jc w:val="center"/>
              <w:rPr>
                <w:sz w:val="26"/>
                <w:szCs w:val="26"/>
              </w:rPr>
            </w:pPr>
            <w:r>
              <w:rPr>
                <w:sz w:val="26"/>
                <w:szCs w:val="26"/>
              </w:rPr>
              <w:t>8</w:t>
            </w:r>
          </w:p>
        </w:tc>
        <w:tc>
          <w:tcPr>
            <w:tcW w:w="813" w:type="dxa"/>
            <w:tcBorders>
              <w:bottom w:val="single" w:sz="4" w:space="0" w:color="000000"/>
              <w:right w:val="single" w:sz="4" w:space="0" w:color="000000"/>
            </w:tcBorders>
            <w:vAlign w:val="bottom"/>
          </w:tcPr>
          <w:p w14:paraId="634DF45A" w14:textId="77777777" w:rsidR="00B37CF4" w:rsidRDefault="00000000">
            <w:pPr>
              <w:widowControl w:val="0"/>
              <w:jc w:val="center"/>
              <w:rPr>
                <w:sz w:val="26"/>
                <w:szCs w:val="26"/>
              </w:rPr>
            </w:pPr>
            <w:r>
              <w:rPr>
                <w:sz w:val="26"/>
                <w:szCs w:val="26"/>
              </w:rPr>
              <w:t>9</w:t>
            </w:r>
          </w:p>
        </w:tc>
        <w:tc>
          <w:tcPr>
            <w:tcW w:w="1585" w:type="dxa"/>
            <w:tcBorders>
              <w:bottom w:val="single" w:sz="4" w:space="0" w:color="000000"/>
              <w:right w:val="single" w:sz="4" w:space="0" w:color="000000"/>
            </w:tcBorders>
            <w:vAlign w:val="bottom"/>
          </w:tcPr>
          <w:p w14:paraId="40A3FCA2" w14:textId="77777777" w:rsidR="00B37CF4" w:rsidRDefault="00000000">
            <w:pPr>
              <w:widowControl w:val="0"/>
              <w:jc w:val="center"/>
              <w:rPr>
                <w:sz w:val="26"/>
                <w:szCs w:val="26"/>
              </w:rPr>
            </w:pPr>
            <w:r>
              <w:rPr>
                <w:sz w:val="26"/>
                <w:szCs w:val="26"/>
              </w:rPr>
              <w:t>10</w:t>
            </w:r>
          </w:p>
        </w:tc>
        <w:tc>
          <w:tcPr>
            <w:tcW w:w="1529" w:type="dxa"/>
            <w:tcBorders>
              <w:bottom w:val="single" w:sz="4" w:space="0" w:color="000000"/>
              <w:right w:val="single" w:sz="4" w:space="0" w:color="000000"/>
            </w:tcBorders>
            <w:vAlign w:val="bottom"/>
          </w:tcPr>
          <w:p w14:paraId="6E1FA7D1" w14:textId="77777777" w:rsidR="00B37CF4" w:rsidRDefault="00000000">
            <w:pPr>
              <w:widowControl w:val="0"/>
              <w:jc w:val="center"/>
              <w:rPr>
                <w:sz w:val="26"/>
                <w:szCs w:val="26"/>
              </w:rPr>
            </w:pPr>
            <w:r>
              <w:rPr>
                <w:sz w:val="26"/>
                <w:szCs w:val="26"/>
              </w:rPr>
              <w:t>11</w:t>
            </w:r>
          </w:p>
        </w:tc>
        <w:tc>
          <w:tcPr>
            <w:tcW w:w="1314" w:type="dxa"/>
            <w:tcBorders>
              <w:bottom w:val="single" w:sz="4" w:space="0" w:color="000000"/>
              <w:right w:val="single" w:sz="4" w:space="0" w:color="000000"/>
            </w:tcBorders>
            <w:vAlign w:val="bottom"/>
          </w:tcPr>
          <w:p w14:paraId="4F75FC61" w14:textId="77777777" w:rsidR="00B37CF4" w:rsidRDefault="00000000">
            <w:pPr>
              <w:widowControl w:val="0"/>
              <w:jc w:val="center"/>
              <w:rPr>
                <w:sz w:val="26"/>
                <w:szCs w:val="26"/>
              </w:rPr>
            </w:pPr>
            <w:r>
              <w:rPr>
                <w:sz w:val="26"/>
                <w:szCs w:val="26"/>
              </w:rPr>
              <w:t>12</w:t>
            </w:r>
          </w:p>
        </w:tc>
        <w:tc>
          <w:tcPr>
            <w:tcW w:w="1528" w:type="dxa"/>
            <w:tcBorders>
              <w:bottom w:val="single" w:sz="4" w:space="0" w:color="000000"/>
              <w:right w:val="single" w:sz="4" w:space="0" w:color="000000"/>
            </w:tcBorders>
            <w:vAlign w:val="bottom"/>
          </w:tcPr>
          <w:p w14:paraId="7C5FEE06" w14:textId="77777777" w:rsidR="00B37CF4" w:rsidRDefault="00000000">
            <w:pPr>
              <w:widowControl w:val="0"/>
              <w:jc w:val="center"/>
              <w:rPr>
                <w:sz w:val="26"/>
                <w:szCs w:val="26"/>
              </w:rPr>
            </w:pPr>
            <w:r>
              <w:rPr>
                <w:sz w:val="26"/>
                <w:szCs w:val="26"/>
              </w:rPr>
              <w:t>13</w:t>
            </w:r>
          </w:p>
        </w:tc>
      </w:tr>
      <w:tr w:rsidR="00B37CF4" w14:paraId="59AB77AF" w14:textId="77777777">
        <w:trPr>
          <w:trHeight w:val="300"/>
        </w:trPr>
        <w:tc>
          <w:tcPr>
            <w:tcW w:w="399" w:type="dxa"/>
            <w:tcBorders>
              <w:left w:val="single" w:sz="4" w:space="0" w:color="000000"/>
              <w:bottom w:val="single" w:sz="4" w:space="0" w:color="000000"/>
              <w:right w:val="single" w:sz="4" w:space="0" w:color="000000"/>
            </w:tcBorders>
          </w:tcPr>
          <w:p w14:paraId="0CBB3D1C" w14:textId="77777777" w:rsidR="00B37CF4" w:rsidRDefault="00000000">
            <w:pPr>
              <w:widowControl w:val="0"/>
              <w:jc w:val="center"/>
              <w:rPr>
                <w:sz w:val="26"/>
                <w:szCs w:val="26"/>
              </w:rPr>
            </w:pPr>
            <w:r>
              <w:rPr>
                <w:sz w:val="26"/>
                <w:szCs w:val="26"/>
              </w:rPr>
              <w:t>1</w:t>
            </w:r>
          </w:p>
        </w:tc>
        <w:tc>
          <w:tcPr>
            <w:tcW w:w="1408" w:type="dxa"/>
            <w:tcBorders>
              <w:bottom w:val="single" w:sz="4" w:space="0" w:color="000000"/>
              <w:right w:val="single" w:sz="4" w:space="0" w:color="000000"/>
            </w:tcBorders>
          </w:tcPr>
          <w:p w14:paraId="06242428" w14:textId="77777777" w:rsidR="00B37CF4" w:rsidRDefault="00B37CF4">
            <w:pPr>
              <w:widowControl w:val="0"/>
              <w:rPr>
                <w:sz w:val="26"/>
                <w:szCs w:val="26"/>
              </w:rPr>
            </w:pPr>
          </w:p>
        </w:tc>
        <w:tc>
          <w:tcPr>
            <w:tcW w:w="1420" w:type="dxa"/>
            <w:tcBorders>
              <w:left w:val="single" w:sz="4" w:space="0" w:color="000000"/>
              <w:bottom w:val="single" w:sz="4" w:space="0" w:color="000000"/>
            </w:tcBorders>
            <w:tcMar>
              <w:top w:w="55" w:type="dxa"/>
              <w:bottom w:w="55" w:type="dxa"/>
            </w:tcMar>
          </w:tcPr>
          <w:p w14:paraId="338BC2DC" w14:textId="77777777" w:rsidR="00B37CF4" w:rsidRDefault="00B37CF4">
            <w:pPr>
              <w:widowControl w:val="0"/>
              <w:rPr>
                <w:sz w:val="26"/>
                <w:szCs w:val="26"/>
              </w:rPr>
            </w:pPr>
          </w:p>
        </w:tc>
        <w:tc>
          <w:tcPr>
            <w:tcW w:w="917" w:type="dxa"/>
            <w:tcBorders>
              <w:left w:val="single" w:sz="4" w:space="0" w:color="000000"/>
              <w:bottom w:val="single" w:sz="4" w:space="0" w:color="000000"/>
              <w:right w:val="single" w:sz="4" w:space="0" w:color="000000"/>
            </w:tcBorders>
            <w:tcMar>
              <w:top w:w="55" w:type="dxa"/>
              <w:bottom w:w="55" w:type="dxa"/>
            </w:tcMar>
          </w:tcPr>
          <w:p w14:paraId="13BF51D5" w14:textId="77777777" w:rsidR="00B37CF4" w:rsidRDefault="00B37CF4">
            <w:pPr>
              <w:widowControl w:val="0"/>
              <w:rPr>
                <w:sz w:val="26"/>
                <w:szCs w:val="26"/>
              </w:rPr>
            </w:pPr>
          </w:p>
        </w:tc>
        <w:tc>
          <w:tcPr>
            <w:tcW w:w="726" w:type="dxa"/>
            <w:tcBorders>
              <w:bottom w:val="single" w:sz="4" w:space="0" w:color="000000"/>
              <w:right w:val="single" w:sz="4" w:space="0" w:color="000000"/>
            </w:tcBorders>
          </w:tcPr>
          <w:p w14:paraId="2DB31F0A" w14:textId="77777777" w:rsidR="00B37CF4" w:rsidRDefault="00B37CF4">
            <w:pPr>
              <w:widowControl w:val="0"/>
              <w:rPr>
                <w:sz w:val="26"/>
                <w:szCs w:val="26"/>
              </w:rPr>
            </w:pPr>
          </w:p>
        </w:tc>
        <w:tc>
          <w:tcPr>
            <w:tcW w:w="1086" w:type="dxa"/>
            <w:tcBorders>
              <w:bottom w:val="single" w:sz="4" w:space="0" w:color="000000"/>
              <w:right w:val="single" w:sz="4" w:space="0" w:color="000000"/>
            </w:tcBorders>
          </w:tcPr>
          <w:p w14:paraId="4BBA811F" w14:textId="77777777" w:rsidR="00B37CF4" w:rsidRDefault="00B37CF4">
            <w:pPr>
              <w:widowControl w:val="0"/>
              <w:rPr>
                <w:sz w:val="26"/>
                <w:szCs w:val="26"/>
              </w:rPr>
            </w:pPr>
          </w:p>
        </w:tc>
        <w:tc>
          <w:tcPr>
            <w:tcW w:w="1444" w:type="dxa"/>
            <w:tcBorders>
              <w:bottom w:val="single" w:sz="4" w:space="0" w:color="000000"/>
              <w:right w:val="single" w:sz="4" w:space="0" w:color="000000"/>
            </w:tcBorders>
          </w:tcPr>
          <w:p w14:paraId="4CF86ED5" w14:textId="77777777" w:rsidR="00B37CF4" w:rsidRDefault="00B37CF4">
            <w:pPr>
              <w:widowControl w:val="0"/>
              <w:rPr>
                <w:sz w:val="26"/>
                <w:szCs w:val="26"/>
              </w:rPr>
            </w:pPr>
          </w:p>
        </w:tc>
        <w:tc>
          <w:tcPr>
            <w:tcW w:w="744" w:type="dxa"/>
            <w:tcBorders>
              <w:bottom w:val="single" w:sz="4" w:space="0" w:color="000000"/>
              <w:right w:val="single" w:sz="4" w:space="0" w:color="000000"/>
            </w:tcBorders>
          </w:tcPr>
          <w:p w14:paraId="71C0C2C8" w14:textId="77777777" w:rsidR="00B37CF4" w:rsidRDefault="00B37CF4">
            <w:pPr>
              <w:widowControl w:val="0"/>
              <w:rPr>
                <w:sz w:val="26"/>
                <w:szCs w:val="26"/>
              </w:rPr>
            </w:pPr>
          </w:p>
        </w:tc>
        <w:tc>
          <w:tcPr>
            <w:tcW w:w="813" w:type="dxa"/>
            <w:tcBorders>
              <w:bottom w:val="single" w:sz="4" w:space="0" w:color="000000"/>
              <w:right w:val="single" w:sz="4" w:space="0" w:color="000000"/>
            </w:tcBorders>
            <w:vAlign w:val="center"/>
          </w:tcPr>
          <w:p w14:paraId="0AFD77F5" w14:textId="77777777" w:rsidR="00B37CF4" w:rsidRDefault="00B37CF4">
            <w:pPr>
              <w:widowControl w:val="0"/>
              <w:rPr>
                <w:sz w:val="26"/>
                <w:szCs w:val="26"/>
              </w:rPr>
            </w:pPr>
          </w:p>
        </w:tc>
        <w:tc>
          <w:tcPr>
            <w:tcW w:w="1585" w:type="dxa"/>
            <w:tcBorders>
              <w:bottom w:val="single" w:sz="4" w:space="0" w:color="000000"/>
              <w:right w:val="single" w:sz="4" w:space="0" w:color="000000"/>
            </w:tcBorders>
            <w:vAlign w:val="center"/>
          </w:tcPr>
          <w:p w14:paraId="38EFAAE0" w14:textId="77777777" w:rsidR="00B37CF4" w:rsidRDefault="00B37CF4">
            <w:pPr>
              <w:widowControl w:val="0"/>
              <w:rPr>
                <w:sz w:val="26"/>
                <w:szCs w:val="26"/>
              </w:rPr>
            </w:pPr>
          </w:p>
        </w:tc>
        <w:tc>
          <w:tcPr>
            <w:tcW w:w="1529" w:type="dxa"/>
            <w:tcBorders>
              <w:bottom w:val="single" w:sz="4" w:space="0" w:color="000000"/>
              <w:right w:val="single" w:sz="4" w:space="0" w:color="000000"/>
            </w:tcBorders>
            <w:vAlign w:val="center"/>
          </w:tcPr>
          <w:p w14:paraId="5D7B280B" w14:textId="77777777" w:rsidR="00B37CF4" w:rsidRDefault="00B37CF4">
            <w:pPr>
              <w:widowControl w:val="0"/>
              <w:jc w:val="right"/>
              <w:rPr>
                <w:sz w:val="26"/>
                <w:szCs w:val="26"/>
              </w:rPr>
            </w:pPr>
          </w:p>
        </w:tc>
        <w:tc>
          <w:tcPr>
            <w:tcW w:w="1314" w:type="dxa"/>
            <w:tcBorders>
              <w:bottom w:val="single" w:sz="4" w:space="0" w:color="000000"/>
              <w:right w:val="single" w:sz="4" w:space="0" w:color="000000"/>
            </w:tcBorders>
            <w:vAlign w:val="center"/>
          </w:tcPr>
          <w:p w14:paraId="58BC1193" w14:textId="77777777" w:rsidR="00B37CF4" w:rsidRDefault="00B37CF4">
            <w:pPr>
              <w:widowControl w:val="0"/>
              <w:jc w:val="right"/>
              <w:rPr>
                <w:sz w:val="26"/>
                <w:szCs w:val="26"/>
              </w:rPr>
            </w:pPr>
          </w:p>
        </w:tc>
        <w:tc>
          <w:tcPr>
            <w:tcW w:w="1528" w:type="dxa"/>
            <w:tcBorders>
              <w:bottom w:val="single" w:sz="4" w:space="0" w:color="000000"/>
              <w:right w:val="single" w:sz="4" w:space="0" w:color="000000"/>
            </w:tcBorders>
            <w:vAlign w:val="bottom"/>
          </w:tcPr>
          <w:p w14:paraId="41FB1D9A" w14:textId="77777777" w:rsidR="00B37CF4" w:rsidRDefault="00B37CF4">
            <w:pPr>
              <w:widowControl w:val="0"/>
              <w:rPr>
                <w:sz w:val="26"/>
                <w:szCs w:val="26"/>
              </w:rPr>
            </w:pPr>
          </w:p>
        </w:tc>
      </w:tr>
      <w:tr w:rsidR="00B37CF4" w14:paraId="00C4F6EB" w14:textId="77777777">
        <w:trPr>
          <w:trHeight w:val="300"/>
        </w:trPr>
        <w:tc>
          <w:tcPr>
            <w:tcW w:w="399" w:type="dxa"/>
            <w:tcBorders>
              <w:left w:val="single" w:sz="4" w:space="0" w:color="000000"/>
              <w:bottom w:val="single" w:sz="4" w:space="0" w:color="000000"/>
              <w:right w:val="single" w:sz="4" w:space="0" w:color="000000"/>
            </w:tcBorders>
          </w:tcPr>
          <w:p w14:paraId="221B4D24" w14:textId="77777777" w:rsidR="00B37CF4" w:rsidRDefault="00000000">
            <w:pPr>
              <w:widowControl w:val="0"/>
              <w:jc w:val="center"/>
              <w:rPr>
                <w:sz w:val="26"/>
                <w:szCs w:val="26"/>
              </w:rPr>
            </w:pPr>
            <w:r>
              <w:rPr>
                <w:sz w:val="26"/>
                <w:szCs w:val="26"/>
              </w:rPr>
              <w:t>2</w:t>
            </w:r>
          </w:p>
        </w:tc>
        <w:tc>
          <w:tcPr>
            <w:tcW w:w="1408" w:type="dxa"/>
            <w:tcBorders>
              <w:bottom w:val="single" w:sz="4" w:space="0" w:color="000000"/>
              <w:right w:val="single" w:sz="4" w:space="0" w:color="000000"/>
            </w:tcBorders>
          </w:tcPr>
          <w:p w14:paraId="0C6B2C62" w14:textId="77777777" w:rsidR="00B37CF4" w:rsidRDefault="00B37CF4">
            <w:pPr>
              <w:widowControl w:val="0"/>
              <w:rPr>
                <w:sz w:val="26"/>
                <w:szCs w:val="26"/>
              </w:rPr>
            </w:pPr>
          </w:p>
        </w:tc>
        <w:tc>
          <w:tcPr>
            <w:tcW w:w="1420" w:type="dxa"/>
            <w:tcBorders>
              <w:left w:val="single" w:sz="4" w:space="0" w:color="000000"/>
              <w:bottom w:val="single" w:sz="4" w:space="0" w:color="000000"/>
            </w:tcBorders>
            <w:tcMar>
              <w:top w:w="55" w:type="dxa"/>
              <w:bottom w:w="55" w:type="dxa"/>
            </w:tcMar>
          </w:tcPr>
          <w:p w14:paraId="069257F7" w14:textId="77777777" w:rsidR="00B37CF4" w:rsidRDefault="00B37CF4">
            <w:pPr>
              <w:widowControl w:val="0"/>
              <w:rPr>
                <w:sz w:val="26"/>
                <w:szCs w:val="26"/>
              </w:rPr>
            </w:pPr>
          </w:p>
        </w:tc>
        <w:tc>
          <w:tcPr>
            <w:tcW w:w="917" w:type="dxa"/>
            <w:tcBorders>
              <w:left w:val="single" w:sz="4" w:space="0" w:color="000000"/>
              <w:bottom w:val="single" w:sz="4" w:space="0" w:color="000000"/>
              <w:right w:val="single" w:sz="4" w:space="0" w:color="000000"/>
            </w:tcBorders>
            <w:tcMar>
              <w:top w:w="55" w:type="dxa"/>
              <w:bottom w:w="55" w:type="dxa"/>
            </w:tcMar>
          </w:tcPr>
          <w:p w14:paraId="37454039" w14:textId="77777777" w:rsidR="00B37CF4" w:rsidRDefault="00B37CF4">
            <w:pPr>
              <w:widowControl w:val="0"/>
              <w:rPr>
                <w:sz w:val="26"/>
                <w:szCs w:val="26"/>
              </w:rPr>
            </w:pPr>
          </w:p>
        </w:tc>
        <w:tc>
          <w:tcPr>
            <w:tcW w:w="726" w:type="dxa"/>
            <w:tcBorders>
              <w:bottom w:val="single" w:sz="4" w:space="0" w:color="000000"/>
              <w:right w:val="single" w:sz="4" w:space="0" w:color="000000"/>
            </w:tcBorders>
          </w:tcPr>
          <w:p w14:paraId="76BDABF6" w14:textId="77777777" w:rsidR="00B37CF4" w:rsidRDefault="00B37CF4">
            <w:pPr>
              <w:widowControl w:val="0"/>
              <w:rPr>
                <w:sz w:val="26"/>
                <w:szCs w:val="26"/>
              </w:rPr>
            </w:pPr>
          </w:p>
        </w:tc>
        <w:tc>
          <w:tcPr>
            <w:tcW w:w="1086" w:type="dxa"/>
            <w:tcBorders>
              <w:bottom w:val="single" w:sz="4" w:space="0" w:color="000000"/>
              <w:right w:val="single" w:sz="4" w:space="0" w:color="000000"/>
            </w:tcBorders>
          </w:tcPr>
          <w:p w14:paraId="657AF3BA" w14:textId="77777777" w:rsidR="00B37CF4" w:rsidRDefault="00B37CF4">
            <w:pPr>
              <w:widowControl w:val="0"/>
              <w:rPr>
                <w:sz w:val="26"/>
                <w:szCs w:val="26"/>
              </w:rPr>
            </w:pPr>
          </w:p>
        </w:tc>
        <w:tc>
          <w:tcPr>
            <w:tcW w:w="1444" w:type="dxa"/>
            <w:tcBorders>
              <w:bottom w:val="single" w:sz="4" w:space="0" w:color="000000"/>
              <w:right w:val="single" w:sz="4" w:space="0" w:color="000000"/>
            </w:tcBorders>
          </w:tcPr>
          <w:p w14:paraId="38E50E0C" w14:textId="77777777" w:rsidR="00B37CF4" w:rsidRDefault="00B37CF4">
            <w:pPr>
              <w:widowControl w:val="0"/>
              <w:rPr>
                <w:sz w:val="26"/>
                <w:szCs w:val="26"/>
              </w:rPr>
            </w:pPr>
          </w:p>
        </w:tc>
        <w:tc>
          <w:tcPr>
            <w:tcW w:w="744" w:type="dxa"/>
            <w:tcBorders>
              <w:bottom w:val="single" w:sz="4" w:space="0" w:color="000000"/>
              <w:right w:val="single" w:sz="4" w:space="0" w:color="000000"/>
            </w:tcBorders>
          </w:tcPr>
          <w:p w14:paraId="4658B647" w14:textId="77777777" w:rsidR="00B37CF4" w:rsidRDefault="00B37CF4">
            <w:pPr>
              <w:widowControl w:val="0"/>
              <w:rPr>
                <w:sz w:val="26"/>
                <w:szCs w:val="26"/>
              </w:rPr>
            </w:pPr>
          </w:p>
        </w:tc>
        <w:tc>
          <w:tcPr>
            <w:tcW w:w="813" w:type="dxa"/>
            <w:tcBorders>
              <w:bottom w:val="single" w:sz="4" w:space="0" w:color="000000"/>
              <w:right w:val="single" w:sz="4" w:space="0" w:color="000000"/>
            </w:tcBorders>
            <w:vAlign w:val="center"/>
          </w:tcPr>
          <w:p w14:paraId="5455AC6A" w14:textId="77777777" w:rsidR="00B37CF4" w:rsidRDefault="00B37CF4">
            <w:pPr>
              <w:widowControl w:val="0"/>
              <w:rPr>
                <w:sz w:val="26"/>
                <w:szCs w:val="26"/>
              </w:rPr>
            </w:pPr>
          </w:p>
        </w:tc>
        <w:tc>
          <w:tcPr>
            <w:tcW w:w="1585" w:type="dxa"/>
            <w:tcBorders>
              <w:bottom w:val="single" w:sz="4" w:space="0" w:color="000000"/>
              <w:right w:val="single" w:sz="4" w:space="0" w:color="000000"/>
            </w:tcBorders>
            <w:vAlign w:val="center"/>
          </w:tcPr>
          <w:p w14:paraId="75C44A8D" w14:textId="77777777" w:rsidR="00B37CF4" w:rsidRDefault="00B37CF4">
            <w:pPr>
              <w:widowControl w:val="0"/>
              <w:rPr>
                <w:sz w:val="26"/>
                <w:szCs w:val="26"/>
              </w:rPr>
            </w:pPr>
          </w:p>
        </w:tc>
        <w:tc>
          <w:tcPr>
            <w:tcW w:w="1529" w:type="dxa"/>
            <w:tcBorders>
              <w:bottom w:val="single" w:sz="4" w:space="0" w:color="000000"/>
              <w:right w:val="single" w:sz="4" w:space="0" w:color="000000"/>
            </w:tcBorders>
            <w:vAlign w:val="center"/>
          </w:tcPr>
          <w:p w14:paraId="066D0095" w14:textId="77777777" w:rsidR="00B37CF4" w:rsidRDefault="00B37CF4">
            <w:pPr>
              <w:widowControl w:val="0"/>
              <w:jc w:val="right"/>
              <w:rPr>
                <w:sz w:val="26"/>
                <w:szCs w:val="26"/>
              </w:rPr>
            </w:pPr>
          </w:p>
        </w:tc>
        <w:tc>
          <w:tcPr>
            <w:tcW w:w="1314" w:type="dxa"/>
            <w:tcBorders>
              <w:bottom w:val="single" w:sz="4" w:space="0" w:color="000000"/>
              <w:right w:val="single" w:sz="4" w:space="0" w:color="000000"/>
            </w:tcBorders>
            <w:vAlign w:val="center"/>
          </w:tcPr>
          <w:p w14:paraId="1EBC0343" w14:textId="77777777" w:rsidR="00B37CF4" w:rsidRDefault="00B37CF4">
            <w:pPr>
              <w:widowControl w:val="0"/>
              <w:jc w:val="right"/>
              <w:rPr>
                <w:sz w:val="26"/>
                <w:szCs w:val="26"/>
              </w:rPr>
            </w:pPr>
          </w:p>
        </w:tc>
        <w:tc>
          <w:tcPr>
            <w:tcW w:w="1528" w:type="dxa"/>
            <w:tcBorders>
              <w:bottom w:val="single" w:sz="4" w:space="0" w:color="000000"/>
              <w:right w:val="single" w:sz="4" w:space="0" w:color="000000"/>
            </w:tcBorders>
            <w:vAlign w:val="bottom"/>
          </w:tcPr>
          <w:p w14:paraId="2DD5DE7C" w14:textId="77777777" w:rsidR="00B37CF4" w:rsidRDefault="00B37CF4">
            <w:pPr>
              <w:widowControl w:val="0"/>
              <w:rPr>
                <w:sz w:val="26"/>
                <w:szCs w:val="26"/>
              </w:rPr>
            </w:pPr>
          </w:p>
        </w:tc>
      </w:tr>
      <w:tr w:rsidR="00B37CF4" w14:paraId="0C554721" w14:textId="77777777">
        <w:trPr>
          <w:trHeight w:val="300"/>
        </w:trPr>
        <w:tc>
          <w:tcPr>
            <w:tcW w:w="399" w:type="dxa"/>
            <w:tcBorders>
              <w:left w:val="single" w:sz="4" w:space="0" w:color="000000"/>
              <w:bottom w:val="single" w:sz="4" w:space="0" w:color="000000"/>
              <w:right w:val="single" w:sz="4" w:space="0" w:color="000000"/>
            </w:tcBorders>
          </w:tcPr>
          <w:p w14:paraId="1F414DDF" w14:textId="77777777" w:rsidR="00B37CF4" w:rsidRDefault="00000000">
            <w:pPr>
              <w:widowControl w:val="0"/>
              <w:jc w:val="center"/>
              <w:rPr>
                <w:sz w:val="26"/>
                <w:szCs w:val="26"/>
              </w:rPr>
            </w:pPr>
            <w:r>
              <w:rPr>
                <w:sz w:val="26"/>
                <w:szCs w:val="26"/>
              </w:rPr>
              <w:t>3</w:t>
            </w:r>
          </w:p>
        </w:tc>
        <w:tc>
          <w:tcPr>
            <w:tcW w:w="1408" w:type="dxa"/>
            <w:tcBorders>
              <w:bottom w:val="single" w:sz="4" w:space="0" w:color="000000"/>
              <w:right w:val="single" w:sz="4" w:space="0" w:color="000000"/>
            </w:tcBorders>
          </w:tcPr>
          <w:p w14:paraId="275515D8" w14:textId="77777777" w:rsidR="00B37CF4" w:rsidRDefault="00B37CF4">
            <w:pPr>
              <w:widowControl w:val="0"/>
              <w:rPr>
                <w:sz w:val="26"/>
                <w:szCs w:val="26"/>
              </w:rPr>
            </w:pPr>
          </w:p>
        </w:tc>
        <w:tc>
          <w:tcPr>
            <w:tcW w:w="1420" w:type="dxa"/>
            <w:tcBorders>
              <w:left w:val="single" w:sz="4" w:space="0" w:color="000000"/>
              <w:bottom w:val="single" w:sz="4" w:space="0" w:color="000000"/>
            </w:tcBorders>
            <w:tcMar>
              <w:top w:w="55" w:type="dxa"/>
              <w:bottom w:w="55" w:type="dxa"/>
            </w:tcMar>
          </w:tcPr>
          <w:p w14:paraId="0633B66F" w14:textId="77777777" w:rsidR="00B37CF4" w:rsidRDefault="00B37CF4">
            <w:pPr>
              <w:widowControl w:val="0"/>
              <w:rPr>
                <w:sz w:val="26"/>
                <w:szCs w:val="26"/>
              </w:rPr>
            </w:pPr>
          </w:p>
        </w:tc>
        <w:tc>
          <w:tcPr>
            <w:tcW w:w="917" w:type="dxa"/>
            <w:tcBorders>
              <w:left w:val="single" w:sz="4" w:space="0" w:color="000000"/>
              <w:bottom w:val="single" w:sz="4" w:space="0" w:color="000000"/>
              <w:right w:val="single" w:sz="4" w:space="0" w:color="000000"/>
            </w:tcBorders>
            <w:tcMar>
              <w:top w:w="55" w:type="dxa"/>
              <w:bottom w:w="55" w:type="dxa"/>
            </w:tcMar>
          </w:tcPr>
          <w:p w14:paraId="08EA6993" w14:textId="77777777" w:rsidR="00B37CF4" w:rsidRDefault="00B37CF4">
            <w:pPr>
              <w:widowControl w:val="0"/>
              <w:rPr>
                <w:sz w:val="26"/>
                <w:szCs w:val="26"/>
              </w:rPr>
            </w:pPr>
          </w:p>
        </w:tc>
        <w:tc>
          <w:tcPr>
            <w:tcW w:w="726" w:type="dxa"/>
            <w:tcBorders>
              <w:bottom w:val="single" w:sz="4" w:space="0" w:color="000000"/>
              <w:right w:val="single" w:sz="4" w:space="0" w:color="000000"/>
            </w:tcBorders>
          </w:tcPr>
          <w:p w14:paraId="23E0F2CD" w14:textId="77777777" w:rsidR="00B37CF4" w:rsidRDefault="00B37CF4">
            <w:pPr>
              <w:widowControl w:val="0"/>
              <w:rPr>
                <w:sz w:val="26"/>
                <w:szCs w:val="26"/>
              </w:rPr>
            </w:pPr>
          </w:p>
        </w:tc>
        <w:tc>
          <w:tcPr>
            <w:tcW w:w="1086" w:type="dxa"/>
            <w:tcBorders>
              <w:bottom w:val="single" w:sz="4" w:space="0" w:color="000000"/>
              <w:right w:val="single" w:sz="4" w:space="0" w:color="000000"/>
            </w:tcBorders>
          </w:tcPr>
          <w:p w14:paraId="07CF5BC2" w14:textId="77777777" w:rsidR="00B37CF4" w:rsidRDefault="00B37CF4">
            <w:pPr>
              <w:widowControl w:val="0"/>
              <w:rPr>
                <w:sz w:val="26"/>
                <w:szCs w:val="26"/>
              </w:rPr>
            </w:pPr>
          </w:p>
        </w:tc>
        <w:tc>
          <w:tcPr>
            <w:tcW w:w="1444" w:type="dxa"/>
            <w:tcBorders>
              <w:bottom w:val="single" w:sz="4" w:space="0" w:color="000000"/>
              <w:right w:val="single" w:sz="4" w:space="0" w:color="000000"/>
            </w:tcBorders>
          </w:tcPr>
          <w:p w14:paraId="38FFE2ED" w14:textId="77777777" w:rsidR="00B37CF4" w:rsidRDefault="00B37CF4">
            <w:pPr>
              <w:widowControl w:val="0"/>
              <w:rPr>
                <w:sz w:val="26"/>
                <w:szCs w:val="26"/>
              </w:rPr>
            </w:pPr>
          </w:p>
        </w:tc>
        <w:tc>
          <w:tcPr>
            <w:tcW w:w="744" w:type="dxa"/>
            <w:tcBorders>
              <w:bottom w:val="single" w:sz="4" w:space="0" w:color="000000"/>
              <w:right w:val="single" w:sz="4" w:space="0" w:color="000000"/>
            </w:tcBorders>
          </w:tcPr>
          <w:p w14:paraId="4BB17E31" w14:textId="77777777" w:rsidR="00B37CF4" w:rsidRDefault="00B37CF4">
            <w:pPr>
              <w:widowControl w:val="0"/>
              <w:rPr>
                <w:sz w:val="26"/>
                <w:szCs w:val="26"/>
              </w:rPr>
            </w:pPr>
          </w:p>
        </w:tc>
        <w:tc>
          <w:tcPr>
            <w:tcW w:w="813" w:type="dxa"/>
            <w:tcBorders>
              <w:bottom w:val="single" w:sz="4" w:space="0" w:color="000000"/>
              <w:right w:val="single" w:sz="4" w:space="0" w:color="000000"/>
            </w:tcBorders>
            <w:vAlign w:val="center"/>
          </w:tcPr>
          <w:p w14:paraId="73430918" w14:textId="77777777" w:rsidR="00B37CF4" w:rsidRDefault="00B37CF4">
            <w:pPr>
              <w:widowControl w:val="0"/>
              <w:rPr>
                <w:sz w:val="26"/>
                <w:szCs w:val="26"/>
              </w:rPr>
            </w:pPr>
          </w:p>
        </w:tc>
        <w:tc>
          <w:tcPr>
            <w:tcW w:w="1585" w:type="dxa"/>
            <w:tcBorders>
              <w:bottom w:val="single" w:sz="4" w:space="0" w:color="000000"/>
              <w:right w:val="single" w:sz="4" w:space="0" w:color="000000"/>
            </w:tcBorders>
            <w:vAlign w:val="center"/>
          </w:tcPr>
          <w:p w14:paraId="6DC0E21D" w14:textId="77777777" w:rsidR="00B37CF4" w:rsidRDefault="00B37CF4">
            <w:pPr>
              <w:widowControl w:val="0"/>
              <w:rPr>
                <w:sz w:val="26"/>
                <w:szCs w:val="26"/>
              </w:rPr>
            </w:pPr>
          </w:p>
        </w:tc>
        <w:tc>
          <w:tcPr>
            <w:tcW w:w="1529" w:type="dxa"/>
            <w:tcBorders>
              <w:bottom w:val="single" w:sz="4" w:space="0" w:color="000000"/>
              <w:right w:val="single" w:sz="4" w:space="0" w:color="000000"/>
            </w:tcBorders>
            <w:vAlign w:val="center"/>
          </w:tcPr>
          <w:p w14:paraId="1BAF713E" w14:textId="77777777" w:rsidR="00B37CF4" w:rsidRDefault="00B37CF4">
            <w:pPr>
              <w:widowControl w:val="0"/>
              <w:jc w:val="right"/>
              <w:rPr>
                <w:sz w:val="26"/>
                <w:szCs w:val="26"/>
              </w:rPr>
            </w:pPr>
          </w:p>
        </w:tc>
        <w:tc>
          <w:tcPr>
            <w:tcW w:w="1314" w:type="dxa"/>
            <w:tcBorders>
              <w:bottom w:val="single" w:sz="4" w:space="0" w:color="000000"/>
              <w:right w:val="single" w:sz="4" w:space="0" w:color="000000"/>
            </w:tcBorders>
            <w:vAlign w:val="center"/>
          </w:tcPr>
          <w:p w14:paraId="349810FF" w14:textId="77777777" w:rsidR="00B37CF4" w:rsidRDefault="00B37CF4">
            <w:pPr>
              <w:widowControl w:val="0"/>
              <w:jc w:val="right"/>
              <w:rPr>
                <w:sz w:val="26"/>
                <w:szCs w:val="26"/>
              </w:rPr>
            </w:pPr>
          </w:p>
        </w:tc>
        <w:tc>
          <w:tcPr>
            <w:tcW w:w="1528" w:type="dxa"/>
            <w:tcBorders>
              <w:bottom w:val="single" w:sz="4" w:space="0" w:color="000000"/>
              <w:right w:val="single" w:sz="4" w:space="0" w:color="000000"/>
            </w:tcBorders>
            <w:vAlign w:val="bottom"/>
          </w:tcPr>
          <w:p w14:paraId="48D0C653" w14:textId="77777777" w:rsidR="00B37CF4" w:rsidRDefault="00B37CF4">
            <w:pPr>
              <w:widowControl w:val="0"/>
              <w:rPr>
                <w:sz w:val="26"/>
                <w:szCs w:val="26"/>
              </w:rPr>
            </w:pPr>
          </w:p>
        </w:tc>
      </w:tr>
      <w:tr w:rsidR="00B37CF4" w14:paraId="3AF97F40" w14:textId="77777777">
        <w:trPr>
          <w:trHeight w:val="300"/>
        </w:trPr>
        <w:tc>
          <w:tcPr>
            <w:tcW w:w="8957" w:type="dxa"/>
            <w:gridSpan w:val="9"/>
            <w:tcBorders>
              <w:left w:val="single" w:sz="4" w:space="0" w:color="000000"/>
              <w:bottom w:val="single" w:sz="4" w:space="0" w:color="000000"/>
              <w:right w:val="single" w:sz="4" w:space="0" w:color="000000"/>
            </w:tcBorders>
          </w:tcPr>
          <w:p w14:paraId="3E9682D2" w14:textId="77777777" w:rsidR="00B37CF4" w:rsidRDefault="00000000">
            <w:pPr>
              <w:widowControl w:val="0"/>
              <w:rPr>
                <w:sz w:val="26"/>
                <w:szCs w:val="26"/>
              </w:rPr>
            </w:pPr>
            <w:r>
              <w:rPr>
                <w:sz w:val="26"/>
                <w:szCs w:val="26"/>
              </w:rPr>
              <w:t>Итого затрат:</w:t>
            </w:r>
          </w:p>
        </w:tc>
        <w:tc>
          <w:tcPr>
            <w:tcW w:w="1585" w:type="dxa"/>
            <w:tcBorders>
              <w:left w:val="single" w:sz="4" w:space="0" w:color="000000"/>
              <w:bottom w:val="single" w:sz="8" w:space="0" w:color="000000"/>
              <w:right w:val="single" w:sz="4" w:space="0" w:color="000000"/>
            </w:tcBorders>
            <w:vAlign w:val="center"/>
          </w:tcPr>
          <w:p w14:paraId="2F259738" w14:textId="77777777" w:rsidR="00B37CF4" w:rsidRDefault="00B37CF4">
            <w:pPr>
              <w:widowControl w:val="0"/>
              <w:rPr>
                <w:sz w:val="26"/>
                <w:szCs w:val="26"/>
              </w:rPr>
            </w:pPr>
          </w:p>
        </w:tc>
        <w:tc>
          <w:tcPr>
            <w:tcW w:w="1529" w:type="dxa"/>
            <w:tcBorders>
              <w:bottom w:val="single" w:sz="8" w:space="0" w:color="000000"/>
              <w:right w:val="single" w:sz="4" w:space="0" w:color="000000"/>
            </w:tcBorders>
            <w:vAlign w:val="center"/>
          </w:tcPr>
          <w:p w14:paraId="50270C85" w14:textId="77777777" w:rsidR="00B37CF4" w:rsidRDefault="00B37CF4">
            <w:pPr>
              <w:widowControl w:val="0"/>
              <w:jc w:val="right"/>
              <w:rPr>
                <w:sz w:val="26"/>
                <w:szCs w:val="26"/>
              </w:rPr>
            </w:pPr>
          </w:p>
        </w:tc>
        <w:tc>
          <w:tcPr>
            <w:tcW w:w="1314" w:type="dxa"/>
            <w:tcBorders>
              <w:bottom w:val="single" w:sz="8" w:space="0" w:color="000000"/>
              <w:right w:val="single" w:sz="4" w:space="0" w:color="000000"/>
            </w:tcBorders>
            <w:vAlign w:val="center"/>
          </w:tcPr>
          <w:p w14:paraId="0518279B" w14:textId="77777777" w:rsidR="00B37CF4" w:rsidRDefault="00B37CF4">
            <w:pPr>
              <w:widowControl w:val="0"/>
              <w:jc w:val="right"/>
              <w:rPr>
                <w:sz w:val="26"/>
                <w:szCs w:val="26"/>
              </w:rPr>
            </w:pPr>
          </w:p>
        </w:tc>
        <w:tc>
          <w:tcPr>
            <w:tcW w:w="1528" w:type="dxa"/>
            <w:tcBorders>
              <w:bottom w:val="single" w:sz="8" w:space="0" w:color="000000"/>
              <w:right w:val="single" w:sz="4" w:space="0" w:color="000000"/>
            </w:tcBorders>
            <w:vAlign w:val="bottom"/>
          </w:tcPr>
          <w:p w14:paraId="0AB41E42" w14:textId="77777777" w:rsidR="00B37CF4" w:rsidRDefault="00B37CF4">
            <w:pPr>
              <w:widowControl w:val="0"/>
              <w:rPr>
                <w:sz w:val="26"/>
                <w:szCs w:val="26"/>
              </w:rPr>
            </w:pPr>
          </w:p>
        </w:tc>
      </w:tr>
    </w:tbl>
    <w:p w14:paraId="109399B6" w14:textId="77777777" w:rsidR="00B37CF4" w:rsidRDefault="00000000">
      <w:pPr>
        <w:widowControl w:val="0"/>
        <w:suppressAutoHyphens/>
        <w:ind w:right="-314"/>
        <w:jc w:val="both"/>
      </w:pPr>
      <w:r>
        <w:rPr>
          <w:rFonts w:eastAsia="Calibri"/>
          <w:szCs w:val="28"/>
          <w:lang w:eastAsia="en-US"/>
        </w:rPr>
        <w:t>* Сумма фактически понесённых затрат указываются без учета налога на добавленную стоимость. Для заявителей, использующих право на освобождение от исполнения обязанностей налогоплательщика, связанных с исчислением и уплатой налога на добавленную стоимость, сумма фактически понесенных затрат указывается с учетом налога на добавленную стоимость.</w:t>
      </w:r>
    </w:p>
    <w:p w14:paraId="097C9E55" w14:textId="77777777" w:rsidR="00B37CF4" w:rsidRDefault="00000000">
      <w:pPr>
        <w:suppressAutoHyphens/>
        <w:ind w:right="-314"/>
        <w:jc w:val="both"/>
      </w:pPr>
      <w:r>
        <w:rPr>
          <w:rFonts w:eastAsia="Calibri"/>
          <w:szCs w:val="28"/>
          <w:lang w:eastAsia="en-US"/>
        </w:rPr>
        <w:lastRenderedPageBreak/>
        <w:t xml:space="preserve">Примечание: к сводному реестру документов прилагаются указанные в реестре копии электронных документов, которые подтверждают часть фактически понесенных затрат, указанных в заявке. Затраты не могут являться подтверждающими документами по иным видам субсидий. </w:t>
      </w:r>
    </w:p>
    <w:p w14:paraId="0CD2D3BC" w14:textId="77777777" w:rsidR="00B37CF4" w:rsidRDefault="00B37CF4">
      <w:pPr>
        <w:suppressAutoHyphens/>
        <w:ind w:right="-314"/>
        <w:jc w:val="both"/>
        <w:rPr>
          <w:rFonts w:eastAsia="Calibri"/>
          <w:szCs w:val="28"/>
          <w:lang w:eastAsia="en-US"/>
        </w:rPr>
      </w:pPr>
    </w:p>
    <w:tbl>
      <w:tblPr>
        <w:tblW w:w="14914" w:type="dxa"/>
        <w:tblInd w:w="108" w:type="dxa"/>
        <w:tblLayout w:type="fixed"/>
        <w:tblLook w:val="0600" w:firstRow="0" w:lastRow="0" w:firstColumn="0" w:lastColumn="0" w:noHBand="1" w:noVBand="1"/>
      </w:tblPr>
      <w:tblGrid>
        <w:gridCol w:w="14914"/>
      </w:tblGrid>
      <w:tr w:rsidR="00B37CF4" w14:paraId="30E48F27" w14:textId="77777777">
        <w:trPr>
          <w:trHeight w:val="375"/>
        </w:trPr>
        <w:tc>
          <w:tcPr>
            <w:tcW w:w="14914" w:type="dxa"/>
            <w:vAlign w:val="bottom"/>
          </w:tcPr>
          <w:p w14:paraId="0F119743" w14:textId="77777777" w:rsidR="00B37CF4" w:rsidRDefault="00000000">
            <w:pPr>
              <w:widowControl w:val="0"/>
              <w:rPr>
                <w:szCs w:val="28"/>
              </w:rPr>
            </w:pPr>
            <w:r>
              <w:rPr>
                <w:szCs w:val="28"/>
              </w:rPr>
              <w:t>Руководитель                                   _____________                            _____________________</w:t>
            </w:r>
          </w:p>
        </w:tc>
      </w:tr>
      <w:tr w:rsidR="00B37CF4" w14:paraId="78D61586" w14:textId="77777777">
        <w:trPr>
          <w:trHeight w:val="300"/>
        </w:trPr>
        <w:tc>
          <w:tcPr>
            <w:tcW w:w="14914" w:type="dxa"/>
            <w:vAlign w:val="bottom"/>
          </w:tcPr>
          <w:p w14:paraId="4B548C48" w14:textId="77777777" w:rsidR="00B37CF4" w:rsidRDefault="00000000">
            <w:pPr>
              <w:widowControl w:val="0"/>
              <w:spacing w:line="252" w:lineRule="auto"/>
              <w:rPr>
                <w:szCs w:val="28"/>
              </w:rPr>
            </w:pPr>
            <w:r>
              <w:t>МП (при наличии)</w:t>
            </w:r>
            <w:r>
              <w:rPr>
                <w:szCs w:val="28"/>
              </w:rPr>
              <w:t xml:space="preserve">                                (подпись)                                 (расшифровка подписи)</w:t>
            </w:r>
          </w:p>
          <w:p w14:paraId="05967A14" w14:textId="77777777" w:rsidR="00B37CF4" w:rsidRDefault="00B37CF4">
            <w:pPr>
              <w:widowControl w:val="0"/>
              <w:spacing w:line="252" w:lineRule="auto"/>
              <w:rPr>
                <w:szCs w:val="28"/>
              </w:rPr>
            </w:pPr>
          </w:p>
        </w:tc>
      </w:tr>
      <w:tr w:rsidR="00B37CF4" w14:paraId="52FFE666" w14:textId="77777777">
        <w:trPr>
          <w:trHeight w:val="315"/>
        </w:trPr>
        <w:tc>
          <w:tcPr>
            <w:tcW w:w="14914" w:type="dxa"/>
            <w:vAlign w:val="bottom"/>
          </w:tcPr>
          <w:p w14:paraId="4804A1BA" w14:textId="77777777" w:rsidR="00B37CF4" w:rsidRDefault="00000000">
            <w:pPr>
              <w:widowControl w:val="0"/>
              <w:spacing w:line="252" w:lineRule="auto"/>
              <w:rPr>
                <w:szCs w:val="28"/>
              </w:rPr>
            </w:pPr>
            <w:r>
              <w:rPr>
                <w:szCs w:val="28"/>
              </w:rPr>
              <w:t>Главный бухгалтер                           ___________                            ______________________</w:t>
            </w:r>
          </w:p>
          <w:p w14:paraId="74BD33B6" w14:textId="77777777" w:rsidR="00B37CF4" w:rsidRDefault="00000000">
            <w:pPr>
              <w:widowControl w:val="0"/>
              <w:spacing w:line="252" w:lineRule="auto"/>
              <w:rPr>
                <w:szCs w:val="28"/>
              </w:rPr>
            </w:pPr>
            <w:r>
              <w:rPr>
                <w:szCs w:val="28"/>
              </w:rPr>
              <w:t xml:space="preserve">                                                              (подпись)</w:t>
            </w:r>
            <w:r>
              <w:rPr>
                <w:szCs w:val="28"/>
              </w:rPr>
              <w:tab/>
              <w:t xml:space="preserve">                             (расшифровка подписи)</w:t>
            </w:r>
          </w:p>
          <w:p w14:paraId="1975B07A" w14:textId="77777777" w:rsidR="00B37CF4" w:rsidRDefault="00000000">
            <w:pPr>
              <w:widowControl w:val="0"/>
              <w:spacing w:line="252" w:lineRule="auto"/>
              <w:rPr>
                <w:szCs w:val="28"/>
              </w:rPr>
            </w:pPr>
            <w:r>
              <w:rPr>
                <w:szCs w:val="28"/>
              </w:rPr>
              <w:t>«_____» ____________ 20___г.</w:t>
            </w:r>
          </w:p>
        </w:tc>
      </w:tr>
    </w:tbl>
    <w:p w14:paraId="3E36CC18" w14:textId="77777777" w:rsidR="00B37CF4" w:rsidRDefault="00B37CF4">
      <w:pPr>
        <w:jc w:val="both"/>
      </w:pPr>
    </w:p>
    <w:p w14:paraId="574083EB" w14:textId="77777777" w:rsidR="00B37CF4" w:rsidRDefault="00B37CF4">
      <w:pPr>
        <w:jc w:val="both"/>
      </w:pPr>
    </w:p>
    <w:p w14:paraId="6111A7FC" w14:textId="77777777" w:rsidR="00B37CF4" w:rsidRDefault="00000000">
      <w:r>
        <w:rPr>
          <w:szCs w:val="28"/>
        </w:rPr>
        <w:t>Начальник управления сельского хозяйства</w:t>
      </w:r>
    </w:p>
    <w:p w14:paraId="7D6651AC" w14:textId="77777777" w:rsidR="00B37CF4" w:rsidRDefault="00000000">
      <w:r>
        <w:rPr>
          <w:szCs w:val="28"/>
        </w:rPr>
        <w:t>администрации Ленинградского</w:t>
      </w:r>
    </w:p>
    <w:p w14:paraId="59583F99" w14:textId="77777777" w:rsidR="00B37CF4" w:rsidRDefault="00000000">
      <w:pPr>
        <w:suppressAutoHyphens/>
        <w:ind w:right="-397"/>
        <w:jc w:val="both"/>
        <w:sectPr w:rsidR="00B37CF4">
          <w:headerReference w:type="even" r:id="rId125"/>
          <w:headerReference w:type="default" r:id="rId126"/>
          <w:headerReference w:type="first" r:id="rId127"/>
          <w:pgSz w:w="16838" w:h="11906" w:orient="landscape"/>
          <w:pgMar w:top="2022" w:right="1134" w:bottom="567" w:left="1134" w:header="1417" w:footer="0" w:gutter="0"/>
          <w:cols w:space="720"/>
          <w:formProt w:val="0"/>
          <w:titlePg/>
          <w:docGrid w:linePitch="381"/>
        </w:sectPr>
      </w:pPr>
      <w:r>
        <w:rPr>
          <w:szCs w:val="28"/>
        </w:rPr>
        <w:t>муниципального округа                                                                                                                                        И</w:t>
      </w:r>
      <w:r>
        <w:t>.С. Скоробогаченко</w:t>
      </w:r>
    </w:p>
    <w:tbl>
      <w:tblPr>
        <w:tblStyle w:val="affd"/>
        <w:tblW w:w="5499" w:type="dxa"/>
        <w:tblInd w:w="9203" w:type="dxa"/>
        <w:tblLayout w:type="fixed"/>
        <w:tblLook w:val="04A0" w:firstRow="1" w:lastRow="0" w:firstColumn="1" w:lastColumn="0" w:noHBand="0" w:noVBand="1"/>
      </w:tblPr>
      <w:tblGrid>
        <w:gridCol w:w="5499"/>
      </w:tblGrid>
      <w:tr w:rsidR="00B37CF4" w14:paraId="09B90CCF" w14:textId="77777777">
        <w:trPr>
          <w:trHeight w:val="2541"/>
        </w:trPr>
        <w:tc>
          <w:tcPr>
            <w:tcW w:w="5499" w:type="dxa"/>
            <w:tcBorders>
              <w:top w:val="nil"/>
              <w:left w:val="nil"/>
              <w:bottom w:val="nil"/>
              <w:right w:val="nil"/>
            </w:tcBorders>
          </w:tcPr>
          <w:p w14:paraId="298CC433" w14:textId="77777777" w:rsidR="00B37CF4" w:rsidRDefault="00000000">
            <w:pPr>
              <w:widowControl w:val="0"/>
              <w:tabs>
                <w:tab w:val="center" w:pos="3124"/>
              </w:tabs>
              <w:ind w:left="-108"/>
            </w:pPr>
            <w:r>
              <w:rPr>
                <w:szCs w:val="28"/>
              </w:rPr>
              <w:lastRenderedPageBreak/>
              <w:t>Приложение 26</w:t>
            </w:r>
          </w:p>
          <w:p w14:paraId="184F966C" w14:textId="77777777" w:rsidR="00B37CF4" w:rsidRDefault="00000000">
            <w:pPr>
              <w:widowControl w:val="0"/>
              <w:ind w:left="-108"/>
            </w:pPr>
            <w:r>
              <w:rPr>
                <w:szCs w:val="28"/>
              </w:rPr>
              <w:t>к Порядку предоставления</w:t>
            </w:r>
          </w:p>
          <w:p w14:paraId="404A620F" w14:textId="77777777" w:rsidR="00B37CF4" w:rsidRDefault="00000000">
            <w:pPr>
              <w:widowControl w:val="0"/>
              <w:ind w:left="-108"/>
            </w:pPr>
            <w:r>
              <w:rPr>
                <w:szCs w:val="28"/>
              </w:rPr>
              <w:t>субсидий крестьянским (фермерским)</w:t>
            </w:r>
          </w:p>
          <w:p w14:paraId="00A0B577" w14:textId="77777777" w:rsidR="00B37CF4" w:rsidRDefault="00000000">
            <w:pPr>
              <w:widowControl w:val="0"/>
              <w:ind w:left="-108"/>
            </w:pPr>
            <w:r>
              <w:rPr>
                <w:szCs w:val="28"/>
              </w:rPr>
              <w:t>хозяйствам и индивидуальным</w:t>
            </w:r>
          </w:p>
          <w:p w14:paraId="305E4BCE" w14:textId="77777777" w:rsidR="00B37CF4" w:rsidRDefault="00000000">
            <w:pPr>
              <w:widowControl w:val="0"/>
              <w:ind w:left="-108"/>
            </w:pPr>
            <w:r>
              <w:rPr>
                <w:szCs w:val="28"/>
              </w:rPr>
              <w:t>предпринимателям, осуществляющим деятельность в области</w:t>
            </w:r>
          </w:p>
          <w:p w14:paraId="2C8EF2CF" w14:textId="77777777" w:rsidR="00B37CF4" w:rsidRDefault="00000000">
            <w:pPr>
              <w:widowControl w:val="0"/>
              <w:ind w:left="-108"/>
            </w:pPr>
            <w:r>
              <w:rPr>
                <w:szCs w:val="28"/>
              </w:rPr>
              <w:t>сельскохозяйственного производства,</w:t>
            </w:r>
          </w:p>
          <w:p w14:paraId="0305AD6E" w14:textId="77777777" w:rsidR="00B37CF4" w:rsidRDefault="00000000">
            <w:pPr>
              <w:widowControl w:val="0"/>
              <w:ind w:left="-108"/>
            </w:pPr>
            <w:r>
              <w:rPr>
                <w:szCs w:val="28"/>
              </w:rPr>
              <w:t>гражданам, ведущим личные подсобные хозяйства, а также гражданам, ведущим</w:t>
            </w:r>
          </w:p>
          <w:p w14:paraId="0BDB15F7" w14:textId="77777777" w:rsidR="00B37CF4" w:rsidRDefault="00000000">
            <w:pPr>
              <w:widowControl w:val="0"/>
              <w:ind w:left="-108"/>
            </w:pPr>
            <w:r>
              <w:rPr>
                <w:szCs w:val="28"/>
              </w:rPr>
              <w:t>личные подсобные хозяйства и</w:t>
            </w:r>
          </w:p>
          <w:p w14:paraId="6EE65B04" w14:textId="77777777" w:rsidR="00B37CF4" w:rsidRDefault="00000000">
            <w:pPr>
              <w:widowControl w:val="0"/>
              <w:ind w:left="-108"/>
            </w:pPr>
            <w:r>
              <w:rPr>
                <w:szCs w:val="28"/>
              </w:rPr>
              <w:t>применяющим специальный налоговый</w:t>
            </w:r>
          </w:p>
          <w:p w14:paraId="163E9D13" w14:textId="77777777" w:rsidR="00B37CF4" w:rsidRDefault="00000000">
            <w:pPr>
              <w:widowControl w:val="0"/>
              <w:ind w:left="-108"/>
            </w:pPr>
            <w:r>
              <w:rPr>
                <w:szCs w:val="28"/>
              </w:rPr>
              <w:t>режим «Налог на профессиональный доход»</w:t>
            </w:r>
          </w:p>
          <w:p w14:paraId="7B1C8EC8" w14:textId="77777777" w:rsidR="00B37CF4" w:rsidRDefault="00000000">
            <w:pPr>
              <w:widowControl w:val="0"/>
              <w:ind w:left="-108"/>
            </w:pPr>
            <w:r>
              <w:rPr>
                <w:szCs w:val="28"/>
              </w:rPr>
              <w:t>на территории муниципального образования</w:t>
            </w:r>
          </w:p>
          <w:p w14:paraId="119E874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B2D1C65" w14:textId="77777777" w:rsidR="00B37CF4" w:rsidRDefault="00000000">
      <w:r>
        <w:rPr>
          <w:szCs w:val="28"/>
        </w:rPr>
        <w:t>ФОРМА</w:t>
      </w:r>
    </w:p>
    <w:p w14:paraId="2CA71533" w14:textId="77777777" w:rsidR="00B37CF4" w:rsidRDefault="00000000">
      <w:r>
        <w:rPr>
          <w:szCs w:val="28"/>
        </w:rPr>
        <w:t xml:space="preserve">Заполняется гражданином, </w:t>
      </w:r>
    </w:p>
    <w:p w14:paraId="20E51C72" w14:textId="77777777" w:rsidR="00B37CF4" w:rsidRDefault="00000000">
      <w:pPr>
        <w:rPr>
          <w:color w:val="000000"/>
        </w:rPr>
      </w:pPr>
      <w:r>
        <w:rPr>
          <w:rFonts w:eastAsia="Calibri"/>
          <w:color w:val="000000"/>
          <w:szCs w:val="28"/>
          <w:lang w:eastAsia="en-US"/>
        </w:rPr>
        <w:t xml:space="preserve">ведущим личное подсобное хозяйство </w:t>
      </w:r>
    </w:p>
    <w:p w14:paraId="10810FDE" w14:textId="77777777" w:rsidR="00B37CF4" w:rsidRDefault="00000000">
      <w:pPr>
        <w:jc w:val="center"/>
        <w:rPr>
          <w:szCs w:val="28"/>
        </w:rPr>
      </w:pPr>
      <w:r>
        <w:rPr>
          <w:rFonts w:eastAsia="Calibri"/>
          <w:b/>
          <w:szCs w:val="28"/>
          <w:lang w:eastAsia="en-US"/>
        </w:rPr>
        <w:t>Сводный реестр документов,</w:t>
      </w:r>
    </w:p>
    <w:p w14:paraId="424A71F1" w14:textId="77777777" w:rsidR="00B37CF4" w:rsidRDefault="00000000">
      <w:pPr>
        <w:jc w:val="center"/>
        <w:rPr>
          <w:szCs w:val="28"/>
        </w:rPr>
      </w:pPr>
      <w:r>
        <w:rPr>
          <w:rFonts w:eastAsia="Calibri"/>
          <w:b/>
          <w:szCs w:val="28"/>
          <w:lang w:eastAsia="en-US"/>
        </w:rPr>
        <w:t xml:space="preserve">подтверждающих часть фактически понесенных затрат на </w:t>
      </w:r>
    </w:p>
    <w:p w14:paraId="3D021087" w14:textId="77777777" w:rsidR="00B37CF4" w:rsidRDefault="00000000">
      <w:pPr>
        <w:jc w:val="center"/>
        <w:rPr>
          <w:szCs w:val="28"/>
        </w:rPr>
      </w:pPr>
      <w:r>
        <w:rPr>
          <w:rFonts w:eastAsia="Calibri"/>
          <w:b/>
          <w:szCs w:val="28"/>
          <w:lang w:eastAsia="en-US"/>
        </w:rPr>
        <w:t>_________________________________________________________________________________</w:t>
      </w:r>
    </w:p>
    <w:p w14:paraId="1340ED0D" w14:textId="77777777" w:rsidR="00B37CF4" w:rsidRDefault="00000000">
      <w:pPr>
        <w:jc w:val="center"/>
        <w:rPr>
          <w:sz w:val="24"/>
        </w:rPr>
      </w:pPr>
      <w:r>
        <w:rPr>
          <w:rFonts w:eastAsia="Calibri"/>
          <w:sz w:val="24"/>
          <w:lang w:eastAsia="en-US"/>
        </w:rPr>
        <w:t>(собственное производство продукции животноводства (мясо КРС, молоко коров, коз))</w:t>
      </w:r>
    </w:p>
    <w:p w14:paraId="3CD2D5AD" w14:textId="77777777" w:rsidR="00B37CF4" w:rsidRDefault="00000000">
      <w:pPr>
        <w:rPr>
          <w:szCs w:val="28"/>
        </w:rPr>
      </w:pPr>
      <w:r>
        <w:rPr>
          <w:szCs w:val="28"/>
        </w:rPr>
        <w:t>Ф.И.О. заявителя__________________________________________________________________________________</w:t>
      </w:r>
    </w:p>
    <w:p w14:paraId="7F5C3266" w14:textId="77777777" w:rsidR="00B37CF4" w:rsidRDefault="00000000">
      <w:pPr>
        <w:rPr>
          <w:szCs w:val="28"/>
        </w:rPr>
      </w:pPr>
      <w:r>
        <w:rPr>
          <w:szCs w:val="28"/>
        </w:rPr>
        <w:t>ИНН заявителя__________________________________________________________________________________________</w:t>
      </w:r>
    </w:p>
    <w:p w14:paraId="0F066A1E" w14:textId="77777777" w:rsidR="00B37CF4" w:rsidRDefault="00000000">
      <w:pPr>
        <w:rPr>
          <w:sz w:val="26"/>
          <w:szCs w:val="26"/>
        </w:rPr>
      </w:pPr>
      <w:r>
        <w:rPr>
          <w:szCs w:val="28"/>
        </w:rPr>
        <w:t>Адрес получателя субсидии__</w:t>
      </w:r>
      <w:r>
        <w:rPr>
          <w:sz w:val="26"/>
          <w:szCs w:val="26"/>
        </w:rPr>
        <w:t>_</w:t>
      </w:r>
      <w:r>
        <w:rPr>
          <w:szCs w:val="28"/>
        </w:rPr>
        <w:t>_____________________________________________________________________________</w:t>
      </w:r>
    </w:p>
    <w:tbl>
      <w:tblPr>
        <w:tblW w:w="14971" w:type="dxa"/>
        <w:tblInd w:w="88" w:type="dxa"/>
        <w:tblLayout w:type="fixed"/>
        <w:tblLook w:val="0600" w:firstRow="0" w:lastRow="0" w:firstColumn="0" w:lastColumn="0" w:noHBand="1" w:noVBand="1"/>
      </w:tblPr>
      <w:tblGrid>
        <w:gridCol w:w="400"/>
        <w:gridCol w:w="1406"/>
        <w:gridCol w:w="1135"/>
        <w:gridCol w:w="1202"/>
        <w:gridCol w:w="729"/>
        <w:gridCol w:w="1639"/>
        <w:gridCol w:w="891"/>
        <w:gridCol w:w="813"/>
        <w:gridCol w:w="915"/>
        <w:gridCol w:w="1642"/>
        <w:gridCol w:w="2214"/>
        <w:gridCol w:w="1985"/>
      </w:tblGrid>
      <w:tr w:rsidR="00B37CF4" w14:paraId="7BA5575A" w14:textId="77777777">
        <w:trPr>
          <w:trHeight w:val="647"/>
        </w:trPr>
        <w:tc>
          <w:tcPr>
            <w:tcW w:w="399" w:type="dxa"/>
            <w:vMerge w:val="restart"/>
            <w:tcBorders>
              <w:top w:val="single" w:sz="4" w:space="0" w:color="000000"/>
              <w:left w:val="single" w:sz="4" w:space="0" w:color="000000"/>
              <w:bottom w:val="single" w:sz="4" w:space="0" w:color="000000"/>
              <w:right w:val="single" w:sz="4" w:space="0" w:color="000000"/>
            </w:tcBorders>
          </w:tcPr>
          <w:p w14:paraId="0421CC81" w14:textId="77777777" w:rsidR="00B37CF4" w:rsidRDefault="00000000">
            <w:pPr>
              <w:widowControl w:val="0"/>
              <w:jc w:val="center"/>
              <w:rPr>
                <w:sz w:val="24"/>
              </w:rPr>
            </w:pPr>
            <w:r>
              <w:rPr>
                <w:sz w:val="24"/>
              </w:rPr>
              <w:t xml:space="preserve">№ </w:t>
            </w:r>
            <w:r>
              <w:rPr>
                <w:sz w:val="24"/>
              </w:rPr>
              <w:lastRenderedPageBreak/>
              <w:t>п/п</w:t>
            </w:r>
          </w:p>
        </w:tc>
        <w:tc>
          <w:tcPr>
            <w:tcW w:w="1406" w:type="dxa"/>
            <w:vMerge w:val="restart"/>
            <w:tcBorders>
              <w:top w:val="single" w:sz="4" w:space="0" w:color="000000"/>
              <w:left w:val="single" w:sz="4" w:space="0" w:color="000000"/>
              <w:bottom w:val="single" w:sz="4" w:space="0" w:color="000000"/>
              <w:right w:val="single" w:sz="4" w:space="0" w:color="000000"/>
            </w:tcBorders>
          </w:tcPr>
          <w:p w14:paraId="1FAF2EE8" w14:textId="77777777" w:rsidR="00B37CF4" w:rsidRDefault="00000000">
            <w:pPr>
              <w:widowControl w:val="0"/>
              <w:jc w:val="center"/>
              <w:rPr>
                <w:sz w:val="24"/>
              </w:rPr>
            </w:pPr>
            <w:r>
              <w:rPr>
                <w:sz w:val="24"/>
              </w:rPr>
              <w:lastRenderedPageBreak/>
              <w:t>Наименование ста</w:t>
            </w:r>
            <w:r>
              <w:rPr>
                <w:sz w:val="24"/>
              </w:rPr>
              <w:lastRenderedPageBreak/>
              <w:t>тей затрат</w:t>
            </w:r>
          </w:p>
        </w:tc>
        <w:tc>
          <w:tcPr>
            <w:tcW w:w="7324" w:type="dxa"/>
            <w:gridSpan w:val="7"/>
            <w:tcBorders>
              <w:top w:val="single" w:sz="4" w:space="0" w:color="000000"/>
              <w:bottom w:val="single" w:sz="4" w:space="0" w:color="000000"/>
              <w:right w:val="single" w:sz="4" w:space="0" w:color="000000"/>
            </w:tcBorders>
            <w:vAlign w:val="bottom"/>
          </w:tcPr>
          <w:p w14:paraId="1EA73D0B" w14:textId="77777777" w:rsidR="00B37CF4" w:rsidRDefault="00000000">
            <w:pPr>
              <w:widowControl w:val="0"/>
              <w:jc w:val="center"/>
              <w:rPr>
                <w:sz w:val="24"/>
              </w:rPr>
            </w:pPr>
            <w:r>
              <w:rPr>
                <w:sz w:val="24"/>
              </w:rPr>
              <w:lastRenderedPageBreak/>
              <w:t>Документы, подтверждающие часть фактически</w:t>
            </w:r>
          </w:p>
          <w:p w14:paraId="10DDA2C5" w14:textId="77777777" w:rsidR="00B37CF4" w:rsidRDefault="00000000">
            <w:pPr>
              <w:widowControl w:val="0"/>
              <w:jc w:val="center"/>
              <w:rPr>
                <w:sz w:val="24"/>
              </w:rPr>
            </w:pPr>
            <w:r>
              <w:rPr>
                <w:sz w:val="24"/>
              </w:rPr>
              <w:t>понесенных затрат:</w:t>
            </w:r>
          </w:p>
        </w:tc>
        <w:tc>
          <w:tcPr>
            <w:tcW w:w="1642" w:type="dxa"/>
            <w:vMerge w:val="restart"/>
            <w:tcBorders>
              <w:top w:val="single" w:sz="4" w:space="0" w:color="000000"/>
              <w:left w:val="single" w:sz="4" w:space="0" w:color="000000"/>
              <w:bottom w:val="single" w:sz="4" w:space="0" w:color="000000"/>
              <w:right w:val="single" w:sz="4" w:space="0" w:color="000000"/>
            </w:tcBorders>
          </w:tcPr>
          <w:p w14:paraId="21BA15E4" w14:textId="77777777" w:rsidR="00B37CF4" w:rsidRDefault="00000000">
            <w:pPr>
              <w:widowControl w:val="0"/>
              <w:jc w:val="center"/>
              <w:rPr>
                <w:sz w:val="24"/>
              </w:rPr>
            </w:pPr>
            <w:r>
              <w:rPr>
                <w:sz w:val="24"/>
              </w:rPr>
              <w:t>Сумма фактически по</w:t>
            </w:r>
            <w:r>
              <w:rPr>
                <w:sz w:val="24"/>
              </w:rPr>
              <w:lastRenderedPageBreak/>
              <w:t>несенных затрат (рублей)</w:t>
            </w:r>
          </w:p>
        </w:tc>
        <w:tc>
          <w:tcPr>
            <w:tcW w:w="4199" w:type="dxa"/>
            <w:gridSpan w:val="2"/>
            <w:tcBorders>
              <w:top w:val="single" w:sz="4" w:space="0" w:color="000000"/>
              <w:bottom w:val="single" w:sz="4" w:space="0" w:color="000000"/>
              <w:right w:val="single" w:sz="4" w:space="0" w:color="000000"/>
            </w:tcBorders>
          </w:tcPr>
          <w:p w14:paraId="7AE699C0" w14:textId="77777777" w:rsidR="00B37CF4" w:rsidRDefault="00000000">
            <w:pPr>
              <w:widowControl w:val="0"/>
              <w:jc w:val="center"/>
              <w:rPr>
                <w:sz w:val="24"/>
              </w:rPr>
            </w:pPr>
            <w:r>
              <w:rPr>
                <w:sz w:val="24"/>
              </w:rPr>
              <w:lastRenderedPageBreak/>
              <w:t>в том числе на:</w:t>
            </w:r>
          </w:p>
        </w:tc>
      </w:tr>
      <w:tr w:rsidR="00B37CF4" w14:paraId="36820079" w14:textId="77777777">
        <w:trPr>
          <w:trHeight w:val="1181"/>
        </w:trPr>
        <w:tc>
          <w:tcPr>
            <w:tcW w:w="399" w:type="dxa"/>
            <w:vMerge/>
            <w:tcBorders>
              <w:top w:val="single" w:sz="4" w:space="0" w:color="000000"/>
              <w:left w:val="single" w:sz="4" w:space="0" w:color="000000"/>
              <w:bottom w:val="single" w:sz="4" w:space="0" w:color="000000"/>
              <w:right w:val="single" w:sz="4" w:space="0" w:color="000000"/>
            </w:tcBorders>
            <w:vAlign w:val="center"/>
          </w:tcPr>
          <w:p w14:paraId="11151A99" w14:textId="77777777" w:rsidR="00B37CF4" w:rsidRDefault="00B37CF4">
            <w:pPr>
              <w:widowControl w:val="0"/>
              <w:rPr>
                <w:sz w:val="24"/>
              </w:rPr>
            </w:pPr>
          </w:p>
        </w:tc>
        <w:tc>
          <w:tcPr>
            <w:tcW w:w="1406" w:type="dxa"/>
            <w:vMerge/>
            <w:tcBorders>
              <w:top w:val="single" w:sz="4" w:space="0" w:color="000000"/>
              <w:left w:val="single" w:sz="4" w:space="0" w:color="000000"/>
              <w:bottom w:val="single" w:sz="4" w:space="0" w:color="000000"/>
              <w:right w:val="single" w:sz="4" w:space="0" w:color="000000"/>
            </w:tcBorders>
            <w:vAlign w:val="center"/>
          </w:tcPr>
          <w:p w14:paraId="71AA1FA5" w14:textId="77777777" w:rsidR="00B37CF4" w:rsidRDefault="00B37CF4">
            <w:pPr>
              <w:widowControl w:val="0"/>
              <w:rPr>
                <w:sz w:val="24"/>
              </w:rPr>
            </w:pPr>
          </w:p>
        </w:tc>
        <w:tc>
          <w:tcPr>
            <w:tcW w:w="1135" w:type="dxa"/>
            <w:tcBorders>
              <w:top w:val="single" w:sz="4" w:space="0" w:color="000000"/>
              <w:left w:val="single" w:sz="4" w:space="0" w:color="000000"/>
              <w:bottom w:val="single" w:sz="4" w:space="0" w:color="000000"/>
            </w:tcBorders>
            <w:tcMar>
              <w:top w:w="55" w:type="dxa"/>
              <w:bottom w:w="55" w:type="dxa"/>
            </w:tcMar>
          </w:tcPr>
          <w:p w14:paraId="268CE265" w14:textId="77777777" w:rsidR="00B37CF4" w:rsidRDefault="00000000">
            <w:pPr>
              <w:widowControl w:val="0"/>
              <w:jc w:val="center"/>
              <w:rPr>
                <w:sz w:val="24"/>
              </w:rPr>
            </w:pPr>
            <w:r>
              <w:rPr>
                <w:sz w:val="24"/>
              </w:rPr>
              <w:t>договор (при наличии)</w:t>
            </w:r>
          </w:p>
        </w:tc>
        <w:tc>
          <w:tcPr>
            <w:tcW w:w="3570" w:type="dxa"/>
            <w:gridSpan w:val="3"/>
            <w:tcBorders>
              <w:top w:val="single" w:sz="4" w:space="0" w:color="000000"/>
              <w:left w:val="single" w:sz="4" w:space="0" w:color="000000"/>
              <w:bottom w:val="single" w:sz="4" w:space="0" w:color="000000"/>
              <w:right w:val="single" w:sz="4" w:space="0" w:color="000000"/>
            </w:tcBorders>
            <w:tcMar>
              <w:top w:w="55" w:type="dxa"/>
              <w:bottom w:w="55" w:type="dxa"/>
            </w:tcMar>
          </w:tcPr>
          <w:p w14:paraId="05D61470" w14:textId="77777777" w:rsidR="00B37CF4" w:rsidRDefault="00000000">
            <w:pPr>
              <w:widowControl w:val="0"/>
              <w:jc w:val="center"/>
              <w:rPr>
                <w:sz w:val="24"/>
              </w:rPr>
            </w:pPr>
            <w:r>
              <w:rPr>
                <w:sz w:val="24"/>
              </w:rPr>
              <w:t>товарные накладные и (или) универсальные передаточные документы и (или) товарные чеки и (или) акты выполненных работ и (или) прочие документы</w:t>
            </w:r>
          </w:p>
        </w:tc>
        <w:tc>
          <w:tcPr>
            <w:tcW w:w="2619" w:type="dxa"/>
            <w:gridSpan w:val="3"/>
            <w:tcBorders>
              <w:top w:val="single" w:sz="4" w:space="0" w:color="000000"/>
              <w:bottom w:val="single" w:sz="4" w:space="0" w:color="000000"/>
              <w:right w:val="single" w:sz="4" w:space="0" w:color="000000"/>
            </w:tcBorders>
          </w:tcPr>
          <w:p w14:paraId="00DAB4B4" w14:textId="77777777" w:rsidR="00B37CF4" w:rsidRDefault="00000000">
            <w:pPr>
              <w:widowControl w:val="0"/>
              <w:jc w:val="center"/>
              <w:rPr>
                <w:sz w:val="24"/>
              </w:rPr>
            </w:pPr>
            <w:r>
              <w:rPr>
                <w:sz w:val="24"/>
              </w:rPr>
              <w:t>платежные документы</w:t>
            </w:r>
          </w:p>
        </w:tc>
        <w:tc>
          <w:tcPr>
            <w:tcW w:w="1642" w:type="dxa"/>
            <w:vMerge/>
            <w:tcBorders>
              <w:top w:val="single" w:sz="4" w:space="0" w:color="000000"/>
              <w:left w:val="single" w:sz="4" w:space="0" w:color="000000"/>
              <w:bottom w:val="single" w:sz="4" w:space="0" w:color="000000"/>
              <w:right w:val="single" w:sz="4" w:space="0" w:color="000000"/>
            </w:tcBorders>
            <w:vAlign w:val="center"/>
          </w:tcPr>
          <w:p w14:paraId="615310B7" w14:textId="77777777" w:rsidR="00B37CF4" w:rsidRDefault="00B37CF4">
            <w:pPr>
              <w:widowControl w:val="0"/>
              <w:rPr>
                <w:sz w:val="24"/>
              </w:rPr>
            </w:pPr>
          </w:p>
        </w:tc>
        <w:tc>
          <w:tcPr>
            <w:tcW w:w="2214" w:type="dxa"/>
            <w:vMerge w:val="restart"/>
            <w:tcBorders>
              <w:left w:val="single" w:sz="4" w:space="0" w:color="000000"/>
              <w:bottom w:val="single" w:sz="4" w:space="0" w:color="000000"/>
              <w:right w:val="single" w:sz="4" w:space="0" w:color="000000"/>
            </w:tcBorders>
          </w:tcPr>
          <w:p w14:paraId="4AB52694" w14:textId="77777777" w:rsidR="00B37CF4" w:rsidRDefault="00000000">
            <w:pPr>
              <w:widowControl w:val="0"/>
              <w:jc w:val="center"/>
              <w:rPr>
                <w:sz w:val="24"/>
              </w:rPr>
            </w:pPr>
            <w:r>
              <w:rPr>
                <w:sz w:val="24"/>
              </w:rPr>
              <w:t>на производство молока за период, заявленный к субсидированию, (рублей)</w:t>
            </w:r>
          </w:p>
        </w:tc>
        <w:tc>
          <w:tcPr>
            <w:tcW w:w="1985" w:type="dxa"/>
            <w:vMerge w:val="restart"/>
            <w:tcBorders>
              <w:left w:val="single" w:sz="4" w:space="0" w:color="000000"/>
              <w:bottom w:val="single" w:sz="4" w:space="0" w:color="000000"/>
              <w:right w:val="single" w:sz="4" w:space="0" w:color="000000"/>
            </w:tcBorders>
          </w:tcPr>
          <w:p w14:paraId="2295E8DD" w14:textId="77777777" w:rsidR="00B37CF4" w:rsidRDefault="00000000">
            <w:pPr>
              <w:widowControl w:val="0"/>
              <w:jc w:val="center"/>
              <w:rPr>
                <w:sz w:val="24"/>
              </w:rPr>
            </w:pPr>
            <w:r>
              <w:rPr>
                <w:sz w:val="24"/>
              </w:rPr>
              <w:t>на производство мяса крупного рогатого скота, реализованного в живом весе за период выращивания,</w:t>
            </w:r>
          </w:p>
          <w:p w14:paraId="6C132BBE" w14:textId="77777777" w:rsidR="00B37CF4" w:rsidRDefault="00000000">
            <w:pPr>
              <w:widowControl w:val="0"/>
              <w:jc w:val="center"/>
              <w:rPr>
                <w:sz w:val="24"/>
              </w:rPr>
            </w:pPr>
            <w:r>
              <w:rPr>
                <w:sz w:val="24"/>
              </w:rPr>
              <w:t>(рублей)</w:t>
            </w:r>
          </w:p>
        </w:tc>
      </w:tr>
      <w:tr w:rsidR="00B37CF4" w14:paraId="350FBCDD" w14:textId="77777777">
        <w:trPr>
          <w:cantSplit/>
          <w:trHeight w:val="2765"/>
        </w:trPr>
        <w:tc>
          <w:tcPr>
            <w:tcW w:w="399" w:type="dxa"/>
            <w:vMerge/>
            <w:tcBorders>
              <w:top w:val="single" w:sz="4" w:space="0" w:color="000000"/>
              <w:left w:val="single" w:sz="4" w:space="0" w:color="000000"/>
              <w:bottom w:val="single" w:sz="4" w:space="0" w:color="000000"/>
              <w:right w:val="single" w:sz="4" w:space="0" w:color="000000"/>
            </w:tcBorders>
            <w:vAlign w:val="center"/>
          </w:tcPr>
          <w:p w14:paraId="345903E4" w14:textId="77777777" w:rsidR="00B37CF4" w:rsidRDefault="00B37CF4">
            <w:pPr>
              <w:widowControl w:val="0"/>
              <w:rPr>
                <w:sz w:val="24"/>
              </w:rPr>
            </w:pPr>
          </w:p>
        </w:tc>
        <w:tc>
          <w:tcPr>
            <w:tcW w:w="1406" w:type="dxa"/>
            <w:vMerge/>
            <w:tcBorders>
              <w:top w:val="single" w:sz="4" w:space="0" w:color="000000"/>
              <w:left w:val="single" w:sz="4" w:space="0" w:color="000000"/>
              <w:bottom w:val="single" w:sz="4" w:space="0" w:color="000000"/>
              <w:right w:val="single" w:sz="4" w:space="0" w:color="000000"/>
            </w:tcBorders>
            <w:vAlign w:val="center"/>
          </w:tcPr>
          <w:p w14:paraId="55F704D0" w14:textId="77777777" w:rsidR="00B37CF4" w:rsidRDefault="00B37CF4">
            <w:pPr>
              <w:widowControl w:val="0"/>
              <w:rPr>
                <w:sz w:val="24"/>
              </w:rPr>
            </w:pPr>
          </w:p>
        </w:tc>
        <w:tc>
          <w:tcPr>
            <w:tcW w:w="1135" w:type="dxa"/>
            <w:tcBorders>
              <w:left w:val="single" w:sz="4" w:space="0" w:color="000000"/>
              <w:bottom w:val="single" w:sz="4" w:space="0" w:color="000000"/>
            </w:tcBorders>
            <w:tcMar>
              <w:top w:w="55" w:type="dxa"/>
              <w:bottom w:w="55" w:type="dxa"/>
            </w:tcMar>
            <w:vAlign w:val="center"/>
          </w:tcPr>
          <w:p w14:paraId="0080883E" w14:textId="77777777" w:rsidR="00B37CF4" w:rsidRDefault="00000000">
            <w:pPr>
              <w:widowControl w:val="0"/>
              <w:jc w:val="center"/>
              <w:rPr>
                <w:sz w:val="24"/>
              </w:rPr>
            </w:pPr>
            <w:r>
              <w:rPr>
                <w:sz w:val="24"/>
                <w:eastAsianLayout w:id="-385197048" w:vert="1"/>
              </w:rPr>
              <w:t>номер, дата</w:t>
            </w:r>
          </w:p>
        </w:tc>
        <w:tc>
          <w:tcPr>
            <w:tcW w:w="1202" w:type="dxa"/>
            <w:tcBorders>
              <w:left w:val="single" w:sz="4" w:space="0" w:color="000000"/>
              <w:bottom w:val="single" w:sz="4" w:space="0" w:color="000000"/>
            </w:tcBorders>
            <w:tcMar>
              <w:top w:w="55" w:type="dxa"/>
              <w:bottom w:w="55" w:type="dxa"/>
            </w:tcMar>
            <w:vAlign w:val="center"/>
          </w:tcPr>
          <w:p w14:paraId="5DF75C7B" w14:textId="77777777" w:rsidR="00B37CF4" w:rsidRDefault="00000000">
            <w:pPr>
              <w:widowControl w:val="0"/>
              <w:jc w:val="center"/>
              <w:rPr>
                <w:sz w:val="24"/>
              </w:rPr>
            </w:pPr>
            <w:r>
              <w:rPr>
                <w:sz w:val="24"/>
                <w:eastAsianLayout w:id="-385197047" w:vert="1"/>
              </w:rPr>
              <w:t>наименование документа</w:t>
            </w:r>
          </w:p>
        </w:tc>
        <w:tc>
          <w:tcPr>
            <w:tcW w:w="729" w:type="dxa"/>
            <w:tcBorders>
              <w:left w:val="single" w:sz="4" w:space="0" w:color="000000"/>
              <w:bottom w:val="single" w:sz="4" w:space="0" w:color="000000"/>
            </w:tcBorders>
            <w:tcMar>
              <w:top w:w="55" w:type="dxa"/>
              <w:bottom w:w="55" w:type="dxa"/>
            </w:tcMar>
            <w:vAlign w:val="center"/>
          </w:tcPr>
          <w:p w14:paraId="75A3D018" w14:textId="77777777" w:rsidR="00B37CF4" w:rsidRDefault="00000000">
            <w:pPr>
              <w:widowControl w:val="0"/>
              <w:jc w:val="center"/>
              <w:rPr>
                <w:sz w:val="24"/>
              </w:rPr>
            </w:pPr>
            <w:r>
              <w:rPr>
                <w:sz w:val="24"/>
                <w:eastAsianLayout w:id="-385197046" w:vert="1"/>
              </w:rPr>
              <w:t>дата, номер</w:t>
            </w:r>
          </w:p>
        </w:tc>
        <w:tc>
          <w:tcPr>
            <w:tcW w:w="1639" w:type="dxa"/>
            <w:tcBorders>
              <w:left w:val="single" w:sz="4" w:space="0" w:color="000000"/>
              <w:bottom w:val="single" w:sz="4" w:space="0" w:color="000000"/>
              <w:right w:val="single" w:sz="4" w:space="0" w:color="000000"/>
            </w:tcBorders>
            <w:tcMar>
              <w:top w:w="55" w:type="dxa"/>
              <w:bottom w:w="55" w:type="dxa"/>
            </w:tcMar>
            <w:vAlign w:val="center"/>
          </w:tcPr>
          <w:p w14:paraId="2873263A" w14:textId="77777777" w:rsidR="00B37CF4" w:rsidRDefault="00000000">
            <w:pPr>
              <w:widowControl w:val="0"/>
              <w:jc w:val="center"/>
              <w:rPr>
                <w:sz w:val="24"/>
              </w:rPr>
            </w:pPr>
            <w:r>
              <w:rPr>
                <w:sz w:val="24"/>
                <w:eastAsianLayout w:id="-385197045" w:vert="1"/>
              </w:rPr>
              <w:t>сумма по документу, рублей</w:t>
            </w:r>
          </w:p>
        </w:tc>
        <w:tc>
          <w:tcPr>
            <w:tcW w:w="891" w:type="dxa"/>
            <w:tcBorders>
              <w:bottom w:val="single" w:sz="4" w:space="0" w:color="000000"/>
              <w:right w:val="single" w:sz="4" w:space="0" w:color="000000"/>
            </w:tcBorders>
            <w:textDirection w:val="btLr"/>
            <w:vAlign w:val="center"/>
          </w:tcPr>
          <w:p w14:paraId="648E3C23" w14:textId="77777777" w:rsidR="00B37CF4" w:rsidRDefault="00000000">
            <w:pPr>
              <w:widowControl w:val="0"/>
              <w:ind w:left="57" w:right="57"/>
              <w:jc w:val="center"/>
              <w:rPr>
                <w:sz w:val="24"/>
              </w:rPr>
            </w:pPr>
            <w:r>
              <w:rPr>
                <w:sz w:val="24"/>
              </w:rPr>
              <w:t>наименование</w:t>
            </w:r>
          </w:p>
          <w:p w14:paraId="3FA5E5FA" w14:textId="77777777" w:rsidR="00B37CF4" w:rsidRDefault="00000000">
            <w:pPr>
              <w:widowControl w:val="0"/>
              <w:ind w:left="57" w:right="57"/>
              <w:rPr>
                <w:sz w:val="24"/>
              </w:rPr>
            </w:pPr>
            <w:r>
              <w:rPr>
                <w:sz w:val="24"/>
              </w:rPr>
              <w:t xml:space="preserve">            докуента</w:t>
            </w:r>
          </w:p>
        </w:tc>
        <w:tc>
          <w:tcPr>
            <w:tcW w:w="813" w:type="dxa"/>
            <w:tcBorders>
              <w:bottom w:val="single" w:sz="4" w:space="0" w:color="000000"/>
              <w:right w:val="single" w:sz="4" w:space="0" w:color="000000"/>
            </w:tcBorders>
            <w:textDirection w:val="btLr"/>
            <w:vAlign w:val="center"/>
          </w:tcPr>
          <w:p w14:paraId="5A748ACD" w14:textId="77777777" w:rsidR="00B37CF4" w:rsidRDefault="00000000">
            <w:pPr>
              <w:widowControl w:val="0"/>
              <w:ind w:left="57" w:right="57"/>
              <w:jc w:val="center"/>
              <w:rPr>
                <w:sz w:val="24"/>
              </w:rPr>
            </w:pPr>
            <w:r>
              <w:rPr>
                <w:sz w:val="24"/>
              </w:rPr>
              <w:t>дата, номер</w:t>
            </w:r>
          </w:p>
        </w:tc>
        <w:tc>
          <w:tcPr>
            <w:tcW w:w="915" w:type="dxa"/>
            <w:tcBorders>
              <w:bottom w:val="single" w:sz="4" w:space="0" w:color="000000"/>
              <w:right w:val="single" w:sz="4" w:space="0" w:color="000000"/>
            </w:tcBorders>
            <w:textDirection w:val="btLr"/>
            <w:vAlign w:val="center"/>
          </w:tcPr>
          <w:p w14:paraId="43FDB24A" w14:textId="77777777" w:rsidR="00B37CF4" w:rsidRDefault="00000000">
            <w:pPr>
              <w:widowControl w:val="0"/>
              <w:ind w:left="57" w:right="57"/>
              <w:jc w:val="center"/>
              <w:rPr>
                <w:sz w:val="24"/>
              </w:rPr>
            </w:pPr>
            <w:r>
              <w:rPr>
                <w:sz w:val="24"/>
              </w:rPr>
              <w:t>сумма по документу, рублей</w:t>
            </w:r>
          </w:p>
        </w:tc>
        <w:tc>
          <w:tcPr>
            <w:tcW w:w="1642" w:type="dxa"/>
            <w:vMerge/>
            <w:tcBorders>
              <w:top w:val="single" w:sz="4" w:space="0" w:color="000000"/>
              <w:left w:val="single" w:sz="4" w:space="0" w:color="000000"/>
              <w:bottom w:val="single" w:sz="4" w:space="0" w:color="000000"/>
              <w:right w:val="single" w:sz="4" w:space="0" w:color="000000"/>
            </w:tcBorders>
            <w:vAlign w:val="center"/>
          </w:tcPr>
          <w:p w14:paraId="76AD9639" w14:textId="77777777" w:rsidR="00B37CF4" w:rsidRDefault="00B37CF4">
            <w:pPr>
              <w:widowControl w:val="0"/>
              <w:rPr>
                <w:sz w:val="24"/>
              </w:rPr>
            </w:pPr>
          </w:p>
        </w:tc>
        <w:tc>
          <w:tcPr>
            <w:tcW w:w="2214" w:type="dxa"/>
            <w:vMerge/>
            <w:tcBorders>
              <w:left w:val="single" w:sz="4" w:space="0" w:color="000000"/>
              <w:bottom w:val="single" w:sz="4" w:space="0" w:color="000000"/>
              <w:right w:val="single" w:sz="4" w:space="0" w:color="000000"/>
            </w:tcBorders>
            <w:vAlign w:val="center"/>
          </w:tcPr>
          <w:p w14:paraId="7C6904A3" w14:textId="77777777" w:rsidR="00B37CF4" w:rsidRDefault="00B37CF4">
            <w:pPr>
              <w:widowControl w:val="0"/>
              <w:rPr>
                <w:sz w:val="24"/>
              </w:rPr>
            </w:pPr>
          </w:p>
        </w:tc>
        <w:tc>
          <w:tcPr>
            <w:tcW w:w="1985" w:type="dxa"/>
            <w:vMerge/>
            <w:tcBorders>
              <w:left w:val="single" w:sz="4" w:space="0" w:color="000000"/>
              <w:bottom w:val="single" w:sz="4" w:space="0" w:color="000000"/>
              <w:right w:val="single" w:sz="4" w:space="0" w:color="000000"/>
            </w:tcBorders>
          </w:tcPr>
          <w:p w14:paraId="63E3CBD6" w14:textId="77777777" w:rsidR="00B37CF4" w:rsidRDefault="00B37CF4">
            <w:pPr>
              <w:widowControl w:val="0"/>
              <w:rPr>
                <w:sz w:val="24"/>
              </w:rPr>
            </w:pPr>
          </w:p>
        </w:tc>
      </w:tr>
      <w:tr w:rsidR="00B37CF4" w14:paraId="7FDC585C" w14:textId="77777777">
        <w:trPr>
          <w:trHeight w:val="300"/>
        </w:trPr>
        <w:tc>
          <w:tcPr>
            <w:tcW w:w="399" w:type="dxa"/>
            <w:tcBorders>
              <w:left w:val="single" w:sz="4" w:space="0" w:color="000000"/>
              <w:bottom w:val="single" w:sz="4" w:space="0" w:color="000000"/>
              <w:right w:val="single" w:sz="4" w:space="0" w:color="000000"/>
            </w:tcBorders>
            <w:vAlign w:val="bottom"/>
          </w:tcPr>
          <w:p w14:paraId="37CD483F" w14:textId="77777777" w:rsidR="00B37CF4" w:rsidRDefault="00000000">
            <w:pPr>
              <w:widowControl w:val="0"/>
              <w:jc w:val="center"/>
              <w:rPr>
                <w:sz w:val="24"/>
              </w:rPr>
            </w:pPr>
            <w:r>
              <w:rPr>
                <w:sz w:val="24"/>
              </w:rPr>
              <w:t>1</w:t>
            </w:r>
          </w:p>
        </w:tc>
        <w:tc>
          <w:tcPr>
            <w:tcW w:w="1406" w:type="dxa"/>
            <w:tcBorders>
              <w:bottom w:val="single" w:sz="4" w:space="0" w:color="000000"/>
              <w:right w:val="single" w:sz="4" w:space="0" w:color="000000"/>
            </w:tcBorders>
            <w:vAlign w:val="bottom"/>
          </w:tcPr>
          <w:p w14:paraId="59596A2F" w14:textId="77777777" w:rsidR="00B37CF4" w:rsidRDefault="00000000">
            <w:pPr>
              <w:widowControl w:val="0"/>
              <w:jc w:val="center"/>
              <w:rPr>
                <w:sz w:val="24"/>
              </w:rPr>
            </w:pPr>
            <w:r>
              <w:rPr>
                <w:sz w:val="24"/>
              </w:rPr>
              <w:t>2</w:t>
            </w:r>
          </w:p>
        </w:tc>
        <w:tc>
          <w:tcPr>
            <w:tcW w:w="1135" w:type="dxa"/>
            <w:tcBorders>
              <w:top w:val="single" w:sz="4" w:space="0" w:color="000000"/>
              <w:left w:val="single" w:sz="4" w:space="0" w:color="000000"/>
              <w:bottom w:val="single" w:sz="4" w:space="0" w:color="000000"/>
            </w:tcBorders>
            <w:tcMar>
              <w:top w:w="55" w:type="dxa"/>
              <w:bottom w:w="55" w:type="dxa"/>
            </w:tcMar>
            <w:vAlign w:val="bottom"/>
          </w:tcPr>
          <w:p w14:paraId="564B69FC" w14:textId="77777777" w:rsidR="00B37CF4" w:rsidRDefault="00000000">
            <w:pPr>
              <w:widowControl w:val="0"/>
              <w:jc w:val="center"/>
              <w:rPr>
                <w:sz w:val="24"/>
              </w:rPr>
            </w:pPr>
            <w:r>
              <w:rPr>
                <w:sz w:val="24"/>
              </w:rPr>
              <w:t>3</w:t>
            </w:r>
          </w:p>
        </w:tc>
        <w:tc>
          <w:tcPr>
            <w:tcW w:w="1202" w:type="dxa"/>
            <w:tcBorders>
              <w:top w:val="single" w:sz="4" w:space="0" w:color="000000"/>
              <w:left w:val="single" w:sz="4" w:space="0" w:color="000000"/>
              <w:bottom w:val="single" w:sz="4" w:space="0" w:color="000000"/>
              <w:right w:val="single" w:sz="4" w:space="0" w:color="000000"/>
            </w:tcBorders>
            <w:tcMar>
              <w:top w:w="55" w:type="dxa"/>
              <w:bottom w:w="55" w:type="dxa"/>
            </w:tcMar>
            <w:vAlign w:val="bottom"/>
          </w:tcPr>
          <w:p w14:paraId="262DCB61" w14:textId="77777777" w:rsidR="00B37CF4" w:rsidRDefault="00000000">
            <w:pPr>
              <w:widowControl w:val="0"/>
              <w:jc w:val="center"/>
              <w:rPr>
                <w:sz w:val="24"/>
              </w:rPr>
            </w:pPr>
            <w:r>
              <w:rPr>
                <w:sz w:val="24"/>
              </w:rPr>
              <w:t>4</w:t>
            </w:r>
          </w:p>
        </w:tc>
        <w:tc>
          <w:tcPr>
            <w:tcW w:w="729" w:type="dxa"/>
            <w:tcBorders>
              <w:bottom w:val="single" w:sz="4" w:space="0" w:color="000000"/>
              <w:right w:val="single" w:sz="4" w:space="0" w:color="000000"/>
            </w:tcBorders>
            <w:vAlign w:val="bottom"/>
          </w:tcPr>
          <w:p w14:paraId="45E0121E" w14:textId="77777777" w:rsidR="00B37CF4" w:rsidRDefault="00000000">
            <w:pPr>
              <w:widowControl w:val="0"/>
              <w:jc w:val="center"/>
              <w:rPr>
                <w:sz w:val="24"/>
              </w:rPr>
            </w:pPr>
            <w:r>
              <w:rPr>
                <w:sz w:val="24"/>
              </w:rPr>
              <w:t>5</w:t>
            </w:r>
          </w:p>
        </w:tc>
        <w:tc>
          <w:tcPr>
            <w:tcW w:w="1639" w:type="dxa"/>
            <w:tcBorders>
              <w:bottom w:val="single" w:sz="4" w:space="0" w:color="000000"/>
              <w:right w:val="single" w:sz="4" w:space="0" w:color="000000"/>
            </w:tcBorders>
            <w:vAlign w:val="bottom"/>
          </w:tcPr>
          <w:p w14:paraId="4023E67C" w14:textId="77777777" w:rsidR="00B37CF4" w:rsidRDefault="00000000">
            <w:pPr>
              <w:widowControl w:val="0"/>
              <w:jc w:val="center"/>
              <w:rPr>
                <w:sz w:val="24"/>
              </w:rPr>
            </w:pPr>
            <w:r>
              <w:rPr>
                <w:sz w:val="24"/>
              </w:rPr>
              <w:t>6</w:t>
            </w:r>
          </w:p>
        </w:tc>
        <w:tc>
          <w:tcPr>
            <w:tcW w:w="891" w:type="dxa"/>
            <w:tcBorders>
              <w:bottom w:val="single" w:sz="4" w:space="0" w:color="000000"/>
              <w:right w:val="single" w:sz="4" w:space="0" w:color="000000"/>
            </w:tcBorders>
            <w:vAlign w:val="bottom"/>
          </w:tcPr>
          <w:p w14:paraId="3C4DF7DE" w14:textId="77777777" w:rsidR="00B37CF4" w:rsidRDefault="00000000">
            <w:pPr>
              <w:widowControl w:val="0"/>
              <w:jc w:val="center"/>
              <w:rPr>
                <w:sz w:val="24"/>
              </w:rPr>
            </w:pPr>
            <w:r>
              <w:rPr>
                <w:sz w:val="24"/>
              </w:rPr>
              <w:t>7</w:t>
            </w:r>
          </w:p>
        </w:tc>
        <w:tc>
          <w:tcPr>
            <w:tcW w:w="813" w:type="dxa"/>
            <w:tcBorders>
              <w:bottom w:val="single" w:sz="4" w:space="0" w:color="000000"/>
              <w:right w:val="single" w:sz="4" w:space="0" w:color="000000"/>
            </w:tcBorders>
            <w:vAlign w:val="bottom"/>
          </w:tcPr>
          <w:p w14:paraId="162ACACE" w14:textId="77777777" w:rsidR="00B37CF4" w:rsidRDefault="00000000">
            <w:pPr>
              <w:widowControl w:val="0"/>
              <w:jc w:val="center"/>
              <w:rPr>
                <w:sz w:val="24"/>
              </w:rPr>
            </w:pPr>
            <w:r>
              <w:rPr>
                <w:sz w:val="24"/>
              </w:rPr>
              <w:t>8</w:t>
            </w:r>
          </w:p>
        </w:tc>
        <w:tc>
          <w:tcPr>
            <w:tcW w:w="915" w:type="dxa"/>
            <w:tcBorders>
              <w:bottom w:val="single" w:sz="4" w:space="0" w:color="000000"/>
              <w:right w:val="single" w:sz="4" w:space="0" w:color="000000"/>
            </w:tcBorders>
            <w:vAlign w:val="bottom"/>
          </w:tcPr>
          <w:p w14:paraId="02B2FB6F" w14:textId="77777777" w:rsidR="00B37CF4" w:rsidRDefault="00000000">
            <w:pPr>
              <w:widowControl w:val="0"/>
              <w:jc w:val="center"/>
              <w:rPr>
                <w:sz w:val="24"/>
              </w:rPr>
            </w:pPr>
            <w:r>
              <w:rPr>
                <w:sz w:val="24"/>
              </w:rPr>
              <w:t>9</w:t>
            </w:r>
          </w:p>
        </w:tc>
        <w:tc>
          <w:tcPr>
            <w:tcW w:w="1642" w:type="dxa"/>
            <w:tcBorders>
              <w:bottom w:val="single" w:sz="4" w:space="0" w:color="000000"/>
              <w:right w:val="single" w:sz="4" w:space="0" w:color="000000"/>
            </w:tcBorders>
            <w:vAlign w:val="bottom"/>
          </w:tcPr>
          <w:p w14:paraId="27648673" w14:textId="77777777" w:rsidR="00B37CF4" w:rsidRDefault="00000000">
            <w:pPr>
              <w:widowControl w:val="0"/>
              <w:jc w:val="center"/>
              <w:rPr>
                <w:sz w:val="24"/>
              </w:rPr>
            </w:pPr>
            <w:r>
              <w:rPr>
                <w:sz w:val="24"/>
              </w:rPr>
              <w:t>10</w:t>
            </w:r>
          </w:p>
        </w:tc>
        <w:tc>
          <w:tcPr>
            <w:tcW w:w="2214" w:type="dxa"/>
            <w:tcBorders>
              <w:bottom w:val="single" w:sz="4" w:space="0" w:color="000000"/>
              <w:right w:val="single" w:sz="4" w:space="0" w:color="000000"/>
            </w:tcBorders>
            <w:vAlign w:val="bottom"/>
          </w:tcPr>
          <w:p w14:paraId="5686BB4D" w14:textId="77777777" w:rsidR="00B37CF4" w:rsidRDefault="00000000">
            <w:pPr>
              <w:widowControl w:val="0"/>
              <w:jc w:val="center"/>
              <w:rPr>
                <w:sz w:val="24"/>
              </w:rPr>
            </w:pPr>
            <w:r>
              <w:rPr>
                <w:sz w:val="24"/>
              </w:rPr>
              <w:t>11</w:t>
            </w:r>
          </w:p>
        </w:tc>
        <w:tc>
          <w:tcPr>
            <w:tcW w:w="1985" w:type="dxa"/>
            <w:tcBorders>
              <w:bottom w:val="single" w:sz="4" w:space="0" w:color="000000"/>
              <w:right w:val="single" w:sz="4" w:space="0" w:color="000000"/>
            </w:tcBorders>
            <w:vAlign w:val="bottom"/>
          </w:tcPr>
          <w:p w14:paraId="09CC5B6F" w14:textId="77777777" w:rsidR="00B37CF4" w:rsidRDefault="00000000">
            <w:pPr>
              <w:widowControl w:val="0"/>
              <w:jc w:val="center"/>
              <w:rPr>
                <w:sz w:val="24"/>
              </w:rPr>
            </w:pPr>
            <w:r>
              <w:rPr>
                <w:sz w:val="24"/>
              </w:rPr>
              <w:t>12</w:t>
            </w:r>
          </w:p>
        </w:tc>
      </w:tr>
      <w:tr w:rsidR="00B37CF4" w14:paraId="236FFD48" w14:textId="77777777">
        <w:trPr>
          <w:trHeight w:val="300"/>
        </w:trPr>
        <w:tc>
          <w:tcPr>
            <w:tcW w:w="399" w:type="dxa"/>
            <w:tcBorders>
              <w:left w:val="single" w:sz="4" w:space="0" w:color="000000"/>
              <w:bottom w:val="single" w:sz="4" w:space="0" w:color="000000"/>
              <w:right w:val="single" w:sz="4" w:space="0" w:color="000000"/>
            </w:tcBorders>
          </w:tcPr>
          <w:p w14:paraId="4336B39D" w14:textId="77777777" w:rsidR="00B37CF4" w:rsidRDefault="00000000">
            <w:pPr>
              <w:widowControl w:val="0"/>
              <w:jc w:val="center"/>
              <w:rPr>
                <w:sz w:val="24"/>
              </w:rPr>
            </w:pPr>
            <w:r>
              <w:rPr>
                <w:sz w:val="24"/>
              </w:rPr>
              <w:t>1</w:t>
            </w:r>
          </w:p>
        </w:tc>
        <w:tc>
          <w:tcPr>
            <w:tcW w:w="1406" w:type="dxa"/>
            <w:tcBorders>
              <w:bottom w:val="single" w:sz="4" w:space="0" w:color="000000"/>
              <w:right w:val="single" w:sz="4" w:space="0" w:color="000000"/>
            </w:tcBorders>
          </w:tcPr>
          <w:p w14:paraId="249560FC" w14:textId="77777777" w:rsidR="00B37CF4" w:rsidRDefault="00B37CF4">
            <w:pPr>
              <w:widowControl w:val="0"/>
              <w:rPr>
                <w:sz w:val="24"/>
              </w:rPr>
            </w:pPr>
          </w:p>
        </w:tc>
        <w:tc>
          <w:tcPr>
            <w:tcW w:w="1135" w:type="dxa"/>
            <w:tcBorders>
              <w:left w:val="single" w:sz="4" w:space="0" w:color="000000"/>
              <w:bottom w:val="single" w:sz="4" w:space="0" w:color="000000"/>
            </w:tcBorders>
            <w:tcMar>
              <w:top w:w="55" w:type="dxa"/>
              <w:bottom w:w="55" w:type="dxa"/>
            </w:tcMar>
          </w:tcPr>
          <w:p w14:paraId="11B659F3" w14:textId="77777777" w:rsidR="00B37CF4" w:rsidRDefault="00B37CF4">
            <w:pPr>
              <w:widowControl w:val="0"/>
              <w:rPr>
                <w:sz w:val="24"/>
              </w:rPr>
            </w:pPr>
          </w:p>
        </w:tc>
        <w:tc>
          <w:tcPr>
            <w:tcW w:w="1202" w:type="dxa"/>
            <w:tcBorders>
              <w:left w:val="single" w:sz="4" w:space="0" w:color="000000"/>
              <w:bottom w:val="single" w:sz="4" w:space="0" w:color="000000"/>
              <w:right w:val="single" w:sz="4" w:space="0" w:color="000000"/>
            </w:tcBorders>
            <w:tcMar>
              <w:top w:w="55" w:type="dxa"/>
              <w:bottom w:w="55" w:type="dxa"/>
            </w:tcMar>
          </w:tcPr>
          <w:p w14:paraId="1BA56DCF" w14:textId="77777777" w:rsidR="00B37CF4" w:rsidRDefault="00B37CF4">
            <w:pPr>
              <w:widowControl w:val="0"/>
              <w:rPr>
                <w:sz w:val="24"/>
              </w:rPr>
            </w:pPr>
          </w:p>
        </w:tc>
        <w:tc>
          <w:tcPr>
            <w:tcW w:w="729" w:type="dxa"/>
            <w:tcBorders>
              <w:bottom w:val="single" w:sz="4" w:space="0" w:color="000000"/>
              <w:right w:val="single" w:sz="4" w:space="0" w:color="000000"/>
            </w:tcBorders>
          </w:tcPr>
          <w:p w14:paraId="34727052" w14:textId="77777777" w:rsidR="00B37CF4" w:rsidRDefault="00B37CF4">
            <w:pPr>
              <w:widowControl w:val="0"/>
              <w:rPr>
                <w:sz w:val="24"/>
              </w:rPr>
            </w:pPr>
          </w:p>
        </w:tc>
        <w:tc>
          <w:tcPr>
            <w:tcW w:w="1639" w:type="dxa"/>
            <w:tcBorders>
              <w:bottom w:val="single" w:sz="4" w:space="0" w:color="000000"/>
              <w:right w:val="single" w:sz="4" w:space="0" w:color="000000"/>
            </w:tcBorders>
          </w:tcPr>
          <w:p w14:paraId="254BD6A1" w14:textId="77777777" w:rsidR="00B37CF4" w:rsidRDefault="00B37CF4">
            <w:pPr>
              <w:widowControl w:val="0"/>
              <w:rPr>
                <w:sz w:val="24"/>
              </w:rPr>
            </w:pPr>
          </w:p>
        </w:tc>
        <w:tc>
          <w:tcPr>
            <w:tcW w:w="891" w:type="dxa"/>
            <w:tcBorders>
              <w:bottom w:val="single" w:sz="4" w:space="0" w:color="000000"/>
              <w:right w:val="single" w:sz="4" w:space="0" w:color="000000"/>
            </w:tcBorders>
          </w:tcPr>
          <w:p w14:paraId="697593FC" w14:textId="77777777" w:rsidR="00B37CF4" w:rsidRDefault="00B37CF4">
            <w:pPr>
              <w:widowControl w:val="0"/>
              <w:rPr>
                <w:sz w:val="24"/>
              </w:rPr>
            </w:pPr>
          </w:p>
        </w:tc>
        <w:tc>
          <w:tcPr>
            <w:tcW w:w="813" w:type="dxa"/>
            <w:tcBorders>
              <w:bottom w:val="single" w:sz="4" w:space="0" w:color="000000"/>
              <w:right w:val="single" w:sz="4" w:space="0" w:color="000000"/>
            </w:tcBorders>
          </w:tcPr>
          <w:p w14:paraId="5EBB1EE9" w14:textId="77777777" w:rsidR="00B37CF4" w:rsidRDefault="00B37CF4">
            <w:pPr>
              <w:widowControl w:val="0"/>
              <w:rPr>
                <w:sz w:val="24"/>
              </w:rPr>
            </w:pPr>
          </w:p>
        </w:tc>
        <w:tc>
          <w:tcPr>
            <w:tcW w:w="915" w:type="dxa"/>
            <w:tcBorders>
              <w:bottom w:val="single" w:sz="4" w:space="0" w:color="000000"/>
              <w:right w:val="single" w:sz="4" w:space="0" w:color="000000"/>
            </w:tcBorders>
            <w:vAlign w:val="center"/>
          </w:tcPr>
          <w:p w14:paraId="4B9DADDB" w14:textId="77777777" w:rsidR="00B37CF4" w:rsidRDefault="00B37CF4">
            <w:pPr>
              <w:widowControl w:val="0"/>
              <w:rPr>
                <w:sz w:val="24"/>
              </w:rPr>
            </w:pPr>
          </w:p>
        </w:tc>
        <w:tc>
          <w:tcPr>
            <w:tcW w:w="1642" w:type="dxa"/>
            <w:tcBorders>
              <w:bottom w:val="single" w:sz="4" w:space="0" w:color="000000"/>
              <w:right w:val="single" w:sz="4" w:space="0" w:color="000000"/>
            </w:tcBorders>
            <w:vAlign w:val="center"/>
          </w:tcPr>
          <w:p w14:paraId="7B2382E5" w14:textId="77777777" w:rsidR="00B37CF4" w:rsidRDefault="00B37CF4">
            <w:pPr>
              <w:widowControl w:val="0"/>
              <w:rPr>
                <w:sz w:val="24"/>
              </w:rPr>
            </w:pPr>
          </w:p>
        </w:tc>
        <w:tc>
          <w:tcPr>
            <w:tcW w:w="2214" w:type="dxa"/>
            <w:tcBorders>
              <w:bottom w:val="single" w:sz="4" w:space="0" w:color="000000"/>
              <w:right w:val="single" w:sz="4" w:space="0" w:color="000000"/>
            </w:tcBorders>
            <w:vAlign w:val="center"/>
          </w:tcPr>
          <w:p w14:paraId="1C619151" w14:textId="77777777" w:rsidR="00B37CF4" w:rsidRDefault="00B37CF4">
            <w:pPr>
              <w:widowControl w:val="0"/>
              <w:jc w:val="right"/>
              <w:rPr>
                <w:sz w:val="24"/>
              </w:rPr>
            </w:pPr>
          </w:p>
        </w:tc>
        <w:tc>
          <w:tcPr>
            <w:tcW w:w="1985" w:type="dxa"/>
            <w:tcBorders>
              <w:bottom w:val="single" w:sz="4" w:space="0" w:color="000000"/>
              <w:right w:val="single" w:sz="4" w:space="0" w:color="000000"/>
            </w:tcBorders>
            <w:vAlign w:val="center"/>
          </w:tcPr>
          <w:p w14:paraId="6610894B" w14:textId="77777777" w:rsidR="00B37CF4" w:rsidRDefault="00B37CF4">
            <w:pPr>
              <w:widowControl w:val="0"/>
              <w:jc w:val="right"/>
              <w:rPr>
                <w:sz w:val="24"/>
              </w:rPr>
            </w:pPr>
          </w:p>
        </w:tc>
      </w:tr>
      <w:tr w:rsidR="00B37CF4" w14:paraId="711B3AAC" w14:textId="77777777">
        <w:trPr>
          <w:trHeight w:val="300"/>
        </w:trPr>
        <w:tc>
          <w:tcPr>
            <w:tcW w:w="399" w:type="dxa"/>
            <w:tcBorders>
              <w:left w:val="single" w:sz="4" w:space="0" w:color="000000"/>
              <w:bottom w:val="single" w:sz="4" w:space="0" w:color="000000"/>
              <w:right w:val="single" w:sz="4" w:space="0" w:color="000000"/>
            </w:tcBorders>
          </w:tcPr>
          <w:p w14:paraId="1A547060" w14:textId="77777777" w:rsidR="00B37CF4" w:rsidRDefault="00000000">
            <w:pPr>
              <w:widowControl w:val="0"/>
              <w:jc w:val="center"/>
              <w:rPr>
                <w:sz w:val="24"/>
              </w:rPr>
            </w:pPr>
            <w:r>
              <w:rPr>
                <w:sz w:val="24"/>
              </w:rPr>
              <w:t>2</w:t>
            </w:r>
          </w:p>
        </w:tc>
        <w:tc>
          <w:tcPr>
            <w:tcW w:w="1406" w:type="dxa"/>
            <w:tcBorders>
              <w:bottom w:val="single" w:sz="4" w:space="0" w:color="000000"/>
              <w:right w:val="single" w:sz="4" w:space="0" w:color="000000"/>
            </w:tcBorders>
          </w:tcPr>
          <w:p w14:paraId="3467D5B6" w14:textId="77777777" w:rsidR="00B37CF4" w:rsidRDefault="00B37CF4">
            <w:pPr>
              <w:widowControl w:val="0"/>
              <w:rPr>
                <w:sz w:val="24"/>
              </w:rPr>
            </w:pPr>
          </w:p>
        </w:tc>
        <w:tc>
          <w:tcPr>
            <w:tcW w:w="1135" w:type="dxa"/>
            <w:tcBorders>
              <w:left w:val="single" w:sz="4" w:space="0" w:color="000000"/>
              <w:bottom w:val="single" w:sz="4" w:space="0" w:color="000000"/>
            </w:tcBorders>
            <w:tcMar>
              <w:top w:w="55" w:type="dxa"/>
              <w:bottom w:w="55" w:type="dxa"/>
            </w:tcMar>
          </w:tcPr>
          <w:p w14:paraId="0E7E81DC" w14:textId="77777777" w:rsidR="00B37CF4" w:rsidRDefault="00B37CF4">
            <w:pPr>
              <w:widowControl w:val="0"/>
              <w:rPr>
                <w:sz w:val="24"/>
              </w:rPr>
            </w:pPr>
          </w:p>
        </w:tc>
        <w:tc>
          <w:tcPr>
            <w:tcW w:w="1202" w:type="dxa"/>
            <w:tcBorders>
              <w:left w:val="single" w:sz="4" w:space="0" w:color="000000"/>
              <w:bottom w:val="single" w:sz="4" w:space="0" w:color="000000"/>
              <w:right w:val="single" w:sz="4" w:space="0" w:color="000000"/>
            </w:tcBorders>
            <w:tcMar>
              <w:top w:w="55" w:type="dxa"/>
              <w:bottom w:w="55" w:type="dxa"/>
            </w:tcMar>
          </w:tcPr>
          <w:p w14:paraId="26488720" w14:textId="77777777" w:rsidR="00B37CF4" w:rsidRDefault="00B37CF4">
            <w:pPr>
              <w:widowControl w:val="0"/>
              <w:rPr>
                <w:sz w:val="24"/>
              </w:rPr>
            </w:pPr>
          </w:p>
        </w:tc>
        <w:tc>
          <w:tcPr>
            <w:tcW w:w="729" w:type="dxa"/>
            <w:tcBorders>
              <w:bottom w:val="single" w:sz="4" w:space="0" w:color="000000"/>
              <w:right w:val="single" w:sz="4" w:space="0" w:color="000000"/>
            </w:tcBorders>
          </w:tcPr>
          <w:p w14:paraId="4774A4ED" w14:textId="77777777" w:rsidR="00B37CF4" w:rsidRDefault="00B37CF4">
            <w:pPr>
              <w:widowControl w:val="0"/>
              <w:rPr>
                <w:sz w:val="24"/>
              </w:rPr>
            </w:pPr>
          </w:p>
        </w:tc>
        <w:tc>
          <w:tcPr>
            <w:tcW w:w="1639" w:type="dxa"/>
            <w:tcBorders>
              <w:bottom w:val="single" w:sz="4" w:space="0" w:color="000000"/>
              <w:right w:val="single" w:sz="4" w:space="0" w:color="000000"/>
            </w:tcBorders>
          </w:tcPr>
          <w:p w14:paraId="60E7EAD1" w14:textId="77777777" w:rsidR="00B37CF4" w:rsidRDefault="00B37CF4">
            <w:pPr>
              <w:widowControl w:val="0"/>
              <w:rPr>
                <w:sz w:val="24"/>
              </w:rPr>
            </w:pPr>
          </w:p>
        </w:tc>
        <w:tc>
          <w:tcPr>
            <w:tcW w:w="891" w:type="dxa"/>
            <w:tcBorders>
              <w:bottom w:val="single" w:sz="4" w:space="0" w:color="000000"/>
              <w:right w:val="single" w:sz="4" w:space="0" w:color="000000"/>
            </w:tcBorders>
          </w:tcPr>
          <w:p w14:paraId="3C284225" w14:textId="77777777" w:rsidR="00B37CF4" w:rsidRDefault="00B37CF4">
            <w:pPr>
              <w:widowControl w:val="0"/>
              <w:rPr>
                <w:sz w:val="24"/>
              </w:rPr>
            </w:pPr>
          </w:p>
        </w:tc>
        <w:tc>
          <w:tcPr>
            <w:tcW w:w="813" w:type="dxa"/>
            <w:tcBorders>
              <w:bottom w:val="single" w:sz="4" w:space="0" w:color="000000"/>
              <w:right w:val="single" w:sz="4" w:space="0" w:color="000000"/>
            </w:tcBorders>
          </w:tcPr>
          <w:p w14:paraId="6F7E66B2" w14:textId="77777777" w:rsidR="00B37CF4" w:rsidRDefault="00B37CF4">
            <w:pPr>
              <w:widowControl w:val="0"/>
              <w:rPr>
                <w:sz w:val="24"/>
              </w:rPr>
            </w:pPr>
          </w:p>
        </w:tc>
        <w:tc>
          <w:tcPr>
            <w:tcW w:w="915" w:type="dxa"/>
            <w:tcBorders>
              <w:bottom w:val="single" w:sz="4" w:space="0" w:color="000000"/>
              <w:right w:val="single" w:sz="4" w:space="0" w:color="000000"/>
            </w:tcBorders>
            <w:vAlign w:val="center"/>
          </w:tcPr>
          <w:p w14:paraId="5F36B206" w14:textId="77777777" w:rsidR="00B37CF4" w:rsidRDefault="00B37CF4">
            <w:pPr>
              <w:widowControl w:val="0"/>
              <w:rPr>
                <w:sz w:val="24"/>
              </w:rPr>
            </w:pPr>
          </w:p>
        </w:tc>
        <w:tc>
          <w:tcPr>
            <w:tcW w:w="1642" w:type="dxa"/>
            <w:tcBorders>
              <w:bottom w:val="single" w:sz="4" w:space="0" w:color="000000"/>
              <w:right w:val="single" w:sz="4" w:space="0" w:color="000000"/>
            </w:tcBorders>
            <w:vAlign w:val="center"/>
          </w:tcPr>
          <w:p w14:paraId="505877A8" w14:textId="77777777" w:rsidR="00B37CF4" w:rsidRDefault="00B37CF4">
            <w:pPr>
              <w:widowControl w:val="0"/>
              <w:rPr>
                <w:sz w:val="24"/>
              </w:rPr>
            </w:pPr>
          </w:p>
        </w:tc>
        <w:tc>
          <w:tcPr>
            <w:tcW w:w="2214" w:type="dxa"/>
            <w:tcBorders>
              <w:bottom w:val="single" w:sz="4" w:space="0" w:color="000000"/>
              <w:right w:val="single" w:sz="4" w:space="0" w:color="000000"/>
            </w:tcBorders>
            <w:vAlign w:val="center"/>
          </w:tcPr>
          <w:p w14:paraId="6CF33BF3" w14:textId="77777777" w:rsidR="00B37CF4" w:rsidRDefault="00B37CF4">
            <w:pPr>
              <w:widowControl w:val="0"/>
              <w:jc w:val="right"/>
              <w:rPr>
                <w:sz w:val="24"/>
              </w:rPr>
            </w:pPr>
          </w:p>
        </w:tc>
        <w:tc>
          <w:tcPr>
            <w:tcW w:w="1985" w:type="dxa"/>
            <w:tcBorders>
              <w:bottom w:val="single" w:sz="4" w:space="0" w:color="000000"/>
              <w:right w:val="single" w:sz="4" w:space="0" w:color="000000"/>
            </w:tcBorders>
            <w:vAlign w:val="center"/>
          </w:tcPr>
          <w:p w14:paraId="4A4FC3E6" w14:textId="77777777" w:rsidR="00B37CF4" w:rsidRDefault="00B37CF4">
            <w:pPr>
              <w:widowControl w:val="0"/>
              <w:jc w:val="right"/>
              <w:rPr>
                <w:sz w:val="24"/>
              </w:rPr>
            </w:pPr>
          </w:p>
        </w:tc>
      </w:tr>
      <w:tr w:rsidR="00B37CF4" w14:paraId="26E0EC2A" w14:textId="77777777">
        <w:trPr>
          <w:trHeight w:val="300"/>
        </w:trPr>
        <w:tc>
          <w:tcPr>
            <w:tcW w:w="9129" w:type="dxa"/>
            <w:gridSpan w:val="9"/>
            <w:tcBorders>
              <w:left w:val="single" w:sz="4" w:space="0" w:color="000000"/>
              <w:bottom w:val="single" w:sz="4" w:space="0" w:color="000000"/>
              <w:right w:val="single" w:sz="4" w:space="0" w:color="000000"/>
            </w:tcBorders>
          </w:tcPr>
          <w:p w14:paraId="3CA6DCCF" w14:textId="77777777" w:rsidR="00B37CF4" w:rsidRDefault="00000000">
            <w:pPr>
              <w:widowControl w:val="0"/>
              <w:rPr>
                <w:sz w:val="24"/>
              </w:rPr>
            </w:pPr>
            <w:r>
              <w:rPr>
                <w:sz w:val="24"/>
              </w:rPr>
              <w:t>Итого затрат:</w:t>
            </w:r>
          </w:p>
        </w:tc>
        <w:tc>
          <w:tcPr>
            <w:tcW w:w="1642" w:type="dxa"/>
            <w:tcBorders>
              <w:left w:val="single" w:sz="4" w:space="0" w:color="000000"/>
              <w:bottom w:val="single" w:sz="8" w:space="0" w:color="000000"/>
              <w:right w:val="single" w:sz="4" w:space="0" w:color="000000"/>
            </w:tcBorders>
            <w:vAlign w:val="center"/>
          </w:tcPr>
          <w:p w14:paraId="6871C2A5" w14:textId="77777777" w:rsidR="00B37CF4" w:rsidRDefault="00B37CF4">
            <w:pPr>
              <w:widowControl w:val="0"/>
              <w:rPr>
                <w:sz w:val="24"/>
              </w:rPr>
            </w:pPr>
          </w:p>
        </w:tc>
        <w:tc>
          <w:tcPr>
            <w:tcW w:w="2214" w:type="dxa"/>
            <w:tcBorders>
              <w:bottom w:val="single" w:sz="8" w:space="0" w:color="000000"/>
              <w:right w:val="single" w:sz="4" w:space="0" w:color="000000"/>
            </w:tcBorders>
            <w:vAlign w:val="center"/>
          </w:tcPr>
          <w:p w14:paraId="6F451EC9" w14:textId="77777777" w:rsidR="00B37CF4" w:rsidRDefault="00B37CF4">
            <w:pPr>
              <w:widowControl w:val="0"/>
              <w:jc w:val="right"/>
              <w:rPr>
                <w:sz w:val="24"/>
              </w:rPr>
            </w:pPr>
          </w:p>
        </w:tc>
        <w:tc>
          <w:tcPr>
            <w:tcW w:w="1985" w:type="dxa"/>
            <w:tcBorders>
              <w:bottom w:val="single" w:sz="8" w:space="0" w:color="000000"/>
              <w:right w:val="single" w:sz="4" w:space="0" w:color="000000"/>
            </w:tcBorders>
            <w:vAlign w:val="center"/>
          </w:tcPr>
          <w:p w14:paraId="49BB05F9" w14:textId="77777777" w:rsidR="00B37CF4" w:rsidRDefault="00B37CF4">
            <w:pPr>
              <w:widowControl w:val="0"/>
              <w:jc w:val="right"/>
              <w:rPr>
                <w:sz w:val="24"/>
              </w:rPr>
            </w:pPr>
          </w:p>
        </w:tc>
      </w:tr>
    </w:tbl>
    <w:p w14:paraId="1DD0BE68" w14:textId="77777777" w:rsidR="00B37CF4" w:rsidRDefault="00000000">
      <w:pPr>
        <w:widowControl w:val="0"/>
        <w:suppressAutoHyphens/>
        <w:ind w:right="-314"/>
        <w:jc w:val="both"/>
        <w:rPr>
          <w:szCs w:val="28"/>
        </w:rPr>
      </w:pPr>
      <w:r>
        <w:rPr>
          <w:rFonts w:eastAsia="Calibri"/>
          <w:szCs w:val="28"/>
          <w:lang w:eastAsia="en-US"/>
        </w:rPr>
        <w:t>Примечание: к сводному реестру документов прилагаются указанные в реестре копии электронных документов, которые подтверждают часть фактически понесенных затрат, указанных в заявке. Затраты не могут являться подтверждающими документами по иным видам субсидий.</w:t>
      </w:r>
    </w:p>
    <w:tbl>
      <w:tblPr>
        <w:tblW w:w="14914" w:type="dxa"/>
        <w:tblInd w:w="108" w:type="dxa"/>
        <w:tblLayout w:type="fixed"/>
        <w:tblLook w:val="0600" w:firstRow="0" w:lastRow="0" w:firstColumn="0" w:lastColumn="0" w:noHBand="1" w:noVBand="1"/>
      </w:tblPr>
      <w:tblGrid>
        <w:gridCol w:w="14914"/>
      </w:tblGrid>
      <w:tr w:rsidR="00B37CF4" w14:paraId="57B31B5B" w14:textId="77777777">
        <w:trPr>
          <w:trHeight w:val="375"/>
        </w:trPr>
        <w:tc>
          <w:tcPr>
            <w:tcW w:w="14914" w:type="dxa"/>
            <w:vAlign w:val="bottom"/>
          </w:tcPr>
          <w:p w14:paraId="6C2569A1" w14:textId="77777777" w:rsidR="00B37CF4" w:rsidRDefault="00000000">
            <w:pPr>
              <w:widowControl w:val="0"/>
              <w:rPr>
                <w:szCs w:val="28"/>
              </w:rPr>
            </w:pPr>
            <w:r>
              <w:rPr>
                <w:szCs w:val="28"/>
              </w:rPr>
              <w:t>Гражданин, ведущий личное</w:t>
            </w:r>
          </w:p>
          <w:p w14:paraId="72523B1F" w14:textId="77777777" w:rsidR="00B37CF4" w:rsidRDefault="00000000">
            <w:pPr>
              <w:widowControl w:val="0"/>
              <w:rPr>
                <w:szCs w:val="28"/>
              </w:rPr>
            </w:pPr>
            <w:r>
              <w:rPr>
                <w:szCs w:val="28"/>
              </w:rPr>
              <w:t>подсобное хозяйство                               ___________________                            _____________________</w:t>
            </w:r>
          </w:p>
        </w:tc>
      </w:tr>
      <w:tr w:rsidR="00B37CF4" w14:paraId="20A5671F" w14:textId="77777777">
        <w:trPr>
          <w:trHeight w:val="300"/>
        </w:trPr>
        <w:tc>
          <w:tcPr>
            <w:tcW w:w="14914" w:type="dxa"/>
            <w:vAlign w:val="bottom"/>
          </w:tcPr>
          <w:p w14:paraId="0D2D5F15" w14:textId="77777777" w:rsidR="00B37CF4" w:rsidRDefault="00000000">
            <w:pPr>
              <w:widowControl w:val="0"/>
              <w:jc w:val="both"/>
            </w:pPr>
            <w:r>
              <w:t xml:space="preserve">«_____» ____________ 20___г. </w:t>
            </w:r>
            <w:r>
              <w:rPr>
                <w:szCs w:val="28"/>
              </w:rPr>
              <w:t xml:space="preserve">         </w:t>
            </w:r>
            <w:r>
              <w:rPr>
                <w:sz w:val="24"/>
              </w:rPr>
              <w:t xml:space="preserve">     (расшифровка подписи)                                                   (подпись)</w:t>
            </w:r>
          </w:p>
        </w:tc>
      </w:tr>
    </w:tbl>
    <w:p w14:paraId="0471D679" w14:textId="77777777" w:rsidR="00B37CF4" w:rsidRDefault="00000000">
      <w:r>
        <w:rPr>
          <w:color w:val="000000"/>
          <w:szCs w:val="28"/>
          <w:lang w:eastAsia="en-US"/>
        </w:rPr>
        <w:t>Н</w:t>
      </w:r>
      <w:r>
        <w:rPr>
          <w:szCs w:val="28"/>
        </w:rPr>
        <w:t>ачальник управления сельского хозяйства</w:t>
      </w:r>
    </w:p>
    <w:p w14:paraId="1E3D9B01" w14:textId="77777777" w:rsidR="00B37CF4" w:rsidRDefault="00000000">
      <w:r>
        <w:rPr>
          <w:szCs w:val="28"/>
        </w:rPr>
        <w:t>администрации Ленинградского</w:t>
      </w:r>
    </w:p>
    <w:p w14:paraId="3C702DEF" w14:textId="77777777" w:rsidR="00B37CF4" w:rsidRDefault="00000000">
      <w:pPr>
        <w:suppressAutoHyphens/>
        <w:ind w:right="-340"/>
        <w:jc w:val="both"/>
        <w:sectPr w:rsidR="00B37CF4">
          <w:headerReference w:type="even" r:id="rId128"/>
          <w:headerReference w:type="default" r:id="rId129"/>
          <w:headerReference w:type="first" r:id="rId130"/>
          <w:pgSz w:w="16838" w:h="11906" w:orient="landscape"/>
          <w:pgMar w:top="2022" w:right="1134" w:bottom="567" w:left="1134" w:header="1417" w:footer="0" w:gutter="0"/>
          <w:cols w:space="720"/>
          <w:formProt w:val="0"/>
          <w:titlePg/>
          <w:docGrid w:linePitch="381"/>
        </w:sectPr>
      </w:pPr>
      <w:r>
        <w:rPr>
          <w:szCs w:val="28"/>
        </w:rPr>
        <w:t xml:space="preserve">муниципального округа                                                                                                                                       </w:t>
      </w:r>
      <w:r>
        <w:t xml:space="preserve">И.С. Скоробогаченко </w:t>
      </w:r>
    </w:p>
    <w:p w14:paraId="369F08FC" w14:textId="77777777" w:rsidR="00B37CF4" w:rsidRDefault="00B37CF4">
      <w:pPr>
        <w:pStyle w:val="a9"/>
      </w:pPr>
    </w:p>
    <w:tbl>
      <w:tblPr>
        <w:tblStyle w:val="affd"/>
        <w:tblW w:w="5490" w:type="dxa"/>
        <w:tblInd w:w="4302" w:type="dxa"/>
        <w:tblLayout w:type="fixed"/>
        <w:tblLook w:val="04A0" w:firstRow="1" w:lastRow="0" w:firstColumn="1" w:lastColumn="0" w:noHBand="0" w:noVBand="1"/>
      </w:tblPr>
      <w:tblGrid>
        <w:gridCol w:w="5490"/>
      </w:tblGrid>
      <w:tr w:rsidR="00B37CF4" w14:paraId="4775E5E4" w14:textId="77777777">
        <w:trPr>
          <w:trHeight w:val="2541"/>
        </w:trPr>
        <w:tc>
          <w:tcPr>
            <w:tcW w:w="5490" w:type="dxa"/>
            <w:tcBorders>
              <w:top w:val="nil"/>
              <w:left w:val="nil"/>
              <w:bottom w:val="nil"/>
              <w:right w:val="nil"/>
            </w:tcBorders>
          </w:tcPr>
          <w:p w14:paraId="0E287940" w14:textId="77777777" w:rsidR="00B37CF4" w:rsidRDefault="00000000">
            <w:pPr>
              <w:widowControl w:val="0"/>
              <w:tabs>
                <w:tab w:val="center" w:pos="3124"/>
              </w:tabs>
              <w:ind w:left="-108"/>
            </w:pPr>
            <w:r>
              <w:rPr>
                <w:szCs w:val="28"/>
              </w:rPr>
              <w:t>Приложение 27</w:t>
            </w:r>
          </w:p>
          <w:p w14:paraId="41C04D96" w14:textId="77777777" w:rsidR="00B37CF4" w:rsidRDefault="00000000">
            <w:pPr>
              <w:widowControl w:val="0"/>
              <w:ind w:left="-108"/>
            </w:pPr>
            <w:r>
              <w:rPr>
                <w:szCs w:val="28"/>
              </w:rPr>
              <w:t>к Порядку предоставления</w:t>
            </w:r>
          </w:p>
          <w:p w14:paraId="096D5C52" w14:textId="77777777" w:rsidR="00B37CF4" w:rsidRDefault="00000000">
            <w:pPr>
              <w:widowControl w:val="0"/>
              <w:ind w:left="-108"/>
            </w:pPr>
            <w:r>
              <w:rPr>
                <w:szCs w:val="28"/>
              </w:rPr>
              <w:t>субсидий крестьянским (фермерским)</w:t>
            </w:r>
          </w:p>
          <w:p w14:paraId="437B6DB0" w14:textId="77777777" w:rsidR="00B37CF4" w:rsidRDefault="00000000">
            <w:pPr>
              <w:widowControl w:val="0"/>
              <w:ind w:left="-108"/>
            </w:pPr>
            <w:r>
              <w:rPr>
                <w:szCs w:val="28"/>
              </w:rPr>
              <w:t>хозяйствам и индивидуальным</w:t>
            </w:r>
          </w:p>
          <w:p w14:paraId="712BBFBE"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3667CED1"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1013DFD" w14:textId="77777777" w:rsidR="00B37CF4" w:rsidRDefault="00000000">
      <w:pPr>
        <w:spacing w:line="218" w:lineRule="auto"/>
      </w:pPr>
      <w:r>
        <w:t>ФОРМА</w:t>
      </w:r>
    </w:p>
    <w:p w14:paraId="77B3C46F" w14:textId="77777777" w:rsidR="00B37CF4" w:rsidRDefault="00B37CF4">
      <w:pPr>
        <w:spacing w:line="218" w:lineRule="auto"/>
      </w:pPr>
    </w:p>
    <w:p w14:paraId="4683D900" w14:textId="77777777" w:rsidR="00B37CF4" w:rsidRDefault="00000000">
      <w:pPr>
        <w:spacing w:line="218" w:lineRule="auto"/>
      </w:pPr>
      <w:r>
        <w:t xml:space="preserve">Заполняется гражданином, </w:t>
      </w:r>
    </w:p>
    <w:p w14:paraId="4B28A672" w14:textId="77777777" w:rsidR="00B37CF4" w:rsidRDefault="00000000">
      <w:pPr>
        <w:spacing w:line="218" w:lineRule="auto"/>
      </w:pPr>
      <w:r>
        <w:t>ведущим личное подсобное хозяйство,</w:t>
      </w:r>
    </w:p>
    <w:p w14:paraId="71864E42" w14:textId="77777777" w:rsidR="00B37CF4" w:rsidRDefault="00000000">
      <w:pPr>
        <w:spacing w:line="218" w:lineRule="auto"/>
      </w:pPr>
      <w:r>
        <w:t xml:space="preserve">главой крестьянского (фермерского) хозяйства, </w:t>
      </w:r>
    </w:p>
    <w:p w14:paraId="48753AEE" w14:textId="77777777" w:rsidR="00B37CF4" w:rsidRDefault="00000000">
      <w:pPr>
        <w:spacing w:line="218" w:lineRule="auto"/>
      </w:pPr>
      <w:r>
        <w:t>индивидуальным предпринимателем</w:t>
      </w:r>
    </w:p>
    <w:p w14:paraId="5462872A" w14:textId="77777777" w:rsidR="00B37CF4" w:rsidRDefault="00B37CF4">
      <w:pPr>
        <w:spacing w:line="218" w:lineRule="auto"/>
        <w:jc w:val="center"/>
      </w:pPr>
    </w:p>
    <w:p w14:paraId="62E833C4" w14:textId="77777777" w:rsidR="00B37CF4" w:rsidRDefault="00000000">
      <w:pPr>
        <w:spacing w:line="218" w:lineRule="auto"/>
        <w:jc w:val="center"/>
      </w:pPr>
      <w:r>
        <w:t xml:space="preserve"> </w:t>
      </w:r>
      <w:r>
        <w:rPr>
          <w:b/>
        </w:rPr>
        <w:t xml:space="preserve">Смета (сводка) фактических затрат </w:t>
      </w:r>
    </w:p>
    <w:p w14:paraId="0116DA6C" w14:textId="77777777" w:rsidR="00B37CF4" w:rsidRDefault="00000000">
      <w:pPr>
        <w:jc w:val="center"/>
        <w:rPr>
          <w:b/>
          <w:color w:val="000000"/>
        </w:rPr>
      </w:pPr>
      <w:r>
        <w:rPr>
          <w:b/>
        </w:rPr>
        <w:t xml:space="preserve">на строительство теплицы (хозяйственным способом) </w:t>
      </w:r>
      <w:r>
        <w:rPr>
          <w:b/>
          <w:color w:val="000000"/>
        </w:rPr>
        <w:t xml:space="preserve">для выращивания </w:t>
      </w:r>
    </w:p>
    <w:p w14:paraId="64C60A25" w14:textId="77777777" w:rsidR="00B37CF4" w:rsidRDefault="00000000">
      <w:pPr>
        <w:jc w:val="center"/>
        <w:rPr>
          <w:b/>
        </w:rPr>
      </w:pPr>
      <w:r>
        <w:rPr>
          <w:b/>
          <w:color w:val="000000"/>
        </w:rPr>
        <w:t>овощей и (или) ягод в защищённом грунте</w:t>
      </w:r>
    </w:p>
    <w:p w14:paraId="1C800E07" w14:textId="77777777" w:rsidR="00B37CF4" w:rsidRDefault="00000000">
      <w:pPr>
        <w:tabs>
          <w:tab w:val="left" w:pos="-5940"/>
        </w:tabs>
        <w:jc w:val="center"/>
      </w:pPr>
      <w:r>
        <w:t>в ______________________________________________________</w:t>
      </w:r>
    </w:p>
    <w:p w14:paraId="77A6E6A6" w14:textId="77777777" w:rsidR="00B37CF4" w:rsidRDefault="00000000">
      <w:pPr>
        <w:tabs>
          <w:tab w:val="left" w:pos="1260"/>
        </w:tabs>
        <w:jc w:val="center"/>
        <w:rPr>
          <w:sz w:val="24"/>
        </w:rPr>
      </w:pPr>
      <w:r>
        <w:rPr>
          <w:sz w:val="24"/>
        </w:rPr>
        <w:t>наименование получателя субсидии (полностью)</w:t>
      </w:r>
    </w:p>
    <w:p w14:paraId="58EB72C7" w14:textId="77777777" w:rsidR="00B37CF4" w:rsidRDefault="00000000">
      <w:pPr>
        <w:tabs>
          <w:tab w:val="left" w:pos="1260"/>
        </w:tabs>
        <w:spacing w:line="288" w:lineRule="auto"/>
        <w:rPr>
          <w:sz w:val="24"/>
        </w:rPr>
      </w:pPr>
      <w:r>
        <w:t xml:space="preserve"> Адрес места нахождения и площадь (кв.м.) теплицы______________________ ____________________________________________________________________</w:t>
      </w:r>
      <w:r>
        <w:br/>
      </w:r>
    </w:p>
    <w:tbl>
      <w:tblPr>
        <w:tblW w:w="9639" w:type="dxa"/>
        <w:tblInd w:w="109" w:type="dxa"/>
        <w:tblLayout w:type="fixed"/>
        <w:tblLook w:val="01E0" w:firstRow="1" w:lastRow="1" w:firstColumn="1" w:lastColumn="1" w:noHBand="0" w:noVBand="0"/>
      </w:tblPr>
      <w:tblGrid>
        <w:gridCol w:w="535"/>
        <w:gridCol w:w="3150"/>
        <w:gridCol w:w="1704"/>
        <w:gridCol w:w="1420"/>
        <w:gridCol w:w="1282"/>
        <w:gridCol w:w="1548"/>
      </w:tblGrid>
      <w:tr w:rsidR="00B37CF4" w14:paraId="09BE4CE9" w14:textId="77777777">
        <w:trPr>
          <w:trHeight w:val="550"/>
        </w:trPr>
        <w:tc>
          <w:tcPr>
            <w:tcW w:w="534" w:type="dxa"/>
            <w:tcBorders>
              <w:top w:val="single" w:sz="4" w:space="0" w:color="000000"/>
              <w:left w:val="single" w:sz="4" w:space="0" w:color="000000"/>
              <w:bottom w:val="single" w:sz="4" w:space="0" w:color="000000"/>
              <w:right w:val="single" w:sz="4" w:space="0" w:color="000000"/>
            </w:tcBorders>
            <w:vAlign w:val="center"/>
          </w:tcPr>
          <w:p w14:paraId="5B9F1B87" w14:textId="77777777" w:rsidR="00B37CF4" w:rsidRDefault="00000000">
            <w:pPr>
              <w:widowControl w:val="0"/>
              <w:tabs>
                <w:tab w:val="left" w:pos="-5940"/>
              </w:tabs>
              <w:ind w:left="-57" w:right="-57"/>
              <w:jc w:val="center"/>
              <w:rPr>
                <w:sz w:val="24"/>
              </w:rPr>
            </w:pPr>
            <w:r>
              <w:rPr>
                <w:sz w:val="24"/>
              </w:rPr>
              <w:t>№ п/п</w:t>
            </w:r>
          </w:p>
        </w:tc>
        <w:tc>
          <w:tcPr>
            <w:tcW w:w="3150" w:type="dxa"/>
            <w:tcBorders>
              <w:top w:val="single" w:sz="4" w:space="0" w:color="000000"/>
              <w:left w:val="single" w:sz="4" w:space="0" w:color="000000"/>
              <w:bottom w:val="single" w:sz="4" w:space="0" w:color="000000"/>
              <w:right w:val="single" w:sz="4" w:space="0" w:color="000000"/>
            </w:tcBorders>
            <w:vAlign w:val="center"/>
          </w:tcPr>
          <w:p w14:paraId="01EFDEB7" w14:textId="77777777" w:rsidR="00B37CF4" w:rsidRDefault="00000000">
            <w:pPr>
              <w:widowControl w:val="0"/>
              <w:tabs>
                <w:tab w:val="left" w:pos="-5940"/>
              </w:tabs>
              <w:ind w:left="-57" w:right="-57"/>
              <w:jc w:val="center"/>
              <w:rPr>
                <w:sz w:val="24"/>
              </w:rPr>
            </w:pPr>
            <w:r>
              <w:rPr>
                <w:sz w:val="24"/>
              </w:rPr>
              <w:t>Наименование материала</w:t>
            </w:r>
          </w:p>
        </w:tc>
        <w:tc>
          <w:tcPr>
            <w:tcW w:w="1704" w:type="dxa"/>
            <w:tcBorders>
              <w:top w:val="single" w:sz="4" w:space="0" w:color="000000"/>
              <w:left w:val="single" w:sz="4" w:space="0" w:color="000000"/>
              <w:bottom w:val="single" w:sz="4" w:space="0" w:color="000000"/>
              <w:right w:val="single" w:sz="4" w:space="0" w:color="000000"/>
            </w:tcBorders>
            <w:vAlign w:val="center"/>
          </w:tcPr>
          <w:p w14:paraId="6A3FCFB2" w14:textId="77777777" w:rsidR="00B37CF4" w:rsidRDefault="00000000">
            <w:pPr>
              <w:widowControl w:val="0"/>
              <w:tabs>
                <w:tab w:val="left" w:pos="-5940"/>
              </w:tabs>
              <w:ind w:left="-57" w:right="-57"/>
              <w:jc w:val="center"/>
              <w:rPr>
                <w:sz w:val="24"/>
              </w:rPr>
            </w:pPr>
            <w:r>
              <w:rPr>
                <w:sz w:val="24"/>
              </w:rPr>
              <w:t>Единица измерения</w:t>
            </w:r>
          </w:p>
        </w:tc>
        <w:tc>
          <w:tcPr>
            <w:tcW w:w="1420" w:type="dxa"/>
            <w:tcBorders>
              <w:top w:val="single" w:sz="4" w:space="0" w:color="000000"/>
              <w:left w:val="single" w:sz="4" w:space="0" w:color="000000"/>
              <w:bottom w:val="single" w:sz="4" w:space="0" w:color="000000"/>
              <w:right w:val="single" w:sz="4" w:space="0" w:color="000000"/>
            </w:tcBorders>
            <w:vAlign w:val="center"/>
          </w:tcPr>
          <w:p w14:paraId="2D0FC8DE" w14:textId="77777777" w:rsidR="00B37CF4" w:rsidRDefault="00000000">
            <w:pPr>
              <w:widowControl w:val="0"/>
              <w:tabs>
                <w:tab w:val="left" w:pos="-5940"/>
              </w:tabs>
              <w:ind w:left="-57" w:right="-57"/>
              <w:jc w:val="center"/>
              <w:rPr>
                <w:sz w:val="24"/>
              </w:rPr>
            </w:pPr>
            <w:r>
              <w:rPr>
                <w:sz w:val="24"/>
              </w:rPr>
              <w:t>Цена за единицу, (рублей)</w:t>
            </w:r>
          </w:p>
        </w:tc>
        <w:tc>
          <w:tcPr>
            <w:tcW w:w="1282" w:type="dxa"/>
            <w:tcBorders>
              <w:top w:val="single" w:sz="4" w:space="0" w:color="000000"/>
              <w:left w:val="single" w:sz="4" w:space="0" w:color="000000"/>
              <w:bottom w:val="single" w:sz="4" w:space="0" w:color="000000"/>
              <w:right w:val="single" w:sz="4" w:space="0" w:color="000000"/>
            </w:tcBorders>
            <w:vAlign w:val="center"/>
          </w:tcPr>
          <w:p w14:paraId="5199B807" w14:textId="77777777" w:rsidR="00B37CF4" w:rsidRDefault="00000000">
            <w:pPr>
              <w:widowControl w:val="0"/>
              <w:tabs>
                <w:tab w:val="left" w:pos="-5940"/>
              </w:tabs>
              <w:ind w:left="-57" w:right="-57"/>
              <w:jc w:val="center"/>
              <w:rPr>
                <w:sz w:val="24"/>
              </w:rPr>
            </w:pPr>
            <w:r>
              <w:rPr>
                <w:sz w:val="24"/>
              </w:rPr>
              <w:t>Кол-во материала</w:t>
            </w:r>
          </w:p>
        </w:tc>
        <w:tc>
          <w:tcPr>
            <w:tcW w:w="1548" w:type="dxa"/>
            <w:tcBorders>
              <w:top w:val="single" w:sz="4" w:space="0" w:color="000000"/>
              <w:left w:val="single" w:sz="4" w:space="0" w:color="000000"/>
              <w:bottom w:val="single" w:sz="4" w:space="0" w:color="000000"/>
              <w:right w:val="single" w:sz="4" w:space="0" w:color="000000"/>
            </w:tcBorders>
            <w:vAlign w:val="center"/>
          </w:tcPr>
          <w:p w14:paraId="1135B40C" w14:textId="77777777" w:rsidR="00B37CF4" w:rsidRDefault="00000000">
            <w:pPr>
              <w:widowControl w:val="0"/>
              <w:tabs>
                <w:tab w:val="left" w:pos="-5940"/>
              </w:tabs>
              <w:ind w:left="-57" w:right="-57"/>
              <w:jc w:val="center"/>
              <w:rPr>
                <w:sz w:val="24"/>
              </w:rPr>
            </w:pPr>
            <w:r>
              <w:rPr>
                <w:sz w:val="24"/>
              </w:rPr>
              <w:t>Сумма</w:t>
            </w:r>
          </w:p>
          <w:p w14:paraId="5448D91F" w14:textId="77777777" w:rsidR="00B37CF4" w:rsidRDefault="00000000">
            <w:pPr>
              <w:widowControl w:val="0"/>
              <w:tabs>
                <w:tab w:val="left" w:pos="-5940"/>
              </w:tabs>
              <w:ind w:left="-57" w:right="-57"/>
              <w:jc w:val="center"/>
              <w:rPr>
                <w:sz w:val="24"/>
              </w:rPr>
            </w:pPr>
            <w:r>
              <w:rPr>
                <w:sz w:val="20"/>
                <w:szCs w:val="20"/>
              </w:rPr>
              <w:t>(гр.6=гр.4×гр.5)</w:t>
            </w:r>
            <w:r>
              <w:rPr>
                <w:sz w:val="24"/>
              </w:rPr>
              <w:t>, (рублей)</w:t>
            </w:r>
          </w:p>
        </w:tc>
      </w:tr>
      <w:tr w:rsidR="00B37CF4" w14:paraId="73A040EB" w14:textId="77777777">
        <w:tc>
          <w:tcPr>
            <w:tcW w:w="534" w:type="dxa"/>
            <w:tcBorders>
              <w:top w:val="single" w:sz="4" w:space="0" w:color="000000"/>
              <w:left w:val="single" w:sz="4" w:space="0" w:color="000000"/>
              <w:bottom w:val="single" w:sz="4" w:space="0" w:color="000000"/>
              <w:right w:val="single" w:sz="4" w:space="0" w:color="000000"/>
            </w:tcBorders>
          </w:tcPr>
          <w:p w14:paraId="64994788" w14:textId="77777777" w:rsidR="00B37CF4" w:rsidRDefault="00000000">
            <w:pPr>
              <w:widowControl w:val="0"/>
              <w:tabs>
                <w:tab w:val="left" w:pos="-5940"/>
              </w:tabs>
              <w:jc w:val="center"/>
              <w:rPr>
                <w:sz w:val="24"/>
              </w:rPr>
            </w:pPr>
            <w:r>
              <w:rPr>
                <w:sz w:val="24"/>
              </w:rPr>
              <w:t>1</w:t>
            </w:r>
          </w:p>
        </w:tc>
        <w:tc>
          <w:tcPr>
            <w:tcW w:w="3150" w:type="dxa"/>
            <w:tcBorders>
              <w:top w:val="single" w:sz="4" w:space="0" w:color="000000"/>
              <w:left w:val="single" w:sz="4" w:space="0" w:color="000000"/>
              <w:bottom w:val="single" w:sz="4" w:space="0" w:color="000000"/>
              <w:right w:val="single" w:sz="4" w:space="0" w:color="000000"/>
            </w:tcBorders>
          </w:tcPr>
          <w:p w14:paraId="675A11C8" w14:textId="77777777" w:rsidR="00B37CF4" w:rsidRDefault="00000000">
            <w:pPr>
              <w:widowControl w:val="0"/>
              <w:tabs>
                <w:tab w:val="left" w:pos="-5940"/>
              </w:tabs>
              <w:jc w:val="center"/>
              <w:rPr>
                <w:sz w:val="24"/>
              </w:rPr>
            </w:pPr>
            <w:r>
              <w:rPr>
                <w:sz w:val="24"/>
              </w:rPr>
              <w:t>2</w:t>
            </w:r>
          </w:p>
        </w:tc>
        <w:tc>
          <w:tcPr>
            <w:tcW w:w="1704" w:type="dxa"/>
            <w:tcBorders>
              <w:top w:val="single" w:sz="4" w:space="0" w:color="000000"/>
              <w:left w:val="single" w:sz="4" w:space="0" w:color="000000"/>
              <w:bottom w:val="single" w:sz="4" w:space="0" w:color="000000"/>
              <w:right w:val="single" w:sz="4" w:space="0" w:color="000000"/>
            </w:tcBorders>
          </w:tcPr>
          <w:p w14:paraId="05691CA5" w14:textId="77777777" w:rsidR="00B37CF4" w:rsidRDefault="00000000">
            <w:pPr>
              <w:widowControl w:val="0"/>
              <w:tabs>
                <w:tab w:val="left" w:pos="-5940"/>
              </w:tabs>
              <w:jc w:val="center"/>
              <w:rPr>
                <w:sz w:val="24"/>
              </w:rPr>
            </w:pPr>
            <w:r>
              <w:rPr>
                <w:sz w:val="24"/>
              </w:rPr>
              <w:t>3</w:t>
            </w:r>
          </w:p>
        </w:tc>
        <w:tc>
          <w:tcPr>
            <w:tcW w:w="1420" w:type="dxa"/>
            <w:tcBorders>
              <w:top w:val="single" w:sz="4" w:space="0" w:color="000000"/>
              <w:left w:val="single" w:sz="4" w:space="0" w:color="000000"/>
              <w:bottom w:val="single" w:sz="4" w:space="0" w:color="000000"/>
              <w:right w:val="single" w:sz="4" w:space="0" w:color="000000"/>
            </w:tcBorders>
          </w:tcPr>
          <w:p w14:paraId="2C7CAA81" w14:textId="77777777" w:rsidR="00B37CF4" w:rsidRDefault="00000000">
            <w:pPr>
              <w:widowControl w:val="0"/>
              <w:tabs>
                <w:tab w:val="left" w:pos="-5940"/>
              </w:tabs>
              <w:jc w:val="center"/>
              <w:rPr>
                <w:sz w:val="24"/>
              </w:rPr>
            </w:pPr>
            <w:r>
              <w:rPr>
                <w:sz w:val="24"/>
              </w:rPr>
              <w:t>4</w:t>
            </w:r>
          </w:p>
        </w:tc>
        <w:tc>
          <w:tcPr>
            <w:tcW w:w="1282" w:type="dxa"/>
            <w:tcBorders>
              <w:top w:val="single" w:sz="4" w:space="0" w:color="000000"/>
              <w:left w:val="single" w:sz="4" w:space="0" w:color="000000"/>
              <w:bottom w:val="single" w:sz="4" w:space="0" w:color="000000"/>
              <w:right w:val="single" w:sz="4" w:space="0" w:color="000000"/>
            </w:tcBorders>
          </w:tcPr>
          <w:p w14:paraId="45A5D20E" w14:textId="77777777" w:rsidR="00B37CF4" w:rsidRDefault="00000000">
            <w:pPr>
              <w:widowControl w:val="0"/>
              <w:tabs>
                <w:tab w:val="left" w:pos="-5940"/>
              </w:tabs>
              <w:jc w:val="center"/>
              <w:rPr>
                <w:sz w:val="24"/>
              </w:rPr>
            </w:pPr>
            <w:r>
              <w:rPr>
                <w:sz w:val="24"/>
              </w:rPr>
              <w:t>5</w:t>
            </w:r>
          </w:p>
        </w:tc>
        <w:tc>
          <w:tcPr>
            <w:tcW w:w="1548" w:type="dxa"/>
            <w:tcBorders>
              <w:top w:val="single" w:sz="4" w:space="0" w:color="000000"/>
              <w:left w:val="single" w:sz="4" w:space="0" w:color="000000"/>
              <w:bottom w:val="single" w:sz="4" w:space="0" w:color="000000"/>
              <w:right w:val="single" w:sz="4" w:space="0" w:color="000000"/>
            </w:tcBorders>
          </w:tcPr>
          <w:p w14:paraId="05784FF6" w14:textId="77777777" w:rsidR="00B37CF4" w:rsidRDefault="00000000">
            <w:pPr>
              <w:widowControl w:val="0"/>
              <w:tabs>
                <w:tab w:val="left" w:pos="-5940"/>
              </w:tabs>
              <w:jc w:val="center"/>
              <w:rPr>
                <w:sz w:val="24"/>
              </w:rPr>
            </w:pPr>
            <w:r>
              <w:rPr>
                <w:sz w:val="24"/>
              </w:rPr>
              <w:t>6</w:t>
            </w:r>
          </w:p>
        </w:tc>
      </w:tr>
      <w:tr w:rsidR="00B37CF4" w14:paraId="2EA0F170" w14:textId="77777777">
        <w:tc>
          <w:tcPr>
            <w:tcW w:w="534" w:type="dxa"/>
            <w:tcBorders>
              <w:top w:val="single" w:sz="4" w:space="0" w:color="000000"/>
              <w:left w:val="single" w:sz="4" w:space="0" w:color="000000"/>
              <w:bottom w:val="single" w:sz="4" w:space="0" w:color="000000"/>
              <w:right w:val="single" w:sz="4" w:space="0" w:color="000000"/>
            </w:tcBorders>
          </w:tcPr>
          <w:p w14:paraId="65E76C2F" w14:textId="77777777" w:rsidR="00B37CF4" w:rsidRDefault="00B37CF4">
            <w:pPr>
              <w:widowControl w:val="0"/>
              <w:tabs>
                <w:tab w:val="left" w:pos="-5940"/>
              </w:tabs>
              <w:jc w:val="center"/>
              <w:rPr>
                <w:sz w:val="24"/>
              </w:rPr>
            </w:pPr>
          </w:p>
        </w:tc>
        <w:tc>
          <w:tcPr>
            <w:tcW w:w="3150" w:type="dxa"/>
            <w:tcBorders>
              <w:top w:val="single" w:sz="4" w:space="0" w:color="000000"/>
              <w:left w:val="single" w:sz="4" w:space="0" w:color="000000"/>
              <w:bottom w:val="single" w:sz="4" w:space="0" w:color="000000"/>
              <w:right w:val="single" w:sz="4" w:space="0" w:color="000000"/>
            </w:tcBorders>
          </w:tcPr>
          <w:p w14:paraId="7A2E27CE" w14:textId="77777777" w:rsidR="00B37CF4" w:rsidRDefault="00B37CF4">
            <w:pPr>
              <w:widowControl w:val="0"/>
              <w:tabs>
                <w:tab w:val="left" w:pos="-5940"/>
              </w:tabs>
              <w:jc w:val="center"/>
              <w:rPr>
                <w:sz w:val="24"/>
              </w:rPr>
            </w:pPr>
          </w:p>
        </w:tc>
        <w:tc>
          <w:tcPr>
            <w:tcW w:w="1704" w:type="dxa"/>
            <w:tcBorders>
              <w:top w:val="single" w:sz="4" w:space="0" w:color="000000"/>
              <w:left w:val="single" w:sz="4" w:space="0" w:color="000000"/>
              <w:bottom w:val="single" w:sz="4" w:space="0" w:color="000000"/>
              <w:right w:val="single" w:sz="4" w:space="0" w:color="000000"/>
            </w:tcBorders>
          </w:tcPr>
          <w:p w14:paraId="57B9F6C8" w14:textId="77777777" w:rsidR="00B37CF4" w:rsidRDefault="00B37CF4">
            <w:pPr>
              <w:widowControl w:val="0"/>
              <w:tabs>
                <w:tab w:val="left" w:pos="-5940"/>
              </w:tabs>
              <w:jc w:val="center"/>
              <w:rPr>
                <w:sz w:val="24"/>
              </w:rPr>
            </w:pPr>
          </w:p>
        </w:tc>
        <w:tc>
          <w:tcPr>
            <w:tcW w:w="1420" w:type="dxa"/>
            <w:tcBorders>
              <w:top w:val="single" w:sz="4" w:space="0" w:color="000000"/>
              <w:left w:val="single" w:sz="4" w:space="0" w:color="000000"/>
              <w:bottom w:val="single" w:sz="4" w:space="0" w:color="000000"/>
              <w:right w:val="single" w:sz="4" w:space="0" w:color="000000"/>
            </w:tcBorders>
          </w:tcPr>
          <w:p w14:paraId="143D34B2" w14:textId="77777777" w:rsidR="00B37CF4" w:rsidRDefault="00B37CF4">
            <w:pPr>
              <w:widowControl w:val="0"/>
              <w:tabs>
                <w:tab w:val="left" w:pos="-5940"/>
              </w:tabs>
              <w:jc w:val="center"/>
              <w:rPr>
                <w:sz w:val="24"/>
              </w:rPr>
            </w:pPr>
          </w:p>
        </w:tc>
        <w:tc>
          <w:tcPr>
            <w:tcW w:w="1282" w:type="dxa"/>
            <w:tcBorders>
              <w:top w:val="single" w:sz="4" w:space="0" w:color="000000"/>
              <w:left w:val="single" w:sz="4" w:space="0" w:color="000000"/>
              <w:bottom w:val="single" w:sz="4" w:space="0" w:color="000000"/>
              <w:right w:val="single" w:sz="4" w:space="0" w:color="000000"/>
            </w:tcBorders>
          </w:tcPr>
          <w:p w14:paraId="0B1B4292" w14:textId="77777777" w:rsidR="00B37CF4" w:rsidRDefault="00B37CF4">
            <w:pPr>
              <w:widowControl w:val="0"/>
              <w:tabs>
                <w:tab w:val="left" w:pos="-5940"/>
              </w:tabs>
              <w:jc w:val="center"/>
              <w:rPr>
                <w:sz w:val="24"/>
              </w:rPr>
            </w:pPr>
          </w:p>
        </w:tc>
        <w:tc>
          <w:tcPr>
            <w:tcW w:w="1548" w:type="dxa"/>
            <w:tcBorders>
              <w:top w:val="single" w:sz="4" w:space="0" w:color="000000"/>
              <w:left w:val="single" w:sz="4" w:space="0" w:color="000000"/>
              <w:bottom w:val="single" w:sz="4" w:space="0" w:color="000000"/>
              <w:right w:val="single" w:sz="4" w:space="0" w:color="000000"/>
            </w:tcBorders>
          </w:tcPr>
          <w:p w14:paraId="2FD58D78" w14:textId="77777777" w:rsidR="00B37CF4" w:rsidRDefault="00B37CF4">
            <w:pPr>
              <w:widowControl w:val="0"/>
              <w:tabs>
                <w:tab w:val="left" w:pos="-5940"/>
              </w:tabs>
              <w:jc w:val="center"/>
              <w:rPr>
                <w:sz w:val="24"/>
              </w:rPr>
            </w:pPr>
          </w:p>
        </w:tc>
      </w:tr>
      <w:tr w:rsidR="00B37CF4" w14:paraId="73A9E301" w14:textId="77777777">
        <w:tc>
          <w:tcPr>
            <w:tcW w:w="534" w:type="dxa"/>
            <w:tcBorders>
              <w:top w:val="single" w:sz="4" w:space="0" w:color="000000"/>
              <w:left w:val="single" w:sz="4" w:space="0" w:color="000000"/>
              <w:bottom w:val="single" w:sz="4" w:space="0" w:color="000000"/>
              <w:right w:val="single" w:sz="4" w:space="0" w:color="000000"/>
            </w:tcBorders>
          </w:tcPr>
          <w:p w14:paraId="6F5B1C0B" w14:textId="77777777" w:rsidR="00B37CF4" w:rsidRDefault="00B37CF4">
            <w:pPr>
              <w:widowControl w:val="0"/>
              <w:tabs>
                <w:tab w:val="left" w:pos="-5940"/>
              </w:tabs>
              <w:jc w:val="center"/>
              <w:rPr>
                <w:sz w:val="24"/>
              </w:rPr>
            </w:pPr>
          </w:p>
        </w:tc>
        <w:tc>
          <w:tcPr>
            <w:tcW w:w="3150" w:type="dxa"/>
            <w:tcBorders>
              <w:top w:val="single" w:sz="4" w:space="0" w:color="000000"/>
              <w:left w:val="single" w:sz="4" w:space="0" w:color="000000"/>
              <w:bottom w:val="single" w:sz="4" w:space="0" w:color="000000"/>
              <w:right w:val="single" w:sz="4" w:space="0" w:color="000000"/>
            </w:tcBorders>
          </w:tcPr>
          <w:p w14:paraId="154FC158" w14:textId="77777777" w:rsidR="00B37CF4" w:rsidRDefault="00B37CF4">
            <w:pPr>
              <w:widowControl w:val="0"/>
              <w:tabs>
                <w:tab w:val="left" w:pos="-5940"/>
              </w:tabs>
              <w:jc w:val="center"/>
              <w:rPr>
                <w:sz w:val="24"/>
              </w:rPr>
            </w:pPr>
          </w:p>
        </w:tc>
        <w:tc>
          <w:tcPr>
            <w:tcW w:w="1704" w:type="dxa"/>
            <w:tcBorders>
              <w:top w:val="single" w:sz="4" w:space="0" w:color="000000"/>
              <w:left w:val="single" w:sz="4" w:space="0" w:color="000000"/>
              <w:bottom w:val="single" w:sz="4" w:space="0" w:color="000000"/>
              <w:right w:val="single" w:sz="4" w:space="0" w:color="000000"/>
            </w:tcBorders>
          </w:tcPr>
          <w:p w14:paraId="2FB8FD73" w14:textId="77777777" w:rsidR="00B37CF4" w:rsidRDefault="00B37CF4">
            <w:pPr>
              <w:widowControl w:val="0"/>
              <w:tabs>
                <w:tab w:val="left" w:pos="-5940"/>
              </w:tabs>
              <w:jc w:val="center"/>
              <w:rPr>
                <w:sz w:val="24"/>
              </w:rPr>
            </w:pPr>
          </w:p>
        </w:tc>
        <w:tc>
          <w:tcPr>
            <w:tcW w:w="1420" w:type="dxa"/>
            <w:tcBorders>
              <w:top w:val="single" w:sz="4" w:space="0" w:color="000000"/>
              <w:left w:val="single" w:sz="4" w:space="0" w:color="000000"/>
              <w:bottom w:val="single" w:sz="4" w:space="0" w:color="000000"/>
              <w:right w:val="single" w:sz="4" w:space="0" w:color="000000"/>
            </w:tcBorders>
          </w:tcPr>
          <w:p w14:paraId="66DFEC42" w14:textId="77777777" w:rsidR="00B37CF4" w:rsidRDefault="00B37CF4">
            <w:pPr>
              <w:widowControl w:val="0"/>
              <w:tabs>
                <w:tab w:val="left" w:pos="-5940"/>
              </w:tabs>
              <w:ind w:hanging="108"/>
              <w:jc w:val="center"/>
              <w:rPr>
                <w:sz w:val="24"/>
              </w:rPr>
            </w:pPr>
          </w:p>
        </w:tc>
        <w:tc>
          <w:tcPr>
            <w:tcW w:w="1282" w:type="dxa"/>
            <w:tcBorders>
              <w:top w:val="single" w:sz="4" w:space="0" w:color="000000"/>
              <w:left w:val="single" w:sz="4" w:space="0" w:color="000000"/>
              <w:bottom w:val="single" w:sz="4" w:space="0" w:color="000000"/>
              <w:right w:val="single" w:sz="4" w:space="0" w:color="000000"/>
            </w:tcBorders>
          </w:tcPr>
          <w:p w14:paraId="377784C2" w14:textId="77777777" w:rsidR="00B37CF4" w:rsidRDefault="00B37CF4">
            <w:pPr>
              <w:widowControl w:val="0"/>
              <w:tabs>
                <w:tab w:val="left" w:pos="-5940"/>
              </w:tabs>
              <w:ind w:hanging="108"/>
              <w:jc w:val="center"/>
              <w:rPr>
                <w:sz w:val="24"/>
              </w:rPr>
            </w:pPr>
          </w:p>
        </w:tc>
        <w:tc>
          <w:tcPr>
            <w:tcW w:w="1548" w:type="dxa"/>
            <w:tcBorders>
              <w:top w:val="single" w:sz="4" w:space="0" w:color="000000"/>
              <w:left w:val="single" w:sz="4" w:space="0" w:color="000000"/>
              <w:bottom w:val="single" w:sz="4" w:space="0" w:color="000000"/>
              <w:right w:val="single" w:sz="4" w:space="0" w:color="000000"/>
            </w:tcBorders>
          </w:tcPr>
          <w:p w14:paraId="7F2CC5B6" w14:textId="77777777" w:rsidR="00B37CF4" w:rsidRDefault="00B37CF4">
            <w:pPr>
              <w:widowControl w:val="0"/>
              <w:tabs>
                <w:tab w:val="left" w:pos="-5940"/>
              </w:tabs>
              <w:ind w:hanging="108"/>
              <w:jc w:val="center"/>
              <w:rPr>
                <w:sz w:val="24"/>
              </w:rPr>
            </w:pPr>
          </w:p>
        </w:tc>
      </w:tr>
      <w:tr w:rsidR="00B37CF4" w14:paraId="12F228AE" w14:textId="77777777">
        <w:tc>
          <w:tcPr>
            <w:tcW w:w="534" w:type="dxa"/>
            <w:tcBorders>
              <w:top w:val="single" w:sz="4" w:space="0" w:color="000000"/>
              <w:left w:val="single" w:sz="4" w:space="0" w:color="000000"/>
              <w:bottom w:val="single" w:sz="4" w:space="0" w:color="000000"/>
              <w:right w:val="single" w:sz="4" w:space="0" w:color="000000"/>
            </w:tcBorders>
          </w:tcPr>
          <w:p w14:paraId="5776A25C" w14:textId="77777777" w:rsidR="00B37CF4" w:rsidRDefault="00B37CF4">
            <w:pPr>
              <w:widowControl w:val="0"/>
              <w:tabs>
                <w:tab w:val="left" w:pos="-5940"/>
              </w:tabs>
              <w:jc w:val="center"/>
              <w:rPr>
                <w:sz w:val="24"/>
              </w:rPr>
            </w:pPr>
          </w:p>
        </w:tc>
        <w:tc>
          <w:tcPr>
            <w:tcW w:w="3150" w:type="dxa"/>
            <w:tcBorders>
              <w:top w:val="single" w:sz="4" w:space="0" w:color="000000"/>
              <w:left w:val="single" w:sz="4" w:space="0" w:color="000000"/>
              <w:bottom w:val="single" w:sz="4" w:space="0" w:color="000000"/>
              <w:right w:val="single" w:sz="4" w:space="0" w:color="000000"/>
            </w:tcBorders>
          </w:tcPr>
          <w:p w14:paraId="7D3F8D24" w14:textId="77777777" w:rsidR="00B37CF4" w:rsidRDefault="00B37CF4">
            <w:pPr>
              <w:widowControl w:val="0"/>
              <w:tabs>
                <w:tab w:val="left" w:pos="-5940"/>
              </w:tabs>
              <w:jc w:val="center"/>
              <w:rPr>
                <w:sz w:val="24"/>
              </w:rPr>
            </w:pPr>
          </w:p>
        </w:tc>
        <w:tc>
          <w:tcPr>
            <w:tcW w:w="1704" w:type="dxa"/>
            <w:tcBorders>
              <w:top w:val="single" w:sz="4" w:space="0" w:color="000000"/>
              <w:left w:val="single" w:sz="4" w:space="0" w:color="000000"/>
              <w:bottom w:val="single" w:sz="4" w:space="0" w:color="000000"/>
              <w:right w:val="single" w:sz="4" w:space="0" w:color="000000"/>
            </w:tcBorders>
          </w:tcPr>
          <w:p w14:paraId="0A16A999" w14:textId="77777777" w:rsidR="00B37CF4" w:rsidRDefault="00B37CF4">
            <w:pPr>
              <w:widowControl w:val="0"/>
              <w:tabs>
                <w:tab w:val="left" w:pos="-5940"/>
              </w:tabs>
              <w:jc w:val="center"/>
              <w:rPr>
                <w:sz w:val="24"/>
              </w:rPr>
            </w:pPr>
          </w:p>
        </w:tc>
        <w:tc>
          <w:tcPr>
            <w:tcW w:w="1420" w:type="dxa"/>
            <w:tcBorders>
              <w:top w:val="single" w:sz="4" w:space="0" w:color="000000"/>
              <w:left w:val="single" w:sz="4" w:space="0" w:color="000000"/>
              <w:bottom w:val="single" w:sz="4" w:space="0" w:color="000000"/>
              <w:right w:val="single" w:sz="4" w:space="0" w:color="000000"/>
            </w:tcBorders>
          </w:tcPr>
          <w:p w14:paraId="22750E74" w14:textId="77777777" w:rsidR="00B37CF4" w:rsidRDefault="00B37CF4">
            <w:pPr>
              <w:widowControl w:val="0"/>
              <w:tabs>
                <w:tab w:val="left" w:pos="-5940"/>
              </w:tabs>
              <w:jc w:val="center"/>
              <w:rPr>
                <w:sz w:val="24"/>
              </w:rPr>
            </w:pPr>
          </w:p>
        </w:tc>
        <w:tc>
          <w:tcPr>
            <w:tcW w:w="1282" w:type="dxa"/>
            <w:tcBorders>
              <w:top w:val="single" w:sz="4" w:space="0" w:color="000000"/>
              <w:left w:val="single" w:sz="4" w:space="0" w:color="000000"/>
              <w:bottom w:val="single" w:sz="4" w:space="0" w:color="000000"/>
              <w:right w:val="single" w:sz="4" w:space="0" w:color="000000"/>
            </w:tcBorders>
          </w:tcPr>
          <w:p w14:paraId="7FB830A2" w14:textId="77777777" w:rsidR="00B37CF4" w:rsidRDefault="00B37CF4">
            <w:pPr>
              <w:widowControl w:val="0"/>
              <w:tabs>
                <w:tab w:val="left" w:pos="-5940"/>
              </w:tabs>
              <w:jc w:val="center"/>
              <w:rPr>
                <w:sz w:val="24"/>
              </w:rPr>
            </w:pPr>
          </w:p>
        </w:tc>
        <w:tc>
          <w:tcPr>
            <w:tcW w:w="1548" w:type="dxa"/>
            <w:tcBorders>
              <w:top w:val="single" w:sz="4" w:space="0" w:color="000000"/>
              <w:left w:val="single" w:sz="4" w:space="0" w:color="000000"/>
              <w:bottom w:val="single" w:sz="4" w:space="0" w:color="000000"/>
              <w:right w:val="single" w:sz="4" w:space="0" w:color="000000"/>
            </w:tcBorders>
          </w:tcPr>
          <w:p w14:paraId="582EB568" w14:textId="77777777" w:rsidR="00B37CF4" w:rsidRDefault="00B37CF4">
            <w:pPr>
              <w:widowControl w:val="0"/>
              <w:tabs>
                <w:tab w:val="left" w:pos="-5940"/>
              </w:tabs>
              <w:jc w:val="center"/>
              <w:rPr>
                <w:sz w:val="24"/>
              </w:rPr>
            </w:pPr>
          </w:p>
        </w:tc>
      </w:tr>
      <w:tr w:rsidR="00B37CF4" w14:paraId="1458314A" w14:textId="77777777">
        <w:tc>
          <w:tcPr>
            <w:tcW w:w="8090" w:type="dxa"/>
            <w:gridSpan w:val="5"/>
            <w:tcBorders>
              <w:top w:val="single" w:sz="4" w:space="0" w:color="000000"/>
              <w:left w:val="single" w:sz="4" w:space="0" w:color="000000"/>
              <w:bottom w:val="single" w:sz="4" w:space="0" w:color="000000"/>
              <w:right w:val="single" w:sz="4" w:space="0" w:color="000000"/>
            </w:tcBorders>
          </w:tcPr>
          <w:p w14:paraId="6F0F6324" w14:textId="77777777" w:rsidR="00B37CF4" w:rsidRDefault="00000000">
            <w:pPr>
              <w:widowControl w:val="0"/>
              <w:tabs>
                <w:tab w:val="left" w:pos="-5940"/>
              </w:tabs>
              <w:jc w:val="right"/>
              <w:rPr>
                <w:sz w:val="24"/>
              </w:rPr>
            </w:pPr>
            <w:r>
              <w:rPr>
                <w:sz w:val="24"/>
              </w:rPr>
              <w:t>Итого:</w:t>
            </w:r>
          </w:p>
        </w:tc>
        <w:tc>
          <w:tcPr>
            <w:tcW w:w="1548" w:type="dxa"/>
            <w:tcBorders>
              <w:top w:val="single" w:sz="4" w:space="0" w:color="000000"/>
              <w:left w:val="single" w:sz="4" w:space="0" w:color="000000"/>
              <w:bottom w:val="single" w:sz="4" w:space="0" w:color="000000"/>
              <w:right w:val="single" w:sz="4" w:space="0" w:color="000000"/>
            </w:tcBorders>
          </w:tcPr>
          <w:p w14:paraId="3C5B444E" w14:textId="77777777" w:rsidR="00B37CF4" w:rsidRDefault="00B37CF4">
            <w:pPr>
              <w:widowControl w:val="0"/>
              <w:tabs>
                <w:tab w:val="left" w:pos="-5940"/>
              </w:tabs>
              <w:jc w:val="center"/>
              <w:rPr>
                <w:sz w:val="24"/>
              </w:rPr>
            </w:pPr>
          </w:p>
        </w:tc>
      </w:tr>
    </w:tbl>
    <w:p w14:paraId="1667AC44" w14:textId="77777777" w:rsidR="00B37CF4" w:rsidRDefault="00B37CF4">
      <w:pPr>
        <w:tabs>
          <w:tab w:val="left" w:pos="-5940"/>
        </w:tabs>
        <w:jc w:val="both"/>
      </w:pPr>
    </w:p>
    <w:p w14:paraId="22487204" w14:textId="77777777" w:rsidR="00B37CF4" w:rsidRDefault="00000000">
      <w:pPr>
        <w:tabs>
          <w:tab w:val="left" w:pos="-5940"/>
        </w:tabs>
        <w:jc w:val="both"/>
      </w:pPr>
      <w:r>
        <w:t>Заявитель     _________________         ___________       _____________________</w:t>
      </w:r>
    </w:p>
    <w:p w14:paraId="504AB79A" w14:textId="77777777" w:rsidR="00B37CF4" w:rsidRDefault="00000000">
      <w:pPr>
        <w:tabs>
          <w:tab w:val="left" w:pos="-5940"/>
        </w:tabs>
        <w:jc w:val="both"/>
        <w:rPr>
          <w:sz w:val="24"/>
        </w:rPr>
      </w:pPr>
      <w:r>
        <w:rPr>
          <w:sz w:val="24"/>
        </w:rPr>
        <w:t>М.П. (при наличии)                                               (подпись)               (расшифровка подписи)</w:t>
      </w:r>
    </w:p>
    <w:p w14:paraId="5D7278F8" w14:textId="77777777" w:rsidR="00B37CF4" w:rsidRDefault="00000000">
      <w:pPr>
        <w:tabs>
          <w:tab w:val="left" w:pos="-5940"/>
        </w:tabs>
        <w:jc w:val="both"/>
      </w:pPr>
      <w:r>
        <w:t>«__» __________ 20___г.</w:t>
      </w:r>
    </w:p>
    <w:p w14:paraId="0B979CC3" w14:textId="77777777" w:rsidR="00B37CF4" w:rsidRDefault="00B37CF4">
      <w:pPr>
        <w:rPr>
          <w:color w:val="000000"/>
          <w:szCs w:val="28"/>
          <w:lang w:eastAsia="en-US"/>
        </w:rPr>
      </w:pPr>
    </w:p>
    <w:p w14:paraId="52659013" w14:textId="77777777" w:rsidR="00B37CF4" w:rsidRDefault="00000000">
      <w:r>
        <w:rPr>
          <w:color w:val="000000"/>
          <w:szCs w:val="28"/>
          <w:lang w:eastAsia="en-US"/>
        </w:rPr>
        <w:t>Н</w:t>
      </w:r>
      <w:r>
        <w:rPr>
          <w:szCs w:val="28"/>
        </w:rPr>
        <w:t>ачальник управления сельского хозяйства</w:t>
      </w:r>
    </w:p>
    <w:p w14:paraId="1D54FB53" w14:textId="77777777" w:rsidR="00B37CF4" w:rsidRDefault="00000000">
      <w:r>
        <w:rPr>
          <w:szCs w:val="28"/>
        </w:rPr>
        <w:t>администрации Ленинградского</w:t>
      </w:r>
    </w:p>
    <w:p w14:paraId="603A717F" w14:textId="77777777" w:rsidR="00B37CF4" w:rsidRDefault="00000000">
      <w:pPr>
        <w:tabs>
          <w:tab w:val="left" w:pos="-5940"/>
        </w:tabs>
        <w:jc w:val="both"/>
        <w:sectPr w:rsidR="00B37CF4">
          <w:headerReference w:type="even" r:id="rId131"/>
          <w:headerReference w:type="default" r:id="rId132"/>
          <w:pgSz w:w="11906" w:h="16838"/>
          <w:pgMar w:top="274" w:right="624" w:bottom="1134" w:left="1701" w:header="0" w:footer="0" w:gutter="0"/>
          <w:cols w:space="720"/>
          <w:formProt w:val="0"/>
          <w:docGrid w:linePitch="381"/>
        </w:sectPr>
      </w:pPr>
      <w:r>
        <w:rPr>
          <w:szCs w:val="28"/>
        </w:rPr>
        <w:t xml:space="preserve">муниципального округа                                                           </w:t>
      </w:r>
      <w:r>
        <w:t>И.С. Скоробогаченко</w:t>
      </w:r>
    </w:p>
    <w:tbl>
      <w:tblPr>
        <w:tblStyle w:val="affd"/>
        <w:tblW w:w="5499" w:type="dxa"/>
        <w:tblInd w:w="4302" w:type="dxa"/>
        <w:tblLayout w:type="fixed"/>
        <w:tblLook w:val="04A0" w:firstRow="1" w:lastRow="0" w:firstColumn="1" w:lastColumn="0" w:noHBand="0" w:noVBand="1"/>
      </w:tblPr>
      <w:tblGrid>
        <w:gridCol w:w="5499"/>
      </w:tblGrid>
      <w:tr w:rsidR="00B37CF4" w14:paraId="24F2EFEF" w14:textId="77777777">
        <w:trPr>
          <w:trHeight w:val="2541"/>
        </w:trPr>
        <w:tc>
          <w:tcPr>
            <w:tcW w:w="5499" w:type="dxa"/>
            <w:tcBorders>
              <w:top w:val="nil"/>
              <w:left w:val="nil"/>
              <w:bottom w:val="nil"/>
              <w:right w:val="nil"/>
            </w:tcBorders>
          </w:tcPr>
          <w:p w14:paraId="3D2106E1" w14:textId="77777777" w:rsidR="00B37CF4" w:rsidRDefault="00000000">
            <w:pPr>
              <w:widowControl w:val="0"/>
              <w:tabs>
                <w:tab w:val="center" w:pos="3124"/>
              </w:tabs>
              <w:ind w:left="-108"/>
            </w:pPr>
            <w:r>
              <w:rPr>
                <w:szCs w:val="28"/>
              </w:rPr>
              <w:lastRenderedPageBreak/>
              <w:t>Приложение 28</w:t>
            </w:r>
          </w:p>
          <w:p w14:paraId="3711B53D" w14:textId="77777777" w:rsidR="00B37CF4" w:rsidRDefault="00000000">
            <w:pPr>
              <w:widowControl w:val="0"/>
              <w:ind w:left="-108"/>
            </w:pPr>
            <w:r>
              <w:rPr>
                <w:szCs w:val="28"/>
              </w:rPr>
              <w:t>к Порядку предоставления</w:t>
            </w:r>
          </w:p>
          <w:p w14:paraId="3D62B449" w14:textId="77777777" w:rsidR="00B37CF4" w:rsidRDefault="00000000">
            <w:pPr>
              <w:widowControl w:val="0"/>
              <w:ind w:left="-108"/>
            </w:pPr>
            <w:r>
              <w:rPr>
                <w:szCs w:val="28"/>
              </w:rPr>
              <w:t>субсидий крестьянским (фермерским)</w:t>
            </w:r>
          </w:p>
          <w:p w14:paraId="0EAB272B" w14:textId="77777777" w:rsidR="00B37CF4" w:rsidRDefault="00000000">
            <w:pPr>
              <w:widowControl w:val="0"/>
              <w:ind w:left="-108"/>
            </w:pPr>
            <w:r>
              <w:rPr>
                <w:szCs w:val="28"/>
              </w:rPr>
              <w:t>хозяйствам и индивидуальным</w:t>
            </w:r>
          </w:p>
          <w:p w14:paraId="570A5D82"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43B2299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6EB6863" w14:textId="77777777" w:rsidR="00B37CF4" w:rsidRDefault="00000000">
      <w:pPr>
        <w:rPr>
          <w:szCs w:val="28"/>
        </w:rPr>
      </w:pPr>
      <w:r>
        <w:rPr>
          <w:szCs w:val="28"/>
        </w:rPr>
        <w:t>ФОРМА</w:t>
      </w:r>
    </w:p>
    <w:p w14:paraId="60105928" w14:textId="77777777" w:rsidR="00B37CF4" w:rsidRDefault="00000000">
      <w:pPr>
        <w:jc w:val="center"/>
        <w:rPr>
          <w:szCs w:val="28"/>
        </w:rPr>
      </w:pPr>
      <w:r>
        <w:rPr>
          <w:szCs w:val="28"/>
        </w:rPr>
        <w:t xml:space="preserve">                                                                         УТВЕРЖДАЮ</w:t>
      </w:r>
    </w:p>
    <w:p w14:paraId="6E394066" w14:textId="77777777" w:rsidR="00B37CF4" w:rsidRDefault="00000000">
      <w:pPr>
        <w:jc w:val="center"/>
        <w:rPr>
          <w:szCs w:val="28"/>
        </w:rPr>
      </w:pPr>
      <w:r>
        <w:rPr>
          <w:szCs w:val="28"/>
        </w:rPr>
        <w:t xml:space="preserve">                                                                       Начальник _______________________</w:t>
      </w:r>
    </w:p>
    <w:p w14:paraId="25688656" w14:textId="77777777" w:rsidR="00B37CF4" w:rsidRDefault="00000000">
      <w:pPr>
        <w:jc w:val="center"/>
        <w:rPr>
          <w:szCs w:val="28"/>
        </w:rPr>
      </w:pPr>
      <w:r>
        <w:rPr>
          <w:szCs w:val="28"/>
        </w:rPr>
        <w:t xml:space="preserve">                                                                         </w:t>
      </w:r>
      <w:r>
        <w:rPr>
          <w:sz w:val="24"/>
        </w:rPr>
        <w:t>(наименование отдела, управления)</w:t>
      </w:r>
    </w:p>
    <w:p w14:paraId="35F65FB1" w14:textId="77777777" w:rsidR="00B37CF4" w:rsidRDefault="00000000">
      <w:pPr>
        <w:jc w:val="center"/>
        <w:rPr>
          <w:szCs w:val="28"/>
        </w:rPr>
      </w:pPr>
      <w:r>
        <w:rPr>
          <w:szCs w:val="28"/>
        </w:rPr>
        <w:t xml:space="preserve">                                                               администрации Ленинградского</w:t>
      </w:r>
    </w:p>
    <w:p w14:paraId="47C1E9F5" w14:textId="77777777" w:rsidR="00B37CF4" w:rsidRDefault="00000000">
      <w:pPr>
        <w:jc w:val="center"/>
        <w:rPr>
          <w:szCs w:val="28"/>
        </w:rPr>
      </w:pPr>
      <w:r>
        <w:rPr>
          <w:szCs w:val="28"/>
        </w:rPr>
        <w:t xml:space="preserve">                                                 муниципального округа</w:t>
      </w:r>
    </w:p>
    <w:p w14:paraId="753941FA" w14:textId="77777777" w:rsidR="00B37CF4" w:rsidRDefault="00000000">
      <w:pPr>
        <w:jc w:val="right"/>
      </w:pPr>
      <w:r>
        <w:t>____________________________________</w:t>
      </w:r>
    </w:p>
    <w:p w14:paraId="30A51C31" w14:textId="77777777" w:rsidR="00B37CF4" w:rsidRDefault="00000000">
      <w:r>
        <w:t xml:space="preserve">                                                                                                                      (Ф.И.О.)</w:t>
      </w:r>
    </w:p>
    <w:p w14:paraId="49374DC1" w14:textId="77777777" w:rsidR="00B37CF4" w:rsidRDefault="00000000">
      <w:pPr>
        <w:jc w:val="center"/>
      </w:pPr>
      <w:r>
        <w:t xml:space="preserve">                                   М.П.</w:t>
      </w:r>
    </w:p>
    <w:p w14:paraId="69AEC9AA" w14:textId="77777777" w:rsidR="00B37CF4" w:rsidRDefault="00000000">
      <w:pPr>
        <w:rPr>
          <w:szCs w:val="28"/>
        </w:rPr>
      </w:pPr>
      <w:r>
        <w:rPr>
          <w:szCs w:val="28"/>
        </w:rPr>
        <w:t>____________________________                         «_____»_____________20___г.</w:t>
      </w:r>
    </w:p>
    <w:p w14:paraId="717B75D1" w14:textId="77777777" w:rsidR="00B37CF4" w:rsidRDefault="00000000">
      <w:r>
        <w:t xml:space="preserve">               (</w:t>
      </w:r>
      <w:r>
        <w:rPr>
          <w:sz w:val="22"/>
          <w:szCs w:val="22"/>
        </w:rPr>
        <w:t>населенный пункт</w:t>
      </w:r>
      <w:r>
        <w:t>)</w:t>
      </w:r>
    </w:p>
    <w:p w14:paraId="2863C4D2" w14:textId="77777777" w:rsidR="00B37CF4" w:rsidRDefault="00000000">
      <w:pPr>
        <w:jc w:val="center"/>
        <w:rPr>
          <w:szCs w:val="28"/>
        </w:rPr>
      </w:pPr>
      <w:r>
        <w:rPr>
          <w:szCs w:val="28"/>
        </w:rPr>
        <w:t>Акт обследования</w:t>
      </w:r>
    </w:p>
    <w:p w14:paraId="1682635D" w14:textId="77777777" w:rsidR="00B37CF4" w:rsidRDefault="00000000">
      <w:pPr>
        <w:jc w:val="center"/>
        <w:rPr>
          <w:szCs w:val="28"/>
        </w:rPr>
      </w:pPr>
      <w:r>
        <w:rPr>
          <w:szCs w:val="28"/>
        </w:rPr>
        <w:t>___________________________________________</w:t>
      </w:r>
    </w:p>
    <w:p w14:paraId="232AADAB" w14:textId="77777777" w:rsidR="00B37CF4" w:rsidRDefault="00000000">
      <w:pPr>
        <w:jc w:val="center"/>
      </w:pPr>
      <w:r>
        <w:t>(</w:t>
      </w:r>
      <w:r>
        <w:rPr>
          <w:sz w:val="22"/>
          <w:szCs w:val="22"/>
        </w:rPr>
        <w:t>теплицы, систем капельного орошения</w:t>
      </w:r>
      <w:r>
        <w:t>)</w:t>
      </w:r>
    </w:p>
    <w:p w14:paraId="37554C84" w14:textId="77777777" w:rsidR="00B37CF4" w:rsidRDefault="00000000">
      <w:pPr>
        <w:jc w:val="center"/>
        <w:rPr>
          <w:szCs w:val="28"/>
        </w:rPr>
      </w:pPr>
      <w:r>
        <w:rPr>
          <w:szCs w:val="28"/>
        </w:rPr>
        <w:t>в личном подсобном хозяйстве, крестьянском (фермерском) хозяйстве, у индивидуального предпринимателя (нужное подчеркнуть)</w:t>
      </w:r>
    </w:p>
    <w:p w14:paraId="5E654429" w14:textId="77777777" w:rsidR="00B37CF4" w:rsidRDefault="00000000">
      <w:pPr>
        <w:jc w:val="both"/>
        <w:rPr>
          <w:szCs w:val="28"/>
        </w:rPr>
      </w:pPr>
      <w:r>
        <w:rPr>
          <w:szCs w:val="28"/>
        </w:rPr>
        <w:t>гр.________________________________________________________________</w:t>
      </w:r>
    </w:p>
    <w:p w14:paraId="6DF4BB6C" w14:textId="77777777" w:rsidR="00B37CF4" w:rsidRDefault="00000000">
      <w:pPr>
        <w:jc w:val="center"/>
      </w:pPr>
      <w:r>
        <w:t>(</w:t>
      </w:r>
      <w:r>
        <w:rPr>
          <w:sz w:val="22"/>
          <w:szCs w:val="22"/>
        </w:rPr>
        <w:t>указывается Фамилия, Имя, Отчество гражданина</w:t>
      </w:r>
      <w:r>
        <w:t>)</w:t>
      </w:r>
    </w:p>
    <w:p w14:paraId="60C718F7" w14:textId="77777777" w:rsidR="00B37CF4" w:rsidRDefault="00000000">
      <w:pPr>
        <w:jc w:val="both"/>
        <w:rPr>
          <w:szCs w:val="28"/>
        </w:rPr>
      </w:pPr>
      <w:r>
        <w:rPr>
          <w:szCs w:val="28"/>
        </w:rPr>
        <w:t>Адрес:_____________________________________________________________</w:t>
      </w:r>
    </w:p>
    <w:p w14:paraId="5115A9F3" w14:textId="77777777" w:rsidR="00B37CF4" w:rsidRDefault="00000000">
      <w:pPr>
        <w:jc w:val="center"/>
        <w:rPr>
          <w:sz w:val="22"/>
          <w:szCs w:val="22"/>
        </w:rPr>
      </w:pPr>
      <w:r>
        <w:rPr>
          <w:sz w:val="22"/>
          <w:szCs w:val="22"/>
        </w:rPr>
        <w:t>(указывается наименование  муниципального образования, населенного пункта, улицы, номер дома)</w:t>
      </w:r>
    </w:p>
    <w:p w14:paraId="4725B089" w14:textId="77777777" w:rsidR="00B37CF4" w:rsidRDefault="00B37CF4">
      <w:pPr>
        <w:jc w:val="center"/>
        <w:rPr>
          <w:sz w:val="22"/>
          <w:szCs w:val="22"/>
        </w:rPr>
      </w:pPr>
    </w:p>
    <w:p w14:paraId="0BF248C5" w14:textId="77777777" w:rsidR="00B37CF4" w:rsidRDefault="00000000">
      <w:pPr>
        <w:jc w:val="both"/>
        <w:rPr>
          <w:szCs w:val="28"/>
        </w:rPr>
      </w:pPr>
      <w:r>
        <w:rPr>
          <w:szCs w:val="28"/>
        </w:rPr>
        <w:t>Комиссия в составе:</w:t>
      </w:r>
    </w:p>
    <w:p w14:paraId="68DE6E9A" w14:textId="77777777" w:rsidR="00B37CF4" w:rsidRDefault="00000000">
      <w:pPr>
        <w:jc w:val="both"/>
        <w:rPr>
          <w:szCs w:val="28"/>
        </w:rPr>
      </w:pPr>
      <w:r>
        <w:rPr>
          <w:szCs w:val="28"/>
        </w:rPr>
        <w:t>председателя:________________________________________________________</w:t>
      </w:r>
    </w:p>
    <w:p w14:paraId="3845FD43" w14:textId="77777777" w:rsidR="00B37CF4" w:rsidRDefault="00000000">
      <w:pPr>
        <w:jc w:val="center"/>
      </w:pPr>
      <w:r>
        <w:t>(</w:t>
      </w:r>
      <w:r>
        <w:rPr>
          <w:sz w:val="22"/>
          <w:szCs w:val="22"/>
        </w:rPr>
        <w:t>должность, фамилия, инициалы</w:t>
      </w:r>
      <w:r>
        <w:t>)</w:t>
      </w:r>
    </w:p>
    <w:p w14:paraId="7011BBB8" w14:textId="77777777" w:rsidR="00B37CF4" w:rsidRDefault="00000000">
      <w:pPr>
        <w:jc w:val="both"/>
        <w:rPr>
          <w:szCs w:val="28"/>
        </w:rPr>
      </w:pPr>
      <w:r>
        <w:rPr>
          <w:szCs w:val="28"/>
        </w:rPr>
        <w:t>Членов комиссии:</w:t>
      </w:r>
    </w:p>
    <w:p w14:paraId="735B6D83" w14:textId="77777777" w:rsidR="00B37CF4" w:rsidRDefault="00000000">
      <w:pPr>
        <w:jc w:val="both"/>
        <w:rPr>
          <w:sz w:val="24"/>
        </w:rPr>
      </w:pPr>
      <w:r>
        <w:rPr>
          <w:sz w:val="24"/>
        </w:rPr>
        <w:t>________________________________________________________________________________</w:t>
      </w:r>
    </w:p>
    <w:p w14:paraId="15853B8B" w14:textId="77777777" w:rsidR="00B37CF4" w:rsidRDefault="00000000">
      <w:pPr>
        <w:jc w:val="center"/>
      </w:pPr>
      <w:r>
        <w:t>(</w:t>
      </w:r>
      <w:r>
        <w:rPr>
          <w:sz w:val="22"/>
          <w:szCs w:val="22"/>
        </w:rPr>
        <w:t>должность, фамилия, инициалы</w:t>
      </w:r>
      <w:r>
        <w:t>)</w:t>
      </w:r>
    </w:p>
    <w:p w14:paraId="334A0E33" w14:textId="77777777" w:rsidR="00B37CF4" w:rsidRDefault="00000000">
      <w:pPr>
        <w:jc w:val="both"/>
      </w:pPr>
      <w:r>
        <w:rPr>
          <w:sz w:val="24"/>
        </w:rPr>
        <w:t>________________________________________________________________________________</w:t>
      </w:r>
    </w:p>
    <w:p w14:paraId="3B0F980A" w14:textId="77777777" w:rsidR="00B37CF4" w:rsidRDefault="00000000">
      <w:pPr>
        <w:jc w:val="center"/>
      </w:pPr>
      <w:r>
        <w:t>(</w:t>
      </w:r>
      <w:r>
        <w:rPr>
          <w:sz w:val="22"/>
          <w:szCs w:val="22"/>
        </w:rPr>
        <w:t>должность, фамилия, инициалы</w:t>
      </w:r>
      <w:r>
        <w:t>)</w:t>
      </w:r>
    </w:p>
    <w:p w14:paraId="6048857B" w14:textId="77777777" w:rsidR="00B37CF4" w:rsidRDefault="00B37CF4">
      <w:pPr>
        <w:jc w:val="center"/>
      </w:pPr>
    </w:p>
    <w:p w14:paraId="5935B552" w14:textId="77777777" w:rsidR="00B37CF4" w:rsidRDefault="00000000">
      <w:pPr>
        <w:jc w:val="both"/>
      </w:pPr>
      <w:r>
        <w:rPr>
          <w:sz w:val="24"/>
        </w:rPr>
        <w:lastRenderedPageBreak/>
        <w:t>________________________________________________________________________________</w:t>
      </w:r>
    </w:p>
    <w:p w14:paraId="7C79EB5E" w14:textId="77777777" w:rsidR="00B37CF4" w:rsidRDefault="00000000">
      <w:pPr>
        <w:jc w:val="center"/>
      </w:pPr>
      <w:r>
        <w:t>(</w:t>
      </w:r>
      <w:r>
        <w:rPr>
          <w:sz w:val="22"/>
          <w:szCs w:val="22"/>
        </w:rPr>
        <w:t>должность, фамилия, инициалы</w:t>
      </w:r>
      <w:r>
        <w:t>)</w:t>
      </w:r>
    </w:p>
    <w:p w14:paraId="6C477A85" w14:textId="77777777" w:rsidR="00B37CF4" w:rsidRDefault="00000000">
      <w:pPr>
        <w:rPr>
          <w:sz w:val="24"/>
        </w:rPr>
      </w:pPr>
      <w:r>
        <w:rPr>
          <w:sz w:val="24"/>
        </w:rPr>
        <w:t>________________________________________________________________________________</w:t>
      </w:r>
    </w:p>
    <w:p w14:paraId="0D342672" w14:textId="77777777" w:rsidR="00B37CF4" w:rsidRDefault="00000000">
      <w:pPr>
        <w:jc w:val="both"/>
        <w:rPr>
          <w:szCs w:val="28"/>
          <w:u w:val="single"/>
        </w:rPr>
      </w:pPr>
      <w:r>
        <w:rPr>
          <w:szCs w:val="28"/>
          <w:u w:val="single"/>
        </w:rPr>
        <w:t>произвела   обследование    теплицы,   систем   капельного   орошения  общей</w:t>
      </w:r>
    </w:p>
    <w:p w14:paraId="24B3AD12" w14:textId="77777777" w:rsidR="00B37CF4" w:rsidRDefault="00000000">
      <w:pPr>
        <w:jc w:val="center"/>
      </w:pPr>
      <w:r>
        <w:t xml:space="preserve"> (</w:t>
      </w:r>
      <w:r>
        <w:rPr>
          <w:sz w:val="22"/>
          <w:szCs w:val="22"/>
        </w:rPr>
        <w:t>ненужное зачеркнуть</w:t>
      </w:r>
      <w:r>
        <w:t>)</w:t>
      </w:r>
    </w:p>
    <w:p w14:paraId="1C035439" w14:textId="77777777" w:rsidR="00B37CF4" w:rsidRDefault="00000000">
      <w:pPr>
        <w:jc w:val="both"/>
        <w:rPr>
          <w:szCs w:val="28"/>
        </w:rPr>
      </w:pPr>
      <w:r>
        <w:rPr>
          <w:szCs w:val="28"/>
          <w:u w:val="single"/>
        </w:rPr>
        <w:t>площадью</w:t>
      </w:r>
      <w:r>
        <w:rPr>
          <w:szCs w:val="28"/>
        </w:rPr>
        <w:t xml:space="preserve"> ________кв. метров в КФХ, ИП, ЛПХ (нужное подчеркнуть).</w:t>
      </w:r>
    </w:p>
    <w:p w14:paraId="46C2C987" w14:textId="77777777" w:rsidR="00B37CF4" w:rsidRDefault="00000000">
      <w:pPr>
        <w:jc w:val="both"/>
        <w:rPr>
          <w:szCs w:val="28"/>
        </w:rPr>
      </w:pPr>
      <w:r>
        <w:rPr>
          <w:szCs w:val="28"/>
        </w:rPr>
        <w:t>__________________________________________________________________</w:t>
      </w:r>
    </w:p>
    <w:p w14:paraId="39BA0A13" w14:textId="77777777" w:rsidR="00B37CF4" w:rsidRDefault="00000000">
      <w:pPr>
        <w:jc w:val="center"/>
      </w:pPr>
      <w:r>
        <w:t>(</w:t>
      </w:r>
      <w:r>
        <w:rPr>
          <w:sz w:val="22"/>
          <w:szCs w:val="22"/>
        </w:rPr>
        <w:t>указывается Фамилия, Имя, Отчество гражданина</w:t>
      </w:r>
      <w:r>
        <w:t>)</w:t>
      </w:r>
    </w:p>
    <w:p w14:paraId="31214010" w14:textId="77777777" w:rsidR="00B37CF4" w:rsidRDefault="00B37CF4">
      <w:pPr>
        <w:jc w:val="center"/>
        <w:rPr>
          <w:sz w:val="16"/>
          <w:szCs w:val="16"/>
        </w:rPr>
      </w:pPr>
    </w:p>
    <w:p w14:paraId="63A37263" w14:textId="77777777" w:rsidR="00B37CF4" w:rsidRDefault="00000000">
      <w:pPr>
        <w:jc w:val="both"/>
        <w:rPr>
          <w:szCs w:val="28"/>
        </w:rPr>
      </w:pPr>
      <w:r>
        <w:rPr>
          <w:szCs w:val="28"/>
        </w:rPr>
        <w:t>Комиссия установила:</w:t>
      </w:r>
    </w:p>
    <w:p w14:paraId="1068323C" w14:textId="77777777" w:rsidR="00B37CF4" w:rsidRDefault="00000000">
      <w:pPr>
        <w:jc w:val="both"/>
        <w:rPr>
          <w:szCs w:val="28"/>
        </w:rPr>
      </w:pPr>
      <w:r>
        <w:rPr>
          <w:szCs w:val="28"/>
        </w:rPr>
        <w:tab/>
        <w:t>1. Обследованный объект находится на земле предназначенной  для ведения личного подсобного хозяйства.</w:t>
      </w:r>
    </w:p>
    <w:p w14:paraId="085BDB5A" w14:textId="77777777" w:rsidR="00B37CF4" w:rsidRDefault="00000000">
      <w:pPr>
        <w:jc w:val="both"/>
        <w:rPr>
          <w:szCs w:val="28"/>
        </w:rPr>
      </w:pPr>
      <w:r>
        <w:rPr>
          <w:szCs w:val="28"/>
        </w:rPr>
        <w:t>2._______________________________________________________________________________________________________________________________________</w:t>
      </w:r>
    </w:p>
    <w:p w14:paraId="46FABDF9" w14:textId="77777777" w:rsidR="00B37CF4" w:rsidRDefault="00000000">
      <w:pPr>
        <w:jc w:val="both"/>
        <w:rPr>
          <w:szCs w:val="28"/>
        </w:rPr>
      </w:pPr>
      <w:r>
        <w:rPr>
          <w:szCs w:val="28"/>
        </w:rPr>
        <w:tab/>
        <w:t>3. Материалы, используемые при строительстве теплицы, систем капельного орошения (нужное подчеркнуть) следующие и в каком количестве:</w:t>
      </w:r>
    </w:p>
    <w:p w14:paraId="1C56CEBA" w14:textId="77777777" w:rsidR="00B37CF4" w:rsidRDefault="00000000">
      <w:pPr>
        <w:jc w:val="both"/>
        <w:rPr>
          <w:sz w:val="24"/>
        </w:rPr>
      </w:pPr>
      <w:r>
        <w:rPr>
          <w:sz w:val="24"/>
        </w:rPr>
        <w:t>________________________________________________________________________________________________________________________________________________________________</w:t>
      </w:r>
    </w:p>
    <w:p w14:paraId="4945842B" w14:textId="77777777" w:rsidR="00B37CF4" w:rsidRDefault="00000000">
      <w:pPr>
        <w:jc w:val="both"/>
        <w:rPr>
          <w:szCs w:val="28"/>
        </w:rPr>
      </w:pPr>
      <w:r>
        <w:rPr>
          <w:szCs w:val="28"/>
        </w:rPr>
        <w:tab/>
        <w:t>4. Основные виды работ, выполненные при строительстве теплицы, систем капельного орошения (нужное подчеркнуть) следующие:</w:t>
      </w:r>
    </w:p>
    <w:p w14:paraId="0AEC5438" w14:textId="77777777" w:rsidR="00B37CF4" w:rsidRDefault="00000000">
      <w:pPr>
        <w:jc w:val="both"/>
        <w:rPr>
          <w:sz w:val="24"/>
        </w:rPr>
      </w:pPr>
      <w:r>
        <w:rPr>
          <w:sz w:val="24"/>
        </w:rPr>
        <w:t>________________________________________________________________________________________________________________________________________________________________</w:t>
      </w:r>
    </w:p>
    <w:p w14:paraId="27679FB8" w14:textId="77777777" w:rsidR="00B37CF4" w:rsidRDefault="00000000">
      <w:pPr>
        <w:jc w:val="both"/>
        <w:rPr>
          <w:szCs w:val="28"/>
        </w:rPr>
      </w:pPr>
      <w:r>
        <w:rPr>
          <w:szCs w:val="28"/>
        </w:rPr>
        <w:t xml:space="preserve">        5. По состоянию на ____________ монтаж теплицы, систем капельного орошения завершен, теплица, систем капельного орошения (нужное подчеркнуть) эксплуатируется по целевому назначению.</w:t>
      </w:r>
    </w:p>
    <w:p w14:paraId="4D67123C" w14:textId="77777777" w:rsidR="00B37CF4" w:rsidRDefault="00000000">
      <w:pPr>
        <w:jc w:val="both"/>
        <w:rPr>
          <w:szCs w:val="28"/>
        </w:rPr>
      </w:pPr>
      <w:r>
        <w:rPr>
          <w:szCs w:val="28"/>
        </w:rPr>
        <w:t>Председатель комиссии</w:t>
      </w:r>
    </w:p>
    <w:p w14:paraId="06337113" w14:textId="77777777" w:rsidR="00B37CF4" w:rsidRDefault="00000000">
      <w:pPr>
        <w:jc w:val="both"/>
        <w:rPr>
          <w:sz w:val="24"/>
        </w:rPr>
      </w:pPr>
      <w:r>
        <w:rPr>
          <w:sz w:val="24"/>
        </w:rPr>
        <w:t>_______________________                                   _______________________________________</w:t>
      </w:r>
    </w:p>
    <w:p w14:paraId="7E85A13E" w14:textId="77777777" w:rsidR="00B37CF4" w:rsidRDefault="00000000">
      <w:pPr>
        <w:tabs>
          <w:tab w:val="left" w:pos="7005"/>
        </w:tabs>
        <w:jc w:val="both"/>
        <w:rPr>
          <w:sz w:val="16"/>
          <w:szCs w:val="16"/>
        </w:rPr>
      </w:pPr>
      <w:r>
        <w:t xml:space="preserve">            (</w:t>
      </w:r>
      <w:r>
        <w:rPr>
          <w:sz w:val="22"/>
          <w:szCs w:val="22"/>
        </w:rPr>
        <w:t>подпись</w:t>
      </w:r>
      <w:r>
        <w:t>)                                                               (</w:t>
      </w:r>
      <w:r>
        <w:rPr>
          <w:sz w:val="22"/>
          <w:szCs w:val="22"/>
        </w:rPr>
        <w:t>Фамилия, инициалы</w:t>
      </w:r>
      <w:r>
        <w:t>)</w:t>
      </w:r>
    </w:p>
    <w:p w14:paraId="6787C254" w14:textId="77777777" w:rsidR="00B37CF4" w:rsidRDefault="00B37CF4">
      <w:pPr>
        <w:tabs>
          <w:tab w:val="left" w:pos="7005"/>
        </w:tabs>
        <w:jc w:val="both"/>
        <w:rPr>
          <w:sz w:val="16"/>
          <w:szCs w:val="16"/>
        </w:rPr>
      </w:pPr>
    </w:p>
    <w:p w14:paraId="5E3705A1" w14:textId="77777777" w:rsidR="00B37CF4" w:rsidRDefault="00000000">
      <w:pPr>
        <w:tabs>
          <w:tab w:val="left" w:pos="7005"/>
        </w:tabs>
        <w:rPr>
          <w:szCs w:val="28"/>
        </w:rPr>
      </w:pPr>
      <w:r>
        <w:rPr>
          <w:szCs w:val="28"/>
        </w:rPr>
        <w:t>Члены комиссии</w:t>
      </w:r>
    </w:p>
    <w:p w14:paraId="7FDFC7A7" w14:textId="77777777" w:rsidR="00B37CF4" w:rsidRDefault="00000000">
      <w:pPr>
        <w:jc w:val="both"/>
        <w:rPr>
          <w:sz w:val="24"/>
        </w:rPr>
      </w:pPr>
      <w:r>
        <w:rPr>
          <w:sz w:val="24"/>
        </w:rPr>
        <w:t>_______________________                                   _______________________________________</w:t>
      </w:r>
    </w:p>
    <w:p w14:paraId="46FB4D86" w14:textId="77777777" w:rsidR="00B37CF4" w:rsidRDefault="00000000">
      <w:pPr>
        <w:tabs>
          <w:tab w:val="left" w:pos="7005"/>
        </w:tabs>
        <w:jc w:val="both"/>
        <w:rPr>
          <w:sz w:val="16"/>
          <w:szCs w:val="16"/>
        </w:rPr>
      </w:pPr>
      <w:r>
        <w:t xml:space="preserve">            (</w:t>
      </w:r>
      <w:r>
        <w:rPr>
          <w:sz w:val="22"/>
          <w:szCs w:val="22"/>
        </w:rPr>
        <w:t>подпись</w:t>
      </w:r>
      <w:r>
        <w:t>)                                                               (</w:t>
      </w:r>
      <w:r>
        <w:rPr>
          <w:sz w:val="22"/>
          <w:szCs w:val="22"/>
        </w:rPr>
        <w:t>Фамилия, инициалы</w:t>
      </w:r>
      <w:r>
        <w:t>)</w:t>
      </w:r>
    </w:p>
    <w:p w14:paraId="31D9F143" w14:textId="77777777" w:rsidR="00B37CF4" w:rsidRDefault="00000000">
      <w:pPr>
        <w:jc w:val="both"/>
        <w:rPr>
          <w:sz w:val="24"/>
        </w:rPr>
      </w:pPr>
      <w:r>
        <w:rPr>
          <w:sz w:val="24"/>
        </w:rPr>
        <w:t>_______________________                                   _______________________________________</w:t>
      </w:r>
    </w:p>
    <w:p w14:paraId="11095A2E" w14:textId="77777777" w:rsidR="00B37CF4" w:rsidRDefault="00000000">
      <w:pPr>
        <w:tabs>
          <w:tab w:val="left" w:pos="7005"/>
        </w:tabs>
        <w:jc w:val="both"/>
        <w:rPr>
          <w:sz w:val="16"/>
          <w:szCs w:val="16"/>
        </w:rPr>
      </w:pPr>
      <w:r>
        <w:t xml:space="preserve">            (</w:t>
      </w:r>
      <w:r>
        <w:rPr>
          <w:sz w:val="22"/>
          <w:szCs w:val="22"/>
        </w:rPr>
        <w:t>подпись</w:t>
      </w:r>
      <w:r>
        <w:t>)                                                               (</w:t>
      </w:r>
      <w:r>
        <w:rPr>
          <w:sz w:val="22"/>
          <w:szCs w:val="22"/>
        </w:rPr>
        <w:t>Фамилия, инициалы</w:t>
      </w:r>
      <w:r>
        <w:t>)</w:t>
      </w:r>
    </w:p>
    <w:p w14:paraId="2ED54B16" w14:textId="77777777" w:rsidR="00B37CF4" w:rsidRDefault="00000000">
      <w:pPr>
        <w:jc w:val="both"/>
        <w:rPr>
          <w:sz w:val="24"/>
        </w:rPr>
      </w:pPr>
      <w:r>
        <w:rPr>
          <w:sz w:val="24"/>
        </w:rPr>
        <w:t>_______________________                                   _______________________________________</w:t>
      </w:r>
    </w:p>
    <w:p w14:paraId="47AE638F" w14:textId="77777777" w:rsidR="00B37CF4" w:rsidRDefault="00000000">
      <w:pPr>
        <w:tabs>
          <w:tab w:val="left" w:pos="7005"/>
        </w:tabs>
        <w:jc w:val="both"/>
        <w:rPr>
          <w:sz w:val="16"/>
          <w:szCs w:val="16"/>
        </w:rPr>
      </w:pPr>
      <w:r>
        <w:t xml:space="preserve">            </w:t>
      </w:r>
      <w:r>
        <w:rPr>
          <w:sz w:val="22"/>
          <w:szCs w:val="22"/>
        </w:rPr>
        <w:t>(подпись</w:t>
      </w:r>
      <w:r>
        <w:t>)                                                               (</w:t>
      </w:r>
      <w:r>
        <w:rPr>
          <w:sz w:val="22"/>
          <w:szCs w:val="22"/>
        </w:rPr>
        <w:t>Фамилия, инициалы</w:t>
      </w:r>
      <w:r>
        <w:t>)</w:t>
      </w:r>
    </w:p>
    <w:p w14:paraId="082E3341" w14:textId="77777777" w:rsidR="00B37CF4" w:rsidRDefault="00000000">
      <w:pPr>
        <w:tabs>
          <w:tab w:val="left" w:pos="7005"/>
        </w:tabs>
        <w:rPr>
          <w:szCs w:val="28"/>
        </w:rPr>
      </w:pPr>
      <w:r>
        <w:rPr>
          <w:szCs w:val="28"/>
        </w:rPr>
        <w:t>Глава КФХ (ИП), (ЛПХ).</w:t>
      </w:r>
    </w:p>
    <w:p w14:paraId="6F70F0F8" w14:textId="77777777" w:rsidR="00B37CF4" w:rsidRDefault="00000000">
      <w:pPr>
        <w:jc w:val="both"/>
        <w:rPr>
          <w:sz w:val="24"/>
        </w:rPr>
      </w:pPr>
      <w:r>
        <w:rPr>
          <w:sz w:val="24"/>
        </w:rPr>
        <w:t>_______________________                                   _______________________________________</w:t>
      </w:r>
    </w:p>
    <w:p w14:paraId="5AD94850" w14:textId="77777777" w:rsidR="00B37CF4" w:rsidRDefault="00000000">
      <w:pPr>
        <w:tabs>
          <w:tab w:val="left" w:pos="7005"/>
        </w:tabs>
        <w:jc w:val="both"/>
        <w:rPr>
          <w:sz w:val="16"/>
          <w:szCs w:val="16"/>
        </w:rPr>
      </w:pPr>
      <w:r>
        <w:t xml:space="preserve">            (</w:t>
      </w:r>
      <w:r>
        <w:rPr>
          <w:sz w:val="22"/>
          <w:szCs w:val="22"/>
        </w:rPr>
        <w:t>подпись</w:t>
      </w:r>
      <w:r>
        <w:t>)                                                                (</w:t>
      </w:r>
      <w:r>
        <w:rPr>
          <w:sz w:val="22"/>
          <w:szCs w:val="22"/>
        </w:rPr>
        <w:t>Фамилия, инициалы</w:t>
      </w:r>
      <w:r>
        <w:t>)</w:t>
      </w:r>
    </w:p>
    <w:p w14:paraId="5CB80665" w14:textId="77777777" w:rsidR="00B37CF4" w:rsidRDefault="00000000">
      <w:pPr>
        <w:tabs>
          <w:tab w:val="left" w:pos="7005"/>
        </w:tabs>
        <w:rPr>
          <w:szCs w:val="28"/>
        </w:rPr>
      </w:pPr>
      <w:r>
        <w:rPr>
          <w:szCs w:val="28"/>
        </w:rPr>
        <w:t>«_______»________________20____г.</w:t>
      </w:r>
    </w:p>
    <w:p w14:paraId="1ADA28A9" w14:textId="77777777" w:rsidR="00B37CF4" w:rsidRDefault="00B37CF4">
      <w:pPr>
        <w:tabs>
          <w:tab w:val="left" w:pos="7005"/>
        </w:tabs>
        <w:rPr>
          <w:szCs w:val="28"/>
        </w:rPr>
      </w:pPr>
    </w:p>
    <w:p w14:paraId="3E569850" w14:textId="77777777" w:rsidR="00B37CF4" w:rsidRDefault="00000000">
      <w:pPr>
        <w:rPr>
          <w:szCs w:val="28"/>
        </w:rPr>
      </w:pPr>
      <w:r>
        <w:rPr>
          <w:color w:val="000000"/>
          <w:szCs w:val="28"/>
          <w:lang w:eastAsia="en-US"/>
        </w:rPr>
        <w:t>Н</w:t>
      </w:r>
      <w:r>
        <w:rPr>
          <w:szCs w:val="28"/>
        </w:rPr>
        <w:t>ачальник управления сельского хозяйства</w:t>
      </w:r>
    </w:p>
    <w:p w14:paraId="1B1E0264" w14:textId="77777777" w:rsidR="00B37CF4" w:rsidRDefault="00000000">
      <w:pPr>
        <w:rPr>
          <w:szCs w:val="28"/>
        </w:rPr>
      </w:pPr>
      <w:r>
        <w:rPr>
          <w:szCs w:val="28"/>
        </w:rPr>
        <w:t>администрации Ленинградского</w:t>
      </w:r>
    </w:p>
    <w:p w14:paraId="694E7B2F" w14:textId="77777777" w:rsidR="00B37CF4" w:rsidRDefault="00000000">
      <w:pPr>
        <w:jc w:val="both"/>
        <w:rPr>
          <w:szCs w:val="28"/>
        </w:rPr>
        <w:sectPr w:rsidR="00B37CF4">
          <w:headerReference w:type="even" r:id="rId133"/>
          <w:headerReference w:type="default" r:id="rId134"/>
          <w:pgSz w:w="11906" w:h="16838"/>
          <w:pgMar w:top="1739" w:right="567" w:bottom="1134" w:left="1701" w:header="1134" w:footer="0" w:gutter="0"/>
          <w:cols w:space="720"/>
          <w:formProt w:val="0"/>
          <w:docGrid w:linePitch="360"/>
        </w:sectPr>
      </w:pPr>
      <w:r>
        <w:rPr>
          <w:szCs w:val="28"/>
        </w:rPr>
        <w:t xml:space="preserve">муниципального округа                                                            </w:t>
      </w:r>
      <w:r>
        <w:t>И.С. Скоробогаченко</w:t>
      </w:r>
    </w:p>
    <w:tbl>
      <w:tblPr>
        <w:tblStyle w:val="affd"/>
        <w:tblW w:w="5500" w:type="dxa"/>
        <w:tblInd w:w="9374" w:type="dxa"/>
        <w:tblLayout w:type="fixed"/>
        <w:tblLook w:val="04A0" w:firstRow="1" w:lastRow="0" w:firstColumn="1" w:lastColumn="0" w:noHBand="0" w:noVBand="1"/>
      </w:tblPr>
      <w:tblGrid>
        <w:gridCol w:w="5500"/>
      </w:tblGrid>
      <w:tr w:rsidR="00B37CF4" w14:paraId="68C14E36" w14:textId="77777777">
        <w:trPr>
          <w:trHeight w:val="2541"/>
        </w:trPr>
        <w:tc>
          <w:tcPr>
            <w:tcW w:w="5500" w:type="dxa"/>
            <w:tcBorders>
              <w:top w:val="nil"/>
              <w:left w:val="nil"/>
              <w:bottom w:val="nil"/>
              <w:right w:val="nil"/>
            </w:tcBorders>
          </w:tcPr>
          <w:p w14:paraId="02D8B782" w14:textId="77777777" w:rsidR="00B37CF4" w:rsidRDefault="00000000">
            <w:pPr>
              <w:widowControl w:val="0"/>
              <w:tabs>
                <w:tab w:val="center" w:pos="3124"/>
              </w:tabs>
              <w:ind w:left="-108"/>
            </w:pPr>
            <w:r>
              <w:rPr>
                <w:szCs w:val="28"/>
              </w:rPr>
              <w:lastRenderedPageBreak/>
              <w:t>Приложение 29</w:t>
            </w:r>
          </w:p>
          <w:p w14:paraId="4F04AC40" w14:textId="77777777" w:rsidR="00B37CF4" w:rsidRDefault="00000000">
            <w:pPr>
              <w:widowControl w:val="0"/>
              <w:ind w:left="-108"/>
            </w:pPr>
            <w:r>
              <w:rPr>
                <w:szCs w:val="28"/>
              </w:rPr>
              <w:t>к Порядку предоставления</w:t>
            </w:r>
          </w:p>
          <w:p w14:paraId="0150EBAC" w14:textId="77777777" w:rsidR="00B37CF4" w:rsidRDefault="00000000">
            <w:pPr>
              <w:widowControl w:val="0"/>
              <w:ind w:left="-108"/>
            </w:pPr>
            <w:r>
              <w:rPr>
                <w:szCs w:val="28"/>
              </w:rPr>
              <w:t>субсидий крестьянским (фермерским)</w:t>
            </w:r>
          </w:p>
          <w:p w14:paraId="186DD67D" w14:textId="77777777" w:rsidR="00B37CF4" w:rsidRDefault="00000000">
            <w:pPr>
              <w:widowControl w:val="0"/>
              <w:ind w:left="-108"/>
            </w:pPr>
            <w:r>
              <w:rPr>
                <w:szCs w:val="28"/>
              </w:rPr>
              <w:t>хозяйствам и индивидуальным</w:t>
            </w:r>
          </w:p>
          <w:p w14:paraId="48CA4B4F" w14:textId="77777777" w:rsidR="00B37CF4" w:rsidRDefault="00000000">
            <w:pPr>
              <w:widowControl w:val="0"/>
              <w:ind w:left="-108"/>
            </w:pPr>
            <w:r>
              <w:rPr>
                <w:szCs w:val="28"/>
              </w:rPr>
              <w:t>предпринимателям, осуществляющим деятельность в области</w:t>
            </w:r>
          </w:p>
          <w:p w14:paraId="13B7E923" w14:textId="77777777" w:rsidR="00B37CF4" w:rsidRDefault="00000000">
            <w:pPr>
              <w:widowControl w:val="0"/>
              <w:ind w:left="-108"/>
            </w:pPr>
            <w:r>
              <w:rPr>
                <w:szCs w:val="28"/>
              </w:rPr>
              <w:t>сельскохозяйственного производства, гражданам, ведущим личные подсобные хозяйства, а также гражданам, ведущим личные подсобные хозяйства и</w:t>
            </w:r>
          </w:p>
          <w:p w14:paraId="11778DD4" w14:textId="77777777" w:rsidR="00B37CF4" w:rsidRDefault="00000000">
            <w:pPr>
              <w:widowControl w:val="0"/>
              <w:ind w:left="-108"/>
            </w:pPr>
            <w:r>
              <w:rPr>
                <w:szCs w:val="28"/>
              </w:rPr>
              <w:t>применяющим специальный налоговый</w:t>
            </w:r>
          </w:p>
          <w:p w14:paraId="3288B4A4" w14:textId="77777777" w:rsidR="00B37CF4" w:rsidRDefault="00000000">
            <w:pPr>
              <w:widowControl w:val="0"/>
              <w:ind w:left="-108"/>
            </w:pPr>
            <w:r>
              <w:rPr>
                <w:szCs w:val="28"/>
              </w:rPr>
              <w:t>режим «Налог на профессиональный доход» на территории муниципального образования</w:t>
            </w:r>
          </w:p>
          <w:p w14:paraId="4186BB04"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5AE24B93" w14:textId="77777777" w:rsidR="00B37CF4" w:rsidRDefault="00000000">
      <w:pPr>
        <w:rPr>
          <w:szCs w:val="28"/>
        </w:rPr>
      </w:pPr>
      <w:r>
        <w:rPr>
          <w:rFonts w:eastAsia="Calibri"/>
          <w:szCs w:val="28"/>
          <w:lang w:eastAsia="en-US"/>
        </w:rPr>
        <w:t>ФОРМА</w:t>
      </w:r>
    </w:p>
    <w:p w14:paraId="367A3E10" w14:textId="77777777" w:rsidR="00B37CF4" w:rsidRDefault="00000000">
      <w:pPr>
        <w:spacing w:line="218" w:lineRule="auto"/>
        <w:rPr>
          <w:szCs w:val="28"/>
        </w:rPr>
      </w:pPr>
      <w:r>
        <w:rPr>
          <w:szCs w:val="28"/>
        </w:rPr>
        <w:t xml:space="preserve">Заполняется крестьянским (фермерским) хозяйством </w:t>
      </w:r>
    </w:p>
    <w:p w14:paraId="0AABC8BA" w14:textId="77777777" w:rsidR="00B37CF4" w:rsidRDefault="00000000">
      <w:pPr>
        <w:spacing w:line="218" w:lineRule="auto"/>
        <w:rPr>
          <w:szCs w:val="28"/>
        </w:rPr>
      </w:pPr>
      <w:r>
        <w:rPr>
          <w:rFonts w:eastAsia="Calibri"/>
          <w:szCs w:val="28"/>
          <w:lang w:eastAsia="en-US"/>
        </w:rPr>
        <w:t>и индивидуальным предпринимателем</w:t>
      </w:r>
    </w:p>
    <w:p w14:paraId="7B404409" w14:textId="77777777" w:rsidR="00B37CF4" w:rsidRDefault="00000000">
      <w:pPr>
        <w:jc w:val="center"/>
        <w:rPr>
          <w:szCs w:val="28"/>
        </w:rPr>
      </w:pPr>
      <w:r>
        <w:rPr>
          <w:rFonts w:eastAsia="Calibri"/>
          <w:b/>
          <w:szCs w:val="28"/>
          <w:lang w:eastAsia="en-US"/>
        </w:rPr>
        <w:t>Сводный реестр документов,</w:t>
      </w:r>
    </w:p>
    <w:p w14:paraId="6B7EFD83" w14:textId="77777777" w:rsidR="00B37CF4" w:rsidRDefault="00000000">
      <w:pPr>
        <w:jc w:val="center"/>
        <w:rPr>
          <w:szCs w:val="28"/>
        </w:rPr>
      </w:pPr>
      <w:r>
        <w:rPr>
          <w:rFonts w:eastAsia="Calibri"/>
          <w:b/>
          <w:szCs w:val="28"/>
          <w:lang w:eastAsia="en-US"/>
        </w:rPr>
        <w:t>подтверждающих право пользования земельными участками,</w:t>
      </w:r>
    </w:p>
    <w:p w14:paraId="01D06854" w14:textId="77777777" w:rsidR="00B37CF4" w:rsidRDefault="00000000">
      <w:pPr>
        <w:jc w:val="center"/>
        <w:rPr>
          <w:szCs w:val="28"/>
        </w:rPr>
      </w:pPr>
      <w:r>
        <w:rPr>
          <w:rFonts w:eastAsia="Calibri"/>
          <w:b/>
          <w:szCs w:val="28"/>
          <w:lang w:eastAsia="en-US"/>
        </w:rPr>
        <w:t>на которых осуществлено строительство теплиц для выращивания</w:t>
      </w:r>
    </w:p>
    <w:p w14:paraId="333F1AFC" w14:textId="77777777" w:rsidR="00B37CF4" w:rsidRDefault="00000000">
      <w:pPr>
        <w:jc w:val="center"/>
        <w:rPr>
          <w:szCs w:val="28"/>
        </w:rPr>
      </w:pPr>
      <w:r>
        <w:rPr>
          <w:rFonts w:eastAsia="Calibri"/>
          <w:b/>
          <w:szCs w:val="28"/>
          <w:lang w:eastAsia="en-US"/>
        </w:rPr>
        <w:t>_________________________________________________________________________________</w:t>
      </w:r>
    </w:p>
    <w:p w14:paraId="16FAFF6E" w14:textId="77777777" w:rsidR="00B37CF4" w:rsidRDefault="00000000">
      <w:pPr>
        <w:jc w:val="center"/>
        <w:rPr>
          <w:sz w:val="24"/>
        </w:rPr>
      </w:pPr>
      <w:r>
        <w:rPr>
          <w:rFonts w:eastAsia="Calibri"/>
          <w:sz w:val="24"/>
          <w:lang w:eastAsia="en-US"/>
        </w:rPr>
        <w:t>(овощей и (или) ягод в защищенном грунте)</w:t>
      </w:r>
    </w:p>
    <w:p w14:paraId="3625ED30" w14:textId="77777777" w:rsidR="00B37CF4" w:rsidRDefault="00000000">
      <w:pPr>
        <w:rPr>
          <w:szCs w:val="28"/>
        </w:rPr>
      </w:pPr>
      <w:r>
        <w:rPr>
          <w:szCs w:val="28"/>
        </w:rPr>
        <w:t>Наименование заявителя__________________________________________________________________________________</w:t>
      </w:r>
    </w:p>
    <w:p w14:paraId="68091630" w14:textId="77777777" w:rsidR="00B37CF4" w:rsidRDefault="00000000">
      <w:pPr>
        <w:rPr>
          <w:szCs w:val="28"/>
        </w:rPr>
      </w:pPr>
      <w:r>
        <w:rPr>
          <w:szCs w:val="28"/>
        </w:rPr>
        <w:t>ИНН заявителя__________________________________________________________________________________________</w:t>
      </w:r>
    </w:p>
    <w:p w14:paraId="3FA521C7" w14:textId="77777777" w:rsidR="00B37CF4" w:rsidRDefault="00000000">
      <w:pPr>
        <w:rPr>
          <w:sz w:val="26"/>
          <w:szCs w:val="26"/>
        </w:rPr>
      </w:pPr>
      <w:r>
        <w:rPr>
          <w:szCs w:val="28"/>
        </w:rPr>
        <w:t>Адрес получателя субсидии__</w:t>
      </w:r>
      <w:r>
        <w:rPr>
          <w:sz w:val="26"/>
          <w:szCs w:val="26"/>
        </w:rPr>
        <w:t>_</w:t>
      </w:r>
      <w:r>
        <w:rPr>
          <w:szCs w:val="28"/>
        </w:rPr>
        <w:t>_____________________________________________________________________________</w:t>
      </w:r>
    </w:p>
    <w:tbl>
      <w:tblPr>
        <w:tblW w:w="14857" w:type="dxa"/>
        <w:tblInd w:w="-22" w:type="dxa"/>
        <w:tblLayout w:type="fixed"/>
        <w:tblCellMar>
          <w:top w:w="55" w:type="dxa"/>
          <w:left w:w="55" w:type="dxa"/>
          <w:bottom w:w="55" w:type="dxa"/>
          <w:right w:w="55" w:type="dxa"/>
        </w:tblCellMar>
        <w:tblLook w:val="0600" w:firstRow="0" w:lastRow="0" w:firstColumn="0" w:lastColumn="0" w:noHBand="1" w:noVBand="1"/>
      </w:tblPr>
      <w:tblGrid>
        <w:gridCol w:w="458"/>
        <w:gridCol w:w="1817"/>
        <w:gridCol w:w="2157"/>
        <w:gridCol w:w="1414"/>
        <w:gridCol w:w="1416"/>
        <w:gridCol w:w="1300"/>
        <w:gridCol w:w="1833"/>
        <w:gridCol w:w="1697"/>
        <w:gridCol w:w="1371"/>
        <w:gridCol w:w="1394"/>
      </w:tblGrid>
      <w:tr w:rsidR="00B37CF4" w14:paraId="374533CE" w14:textId="77777777">
        <w:trPr>
          <w:trHeight w:val="780"/>
        </w:trPr>
        <w:tc>
          <w:tcPr>
            <w:tcW w:w="457" w:type="dxa"/>
            <w:vMerge w:val="restart"/>
            <w:tcBorders>
              <w:top w:val="single" w:sz="4" w:space="0" w:color="000000"/>
              <w:left w:val="single" w:sz="4" w:space="0" w:color="000000"/>
              <w:bottom w:val="single" w:sz="4" w:space="0" w:color="000000"/>
            </w:tcBorders>
          </w:tcPr>
          <w:p w14:paraId="3D0DB02D" w14:textId="77777777" w:rsidR="00B37CF4" w:rsidRDefault="00000000">
            <w:pPr>
              <w:pStyle w:val="affa"/>
              <w:widowControl w:val="0"/>
              <w:suppressAutoHyphens/>
              <w:jc w:val="center"/>
            </w:pPr>
            <w:r>
              <w:rPr>
                <w:rFonts w:ascii="Calibri" w:hAnsi="Calibri"/>
                <w:sz w:val="26"/>
                <w:szCs w:val="26"/>
              </w:rPr>
              <w:t>№ п/</w:t>
            </w:r>
            <w:r>
              <w:rPr>
                <w:rFonts w:ascii="Calibri" w:hAnsi="Calibri"/>
                <w:sz w:val="26"/>
                <w:szCs w:val="26"/>
              </w:rPr>
              <w:lastRenderedPageBreak/>
              <w:t>п</w:t>
            </w:r>
          </w:p>
        </w:tc>
        <w:tc>
          <w:tcPr>
            <w:tcW w:w="1816" w:type="dxa"/>
            <w:vMerge w:val="restart"/>
            <w:tcBorders>
              <w:top w:val="single" w:sz="4" w:space="0" w:color="000000"/>
              <w:left w:val="single" w:sz="4" w:space="0" w:color="000000"/>
              <w:bottom w:val="single" w:sz="4" w:space="0" w:color="000000"/>
            </w:tcBorders>
          </w:tcPr>
          <w:p w14:paraId="512C82DE" w14:textId="77777777" w:rsidR="00B37CF4" w:rsidRDefault="00000000">
            <w:pPr>
              <w:pStyle w:val="affa"/>
              <w:widowControl w:val="0"/>
              <w:suppressAutoHyphens/>
              <w:jc w:val="center"/>
            </w:pPr>
            <w:r>
              <w:rPr>
                <w:rFonts w:ascii="Calibri" w:hAnsi="Calibri"/>
                <w:sz w:val="26"/>
                <w:szCs w:val="26"/>
              </w:rPr>
              <w:lastRenderedPageBreak/>
              <w:t>Наименование</w:t>
            </w:r>
          </w:p>
        </w:tc>
        <w:tc>
          <w:tcPr>
            <w:tcW w:w="2157" w:type="dxa"/>
            <w:vMerge w:val="restart"/>
            <w:tcBorders>
              <w:top w:val="single" w:sz="4" w:space="0" w:color="000000"/>
              <w:left w:val="single" w:sz="4" w:space="0" w:color="000000"/>
              <w:bottom w:val="single" w:sz="4" w:space="0" w:color="000000"/>
            </w:tcBorders>
          </w:tcPr>
          <w:p w14:paraId="33A5544B" w14:textId="77777777" w:rsidR="00B37CF4" w:rsidRDefault="00000000">
            <w:pPr>
              <w:pStyle w:val="affa"/>
              <w:widowControl w:val="0"/>
              <w:suppressAutoHyphens/>
              <w:jc w:val="center"/>
            </w:pPr>
            <w:r>
              <w:rPr>
                <w:rFonts w:ascii="Calibri" w:hAnsi="Calibri"/>
                <w:sz w:val="26"/>
                <w:szCs w:val="26"/>
              </w:rPr>
              <w:t xml:space="preserve">Площадь теплицы для выращивания </w:t>
            </w:r>
            <w:r>
              <w:rPr>
                <w:rFonts w:ascii="Calibri" w:hAnsi="Calibri"/>
                <w:sz w:val="26"/>
                <w:szCs w:val="26"/>
              </w:rPr>
              <w:lastRenderedPageBreak/>
              <w:t>овощей и (или) ягод защищенного грунта, подлежащая субсидированию* (кв.м.)</w:t>
            </w:r>
          </w:p>
        </w:tc>
        <w:tc>
          <w:tcPr>
            <w:tcW w:w="1414" w:type="dxa"/>
            <w:vMerge w:val="restart"/>
            <w:tcBorders>
              <w:top w:val="single" w:sz="4" w:space="0" w:color="000000"/>
              <w:left w:val="single" w:sz="4" w:space="0" w:color="000000"/>
              <w:bottom w:val="single" w:sz="4" w:space="0" w:color="000000"/>
            </w:tcBorders>
          </w:tcPr>
          <w:p w14:paraId="689F8C52" w14:textId="77777777" w:rsidR="00B37CF4" w:rsidRDefault="00000000">
            <w:pPr>
              <w:pStyle w:val="affa"/>
              <w:widowControl w:val="0"/>
              <w:suppressAutoHyphens/>
              <w:jc w:val="center"/>
            </w:pPr>
            <w:r>
              <w:rPr>
                <w:rFonts w:ascii="Calibri" w:hAnsi="Calibri"/>
                <w:sz w:val="26"/>
                <w:szCs w:val="26"/>
              </w:rPr>
              <w:lastRenderedPageBreak/>
              <w:t xml:space="preserve">Площадь земельного </w:t>
            </w:r>
            <w:r>
              <w:rPr>
                <w:rFonts w:ascii="Calibri" w:hAnsi="Calibri"/>
                <w:sz w:val="26"/>
                <w:szCs w:val="26"/>
              </w:rPr>
              <w:lastRenderedPageBreak/>
              <w:t>участка** (кв.м.)</w:t>
            </w:r>
          </w:p>
        </w:tc>
        <w:tc>
          <w:tcPr>
            <w:tcW w:w="1416" w:type="dxa"/>
            <w:vMerge w:val="restart"/>
            <w:tcBorders>
              <w:top w:val="single" w:sz="4" w:space="0" w:color="000000"/>
              <w:left w:val="single" w:sz="4" w:space="0" w:color="000000"/>
              <w:bottom w:val="single" w:sz="4" w:space="0" w:color="000000"/>
            </w:tcBorders>
          </w:tcPr>
          <w:p w14:paraId="4BD72624" w14:textId="77777777" w:rsidR="00B37CF4" w:rsidRDefault="00000000">
            <w:pPr>
              <w:pStyle w:val="affa"/>
              <w:widowControl w:val="0"/>
              <w:suppressAutoHyphens/>
              <w:jc w:val="center"/>
            </w:pPr>
            <w:r>
              <w:rPr>
                <w:rFonts w:ascii="Calibri" w:hAnsi="Calibri"/>
                <w:sz w:val="26"/>
                <w:szCs w:val="26"/>
              </w:rPr>
              <w:lastRenderedPageBreak/>
              <w:t xml:space="preserve">Кадастровый номер </w:t>
            </w:r>
            <w:r>
              <w:rPr>
                <w:rFonts w:ascii="Calibri" w:hAnsi="Calibri"/>
                <w:sz w:val="26"/>
                <w:szCs w:val="26"/>
              </w:rPr>
              <w:lastRenderedPageBreak/>
              <w:t>земельного участка</w:t>
            </w:r>
          </w:p>
        </w:tc>
        <w:tc>
          <w:tcPr>
            <w:tcW w:w="1300" w:type="dxa"/>
            <w:vMerge w:val="restart"/>
            <w:tcBorders>
              <w:top w:val="single" w:sz="4" w:space="0" w:color="000000"/>
              <w:left w:val="single" w:sz="4" w:space="0" w:color="000000"/>
              <w:bottom w:val="single" w:sz="4" w:space="0" w:color="000000"/>
            </w:tcBorders>
          </w:tcPr>
          <w:p w14:paraId="17DF12B0" w14:textId="77777777" w:rsidR="00B37CF4" w:rsidRDefault="00000000">
            <w:pPr>
              <w:pStyle w:val="affa"/>
              <w:widowControl w:val="0"/>
              <w:suppressAutoHyphens/>
              <w:jc w:val="center"/>
            </w:pPr>
            <w:r>
              <w:rPr>
                <w:rFonts w:ascii="Calibri" w:hAnsi="Calibri"/>
                <w:sz w:val="26"/>
                <w:szCs w:val="26"/>
              </w:rPr>
              <w:lastRenderedPageBreak/>
              <w:t>Категория земель</w:t>
            </w:r>
          </w:p>
        </w:tc>
        <w:tc>
          <w:tcPr>
            <w:tcW w:w="1833" w:type="dxa"/>
            <w:vMerge w:val="restart"/>
            <w:tcBorders>
              <w:top w:val="single" w:sz="4" w:space="0" w:color="000000"/>
              <w:left w:val="single" w:sz="4" w:space="0" w:color="000000"/>
              <w:bottom w:val="single" w:sz="4" w:space="0" w:color="000000"/>
            </w:tcBorders>
          </w:tcPr>
          <w:p w14:paraId="63DCBB15" w14:textId="77777777" w:rsidR="00B37CF4" w:rsidRDefault="00000000">
            <w:pPr>
              <w:pStyle w:val="affa"/>
              <w:widowControl w:val="0"/>
              <w:suppressAutoHyphens/>
              <w:jc w:val="center"/>
            </w:pPr>
            <w:r>
              <w:rPr>
                <w:rFonts w:ascii="Calibri" w:hAnsi="Calibri"/>
                <w:sz w:val="26"/>
                <w:szCs w:val="26"/>
              </w:rPr>
              <w:t xml:space="preserve">Вид разрешенного </w:t>
            </w:r>
            <w:r>
              <w:rPr>
                <w:rFonts w:ascii="Calibri" w:hAnsi="Calibri"/>
                <w:sz w:val="26"/>
                <w:szCs w:val="26"/>
              </w:rPr>
              <w:lastRenderedPageBreak/>
              <w:t>использования</w:t>
            </w:r>
          </w:p>
        </w:tc>
        <w:tc>
          <w:tcPr>
            <w:tcW w:w="4462" w:type="dxa"/>
            <w:gridSpan w:val="3"/>
            <w:tcBorders>
              <w:top w:val="single" w:sz="4" w:space="0" w:color="000000"/>
              <w:left w:val="single" w:sz="4" w:space="0" w:color="000000"/>
              <w:bottom w:val="single" w:sz="4" w:space="0" w:color="000000"/>
              <w:right w:val="single" w:sz="4" w:space="0" w:color="000000"/>
            </w:tcBorders>
          </w:tcPr>
          <w:p w14:paraId="260209F8" w14:textId="77777777" w:rsidR="00B37CF4" w:rsidRDefault="00000000">
            <w:pPr>
              <w:pStyle w:val="affa"/>
              <w:widowControl w:val="0"/>
              <w:suppressAutoHyphens/>
              <w:jc w:val="center"/>
            </w:pPr>
            <w:r>
              <w:rPr>
                <w:rFonts w:ascii="Calibri" w:hAnsi="Calibri"/>
                <w:sz w:val="26"/>
                <w:szCs w:val="26"/>
              </w:rPr>
              <w:lastRenderedPageBreak/>
              <w:t>Документ, подтверждающий право пользования земельным участком</w:t>
            </w:r>
          </w:p>
        </w:tc>
      </w:tr>
      <w:tr w:rsidR="00B37CF4" w14:paraId="53E769E3" w14:textId="77777777">
        <w:tc>
          <w:tcPr>
            <w:tcW w:w="457" w:type="dxa"/>
            <w:vMerge/>
            <w:tcBorders>
              <w:top w:val="single" w:sz="4" w:space="0" w:color="000000"/>
              <w:left w:val="single" w:sz="4" w:space="0" w:color="000000"/>
              <w:bottom w:val="single" w:sz="4" w:space="0" w:color="000000"/>
            </w:tcBorders>
          </w:tcPr>
          <w:p w14:paraId="74E12EF7" w14:textId="77777777" w:rsidR="00B37CF4" w:rsidRDefault="00B37CF4">
            <w:pPr>
              <w:pStyle w:val="aff8"/>
              <w:widowControl w:val="0"/>
              <w:jc w:val="center"/>
              <w:rPr>
                <w:rFonts w:ascii="Times New Roman" w:hAnsi="Times New Roman"/>
                <w:sz w:val="26"/>
                <w:szCs w:val="26"/>
              </w:rPr>
            </w:pPr>
          </w:p>
        </w:tc>
        <w:tc>
          <w:tcPr>
            <w:tcW w:w="1816" w:type="dxa"/>
            <w:vMerge/>
            <w:tcBorders>
              <w:top w:val="single" w:sz="4" w:space="0" w:color="000000"/>
              <w:left w:val="single" w:sz="4" w:space="0" w:color="000000"/>
              <w:bottom w:val="single" w:sz="4" w:space="0" w:color="000000"/>
            </w:tcBorders>
          </w:tcPr>
          <w:p w14:paraId="7DD39E5B" w14:textId="77777777" w:rsidR="00B37CF4" w:rsidRDefault="00B37CF4">
            <w:pPr>
              <w:pStyle w:val="aff8"/>
              <w:widowControl w:val="0"/>
              <w:jc w:val="center"/>
              <w:rPr>
                <w:rFonts w:ascii="Times New Roman" w:hAnsi="Times New Roman"/>
                <w:sz w:val="26"/>
                <w:szCs w:val="26"/>
              </w:rPr>
            </w:pPr>
          </w:p>
        </w:tc>
        <w:tc>
          <w:tcPr>
            <w:tcW w:w="2157" w:type="dxa"/>
            <w:vMerge/>
            <w:tcBorders>
              <w:top w:val="single" w:sz="4" w:space="0" w:color="000000"/>
              <w:left w:val="single" w:sz="4" w:space="0" w:color="000000"/>
              <w:bottom w:val="single" w:sz="4" w:space="0" w:color="000000"/>
            </w:tcBorders>
          </w:tcPr>
          <w:p w14:paraId="3A6F072A" w14:textId="77777777" w:rsidR="00B37CF4" w:rsidRDefault="00B37CF4">
            <w:pPr>
              <w:pStyle w:val="aff8"/>
              <w:widowControl w:val="0"/>
              <w:jc w:val="center"/>
              <w:rPr>
                <w:rFonts w:ascii="Times New Roman" w:hAnsi="Times New Roman"/>
                <w:sz w:val="26"/>
                <w:szCs w:val="26"/>
              </w:rPr>
            </w:pPr>
          </w:p>
        </w:tc>
        <w:tc>
          <w:tcPr>
            <w:tcW w:w="1414" w:type="dxa"/>
            <w:vMerge/>
            <w:tcBorders>
              <w:top w:val="single" w:sz="4" w:space="0" w:color="000000"/>
              <w:left w:val="single" w:sz="4" w:space="0" w:color="000000"/>
              <w:bottom w:val="single" w:sz="4" w:space="0" w:color="000000"/>
            </w:tcBorders>
          </w:tcPr>
          <w:p w14:paraId="5072A4B5" w14:textId="77777777" w:rsidR="00B37CF4" w:rsidRDefault="00B37CF4">
            <w:pPr>
              <w:pStyle w:val="aff8"/>
              <w:widowControl w:val="0"/>
              <w:jc w:val="center"/>
              <w:rPr>
                <w:rFonts w:ascii="Times New Roman" w:hAnsi="Times New Roman"/>
                <w:sz w:val="26"/>
                <w:szCs w:val="26"/>
              </w:rPr>
            </w:pPr>
          </w:p>
        </w:tc>
        <w:tc>
          <w:tcPr>
            <w:tcW w:w="1416" w:type="dxa"/>
            <w:vMerge/>
            <w:tcBorders>
              <w:top w:val="single" w:sz="4" w:space="0" w:color="000000"/>
              <w:left w:val="single" w:sz="4" w:space="0" w:color="000000"/>
              <w:bottom w:val="single" w:sz="4" w:space="0" w:color="000000"/>
            </w:tcBorders>
          </w:tcPr>
          <w:p w14:paraId="59259469" w14:textId="77777777" w:rsidR="00B37CF4" w:rsidRDefault="00B37CF4">
            <w:pPr>
              <w:pStyle w:val="aff8"/>
              <w:widowControl w:val="0"/>
              <w:jc w:val="center"/>
              <w:rPr>
                <w:rFonts w:ascii="Times New Roman" w:hAnsi="Times New Roman"/>
                <w:sz w:val="26"/>
                <w:szCs w:val="26"/>
              </w:rPr>
            </w:pPr>
          </w:p>
        </w:tc>
        <w:tc>
          <w:tcPr>
            <w:tcW w:w="1300" w:type="dxa"/>
            <w:vMerge/>
            <w:tcBorders>
              <w:top w:val="single" w:sz="4" w:space="0" w:color="000000"/>
              <w:left w:val="single" w:sz="4" w:space="0" w:color="000000"/>
              <w:bottom w:val="single" w:sz="4" w:space="0" w:color="000000"/>
            </w:tcBorders>
          </w:tcPr>
          <w:p w14:paraId="11BB6620" w14:textId="77777777" w:rsidR="00B37CF4" w:rsidRDefault="00B37CF4">
            <w:pPr>
              <w:pStyle w:val="aff8"/>
              <w:widowControl w:val="0"/>
              <w:jc w:val="center"/>
              <w:rPr>
                <w:rFonts w:ascii="Times New Roman" w:hAnsi="Times New Roman"/>
                <w:sz w:val="26"/>
                <w:szCs w:val="26"/>
              </w:rPr>
            </w:pPr>
          </w:p>
        </w:tc>
        <w:tc>
          <w:tcPr>
            <w:tcW w:w="1833" w:type="dxa"/>
            <w:vMerge/>
            <w:tcBorders>
              <w:top w:val="single" w:sz="4" w:space="0" w:color="000000"/>
              <w:left w:val="single" w:sz="4" w:space="0" w:color="000000"/>
              <w:bottom w:val="single" w:sz="4" w:space="0" w:color="000000"/>
            </w:tcBorders>
          </w:tcPr>
          <w:p w14:paraId="5D499544" w14:textId="77777777" w:rsidR="00B37CF4" w:rsidRDefault="00B37CF4">
            <w:pPr>
              <w:pStyle w:val="aff8"/>
              <w:widowControl w:val="0"/>
              <w:jc w:val="center"/>
              <w:rPr>
                <w:rFonts w:ascii="Times New Roman" w:hAnsi="Times New Roman"/>
                <w:sz w:val="26"/>
                <w:szCs w:val="26"/>
              </w:rPr>
            </w:pPr>
          </w:p>
        </w:tc>
        <w:tc>
          <w:tcPr>
            <w:tcW w:w="1697" w:type="dxa"/>
            <w:tcBorders>
              <w:left w:val="single" w:sz="4" w:space="0" w:color="000000"/>
              <w:bottom w:val="single" w:sz="4" w:space="0" w:color="000000"/>
            </w:tcBorders>
          </w:tcPr>
          <w:p w14:paraId="6AF04205" w14:textId="77777777" w:rsidR="00B37CF4" w:rsidRDefault="00000000">
            <w:pPr>
              <w:pStyle w:val="affa"/>
              <w:widowControl w:val="0"/>
              <w:suppressAutoHyphens/>
              <w:jc w:val="center"/>
            </w:pPr>
            <w:r>
              <w:rPr>
                <w:rFonts w:ascii="Calibri" w:hAnsi="Calibri"/>
                <w:sz w:val="26"/>
                <w:szCs w:val="26"/>
              </w:rPr>
              <w:t>наименование</w:t>
            </w:r>
          </w:p>
        </w:tc>
        <w:tc>
          <w:tcPr>
            <w:tcW w:w="1371" w:type="dxa"/>
            <w:tcBorders>
              <w:left w:val="single" w:sz="4" w:space="0" w:color="000000"/>
              <w:bottom w:val="single" w:sz="4" w:space="0" w:color="000000"/>
            </w:tcBorders>
          </w:tcPr>
          <w:p w14:paraId="1E219E5F" w14:textId="77777777" w:rsidR="00B37CF4" w:rsidRDefault="00000000">
            <w:pPr>
              <w:pStyle w:val="affa"/>
              <w:widowControl w:val="0"/>
              <w:suppressAutoHyphens/>
              <w:jc w:val="center"/>
            </w:pPr>
            <w:r>
              <w:rPr>
                <w:rFonts w:ascii="Calibri" w:hAnsi="Calibri"/>
                <w:sz w:val="26"/>
                <w:szCs w:val="26"/>
              </w:rPr>
              <w:t>дата документа</w:t>
            </w:r>
          </w:p>
        </w:tc>
        <w:tc>
          <w:tcPr>
            <w:tcW w:w="1394" w:type="dxa"/>
            <w:tcBorders>
              <w:left w:val="single" w:sz="4" w:space="0" w:color="000000"/>
              <w:bottom w:val="single" w:sz="4" w:space="0" w:color="000000"/>
              <w:right w:val="single" w:sz="4" w:space="0" w:color="000000"/>
            </w:tcBorders>
          </w:tcPr>
          <w:p w14:paraId="0AC5735D" w14:textId="77777777" w:rsidR="00B37CF4" w:rsidRDefault="00000000">
            <w:pPr>
              <w:pStyle w:val="affa"/>
              <w:widowControl w:val="0"/>
              <w:suppressAutoHyphens/>
              <w:jc w:val="center"/>
            </w:pPr>
            <w:r>
              <w:rPr>
                <w:rFonts w:ascii="Calibri" w:hAnsi="Calibri"/>
                <w:sz w:val="26"/>
                <w:szCs w:val="26"/>
              </w:rPr>
              <w:t>период действия с дд.мм.гггг по дд.мм.гггг.</w:t>
            </w:r>
          </w:p>
        </w:tc>
      </w:tr>
      <w:tr w:rsidR="00B37CF4" w14:paraId="60928E86" w14:textId="77777777">
        <w:tc>
          <w:tcPr>
            <w:tcW w:w="457" w:type="dxa"/>
            <w:tcBorders>
              <w:left w:val="single" w:sz="4" w:space="0" w:color="000000"/>
              <w:bottom w:val="single" w:sz="4" w:space="0" w:color="000000"/>
            </w:tcBorders>
          </w:tcPr>
          <w:p w14:paraId="6FD5FEA8" w14:textId="77777777" w:rsidR="00B37CF4" w:rsidRDefault="00000000">
            <w:pPr>
              <w:pStyle w:val="affa"/>
              <w:widowControl w:val="0"/>
              <w:suppressAutoHyphens/>
              <w:jc w:val="center"/>
            </w:pPr>
            <w:r>
              <w:rPr>
                <w:rFonts w:ascii="Calibri" w:hAnsi="Calibri"/>
                <w:sz w:val="26"/>
                <w:szCs w:val="26"/>
              </w:rPr>
              <w:t>1</w:t>
            </w:r>
          </w:p>
        </w:tc>
        <w:tc>
          <w:tcPr>
            <w:tcW w:w="1816" w:type="dxa"/>
            <w:tcBorders>
              <w:left w:val="single" w:sz="4" w:space="0" w:color="000000"/>
              <w:bottom w:val="single" w:sz="4" w:space="0" w:color="000000"/>
            </w:tcBorders>
          </w:tcPr>
          <w:p w14:paraId="7F976106" w14:textId="77777777" w:rsidR="00B37CF4" w:rsidRDefault="00000000">
            <w:pPr>
              <w:pStyle w:val="affa"/>
              <w:widowControl w:val="0"/>
              <w:suppressAutoHyphens/>
              <w:jc w:val="center"/>
            </w:pPr>
            <w:r>
              <w:rPr>
                <w:rFonts w:ascii="Calibri" w:hAnsi="Calibri"/>
                <w:sz w:val="26"/>
                <w:szCs w:val="26"/>
              </w:rPr>
              <w:t>2</w:t>
            </w:r>
          </w:p>
        </w:tc>
        <w:tc>
          <w:tcPr>
            <w:tcW w:w="2157" w:type="dxa"/>
            <w:tcBorders>
              <w:left w:val="single" w:sz="4" w:space="0" w:color="000000"/>
              <w:bottom w:val="single" w:sz="4" w:space="0" w:color="000000"/>
            </w:tcBorders>
          </w:tcPr>
          <w:p w14:paraId="6D7215E4" w14:textId="77777777" w:rsidR="00B37CF4" w:rsidRDefault="00000000">
            <w:pPr>
              <w:pStyle w:val="affa"/>
              <w:widowControl w:val="0"/>
              <w:suppressAutoHyphens/>
              <w:jc w:val="center"/>
            </w:pPr>
            <w:r>
              <w:rPr>
                <w:rFonts w:ascii="Calibri" w:hAnsi="Calibri"/>
                <w:sz w:val="26"/>
                <w:szCs w:val="26"/>
              </w:rPr>
              <w:t>3</w:t>
            </w:r>
          </w:p>
        </w:tc>
        <w:tc>
          <w:tcPr>
            <w:tcW w:w="1414" w:type="dxa"/>
            <w:tcBorders>
              <w:left w:val="single" w:sz="4" w:space="0" w:color="000000"/>
              <w:bottom w:val="single" w:sz="4" w:space="0" w:color="000000"/>
            </w:tcBorders>
          </w:tcPr>
          <w:p w14:paraId="4CBECFA0" w14:textId="77777777" w:rsidR="00B37CF4" w:rsidRDefault="00000000">
            <w:pPr>
              <w:pStyle w:val="affa"/>
              <w:widowControl w:val="0"/>
              <w:suppressAutoHyphens/>
              <w:jc w:val="center"/>
            </w:pPr>
            <w:r>
              <w:rPr>
                <w:rFonts w:ascii="Calibri" w:hAnsi="Calibri"/>
                <w:sz w:val="26"/>
                <w:szCs w:val="26"/>
              </w:rPr>
              <w:t>4</w:t>
            </w:r>
          </w:p>
        </w:tc>
        <w:tc>
          <w:tcPr>
            <w:tcW w:w="1416" w:type="dxa"/>
            <w:tcBorders>
              <w:left w:val="single" w:sz="4" w:space="0" w:color="000000"/>
              <w:bottom w:val="single" w:sz="4" w:space="0" w:color="000000"/>
            </w:tcBorders>
          </w:tcPr>
          <w:p w14:paraId="4F301A72" w14:textId="77777777" w:rsidR="00B37CF4" w:rsidRDefault="00000000">
            <w:pPr>
              <w:pStyle w:val="affa"/>
              <w:widowControl w:val="0"/>
              <w:suppressAutoHyphens/>
              <w:jc w:val="center"/>
            </w:pPr>
            <w:r>
              <w:rPr>
                <w:rFonts w:ascii="Calibri" w:hAnsi="Calibri"/>
                <w:sz w:val="26"/>
                <w:szCs w:val="26"/>
              </w:rPr>
              <w:t>5</w:t>
            </w:r>
          </w:p>
        </w:tc>
        <w:tc>
          <w:tcPr>
            <w:tcW w:w="1300" w:type="dxa"/>
            <w:tcBorders>
              <w:left w:val="single" w:sz="4" w:space="0" w:color="000000"/>
              <w:bottom w:val="single" w:sz="4" w:space="0" w:color="000000"/>
            </w:tcBorders>
          </w:tcPr>
          <w:p w14:paraId="037361C8" w14:textId="77777777" w:rsidR="00B37CF4" w:rsidRDefault="00000000">
            <w:pPr>
              <w:pStyle w:val="affa"/>
              <w:widowControl w:val="0"/>
              <w:suppressAutoHyphens/>
              <w:jc w:val="center"/>
            </w:pPr>
            <w:r>
              <w:rPr>
                <w:rFonts w:ascii="Calibri" w:hAnsi="Calibri"/>
                <w:sz w:val="26"/>
                <w:szCs w:val="26"/>
              </w:rPr>
              <w:t>6</w:t>
            </w:r>
          </w:p>
        </w:tc>
        <w:tc>
          <w:tcPr>
            <w:tcW w:w="1833" w:type="dxa"/>
            <w:tcBorders>
              <w:left w:val="single" w:sz="4" w:space="0" w:color="000000"/>
              <w:bottom w:val="single" w:sz="4" w:space="0" w:color="000000"/>
            </w:tcBorders>
          </w:tcPr>
          <w:p w14:paraId="7C7AEB60" w14:textId="77777777" w:rsidR="00B37CF4" w:rsidRDefault="00000000">
            <w:pPr>
              <w:pStyle w:val="affa"/>
              <w:widowControl w:val="0"/>
              <w:suppressAutoHyphens/>
              <w:jc w:val="center"/>
            </w:pPr>
            <w:r>
              <w:rPr>
                <w:rFonts w:ascii="Calibri" w:hAnsi="Calibri"/>
                <w:sz w:val="26"/>
                <w:szCs w:val="26"/>
              </w:rPr>
              <w:t>7</w:t>
            </w:r>
          </w:p>
        </w:tc>
        <w:tc>
          <w:tcPr>
            <w:tcW w:w="1697" w:type="dxa"/>
            <w:tcBorders>
              <w:left w:val="single" w:sz="4" w:space="0" w:color="000000"/>
              <w:bottom w:val="single" w:sz="4" w:space="0" w:color="000000"/>
            </w:tcBorders>
          </w:tcPr>
          <w:p w14:paraId="12A4CB26" w14:textId="77777777" w:rsidR="00B37CF4" w:rsidRDefault="00000000">
            <w:pPr>
              <w:pStyle w:val="affa"/>
              <w:widowControl w:val="0"/>
              <w:suppressAutoHyphens/>
              <w:jc w:val="center"/>
            </w:pPr>
            <w:r>
              <w:rPr>
                <w:rFonts w:ascii="Calibri" w:hAnsi="Calibri"/>
                <w:sz w:val="26"/>
                <w:szCs w:val="26"/>
              </w:rPr>
              <w:t>8</w:t>
            </w:r>
          </w:p>
        </w:tc>
        <w:tc>
          <w:tcPr>
            <w:tcW w:w="1371" w:type="dxa"/>
            <w:tcBorders>
              <w:left w:val="single" w:sz="4" w:space="0" w:color="000000"/>
              <w:bottom w:val="single" w:sz="4" w:space="0" w:color="000000"/>
            </w:tcBorders>
          </w:tcPr>
          <w:p w14:paraId="57121B4A" w14:textId="77777777" w:rsidR="00B37CF4" w:rsidRDefault="00000000">
            <w:pPr>
              <w:pStyle w:val="affa"/>
              <w:widowControl w:val="0"/>
              <w:suppressAutoHyphens/>
              <w:jc w:val="center"/>
            </w:pPr>
            <w:r>
              <w:rPr>
                <w:rFonts w:ascii="Calibri" w:hAnsi="Calibri"/>
                <w:sz w:val="26"/>
                <w:szCs w:val="26"/>
              </w:rPr>
              <w:t>9</w:t>
            </w:r>
          </w:p>
        </w:tc>
        <w:tc>
          <w:tcPr>
            <w:tcW w:w="1394" w:type="dxa"/>
            <w:tcBorders>
              <w:left w:val="single" w:sz="4" w:space="0" w:color="000000"/>
              <w:bottom w:val="single" w:sz="4" w:space="0" w:color="000000"/>
              <w:right w:val="single" w:sz="4" w:space="0" w:color="000000"/>
            </w:tcBorders>
          </w:tcPr>
          <w:p w14:paraId="6CADBF58" w14:textId="77777777" w:rsidR="00B37CF4" w:rsidRDefault="00000000">
            <w:pPr>
              <w:pStyle w:val="affa"/>
              <w:widowControl w:val="0"/>
              <w:suppressAutoHyphens/>
              <w:jc w:val="center"/>
            </w:pPr>
            <w:r>
              <w:rPr>
                <w:rFonts w:ascii="Calibri" w:hAnsi="Calibri"/>
                <w:sz w:val="26"/>
                <w:szCs w:val="26"/>
              </w:rPr>
              <w:t>10</w:t>
            </w:r>
          </w:p>
        </w:tc>
      </w:tr>
      <w:tr w:rsidR="00B37CF4" w14:paraId="693270D7" w14:textId="77777777">
        <w:tc>
          <w:tcPr>
            <w:tcW w:w="457" w:type="dxa"/>
            <w:tcBorders>
              <w:left w:val="single" w:sz="4" w:space="0" w:color="000000"/>
              <w:bottom w:val="single" w:sz="4" w:space="0" w:color="000000"/>
            </w:tcBorders>
          </w:tcPr>
          <w:p w14:paraId="717298BF" w14:textId="77777777" w:rsidR="00B37CF4" w:rsidRDefault="00B37CF4">
            <w:pPr>
              <w:pStyle w:val="affa"/>
              <w:widowControl w:val="0"/>
              <w:suppressAutoHyphens/>
              <w:jc w:val="center"/>
              <w:rPr>
                <w:sz w:val="26"/>
                <w:szCs w:val="26"/>
              </w:rPr>
            </w:pPr>
          </w:p>
        </w:tc>
        <w:tc>
          <w:tcPr>
            <w:tcW w:w="1816" w:type="dxa"/>
            <w:tcBorders>
              <w:left w:val="single" w:sz="4" w:space="0" w:color="000000"/>
              <w:bottom w:val="single" w:sz="4" w:space="0" w:color="000000"/>
            </w:tcBorders>
          </w:tcPr>
          <w:p w14:paraId="545AD112" w14:textId="77777777" w:rsidR="00B37CF4" w:rsidRDefault="00B37CF4">
            <w:pPr>
              <w:pStyle w:val="affa"/>
              <w:widowControl w:val="0"/>
              <w:suppressAutoHyphens/>
              <w:jc w:val="center"/>
              <w:rPr>
                <w:sz w:val="26"/>
                <w:szCs w:val="26"/>
              </w:rPr>
            </w:pPr>
          </w:p>
        </w:tc>
        <w:tc>
          <w:tcPr>
            <w:tcW w:w="2157" w:type="dxa"/>
            <w:tcBorders>
              <w:left w:val="single" w:sz="4" w:space="0" w:color="000000"/>
              <w:bottom w:val="single" w:sz="4" w:space="0" w:color="000000"/>
            </w:tcBorders>
          </w:tcPr>
          <w:p w14:paraId="3B1378C7" w14:textId="77777777" w:rsidR="00B37CF4" w:rsidRDefault="00B37CF4">
            <w:pPr>
              <w:pStyle w:val="affa"/>
              <w:widowControl w:val="0"/>
              <w:suppressAutoHyphens/>
              <w:jc w:val="center"/>
              <w:rPr>
                <w:sz w:val="26"/>
                <w:szCs w:val="26"/>
              </w:rPr>
            </w:pPr>
          </w:p>
        </w:tc>
        <w:tc>
          <w:tcPr>
            <w:tcW w:w="1414" w:type="dxa"/>
            <w:tcBorders>
              <w:left w:val="single" w:sz="4" w:space="0" w:color="000000"/>
              <w:bottom w:val="single" w:sz="4" w:space="0" w:color="000000"/>
            </w:tcBorders>
          </w:tcPr>
          <w:p w14:paraId="750D50F1" w14:textId="77777777" w:rsidR="00B37CF4" w:rsidRDefault="00B37CF4">
            <w:pPr>
              <w:pStyle w:val="affa"/>
              <w:widowControl w:val="0"/>
              <w:suppressAutoHyphens/>
              <w:jc w:val="center"/>
              <w:rPr>
                <w:sz w:val="26"/>
                <w:szCs w:val="26"/>
              </w:rPr>
            </w:pPr>
          </w:p>
        </w:tc>
        <w:tc>
          <w:tcPr>
            <w:tcW w:w="1416" w:type="dxa"/>
            <w:tcBorders>
              <w:left w:val="single" w:sz="4" w:space="0" w:color="000000"/>
              <w:bottom w:val="single" w:sz="4" w:space="0" w:color="000000"/>
            </w:tcBorders>
          </w:tcPr>
          <w:p w14:paraId="1AE727E9" w14:textId="77777777" w:rsidR="00B37CF4" w:rsidRDefault="00B37CF4">
            <w:pPr>
              <w:pStyle w:val="affa"/>
              <w:widowControl w:val="0"/>
              <w:suppressAutoHyphens/>
              <w:jc w:val="center"/>
              <w:rPr>
                <w:sz w:val="26"/>
                <w:szCs w:val="26"/>
              </w:rPr>
            </w:pPr>
          </w:p>
        </w:tc>
        <w:tc>
          <w:tcPr>
            <w:tcW w:w="1300" w:type="dxa"/>
            <w:tcBorders>
              <w:left w:val="single" w:sz="4" w:space="0" w:color="000000"/>
              <w:bottom w:val="single" w:sz="4" w:space="0" w:color="000000"/>
            </w:tcBorders>
          </w:tcPr>
          <w:p w14:paraId="30F2E0F3" w14:textId="77777777" w:rsidR="00B37CF4" w:rsidRDefault="00B37CF4">
            <w:pPr>
              <w:pStyle w:val="affa"/>
              <w:widowControl w:val="0"/>
              <w:suppressAutoHyphens/>
              <w:jc w:val="center"/>
              <w:rPr>
                <w:sz w:val="26"/>
                <w:szCs w:val="26"/>
              </w:rPr>
            </w:pPr>
          </w:p>
        </w:tc>
        <w:tc>
          <w:tcPr>
            <w:tcW w:w="1833" w:type="dxa"/>
            <w:tcBorders>
              <w:left w:val="single" w:sz="4" w:space="0" w:color="000000"/>
              <w:bottom w:val="single" w:sz="4" w:space="0" w:color="000000"/>
            </w:tcBorders>
          </w:tcPr>
          <w:p w14:paraId="70AC92CE" w14:textId="77777777" w:rsidR="00B37CF4" w:rsidRDefault="00B37CF4">
            <w:pPr>
              <w:pStyle w:val="affa"/>
              <w:widowControl w:val="0"/>
              <w:suppressAutoHyphens/>
              <w:jc w:val="center"/>
              <w:rPr>
                <w:sz w:val="26"/>
                <w:szCs w:val="26"/>
              </w:rPr>
            </w:pPr>
          </w:p>
        </w:tc>
        <w:tc>
          <w:tcPr>
            <w:tcW w:w="1697" w:type="dxa"/>
            <w:tcBorders>
              <w:left w:val="single" w:sz="4" w:space="0" w:color="000000"/>
              <w:bottom w:val="single" w:sz="4" w:space="0" w:color="000000"/>
            </w:tcBorders>
          </w:tcPr>
          <w:p w14:paraId="2788E272" w14:textId="77777777" w:rsidR="00B37CF4" w:rsidRDefault="00B37CF4">
            <w:pPr>
              <w:pStyle w:val="affa"/>
              <w:widowControl w:val="0"/>
              <w:suppressAutoHyphens/>
              <w:jc w:val="center"/>
              <w:rPr>
                <w:sz w:val="26"/>
                <w:szCs w:val="26"/>
              </w:rPr>
            </w:pPr>
          </w:p>
        </w:tc>
        <w:tc>
          <w:tcPr>
            <w:tcW w:w="1371" w:type="dxa"/>
            <w:tcBorders>
              <w:left w:val="single" w:sz="4" w:space="0" w:color="000000"/>
              <w:bottom w:val="single" w:sz="4" w:space="0" w:color="000000"/>
            </w:tcBorders>
          </w:tcPr>
          <w:p w14:paraId="496401C3" w14:textId="77777777" w:rsidR="00B37CF4" w:rsidRDefault="00B37CF4">
            <w:pPr>
              <w:pStyle w:val="affa"/>
              <w:widowControl w:val="0"/>
              <w:suppressAutoHyphens/>
              <w:jc w:val="center"/>
              <w:rPr>
                <w:sz w:val="26"/>
                <w:szCs w:val="26"/>
              </w:rPr>
            </w:pPr>
          </w:p>
        </w:tc>
        <w:tc>
          <w:tcPr>
            <w:tcW w:w="1394" w:type="dxa"/>
            <w:tcBorders>
              <w:left w:val="single" w:sz="4" w:space="0" w:color="000000"/>
              <w:bottom w:val="single" w:sz="4" w:space="0" w:color="000000"/>
              <w:right w:val="single" w:sz="4" w:space="0" w:color="000000"/>
            </w:tcBorders>
          </w:tcPr>
          <w:p w14:paraId="1CA46138" w14:textId="77777777" w:rsidR="00B37CF4" w:rsidRDefault="00B37CF4">
            <w:pPr>
              <w:pStyle w:val="affa"/>
              <w:widowControl w:val="0"/>
              <w:suppressAutoHyphens/>
              <w:jc w:val="center"/>
              <w:rPr>
                <w:sz w:val="26"/>
                <w:szCs w:val="26"/>
              </w:rPr>
            </w:pPr>
          </w:p>
        </w:tc>
      </w:tr>
      <w:tr w:rsidR="00B37CF4" w14:paraId="2316AFBB" w14:textId="77777777">
        <w:tc>
          <w:tcPr>
            <w:tcW w:w="457" w:type="dxa"/>
            <w:tcBorders>
              <w:left w:val="single" w:sz="4" w:space="0" w:color="000000"/>
              <w:bottom w:val="single" w:sz="4" w:space="0" w:color="000000"/>
            </w:tcBorders>
          </w:tcPr>
          <w:p w14:paraId="4F1FDD98" w14:textId="77777777" w:rsidR="00B37CF4" w:rsidRDefault="00B37CF4">
            <w:pPr>
              <w:pStyle w:val="affa"/>
              <w:widowControl w:val="0"/>
              <w:suppressAutoHyphens/>
              <w:jc w:val="center"/>
              <w:rPr>
                <w:sz w:val="26"/>
                <w:szCs w:val="26"/>
              </w:rPr>
            </w:pPr>
          </w:p>
        </w:tc>
        <w:tc>
          <w:tcPr>
            <w:tcW w:w="1816" w:type="dxa"/>
            <w:tcBorders>
              <w:left w:val="single" w:sz="4" w:space="0" w:color="000000"/>
              <w:bottom w:val="single" w:sz="4" w:space="0" w:color="000000"/>
            </w:tcBorders>
          </w:tcPr>
          <w:p w14:paraId="1484E2DE" w14:textId="77777777" w:rsidR="00B37CF4" w:rsidRDefault="00B37CF4">
            <w:pPr>
              <w:pStyle w:val="affa"/>
              <w:widowControl w:val="0"/>
              <w:suppressAutoHyphens/>
              <w:jc w:val="center"/>
              <w:rPr>
                <w:sz w:val="26"/>
                <w:szCs w:val="26"/>
              </w:rPr>
            </w:pPr>
          </w:p>
        </w:tc>
        <w:tc>
          <w:tcPr>
            <w:tcW w:w="2157" w:type="dxa"/>
            <w:tcBorders>
              <w:left w:val="single" w:sz="4" w:space="0" w:color="000000"/>
              <w:bottom w:val="single" w:sz="4" w:space="0" w:color="000000"/>
            </w:tcBorders>
          </w:tcPr>
          <w:p w14:paraId="49001F89" w14:textId="77777777" w:rsidR="00B37CF4" w:rsidRDefault="00B37CF4">
            <w:pPr>
              <w:pStyle w:val="affa"/>
              <w:widowControl w:val="0"/>
              <w:suppressAutoHyphens/>
              <w:jc w:val="center"/>
              <w:rPr>
                <w:sz w:val="26"/>
                <w:szCs w:val="26"/>
              </w:rPr>
            </w:pPr>
          </w:p>
        </w:tc>
        <w:tc>
          <w:tcPr>
            <w:tcW w:w="1414" w:type="dxa"/>
            <w:tcBorders>
              <w:left w:val="single" w:sz="4" w:space="0" w:color="000000"/>
              <w:bottom w:val="single" w:sz="4" w:space="0" w:color="000000"/>
            </w:tcBorders>
          </w:tcPr>
          <w:p w14:paraId="24C6B026" w14:textId="77777777" w:rsidR="00B37CF4" w:rsidRDefault="00B37CF4">
            <w:pPr>
              <w:pStyle w:val="affa"/>
              <w:widowControl w:val="0"/>
              <w:suppressAutoHyphens/>
              <w:jc w:val="center"/>
              <w:rPr>
                <w:sz w:val="26"/>
                <w:szCs w:val="26"/>
              </w:rPr>
            </w:pPr>
          </w:p>
        </w:tc>
        <w:tc>
          <w:tcPr>
            <w:tcW w:w="1416" w:type="dxa"/>
            <w:tcBorders>
              <w:left w:val="single" w:sz="4" w:space="0" w:color="000000"/>
              <w:bottom w:val="single" w:sz="4" w:space="0" w:color="000000"/>
            </w:tcBorders>
          </w:tcPr>
          <w:p w14:paraId="7560726D" w14:textId="77777777" w:rsidR="00B37CF4" w:rsidRDefault="00B37CF4">
            <w:pPr>
              <w:pStyle w:val="affa"/>
              <w:widowControl w:val="0"/>
              <w:suppressAutoHyphens/>
              <w:jc w:val="center"/>
              <w:rPr>
                <w:sz w:val="26"/>
                <w:szCs w:val="26"/>
              </w:rPr>
            </w:pPr>
          </w:p>
        </w:tc>
        <w:tc>
          <w:tcPr>
            <w:tcW w:w="1300" w:type="dxa"/>
            <w:tcBorders>
              <w:left w:val="single" w:sz="4" w:space="0" w:color="000000"/>
              <w:bottom w:val="single" w:sz="4" w:space="0" w:color="000000"/>
            </w:tcBorders>
          </w:tcPr>
          <w:p w14:paraId="1012AA86" w14:textId="77777777" w:rsidR="00B37CF4" w:rsidRDefault="00B37CF4">
            <w:pPr>
              <w:pStyle w:val="affa"/>
              <w:widowControl w:val="0"/>
              <w:suppressAutoHyphens/>
              <w:jc w:val="center"/>
              <w:rPr>
                <w:sz w:val="26"/>
                <w:szCs w:val="26"/>
              </w:rPr>
            </w:pPr>
          </w:p>
        </w:tc>
        <w:tc>
          <w:tcPr>
            <w:tcW w:w="1833" w:type="dxa"/>
            <w:tcBorders>
              <w:left w:val="single" w:sz="4" w:space="0" w:color="000000"/>
              <w:bottom w:val="single" w:sz="4" w:space="0" w:color="000000"/>
            </w:tcBorders>
          </w:tcPr>
          <w:p w14:paraId="372491F3" w14:textId="77777777" w:rsidR="00B37CF4" w:rsidRDefault="00B37CF4">
            <w:pPr>
              <w:pStyle w:val="affa"/>
              <w:widowControl w:val="0"/>
              <w:suppressAutoHyphens/>
              <w:jc w:val="center"/>
              <w:rPr>
                <w:sz w:val="26"/>
                <w:szCs w:val="26"/>
              </w:rPr>
            </w:pPr>
          </w:p>
        </w:tc>
        <w:tc>
          <w:tcPr>
            <w:tcW w:w="1697" w:type="dxa"/>
            <w:tcBorders>
              <w:left w:val="single" w:sz="4" w:space="0" w:color="000000"/>
              <w:bottom w:val="single" w:sz="4" w:space="0" w:color="000000"/>
            </w:tcBorders>
          </w:tcPr>
          <w:p w14:paraId="10FFE4C2" w14:textId="77777777" w:rsidR="00B37CF4" w:rsidRDefault="00B37CF4">
            <w:pPr>
              <w:pStyle w:val="affa"/>
              <w:widowControl w:val="0"/>
              <w:suppressAutoHyphens/>
              <w:jc w:val="center"/>
              <w:rPr>
                <w:sz w:val="26"/>
                <w:szCs w:val="26"/>
              </w:rPr>
            </w:pPr>
          </w:p>
        </w:tc>
        <w:tc>
          <w:tcPr>
            <w:tcW w:w="1371" w:type="dxa"/>
            <w:tcBorders>
              <w:left w:val="single" w:sz="4" w:space="0" w:color="000000"/>
              <w:bottom w:val="single" w:sz="4" w:space="0" w:color="000000"/>
            </w:tcBorders>
          </w:tcPr>
          <w:p w14:paraId="43F792E9" w14:textId="77777777" w:rsidR="00B37CF4" w:rsidRDefault="00B37CF4">
            <w:pPr>
              <w:pStyle w:val="affa"/>
              <w:widowControl w:val="0"/>
              <w:suppressAutoHyphens/>
              <w:jc w:val="center"/>
              <w:rPr>
                <w:sz w:val="26"/>
                <w:szCs w:val="26"/>
              </w:rPr>
            </w:pPr>
          </w:p>
        </w:tc>
        <w:tc>
          <w:tcPr>
            <w:tcW w:w="1394" w:type="dxa"/>
            <w:tcBorders>
              <w:left w:val="single" w:sz="4" w:space="0" w:color="000000"/>
              <w:bottom w:val="single" w:sz="4" w:space="0" w:color="000000"/>
              <w:right w:val="single" w:sz="4" w:space="0" w:color="000000"/>
            </w:tcBorders>
          </w:tcPr>
          <w:p w14:paraId="0BCBC379" w14:textId="77777777" w:rsidR="00B37CF4" w:rsidRDefault="00B37CF4">
            <w:pPr>
              <w:pStyle w:val="affa"/>
              <w:widowControl w:val="0"/>
              <w:suppressAutoHyphens/>
              <w:jc w:val="center"/>
              <w:rPr>
                <w:sz w:val="26"/>
                <w:szCs w:val="26"/>
              </w:rPr>
            </w:pPr>
          </w:p>
        </w:tc>
      </w:tr>
    </w:tbl>
    <w:p w14:paraId="38606A4E" w14:textId="77777777" w:rsidR="00B37CF4" w:rsidRDefault="00000000">
      <w:pPr>
        <w:widowControl w:val="0"/>
        <w:suppressAutoHyphens/>
        <w:ind w:right="-314"/>
        <w:jc w:val="both"/>
        <w:rPr>
          <w:sz w:val="26"/>
          <w:szCs w:val="26"/>
        </w:rPr>
      </w:pPr>
      <w:r>
        <w:rPr>
          <w:rFonts w:eastAsia="Calibri"/>
          <w:sz w:val="26"/>
          <w:szCs w:val="26"/>
          <w:lang w:eastAsia="en-US"/>
        </w:rPr>
        <w:t>*указывается площадь теплицы, подлежащая субсидированию, берётся из акта обследования теплицы, при этом общая площадь не должна превышать:</w:t>
      </w:r>
    </w:p>
    <w:p w14:paraId="65DB1637" w14:textId="77777777" w:rsidR="00B37CF4" w:rsidRDefault="00000000">
      <w:pPr>
        <w:widowControl w:val="0"/>
        <w:suppressAutoHyphens/>
        <w:ind w:right="-314"/>
        <w:jc w:val="both"/>
      </w:pPr>
      <w:r>
        <w:rPr>
          <w:rFonts w:eastAsia="Calibri"/>
          <w:sz w:val="26"/>
          <w:szCs w:val="26"/>
          <w:lang w:eastAsia="en-US"/>
        </w:rPr>
        <w:t>- 5 000  кв.м. и не менее 100 кв.м. каждая;</w:t>
      </w:r>
    </w:p>
    <w:p w14:paraId="20F01AB1" w14:textId="77777777" w:rsidR="00B37CF4" w:rsidRDefault="00000000">
      <w:pPr>
        <w:suppressAutoHyphens/>
        <w:jc w:val="both"/>
      </w:pPr>
      <w:r>
        <w:rPr>
          <w:rFonts w:eastAsia="Calibri"/>
          <w:sz w:val="26"/>
          <w:szCs w:val="26"/>
          <w:lang w:eastAsia="en-US"/>
        </w:rPr>
        <w:t xml:space="preserve">** указывается площадь земельного участка, согласно документам, подтверждающим право пользования земельными участками, на которых осуществлено строительство теплиц для выращивания овощей и (или) ягод в защищенном грунте, кв.м. </w:t>
      </w:r>
    </w:p>
    <w:p w14:paraId="363CC28E" w14:textId="77777777" w:rsidR="00B37CF4" w:rsidRDefault="00000000">
      <w:pPr>
        <w:suppressAutoHyphens/>
        <w:ind w:right="-314"/>
        <w:jc w:val="both"/>
      </w:pPr>
      <w:r>
        <w:rPr>
          <w:rFonts w:eastAsia="Calibri"/>
          <w:sz w:val="26"/>
          <w:szCs w:val="26"/>
          <w:lang w:eastAsia="en-US"/>
        </w:rPr>
        <w:t xml:space="preserve">Примечание: к сводному реестру документов прилагаются указанные в реестре копии электронных документов, которые подтверждают право пользования земельным участком. </w:t>
      </w:r>
    </w:p>
    <w:p w14:paraId="54009BA6" w14:textId="77777777" w:rsidR="00B37CF4" w:rsidRDefault="00B37CF4">
      <w:pPr>
        <w:ind w:right="-314"/>
        <w:jc w:val="both"/>
        <w:rPr>
          <w:sz w:val="26"/>
          <w:szCs w:val="26"/>
        </w:rPr>
      </w:pPr>
    </w:p>
    <w:tbl>
      <w:tblPr>
        <w:tblW w:w="14914" w:type="dxa"/>
        <w:tblInd w:w="108" w:type="dxa"/>
        <w:tblLayout w:type="fixed"/>
        <w:tblLook w:val="0600" w:firstRow="0" w:lastRow="0" w:firstColumn="0" w:lastColumn="0" w:noHBand="1" w:noVBand="1"/>
      </w:tblPr>
      <w:tblGrid>
        <w:gridCol w:w="2433"/>
        <w:gridCol w:w="1454"/>
        <w:gridCol w:w="1742"/>
        <w:gridCol w:w="2176"/>
        <w:gridCol w:w="7109"/>
      </w:tblGrid>
      <w:tr w:rsidR="00B37CF4" w14:paraId="1F344C21" w14:textId="77777777">
        <w:trPr>
          <w:trHeight w:val="375"/>
        </w:trPr>
        <w:tc>
          <w:tcPr>
            <w:tcW w:w="14913" w:type="dxa"/>
            <w:gridSpan w:val="5"/>
            <w:vAlign w:val="bottom"/>
          </w:tcPr>
          <w:p w14:paraId="366015E2" w14:textId="77777777" w:rsidR="00B37CF4" w:rsidRDefault="00000000">
            <w:pPr>
              <w:widowControl w:val="0"/>
              <w:rPr>
                <w:szCs w:val="28"/>
              </w:rPr>
            </w:pPr>
            <w:r>
              <w:rPr>
                <w:szCs w:val="28"/>
              </w:rPr>
              <w:t>Руководитель                                   _____________                            _____________________</w:t>
            </w:r>
          </w:p>
        </w:tc>
      </w:tr>
      <w:tr w:rsidR="00B37CF4" w14:paraId="6B0A065A" w14:textId="77777777">
        <w:trPr>
          <w:trHeight w:val="300"/>
        </w:trPr>
        <w:tc>
          <w:tcPr>
            <w:tcW w:w="2432" w:type="dxa"/>
            <w:vAlign w:val="bottom"/>
          </w:tcPr>
          <w:p w14:paraId="34595D57" w14:textId="77777777" w:rsidR="00B37CF4" w:rsidRDefault="00B37CF4">
            <w:pPr>
              <w:widowControl w:val="0"/>
              <w:spacing w:line="252" w:lineRule="auto"/>
              <w:rPr>
                <w:szCs w:val="28"/>
              </w:rPr>
            </w:pPr>
          </w:p>
        </w:tc>
        <w:tc>
          <w:tcPr>
            <w:tcW w:w="3196" w:type="dxa"/>
            <w:gridSpan w:val="2"/>
          </w:tcPr>
          <w:p w14:paraId="635E93CB" w14:textId="77777777" w:rsidR="00B37CF4" w:rsidRDefault="00000000">
            <w:pPr>
              <w:widowControl w:val="0"/>
              <w:jc w:val="center"/>
              <w:rPr>
                <w:szCs w:val="28"/>
              </w:rPr>
            </w:pPr>
            <w:r>
              <w:rPr>
                <w:szCs w:val="28"/>
              </w:rPr>
              <w:t xml:space="preserve">                         (подпись)</w:t>
            </w:r>
          </w:p>
        </w:tc>
        <w:tc>
          <w:tcPr>
            <w:tcW w:w="9285" w:type="dxa"/>
            <w:gridSpan w:val="2"/>
          </w:tcPr>
          <w:p w14:paraId="3E58ADA2" w14:textId="77777777" w:rsidR="00B37CF4" w:rsidRDefault="00000000">
            <w:pPr>
              <w:widowControl w:val="0"/>
              <w:rPr>
                <w:szCs w:val="28"/>
              </w:rPr>
            </w:pPr>
            <w:r>
              <w:rPr>
                <w:szCs w:val="28"/>
              </w:rPr>
              <w:t xml:space="preserve">                                 (расшифровка подписи)</w:t>
            </w:r>
          </w:p>
        </w:tc>
      </w:tr>
      <w:tr w:rsidR="00B37CF4" w14:paraId="2D58FF4D" w14:textId="77777777">
        <w:trPr>
          <w:trHeight w:val="315"/>
        </w:trPr>
        <w:tc>
          <w:tcPr>
            <w:tcW w:w="3886" w:type="dxa"/>
            <w:gridSpan w:val="2"/>
            <w:vAlign w:val="bottom"/>
          </w:tcPr>
          <w:p w14:paraId="7AA2971D" w14:textId="77777777" w:rsidR="00B37CF4" w:rsidRDefault="00000000">
            <w:pPr>
              <w:widowControl w:val="0"/>
              <w:spacing w:line="252" w:lineRule="auto"/>
              <w:rPr>
                <w:szCs w:val="28"/>
              </w:rPr>
            </w:pPr>
            <w:r>
              <w:rPr>
                <w:szCs w:val="28"/>
              </w:rPr>
              <w:t>МП (при наличии)</w:t>
            </w:r>
          </w:p>
        </w:tc>
        <w:tc>
          <w:tcPr>
            <w:tcW w:w="1742" w:type="dxa"/>
            <w:vAlign w:val="bottom"/>
          </w:tcPr>
          <w:p w14:paraId="4A8C2D71" w14:textId="77777777" w:rsidR="00B37CF4" w:rsidRDefault="00B37CF4">
            <w:pPr>
              <w:widowControl w:val="0"/>
              <w:spacing w:line="252" w:lineRule="auto"/>
              <w:rPr>
                <w:szCs w:val="28"/>
              </w:rPr>
            </w:pPr>
          </w:p>
        </w:tc>
        <w:tc>
          <w:tcPr>
            <w:tcW w:w="2176" w:type="dxa"/>
          </w:tcPr>
          <w:p w14:paraId="7EB83644" w14:textId="77777777" w:rsidR="00B37CF4" w:rsidRDefault="00B37CF4">
            <w:pPr>
              <w:widowControl w:val="0"/>
              <w:spacing w:line="252" w:lineRule="auto"/>
              <w:rPr>
                <w:szCs w:val="28"/>
              </w:rPr>
            </w:pPr>
          </w:p>
        </w:tc>
        <w:tc>
          <w:tcPr>
            <w:tcW w:w="7109" w:type="dxa"/>
          </w:tcPr>
          <w:p w14:paraId="7C06D652" w14:textId="77777777" w:rsidR="00B37CF4" w:rsidRDefault="00B37CF4">
            <w:pPr>
              <w:widowControl w:val="0"/>
              <w:spacing w:line="252" w:lineRule="auto"/>
              <w:rPr>
                <w:szCs w:val="28"/>
              </w:rPr>
            </w:pPr>
          </w:p>
        </w:tc>
      </w:tr>
      <w:tr w:rsidR="00B37CF4" w14:paraId="3534E5EF" w14:textId="77777777">
        <w:trPr>
          <w:trHeight w:val="1163"/>
        </w:trPr>
        <w:tc>
          <w:tcPr>
            <w:tcW w:w="14913" w:type="dxa"/>
            <w:gridSpan w:val="5"/>
            <w:vAlign w:val="bottom"/>
          </w:tcPr>
          <w:p w14:paraId="4A46FC06" w14:textId="77777777" w:rsidR="00B37CF4" w:rsidRDefault="00000000">
            <w:pPr>
              <w:widowControl w:val="0"/>
              <w:spacing w:line="252" w:lineRule="auto"/>
              <w:rPr>
                <w:szCs w:val="28"/>
              </w:rPr>
            </w:pPr>
            <w:r>
              <w:rPr>
                <w:szCs w:val="28"/>
              </w:rPr>
              <w:t>Главный бухгалтер                           ___________                            ______________________</w:t>
            </w:r>
          </w:p>
          <w:p w14:paraId="203F3DDC" w14:textId="77777777" w:rsidR="00B37CF4" w:rsidRDefault="00000000">
            <w:pPr>
              <w:widowControl w:val="0"/>
              <w:spacing w:line="252" w:lineRule="auto"/>
              <w:rPr>
                <w:szCs w:val="28"/>
              </w:rPr>
            </w:pPr>
            <w:r>
              <w:rPr>
                <w:szCs w:val="28"/>
              </w:rPr>
              <w:t>«_____» ____________ 20___г.         (подпись)</w:t>
            </w:r>
            <w:r>
              <w:rPr>
                <w:szCs w:val="28"/>
              </w:rPr>
              <w:tab/>
              <w:t xml:space="preserve">                               (расшифровка подписи)</w:t>
            </w:r>
          </w:p>
        </w:tc>
      </w:tr>
    </w:tbl>
    <w:p w14:paraId="4965C077" w14:textId="77777777" w:rsidR="00B37CF4" w:rsidRDefault="00000000">
      <w:pPr>
        <w:jc w:val="both"/>
      </w:pPr>
      <w:r>
        <w:rPr>
          <w:color w:val="000000"/>
          <w:szCs w:val="28"/>
          <w:lang w:eastAsia="en-US"/>
        </w:rPr>
        <w:t>Н</w:t>
      </w:r>
      <w:r>
        <w:rPr>
          <w:szCs w:val="28"/>
        </w:rPr>
        <w:t>ачальник управления сельского хозяйства</w:t>
      </w:r>
    </w:p>
    <w:p w14:paraId="5F956960" w14:textId="77777777" w:rsidR="00B37CF4" w:rsidRDefault="00000000">
      <w:r>
        <w:rPr>
          <w:szCs w:val="28"/>
        </w:rPr>
        <w:t>администрации Ленинградского</w:t>
      </w:r>
    </w:p>
    <w:p w14:paraId="01F8610B" w14:textId="77777777" w:rsidR="00B37CF4" w:rsidRDefault="00000000">
      <w:pPr>
        <w:suppressAutoHyphens/>
        <w:ind w:right="-397"/>
        <w:jc w:val="both"/>
        <w:sectPr w:rsidR="00B37CF4">
          <w:headerReference w:type="even" r:id="rId135"/>
          <w:headerReference w:type="default" r:id="rId136"/>
          <w:pgSz w:w="16838" w:h="11906" w:orient="landscape"/>
          <w:pgMar w:top="2079" w:right="1134" w:bottom="567" w:left="1134" w:header="1474" w:footer="0" w:gutter="0"/>
          <w:cols w:space="720"/>
          <w:formProt w:val="0"/>
          <w:docGrid w:linePitch="381"/>
        </w:sectPr>
      </w:pPr>
      <w:r>
        <w:rPr>
          <w:szCs w:val="28"/>
        </w:rPr>
        <w:t xml:space="preserve">муниципального округа                                                                                                                                        </w:t>
      </w:r>
      <w:r>
        <w:t>И.С. Скоробогаченко</w:t>
      </w:r>
    </w:p>
    <w:tbl>
      <w:tblPr>
        <w:tblStyle w:val="affd"/>
        <w:tblW w:w="5499" w:type="dxa"/>
        <w:tblInd w:w="4302" w:type="dxa"/>
        <w:tblLayout w:type="fixed"/>
        <w:tblLook w:val="04A0" w:firstRow="1" w:lastRow="0" w:firstColumn="1" w:lastColumn="0" w:noHBand="0" w:noVBand="1"/>
      </w:tblPr>
      <w:tblGrid>
        <w:gridCol w:w="5499"/>
      </w:tblGrid>
      <w:tr w:rsidR="00B37CF4" w14:paraId="11934649" w14:textId="77777777">
        <w:trPr>
          <w:trHeight w:val="2541"/>
        </w:trPr>
        <w:tc>
          <w:tcPr>
            <w:tcW w:w="5499" w:type="dxa"/>
            <w:tcBorders>
              <w:top w:val="nil"/>
              <w:left w:val="nil"/>
              <w:bottom w:val="nil"/>
              <w:right w:val="nil"/>
            </w:tcBorders>
          </w:tcPr>
          <w:p w14:paraId="30AF9C51" w14:textId="77777777" w:rsidR="00B37CF4" w:rsidRDefault="00000000">
            <w:pPr>
              <w:widowControl w:val="0"/>
              <w:tabs>
                <w:tab w:val="center" w:pos="3124"/>
              </w:tabs>
              <w:ind w:left="-108"/>
              <w:rPr>
                <w:szCs w:val="28"/>
              </w:rPr>
            </w:pPr>
            <w:r>
              <w:rPr>
                <w:color w:val="000000"/>
                <w:szCs w:val="28"/>
              </w:rPr>
              <w:lastRenderedPageBreak/>
              <w:t>П</w:t>
            </w:r>
            <w:r>
              <w:rPr>
                <w:szCs w:val="28"/>
              </w:rPr>
              <w:t>риложение 30</w:t>
            </w:r>
          </w:p>
          <w:p w14:paraId="5C0CA78B" w14:textId="77777777" w:rsidR="00B37CF4" w:rsidRDefault="00000000">
            <w:pPr>
              <w:widowControl w:val="0"/>
              <w:ind w:left="-108"/>
            </w:pPr>
            <w:r>
              <w:rPr>
                <w:szCs w:val="28"/>
              </w:rPr>
              <w:t>к Порядку предоставления</w:t>
            </w:r>
          </w:p>
          <w:p w14:paraId="6C84615A" w14:textId="77777777" w:rsidR="00B37CF4" w:rsidRDefault="00000000">
            <w:pPr>
              <w:widowControl w:val="0"/>
              <w:ind w:left="-108"/>
            </w:pPr>
            <w:r>
              <w:rPr>
                <w:szCs w:val="28"/>
              </w:rPr>
              <w:t>субсидий крестьянским (фермерским)</w:t>
            </w:r>
          </w:p>
          <w:p w14:paraId="2D979C14" w14:textId="77777777" w:rsidR="00B37CF4" w:rsidRDefault="00000000">
            <w:pPr>
              <w:widowControl w:val="0"/>
              <w:ind w:left="-108"/>
            </w:pPr>
            <w:r>
              <w:rPr>
                <w:szCs w:val="28"/>
              </w:rPr>
              <w:t>хозяйствам и индивидуальным</w:t>
            </w:r>
          </w:p>
          <w:p w14:paraId="2C4B71C6"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65588FD8"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59FC18D0" w14:textId="77777777" w:rsidR="00B37CF4" w:rsidRDefault="00000000">
      <w:pPr>
        <w:rPr>
          <w:szCs w:val="28"/>
        </w:rPr>
      </w:pPr>
      <w:r>
        <w:rPr>
          <w:szCs w:val="28"/>
        </w:rPr>
        <w:t>ФОРМА</w:t>
      </w:r>
    </w:p>
    <w:p w14:paraId="3750C98A" w14:textId="77777777" w:rsidR="00B37CF4" w:rsidRDefault="00000000">
      <w:pPr>
        <w:jc w:val="center"/>
        <w:rPr>
          <w:szCs w:val="28"/>
        </w:rPr>
      </w:pPr>
      <w:r>
        <w:rPr>
          <w:szCs w:val="28"/>
        </w:rPr>
        <w:t xml:space="preserve">                                                                         УТВЕРЖДАЮ</w:t>
      </w:r>
    </w:p>
    <w:p w14:paraId="31509524" w14:textId="77777777" w:rsidR="00B37CF4" w:rsidRDefault="00000000">
      <w:pPr>
        <w:jc w:val="center"/>
        <w:rPr>
          <w:szCs w:val="28"/>
        </w:rPr>
      </w:pPr>
      <w:r>
        <w:rPr>
          <w:szCs w:val="28"/>
        </w:rPr>
        <w:t xml:space="preserve">                                                                         Начальник ______________________</w:t>
      </w:r>
    </w:p>
    <w:p w14:paraId="7B765007" w14:textId="77777777" w:rsidR="00B37CF4" w:rsidRDefault="00000000">
      <w:pPr>
        <w:jc w:val="center"/>
        <w:rPr>
          <w:szCs w:val="28"/>
        </w:rPr>
      </w:pPr>
      <w:r>
        <w:rPr>
          <w:sz w:val="22"/>
          <w:szCs w:val="22"/>
        </w:rPr>
        <w:t xml:space="preserve">                                                                                             (наименование отдела, управления)</w:t>
      </w:r>
    </w:p>
    <w:p w14:paraId="04E92777" w14:textId="77777777" w:rsidR="00B37CF4" w:rsidRDefault="00000000">
      <w:pPr>
        <w:jc w:val="center"/>
        <w:rPr>
          <w:szCs w:val="28"/>
        </w:rPr>
      </w:pPr>
      <w:r>
        <w:rPr>
          <w:szCs w:val="28"/>
        </w:rPr>
        <w:t xml:space="preserve">                                                                  администрации Ленинградского</w:t>
      </w:r>
    </w:p>
    <w:p w14:paraId="7F9BAAB6" w14:textId="77777777" w:rsidR="00B37CF4" w:rsidRDefault="00000000">
      <w:pPr>
        <w:jc w:val="center"/>
        <w:rPr>
          <w:szCs w:val="28"/>
        </w:rPr>
      </w:pPr>
      <w:r>
        <w:rPr>
          <w:szCs w:val="28"/>
        </w:rPr>
        <w:t xml:space="preserve">                                                     муниципального округа</w:t>
      </w:r>
    </w:p>
    <w:p w14:paraId="11F107F3" w14:textId="77777777" w:rsidR="00B37CF4" w:rsidRDefault="00000000">
      <w:pPr>
        <w:jc w:val="right"/>
      </w:pPr>
      <w:r>
        <w:t>____________________________________</w:t>
      </w:r>
    </w:p>
    <w:p w14:paraId="66CAA441" w14:textId="77777777" w:rsidR="00B37CF4" w:rsidRDefault="00000000">
      <w:r>
        <w:t xml:space="preserve">                                                                                                </w:t>
      </w:r>
      <w:r>
        <w:rPr>
          <w:sz w:val="24"/>
        </w:rPr>
        <w:t>(Ф.И.О.)</w:t>
      </w:r>
    </w:p>
    <w:p w14:paraId="070C4D8C" w14:textId="77777777" w:rsidR="00B37CF4" w:rsidRDefault="00000000">
      <w:pPr>
        <w:jc w:val="center"/>
      </w:pPr>
      <w:r>
        <w:t xml:space="preserve">                          </w:t>
      </w:r>
      <w:r>
        <w:rPr>
          <w:sz w:val="24"/>
        </w:rPr>
        <w:t>М.П.</w:t>
      </w:r>
    </w:p>
    <w:p w14:paraId="7E07B7F7" w14:textId="77777777" w:rsidR="00B37CF4" w:rsidRDefault="00000000">
      <w:pPr>
        <w:rPr>
          <w:szCs w:val="28"/>
        </w:rPr>
      </w:pPr>
      <w:r>
        <w:rPr>
          <w:szCs w:val="28"/>
        </w:rPr>
        <w:t>____________________________                     «_____»_____________20___г.</w:t>
      </w:r>
    </w:p>
    <w:p w14:paraId="09298335" w14:textId="77777777" w:rsidR="00B37CF4" w:rsidRDefault="00000000">
      <w:pPr>
        <w:rPr>
          <w:szCs w:val="28"/>
        </w:rPr>
      </w:pPr>
      <w:r>
        <w:rPr>
          <w:szCs w:val="28"/>
        </w:rPr>
        <w:t xml:space="preserve">        </w:t>
      </w:r>
      <w:r>
        <w:rPr>
          <w:sz w:val="24"/>
        </w:rPr>
        <w:t xml:space="preserve">   (населенный пункт)</w:t>
      </w:r>
    </w:p>
    <w:p w14:paraId="189B4121" w14:textId="77777777" w:rsidR="00B37CF4" w:rsidRDefault="00B37CF4"/>
    <w:p w14:paraId="171E3D4C" w14:textId="77777777" w:rsidR="00B37CF4" w:rsidRDefault="00000000">
      <w:pPr>
        <w:tabs>
          <w:tab w:val="left" w:pos="1260"/>
        </w:tabs>
        <w:suppressAutoHyphens/>
        <w:contextualSpacing/>
        <w:jc w:val="center"/>
        <w:rPr>
          <w:szCs w:val="28"/>
          <w:lang w:eastAsia="ar-SA"/>
        </w:rPr>
      </w:pPr>
      <w:r>
        <w:rPr>
          <w:szCs w:val="28"/>
          <w:lang w:eastAsia="ar-SA"/>
        </w:rPr>
        <w:t xml:space="preserve">АКТ ОБСЛЕДОВАНИЯ </w:t>
      </w:r>
    </w:p>
    <w:p w14:paraId="7E2249D3" w14:textId="77777777" w:rsidR="00B37CF4" w:rsidRDefault="00000000">
      <w:pPr>
        <w:tabs>
          <w:tab w:val="left" w:pos="1260"/>
        </w:tabs>
        <w:suppressAutoHyphens/>
        <w:contextualSpacing/>
        <w:jc w:val="center"/>
        <w:rPr>
          <w:szCs w:val="28"/>
          <w:lang w:eastAsia="ar-SA"/>
        </w:rPr>
      </w:pPr>
      <w:r>
        <w:rPr>
          <w:szCs w:val="28"/>
          <w:lang w:eastAsia="ar-SA"/>
        </w:rPr>
        <w:t>приобретенного технологического оборудования для животноводства, птицеводства, а также переработки животноводческой продукции</w:t>
      </w:r>
    </w:p>
    <w:p w14:paraId="04770CDB" w14:textId="77777777" w:rsidR="00B37CF4" w:rsidRDefault="00000000">
      <w:pPr>
        <w:tabs>
          <w:tab w:val="left" w:pos="1260"/>
        </w:tabs>
        <w:suppressAutoHyphens/>
        <w:contextualSpacing/>
        <w:jc w:val="center"/>
        <w:rPr>
          <w:szCs w:val="28"/>
          <w:lang w:eastAsia="ar-SA"/>
        </w:rPr>
      </w:pPr>
      <w:r>
        <w:rPr>
          <w:szCs w:val="28"/>
          <w:lang w:eastAsia="ar-SA"/>
        </w:rPr>
        <w:t xml:space="preserve"> (после установки (монтажа))</w:t>
      </w:r>
    </w:p>
    <w:p w14:paraId="6634E1EE" w14:textId="77777777" w:rsidR="00B37CF4" w:rsidRDefault="00000000">
      <w:pPr>
        <w:tabs>
          <w:tab w:val="left" w:pos="1260"/>
        </w:tabs>
        <w:suppressAutoHyphens/>
        <w:contextualSpacing/>
        <w:jc w:val="center"/>
        <w:rPr>
          <w:sz w:val="24"/>
        </w:rPr>
      </w:pPr>
      <w:r>
        <w:rPr>
          <w:sz w:val="24"/>
          <w:lang w:eastAsia="ar-SA"/>
        </w:rPr>
        <w:t>(нужное подчеркнуть)</w:t>
      </w:r>
    </w:p>
    <w:p w14:paraId="15CC6664" w14:textId="77777777" w:rsidR="00B37CF4" w:rsidRDefault="00B37CF4">
      <w:pPr>
        <w:tabs>
          <w:tab w:val="left" w:pos="1260"/>
        </w:tabs>
        <w:suppressAutoHyphens/>
        <w:contextualSpacing/>
        <w:jc w:val="center"/>
        <w:rPr>
          <w:sz w:val="24"/>
        </w:rPr>
      </w:pPr>
    </w:p>
    <w:p w14:paraId="5D80D8A0" w14:textId="77777777" w:rsidR="00B37CF4" w:rsidRDefault="00000000">
      <w:pPr>
        <w:tabs>
          <w:tab w:val="left" w:pos="1260"/>
        </w:tabs>
        <w:suppressAutoHyphens/>
        <w:contextualSpacing/>
        <w:jc w:val="center"/>
        <w:rPr>
          <w:sz w:val="24"/>
        </w:rPr>
      </w:pPr>
      <w:r>
        <w:rPr>
          <w:sz w:val="24"/>
        </w:rPr>
        <w:t>в  крестьянском (фермерском) хозяйстве, у индивидуального предпринимателя,</w:t>
      </w:r>
    </w:p>
    <w:p w14:paraId="33036B36" w14:textId="77777777" w:rsidR="00B37CF4" w:rsidRDefault="00000000">
      <w:pPr>
        <w:tabs>
          <w:tab w:val="left" w:pos="1260"/>
        </w:tabs>
        <w:suppressAutoHyphens/>
        <w:contextualSpacing/>
        <w:jc w:val="center"/>
        <w:rPr>
          <w:sz w:val="24"/>
        </w:rPr>
      </w:pPr>
      <w:r>
        <w:rPr>
          <w:sz w:val="24"/>
        </w:rPr>
        <w:t xml:space="preserve">у гражданина, ведущего личное подсобное хозяйство и применяющего </w:t>
      </w:r>
    </w:p>
    <w:p w14:paraId="2534BE7A" w14:textId="77777777" w:rsidR="00B37CF4" w:rsidRDefault="00000000">
      <w:pPr>
        <w:tabs>
          <w:tab w:val="left" w:pos="1260"/>
        </w:tabs>
        <w:suppressAutoHyphens/>
        <w:contextualSpacing/>
        <w:jc w:val="center"/>
        <w:rPr>
          <w:sz w:val="24"/>
        </w:rPr>
      </w:pPr>
      <w:r>
        <w:rPr>
          <w:sz w:val="24"/>
        </w:rPr>
        <w:t>специальный налоговый режим «Налог на профессиональный доход»</w:t>
      </w:r>
    </w:p>
    <w:p w14:paraId="737C0936" w14:textId="77777777" w:rsidR="00B37CF4" w:rsidRDefault="00000000">
      <w:pPr>
        <w:tabs>
          <w:tab w:val="left" w:pos="1260"/>
        </w:tabs>
        <w:suppressAutoHyphens/>
        <w:contextualSpacing/>
        <w:jc w:val="center"/>
        <w:rPr>
          <w:sz w:val="24"/>
        </w:rPr>
      </w:pPr>
      <w:r>
        <w:rPr>
          <w:sz w:val="24"/>
        </w:rPr>
        <w:t xml:space="preserve">(нужное подчеркнуть) </w:t>
      </w:r>
    </w:p>
    <w:p w14:paraId="787A53FA" w14:textId="77777777" w:rsidR="00B37CF4" w:rsidRDefault="00000000">
      <w:pPr>
        <w:tabs>
          <w:tab w:val="left" w:pos="1260"/>
        </w:tabs>
        <w:suppressAutoHyphens/>
        <w:contextualSpacing/>
        <w:rPr>
          <w:szCs w:val="28"/>
          <w:lang w:eastAsia="ar-SA"/>
        </w:rPr>
      </w:pPr>
      <w:r>
        <w:rPr>
          <w:szCs w:val="28"/>
          <w:lang w:eastAsia="ar-SA"/>
        </w:rPr>
        <w:t>гр. _________________________________________________________________</w:t>
      </w:r>
    </w:p>
    <w:p w14:paraId="07F4854D" w14:textId="77777777" w:rsidR="00B37CF4" w:rsidRDefault="00000000">
      <w:pPr>
        <w:tabs>
          <w:tab w:val="left" w:pos="1260"/>
        </w:tabs>
        <w:suppressAutoHyphens/>
        <w:contextualSpacing/>
        <w:jc w:val="center"/>
        <w:rPr>
          <w:sz w:val="24"/>
          <w:lang w:eastAsia="ar-SA"/>
        </w:rPr>
      </w:pPr>
      <w:r>
        <w:rPr>
          <w:sz w:val="24"/>
          <w:lang w:eastAsia="ar-SA"/>
        </w:rPr>
        <w:t>(указываются Фамилия, Имя, Отчество гражданина)</w:t>
      </w:r>
    </w:p>
    <w:p w14:paraId="4AAA889B" w14:textId="77777777" w:rsidR="00B37CF4" w:rsidRDefault="00000000">
      <w:pPr>
        <w:tabs>
          <w:tab w:val="left" w:pos="1260"/>
        </w:tabs>
        <w:suppressAutoHyphens/>
        <w:contextualSpacing/>
        <w:rPr>
          <w:szCs w:val="28"/>
          <w:lang w:eastAsia="ar-SA"/>
        </w:rPr>
      </w:pPr>
      <w:r>
        <w:rPr>
          <w:szCs w:val="28"/>
          <w:lang w:eastAsia="ar-SA"/>
        </w:rPr>
        <w:t>Проживающего по адресу:</w:t>
      </w:r>
      <w:r>
        <w:rPr>
          <w:sz w:val="24"/>
          <w:lang w:eastAsia="ar-SA"/>
        </w:rPr>
        <w:t>_____________________________________________</w:t>
      </w:r>
      <w:r>
        <w:rPr>
          <w:sz w:val="24"/>
          <w:szCs w:val="28"/>
          <w:lang w:eastAsia="ar-SA"/>
        </w:rPr>
        <w:t>________</w:t>
      </w:r>
    </w:p>
    <w:p w14:paraId="0B476D8A" w14:textId="77777777" w:rsidR="00B37CF4" w:rsidRDefault="00000000">
      <w:pPr>
        <w:tabs>
          <w:tab w:val="left" w:pos="1260"/>
        </w:tabs>
        <w:suppressAutoHyphens/>
        <w:contextualSpacing/>
        <w:rPr>
          <w:sz w:val="24"/>
        </w:rPr>
      </w:pPr>
      <w:r>
        <w:rPr>
          <w:sz w:val="24"/>
          <w:lang w:eastAsia="ar-SA"/>
        </w:rPr>
        <w:t>________________________________________________________________________________</w:t>
      </w:r>
    </w:p>
    <w:p w14:paraId="4E4208B2" w14:textId="77777777" w:rsidR="00B37CF4" w:rsidRDefault="00000000">
      <w:pPr>
        <w:tabs>
          <w:tab w:val="left" w:pos="1260"/>
        </w:tabs>
        <w:suppressAutoHyphens/>
        <w:contextualSpacing/>
        <w:jc w:val="center"/>
        <w:rPr>
          <w:sz w:val="24"/>
          <w:lang w:eastAsia="ar-SA"/>
        </w:rPr>
      </w:pPr>
      <w:r>
        <w:rPr>
          <w:sz w:val="24"/>
          <w:lang w:eastAsia="ar-SA"/>
        </w:rPr>
        <w:t>(юридический адрес гражданина)</w:t>
      </w:r>
    </w:p>
    <w:p w14:paraId="56546C08" w14:textId="77777777" w:rsidR="00B37CF4" w:rsidRDefault="00000000">
      <w:pPr>
        <w:tabs>
          <w:tab w:val="left" w:pos="-5940"/>
        </w:tabs>
        <w:suppressAutoHyphens/>
        <w:contextualSpacing/>
        <w:jc w:val="both"/>
        <w:rPr>
          <w:szCs w:val="28"/>
          <w:lang w:eastAsia="ar-SA"/>
        </w:rPr>
      </w:pPr>
      <w:r>
        <w:rPr>
          <w:szCs w:val="28"/>
          <w:lang w:eastAsia="ar-SA"/>
        </w:rPr>
        <w:t>Комиссия в составе:</w:t>
      </w:r>
    </w:p>
    <w:p w14:paraId="7FC140CD" w14:textId="77777777" w:rsidR="00B37CF4" w:rsidRDefault="00000000">
      <w:pPr>
        <w:tabs>
          <w:tab w:val="left" w:pos="-5940"/>
        </w:tabs>
        <w:suppressAutoHyphens/>
        <w:contextualSpacing/>
        <w:jc w:val="both"/>
        <w:rPr>
          <w:szCs w:val="28"/>
          <w:lang w:eastAsia="ar-SA"/>
        </w:rPr>
      </w:pPr>
      <w:r>
        <w:rPr>
          <w:szCs w:val="28"/>
          <w:lang w:eastAsia="ar-SA"/>
        </w:rPr>
        <w:t xml:space="preserve">Председатель </w:t>
      </w:r>
      <w:r>
        <w:rPr>
          <w:sz w:val="24"/>
          <w:lang w:eastAsia="ar-SA"/>
        </w:rPr>
        <w:t>_______________________________________________________</w:t>
      </w:r>
      <w:r>
        <w:rPr>
          <w:sz w:val="24"/>
          <w:szCs w:val="28"/>
          <w:lang w:eastAsia="ar-SA"/>
        </w:rPr>
        <w:t>___________</w:t>
      </w:r>
    </w:p>
    <w:p w14:paraId="33DFE6C5" w14:textId="77777777" w:rsidR="00B37CF4" w:rsidRDefault="00000000">
      <w:pPr>
        <w:tabs>
          <w:tab w:val="left" w:pos="-5940"/>
        </w:tabs>
        <w:suppressAutoHyphens/>
        <w:ind w:firstLine="900"/>
        <w:contextualSpacing/>
        <w:rPr>
          <w:sz w:val="24"/>
          <w:lang w:eastAsia="ar-SA"/>
        </w:rPr>
        <w:sectPr w:rsidR="00B37CF4">
          <w:headerReference w:type="even" r:id="rId137"/>
          <w:headerReference w:type="default" r:id="rId138"/>
          <w:pgSz w:w="11906" w:h="16838"/>
          <w:pgMar w:top="1739" w:right="567" w:bottom="1134" w:left="1701" w:header="1134" w:footer="0" w:gutter="0"/>
          <w:cols w:space="720"/>
          <w:formProt w:val="0"/>
          <w:docGrid w:linePitch="381"/>
        </w:sectPr>
      </w:pPr>
      <w:r>
        <w:rPr>
          <w:sz w:val="24"/>
          <w:lang w:eastAsia="ar-SA"/>
        </w:rPr>
        <w:t xml:space="preserve">                                                         (должность, Ф.И.О.)      </w:t>
      </w:r>
    </w:p>
    <w:p w14:paraId="2FA4D56E" w14:textId="77777777" w:rsidR="00B37CF4" w:rsidRDefault="00000000">
      <w:pPr>
        <w:tabs>
          <w:tab w:val="left" w:pos="-5940"/>
        </w:tabs>
        <w:suppressAutoHyphens/>
        <w:contextualSpacing/>
        <w:jc w:val="both"/>
        <w:rPr>
          <w:szCs w:val="28"/>
          <w:lang w:eastAsia="ar-SA"/>
        </w:rPr>
      </w:pPr>
      <w:r>
        <w:rPr>
          <w:szCs w:val="28"/>
          <w:lang w:eastAsia="ar-SA"/>
        </w:rPr>
        <w:lastRenderedPageBreak/>
        <w:t>Члены комиссии:</w:t>
      </w:r>
    </w:p>
    <w:p w14:paraId="619CA9D6" w14:textId="77777777" w:rsidR="00B37CF4" w:rsidRDefault="00000000">
      <w:pPr>
        <w:tabs>
          <w:tab w:val="left" w:pos="-5940"/>
        </w:tabs>
        <w:suppressAutoHyphens/>
        <w:contextualSpacing/>
        <w:jc w:val="both"/>
        <w:rPr>
          <w:sz w:val="32"/>
          <w:szCs w:val="32"/>
          <w:lang w:eastAsia="ar-SA"/>
        </w:rPr>
      </w:pPr>
      <w:r>
        <w:rPr>
          <w:sz w:val="32"/>
          <w:szCs w:val="32"/>
          <w:lang w:eastAsia="ar-SA"/>
        </w:rPr>
        <w:t>___________________________________________________________</w:t>
      </w:r>
    </w:p>
    <w:p w14:paraId="522C5E84" w14:textId="77777777" w:rsidR="00B37CF4" w:rsidRDefault="00000000">
      <w:pPr>
        <w:tabs>
          <w:tab w:val="left" w:pos="-5940"/>
        </w:tabs>
        <w:suppressAutoHyphens/>
        <w:contextualSpacing/>
        <w:jc w:val="center"/>
        <w:rPr>
          <w:sz w:val="24"/>
          <w:lang w:eastAsia="ar-SA"/>
        </w:rPr>
      </w:pPr>
      <w:r>
        <w:rPr>
          <w:sz w:val="24"/>
          <w:lang w:eastAsia="ar-SA"/>
        </w:rPr>
        <w:t xml:space="preserve">                (должность, Ф.И.О.)</w:t>
      </w:r>
    </w:p>
    <w:p w14:paraId="0B32DDC0" w14:textId="77777777" w:rsidR="00B37CF4" w:rsidRDefault="00000000">
      <w:pPr>
        <w:tabs>
          <w:tab w:val="left" w:pos="-5940"/>
        </w:tabs>
        <w:suppressAutoHyphens/>
        <w:contextualSpacing/>
        <w:jc w:val="both"/>
        <w:rPr>
          <w:sz w:val="32"/>
          <w:szCs w:val="32"/>
          <w:lang w:eastAsia="ar-SA"/>
        </w:rPr>
      </w:pPr>
      <w:r>
        <w:rPr>
          <w:sz w:val="32"/>
          <w:szCs w:val="32"/>
          <w:lang w:eastAsia="ar-SA"/>
        </w:rPr>
        <w:t>___________________________________________________________</w:t>
      </w:r>
    </w:p>
    <w:p w14:paraId="3971C287" w14:textId="77777777" w:rsidR="00B37CF4" w:rsidRDefault="00000000">
      <w:pPr>
        <w:tabs>
          <w:tab w:val="left" w:pos="-5940"/>
        </w:tabs>
        <w:suppressAutoHyphens/>
        <w:contextualSpacing/>
        <w:jc w:val="center"/>
        <w:rPr>
          <w:sz w:val="24"/>
          <w:lang w:eastAsia="ar-SA"/>
        </w:rPr>
      </w:pPr>
      <w:r>
        <w:rPr>
          <w:sz w:val="24"/>
          <w:lang w:eastAsia="ar-SA"/>
        </w:rPr>
        <w:t xml:space="preserve">              (должность, Ф.И.О.)</w:t>
      </w:r>
    </w:p>
    <w:p w14:paraId="5C407C39" w14:textId="77777777" w:rsidR="00B37CF4" w:rsidRDefault="00000000">
      <w:pPr>
        <w:tabs>
          <w:tab w:val="left" w:pos="-5940"/>
        </w:tabs>
        <w:suppressAutoHyphens/>
        <w:contextualSpacing/>
        <w:jc w:val="both"/>
        <w:rPr>
          <w:sz w:val="32"/>
          <w:szCs w:val="32"/>
          <w:lang w:eastAsia="ar-SA"/>
        </w:rPr>
      </w:pPr>
      <w:r>
        <w:rPr>
          <w:sz w:val="32"/>
          <w:szCs w:val="32"/>
          <w:lang w:eastAsia="ar-SA"/>
        </w:rPr>
        <w:t>___________________________________________________________</w:t>
      </w:r>
    </w:p>
    <w:p w14:paraId="30EA85FA" w14:textId="77777777" w:rsidR="00B37CF4" w:rsidRDefault="00000000">
      <w:pPr>
        <w:tabs>
          <w:tab w:val="left" w:pos="-5940"/>
        </w:tabs>
        <w:suppressAutoHyphens/>
        <w:contextualSpacing/>
        <w:jc w:val="center"/>
        <w:rPr>
          <w:sz w:val="24"/>
          <w:lang w:eastAsia="ar-SA"/>
        </w:rPr>
      </w:pPr>
      <w:r>
        <w:rPr>
          <w:sz w:val="24"/>
          <w:lang w:eastAsia="ar-SA"/>
        </w:rPr>
        <w:t xml:space="preserve">             (должность, Ф.И.О.)</w:t>
      </w:r>
    </w:p>
    <w:p w14:paraId="3022978C" w14:textId="77777777" w:rsidR="00B37CF4" w:rsidRDefault="00000000">
      <w:pPr>
        <w:tabs>
          <w:tab w:val="left" w:pos="-5940"/>
        </w:tabs>
        <w:suppressAutoHyphens/>
        <w:contextualSpacing/>
        <w:rPr>
          <w:szCs w:val="28"/>
          <w:lang w:eastAsia="ar-SA"/>
        </w:rPr>
      </w:pPr>
      <w:r>
        <w:rPr>
          <w:szCs w:val="28"/>
          <w:lang w:eastAsia="ar-SA"/>
        </w:rPr>
        <w:t>в присутствии________________________________________________________</w:t>
      </w:r>
    </w:p>
    <w:p w14:paraId="3A1C9387" w14:textId="77777777" w:rsidR="00B37CF4" w:rsidRDefault="00000000">
      <w:pPr>
        <w:tabs>
          <w:tab w:val="left" w:pos="-5940"/>
        </w:tabs>
        <w:suppressAutoHyphens/>
        <w:contextualSpacing/>
        <w:rPr>
          <w:sz w:val="24"/>
          <w:lang w:eastAsia="ar-SA"/>
        </w:rPr>
      </w:pPr>
      <w:r>
        <w:rPr>
          <w:sz w:val="24"/>
          <w:lang w:eastAsia="ar-SA"/>
        </w:rPr>
        <w:t xml:space="preserve">                                                                      (Ф.И.О. владельца)</w:t>
      </w:r>
    </w:p>
    <w:p w14:paraId="75546853" w14:textId="77777777" w:rsidR="00B37CF4" w:rsidRDefault="00000000">
      <w:pPr>
        <w:tabs>
          <w:tab w:val="left" w:pos="-5940"/>
        </w:tabs>
        <w:suppressAutoHyphens/>
        <w:contextualSpacing/>
        <w:rPr>
          <w:szCs w:val="28"/>
          <w:lang w:eastAsia="ar-SA"/>
        </w:rPr>
      </w:pPr>
      <w:r>
        <w:rPr>
          <w:szCs w:val="28"/>
          <w:lang w:eastAsia="ar-SA"/>
        </w:rPr>
        <w:t xml:space="preserve">С выходом на место _________ </w:t>
      </w:r>
      <w:r>
        <w:rPr>
          <w:color w:val="000000"/>
          <w:szCs w:val="28"/>
          <w:lang w:eastAsia="ar-SA"/>
        </w:rPr>
        <w:t xml:space="preserve">работниками  </w:t>
      </w:r>
      <w:r>
        <w:rPr>
          <w:szCs w:val="28"/>
          <w:lang w:eastAsia="ar-SA"/>
        </w:rPr>
        <w:t>____________________________</w:t>
      </w:r>
    </w:p>
    <w:p w14:paraId="42332087" w14:textId="77777777" w:rsidR="00B37CF4" w:rsidRDefault="00000000">
      <w:pPr>
        <w:tabs>
          <w:tab w:val="left" w:pos="-5940"/>
        </w:tabs>
        <w:suppressAutoHyphens/>
        <w:contextualSpacing/>
        <w:rPr>
          <w:sz w:val="24"/>
          <w:lang w:eastAsia="ar-SA"/>
        </w:rPr>
      </w:pPr>
      <w:r>
        <w:rPr>
          <w:sz w:val="24"/>
          <w:lang w:eastAsia="ar-SA"/>
        </w:rPr>
        <w:t xml:space="preserve">                                         </w:t>
      </w:r>
      <w:r>
        <w:rPr>
          <w:sz w:val="22"/>
          <w:szCs w:val="22"/>
          <w:lang w:eastAsia="ar-SA"/>
        </w:rPr>
        <w:t xml:space="preserve">(дата выхода)  </w:t>
      </w:r>
      <w:r>
        <w:rPr>
          <w:sz w:val="24"/>
          <w:lang w:eastAsia="ar-SA"/>
        </w:rPr>
        <w:t xml:space="preserve">                               (наименование отдела, управления)</w:t>
      </w:r>
    </w:p>
    <w:p w14:paraId="3E73B5EE" w14:textId="77777777" w:rsidR="00B37CF4" w:rsidRDefault="00000000">
      <w:pPr>
        <w:tabs>
          <w:tab w:val="left" w:pos="-5940"/>
        </w:tabs>
        <w:suppressAutoHyphens/>
        <w:contextualSpacing/>
        <w:jc w:val="both"/>
        <w:rPr>
          <w:szCs w:val="28"/>
          <w:lang w:eastAsia="ar-SA"/>
        </w:rPr>
      </w:pPr>
      <w:r>
        <w:rPr>
          <w:szCs w:val="28"/>
          <w:lang w:eastAsia="ar-SA"/>
        </w:rPr>
        <w:t>администрации Ленинградского муниципального округа произведено обследование (после установки (монтажа)) приобретенного технологического оборудования для животноводства, птицеводства, а также переработки животноводческой продукции (нужное подчеркнуть)</w:t>
      </w:r>
    </w:p>
    <w:p w14:paraId="781751F6" w14:textId="77777777" w:rsidR="00B37CF4" w:rsidRDefault="00000000">
      <w:pPr>
        <w:rPr>
          <w:szCs w:val="28"/>
          <w:lang w:eastAsia="ar-SA"/>
        </w:rPr>
      </w:pPr>
      <w:r>
        <w:rPr>
          <w:szCs w:val="28"/>
          <w:lang w:eastAsia="ar-SA"/>
        </w:rPr>
        <w:t>Размещенного   по адресу: _____________________________________________</w:t>
      </w:r>
    </w:p>
    <w:p w14:paraId="31B036CA" w14:textId="77777777" w:rsidR="00B37CF4" w:rsidRDefault="00000000">
      <w:pPr>
        <w:rPr>
          <w:szCs w:val="28"/>
          <w:lang w:eastAsia="ar-SA"/>
        </w:rPr>
      </w:pPr>
      <w:r>
        <w:rPr>
          <w:szCs w:val="28"/>
          <w:lang w:eastAsia="ar-SA"/>
        </w:rPr>
        <w:t>____________________________________________________________________</w:t>
      </w:r>
    </w:p>
    <w:p w14:paraId="5032B6ED" w14:textId="77777777" w:rsidR="00B37CF4" w:rsidRDefault="00000000">
      <w:pPr>
        <w:jc w:val="center"/>
        <w:rPr>
          <w:sz w:val="24"/>
          <w:lang w:eastAsia="ar-SA"/>
        </w:rPr>
      </w:pPr>
      <w:r>
        <w:rPr>
          <w:sz w:val="24"/>
          <w:lang w:eastAsia="ar-SA"/>
        </w:rPr>
        <w:t>(адрес места нахождения оборудования)</w:t>
      </w:r>
    </w:p>
    <w:p w14:paraId="44A0903E" w14:textId="77777777" w:rsidR="00B37CF4" w:rsidRDefault="00000000">
      <w:pPr>
        <w:rPr>
          <w:szCs w:val="28"/>
          <w:lang w:eastAsia="ar-SA"/>
        </w:rPr>
      </w:pPr>
      <w:r>
        <w:rPr>
          <w:szCs w:val="28"/>
          <w:lang w:eastAsia="ar-SA"/>
        </w:rPr>
        <w:t>Комиссия установила:</w:t>
      </w:r>
    </w:p>
    <w:p w14:paraId="5ECA74CF" w14:textId="77777777" w:rsidR="00B37CF4" w:rsidRDefault="00000000">
      <w:pPr>
        <w:jc w:val="both"/>
        <w:rPr>
          <w:szCs w:val="28"/>
          <w:lang w:eastAsia="ar-SA"/>
        </w:rPr>
      </w:pPr>
      <w:r>
        <w:rPr>
          <w:szCs w:val="28"/>
          <w:lang w:eastAsia="ar-SA"/>
        </w:rPr>
        <w:t xml:space="preserve">Оборудование  для животноводства, птицеводства, а также переработки животноводческой продукции (нужное подчеркнуть) используется для выращивания   _______________________________________________________          </w:t>
      </w:r>
    </w:p>
    <w:p w14:paraId="17F024AF" w14:textId="77777777" w:rsidR="00B37CF4" w:rsidRDefault="00000000">
      <w:pPr>
        <w:rPr>
          <w:szCs w:val="28"/>
          <w:lang w:eastAsia="ar-SA"/>
        </w:rPr>
      </w:pPr>
      <w:r>
        <w:rPr>
          <w:szCs w:val="28"/>
          <w:lang w:eastAsia="ar-SA"/>
        </w:rPr>
        <w:t>____________________________________________________________________</w:t>
      </w:r>
    </w:p>
    <w:p w14:paraId="72BC0E3C" w14:textId="77777777" w:rsidR="00B37CF4" w:rsidRDefault="00000000">
      <w:pPr>
        <w:jc w:val="center"/>
        <w:rPr>
          <w:sz w:val="24"/>
          <w:lang w:eastAsia="ar-SA"/>
        </w:rPr>
      </w:pPr>
      <w:r>
        <w:rPr>
          <w:sz w:val="24"/>
          <w:lang w:eastAsia="ar-SA"/>
        </w:rPr>
        <w:t>(указать, что за оборудование, что выращивается и в каком количестве)</w:t>
      </w:r>
    </w:p>
    <w:p w14:paraId="337B0AA2" w14:textId="77777777" w:rsidR="00B37CF4" w:rsidRDefault="00000000">
      <w:pPr>
        <w:tabs>
          <w:tab w:val="left" w:pos="-5940"/>
        </w:tabs>
        <w:suppressAutoHyphens/>
        <w:jc w:val="both"/>
        <w:rPr>
          <w:szCs w:val="28"/>
          <w:lang w:eastAsia="ar-SA"/>
        </w:rPr>
      </w:pPr>
      <w:r>
        <w:rPr>
          <w:szCs w:val="28"/>
          <w:lang w:eastAsia="ar-SA"/>
        </w:rPr>
        <w:t xml:space="preserve">Председатель комиссии </w:t>
      </w:r>
    </w:p>
    <w:p w14:paraId="1253C5FE"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32DF4C49"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3B7E4A09" w14:textId="77777777" w:rsidR="00B37CF4" w:rsidRDefault="00B37CF4">
      <w:pPr>
        <w:tabs>
          <w:tab w:val="left" w:pos="-5940"/>
        </w:tabs>
        <w:suppressAutoHyphens/>
        <w:jc w:val="both"/>
        <w:rPr>
          <w:sz w:val="24"/>
          <w:lang w:eastAsia="ar-SA"/>
        </w:rPr>
      </w:pPr>
    </w:p>
    <w:p w14:paraId="76EB19FA" w14:textId="77777777" w:rsidR="00B37CF4" w:rsidRDefault="00000000">
      <w:pPr>
        <w:tabs>
          <w:tab w:val="left" w:pos="-5940"/>
        </w:tabs>
        <w:suppressAutoHyphens/>
        <w:jc w:val="both"/>
        <w:rPr>
          <w:szCs w:val="28"/>
          <w:lang w:eastAsia="ar-SA"/>
        </w:rPr>
      </w:pPr>
      <w:r>
        <w:rPr>
          <w:szCs w:val="28"/>
          <w:lang w:eastAsia="ar-SA"/>
        </w:rPr>
        <w:t>Члены комиссии:</w:t>
      </w:r>
    </w:p>
    <w:p w14:paraId="34507C70"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0EC2AED4"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t xml:space="preserve"> </w:t>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5DB9C232"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3A5BE76F"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72CA5D0C"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58607963"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081DB7B1"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771CA3EA"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20C94511" w14:textId="77777777" w:rsidR="00B37CF4" w:rsidRDefault="00000000">
      <w:pPr>
        <w:tabs>
          <w:tab w:val="left" w:pos="-5940"/>
        </w:tabs>
        <w:suppressAutoHyphens/>
        <w:jc w:val="both"/>
        <w:rPr>
          <w:szCs w:val="28"/>
          <w:lang w:eastAsia="ar-SA"/>
        </w:rPr>
      </w:pPr>
      <w:r>
        <w:rPr>
          <w:szCs w:val="28"/>
          <w:lang w:eastAsia="ar-SA"/>
        </w:rPr>
        <w:t xml:space="preserve">Претендент </w:t>
      </w:r>
    </w:p>
    <w:p w14:paraId="646B56CB" w14:textId="77777777" w:rsidR="00B37CF4" w:rsidRDefault="00000000">
      <w:pPr>
        <w:tabs>
          <w:tab w:val="left" w:pos="-5940"/>
        </w:tabs>
        <w:suppressAutoHyphens/>
        <w:jc w:val="both"/>
        <w:rPr>
          <w:szCs w:val="28"/>
          <w:lang w:eastAsia="ar-SA"/>
        </w:rPr>
      </w:pPr>
      <w:r>
        <w:rPr>
          <w:szCs w:val="28"/>
          <w:lang w:eastAsia="ar-SA"/>
        </w:rPr>
        <w:t>________________________</w:t>
      </w:r>
      <w:r>
        <w:rPr>
          <w:szCs w:val="28"/>
          <w:lang w:eastAsia="ar-SA"/>
        </w:rPr>
        <w:tab/>
      </w:r>
      <w:r>
        <w:rPr>
          <w:szCs w:val="28"/>
          <w:lang w:eastAsia="ar-SA"/>
        </w:rPr>
        <w:tab/>
        <w:t>_____________________________________</w:t>
      </w:r>
    </w:p>
    <w:p w14:paraId="04ED9DBD" w14:textId="77777777" w:rsidR="00B37CF4" w:rsidRDefault="00000000">
      <w:pPr>
        <w:tabs>
          <w:tab w:val="left" w:pos="-5940"/>
        </w:tabs>
        <w:suppressAutoHyphens/>
        <w:jc w:val="both"/>
        <w:rPr>
          <w:sz w:val="24"/>
          <w:lang w:eastAsia="ar-SA"/>
        </w:rPr>
      </w:pPr>
      <w:r>
        <w:rPr>
          <w:sz w:val="24"/>
          <w:lang w:eastAsia="ar-SA"/>
        </w:rPr>
        <w:t xml:space="preserve">                 (подпись)</w:t>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r>
      <w:r>
        <w:rPr>
          <w:sz w:val="24"/>
          <w:lang w:eastAsia="ar-SA"/>
        </w:rPr>
        <w:tab/>
        <w:t>(Ф.И.О.)</w:t>
      </w:r>
    </w:p>
    <w:p w14:paraId="2AC91608" w14:textId="77777777" w:rsidR="00B37CF4" w:rsidRDefault="00B37CF4">
      <w:pPr>
        <w:tabs>
          <w:tab w:val="left" w:pos="-5940"/>
        </w:tabs>
        <w:suppressAutoHyphens/>
        <w:jc w:val="both"/>
        <w:rPr>
          <w:sz w:val="24"/>
          <w:lang w:eastAsia="ar-SA"/>
        </w:rPr>
      </w:pPr>
    </w:p>
    <w:p w14:paraId="7F5EF77C" w14:textId="77777777" w:rsidR="00B37CF4" w:rsidRDefault="00B37CF4">
      <w:pPr>
        <w:tabs>
          <w:tab w:val="left" w:pos="-5940"/>
        </w:tabs>
        <w:suppressAutoHyphens/>
        <w:jc w:val="both"/>
        <w:rPr>
          <w:sz w:val="24"/>
          <w:lang w:eastAsia="ar-SA"/>
        </w:rPr>
      </w:pPr>
    </w:p>
    <w:p w14:paraId="7949544B" w14:textId="77777777" w:rsidR="00B37CF4" w:rsidRDefault="00000000">
      <w:pPr>
        <w:rPr>
          <w:szCs w:val="28"/>
        </w:rPr>
      </w:pPr>
      <w:r>
        <w:rPr>
          <w:color w:val="000000"/>
          <w:szCs w:val="28"/>
          <w:lang w:eastAsia="en-US"/>
        </w:rPr>
        <w:t>Н</w:t>
      </w:r>
      <w:r>
        <w:rPr>
          <w:szCs w:val="28"/>
        </w:rPr>
        <w:t>ачальник управления сельского хозяйства</w:t>
      </w:r>
    </w:p>
    <w:p w14:paraId="0D33B204" w14:textId="77777777" w:rsidR="00B37CF4" w:rsidRDefault="00000000">
      <w:pPr>
        <w:rPr>
          <w:szCs w:val="28"/>
        </w:rPr>
      </w:pPr>
      <w:r>
        <w:rPr>
          <w:szCs w:val="28"/>
        </w:rPr>
        <w:t>администрации Ленинградского</w:t>
      </w:r>
    </w:p>
    <w:p w14:paraId="1341052B" w14:textId="77777777" w:rsidR="00B37CF4" w:rsidRDefault="00000000">
      <w:pPr>
        <w:jc w:val="both"/>
        <w:rPr>
          <w:szCs w:val="28"/>
        </w:rPr>
        <w:sectPr w:rsidR="00B37CF4">
          <w:headerReference w:type="even" r:id="rId139"/>
          <w:headerReference w:type="default" r:id="rId140"/>
          <w:pgSz w:w="11906" w:h="16838"/>
          <w:pgMar w:top="1134" w:right="567" w:bottom="1134" w:left="1701" w:header="720" w:footer="0" w:gutter="0"/>
          <w:cols w:space="720"/>
          <w:formProt w:val="0"/>
          <w:docGrid w:linePitch="381"/>
        </w:sectPr>
      </w:pPr>
      <w:r>
        <w:rPr>
          <w:szCs w:val="28"/>
        </w:rPr>
        <w:t xml:space="preserve">муниципального округа                                                            </w:t>
      </w:r>
      <w:r>
        <w:t>И.С. Скоробогаченко</w:t>
      </w:r>
    </w:p>
    <w:tbl>
      <w:tblPr>
        <w:tblStyle w:val="affd"/>
        <w:tblW w:w="5499" w:type="dxa"/>
        <w:tblInd w:w="4302" w:type="dxa"/>
        <w:tblLayout w:type="fixed"/>
        <w:tblLook w:val="04A0" w:firstRow="1" w:lastRow="0" w:firstColumn="1" w:lastColumn="0" w:noHBand="0" w:noVBand="1"/>
      </w:tblPr>
      <w:tblGrid>
        <w:gridCol w:w="5499"/>
      </w:tblGrid>
      <w:tr w:rsidR="00B37CF4" w14:paraId="451A3852" w14:textId="77777777">
        <w:trPr>
          <w:trHeight w:val="2541"/>
        </w:trPr>
        <w:tc>
          <w:tcPr>
            <w:tcW w:w="5499" w:type="dxa"/>
            <w:tcBorders>
              <w:top w:val="nil"/>
              <w:left w:val="nil"/>
              <w:bottom w:val="nil"/>
              <w:right w:val="nil"/>
            </w:tcBorders>
          </w:tcPr>
          <w:p w14:paraId="40700190" w14:textId="77777777" w:rsidR="00B37CF4" w:rsidRDefault="00000000">
            <w:pPr>
              <w:widowControl w:val="0"/>
              <w:tabs>
                <w:tab w:val="center" w:pos="3124"/>
              </w:tabs>
              <w:ind w:left="-108"/>
              <w:rPr>
                <w:szCs w:val="28"/>
              </w:rPr>
            </w:pPr>
            <w:r>
              <w:rPr>
                <w:color w:val="000000"/>
                <w:szCs w:val="28"/>
              </w:rPr>
              <w:lastRenderedPageBreak/>
              <w:t>П</w:t>
            </w:r>
            <w:r>
              <w:rPr>
                <w:szCs w:val="28"/>
              </w:rPr>
              <w:t>риложение 31</w:t>
            </w:r>
          </w:p>
          <w:p w14:paraId="23F8BAF8" w14:textId="77777777" w:rsidR="00B37CF4" w:rsidRDefault="00000000">
            <w:pPr>
              <w:widowControl w:val="0"/>
              <w:ind w:left="-108"/>
            </w:pPr>
            <w:r>
              <w:rPr>
                <w:szCs w:val="28"/>
              </w:rPr>
              <w:t>к Порядку предоставления</w:t>
            </w:r>
          </w:p>
          <w:p w14:paraId="182984C7" w14:textId="77777777" w:rsidR="00B37CF4" w:rsidRDefault="00000000">
            <w:pPr>
              <w:widowControl w:val="0"/>
              <w:ind w:left="-108"/>
            </w:pPr>
            <w:r>
              <w:rPr>
                <w:szCs w:val="28"/>
              </w:rPr>
              <w:t>субсидий крестьянским (фермерским)</w:t>
            </w:r>
          </w:p>
          <w:p w14:paraId="0BD7811D" w14:textId="77777777" w:rsidR="00B37CF4" w:rsidRDefault="00000000">
            <w:pPr>
              <w:widowControl w:val="0"/>
              <w:ind w:left="-108"/>
            </w:pPr>
            <w:r>
              <w:rPr>
                <w:szCs w:val="28"/>
              </w:rPr>
              <w:t>хозяйствам и индивидуальным</w:t>
            </w:r>
          </w:p>
          <w:p w14:paraId="6580FF90"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20D922D6"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19EF6DB2" w14:textId="77777777" w:rsidR="00B37CF4" w:rsidRDefault="00B37CF4">
      <w:pPr>
        <w:widowControl w:val="0"/>
        <w:tabs>
          <w:tab w:val="left" w:pos="2835"/>
          <w:tab w:val="right" w:pos="9641"/>
        </w:tabs>
        <w:ind w:left="2552"/>
        <w:rPr>
          <w:szCs w:val="28"/>
        </w:rPr>
      </w:pPr>
    </w:p>
    <w:p w14:paraId="114FF938" w14:textId="77777777" w:rsidR="00B37CF4" w:rsidRDefault="00000000">
      <w:pPr>
        <w:tabs>
          <w:tab w:val="left" w:pos="-5180"/>
        </w:tabs>
      </w:pPr>
      <w:r>
        <w:rPr>
          <w:szCs w:val="28"/>
        </w:rPr>
        <w:t>ФОРМА</w:t>
      </w:r>
    </w:p>
    <w:p w14:paraId="44188B9F" w14:textId="77777777" w:rsidR="00B37CF4" w:rsidRDefault="00B37CF4">
      <w:pPr>
        <w:tabs>
          <w:tab w:val="left" w:pos="-5180"/>
        </w:tabs>
        <w:rPr>
          <w:szCs w:val="28"/>
        </w:rPr>
      </w:pPr>
    </w:p>
    <w:p w14:paraId="7CB12807" w14:textId="77777777" w:rsidR="00B37CF4" w:rsidRDefault="00000000">
      <w:r>
        <w:rPr>
          <w:szCs w:val="28"/>
        </w:rPr>
        <w:t xml:space="preserve">Заполняется гражданином, </w:t>
      </w:r>
    </w:p>
    <w:p w14:paraId="33598982" w14:textId="77777777" w:rsidR="00B37CF4" w:rsidRDefault="00000000">
      <w:pPr>
        <w:rPr>
          <w:color w:val="000000"/>
        </w:rPr>
      </w:pPr>
      <w:r>
        <w:rPr>
          <w:color w:val="000000"/>
          <w:szCs w:val="28"/>
        </w:rPr>
        <w:t xml:space="preserve">ведущим личное подсобное хозяйство и </w:t>
      </w:r>
    </w:p>
    <w:p w14:paraId="0CFD0889" w14:textId="77777777" w:rsidR="00B37CF4" w:rsidRDefault="00000000">
      <w:pPr>
        <w:rPr>
          <w:color w:val="000000"/>
        </w:rPr>
      </w:pPr>
      <w:r>
        <w:rPr>
          <w:color w:val="000000"/>
          <w:szCs w:val="28"/>
        </w:rPr>
        <w:t xml:space="preserve">применяющим специальный налоговый режим </w:t>
      </w:r>
    </w:p>
    <w:p w14:paraId="623D2E1C" w14:textId="77777777" w:rsidR="00B37CF4" w:rsidRDefault="00000000">
      <w:pPr>
        <w:rPr>
          <w:color w:val="000000"/>
        </w:rPr>
      </w:pPr>
      <w:r>
        <w:rPr>
          <w:color w:val="000000"/>
          <w:szCs w:val="28"/>
        </w:rPr>
        <w:t>«Налог на профессиональный доход»</w:t>
      </w:r>
    </w:p>
    <w:p w14:paraId="601EC6CE" w14:textId="77777777" w:rsidR="00B37CF4" w:rsidRDefault="00B37CF4">
      <w:pPr>
        <w:rPr>
          <w:color w:val="000000"/>
        </w:rPr>
      </w:pPr>
    </w:p>
    <w:p w14:paraId="17BDB67D" w14:textId="77777777" w:rsidR="00B37CF4" w:rsidRDefault="00000000">
      <w:pPr>
        <w:jc w:val="center"/>
      </w:pPr>
      <w:r>
        <w:rPr>
          <w:b/>
          <w:szCs w:val="28"/>
        </w:rPr>
        <w:t>АКТ №</w:t>
      </w:r>
    </w:p>
    <w:p w14:paraId="640E913B" w14:textId="77777777" w:rsidR="00B37CF4" w:rsidRDefault="00000000">
      <w:pPr>
        <w:jc w:val="center"/>
      </w:pPr>
      <w:r>
        <w:rPr>
          <w:b/>
          <w:szCs w:val="28"/>
        </w:rPr>
        <w:t xml:space="preserve">расхода саженцев плодово-ягодных культур, рассады и семян </w:t>
      </w:r>
    </w:p>
    <w:p w14:paraId="1DE66AA3" w14:textId="77777777" w:rsidR="00B37CF4" w:rsidRDefault="00000000">
      <w:pPr>
        <w:jc w:val="center"/>
      </w:pPr>
      <w:r>
        <w:rPr>
          <w:b/>
          <w:szCs w:val="28"/>
        </w:rPr>
        <w:t>овощных и цветочных культур</w:t>
      </w:r>
    </w:p>
    <w:p w14:paraId="2B95BFC4" w14:textId="77777777" w:rsidR="00B37CF4" w:rsidRDefault="00000000">
      <w:r>
        <w:rPr>
          <w:szCs w:val="28"/>
        </w:rPr>
        <w:t>Наименование получателя субсидий____________________________________________________________</w:t>
      </w:r>
    </w:p>
    <w:p w14:paraId="2AEA7FCC" w14:textId="77777777" w:rsidR="00B37CF4" w:rsidRDefault="00000000">
      <w:r>
        <w:rPr>
          <w:szCs w:val="28"/>
        </w:rPr>
        <w:t>Адрес земельного участка______________________________________________________________</w:t>
      </w:r>
    </w:p>
    <w:p w14:paraId="0135746E" w14:textId="77777777" w:rsidR="00B37CF4" w:rsidRDefault="00000000">
      <w:r>
        <w:rPr>
          <w:szCs w:val="28"/>
        </w:rPr>
        <w:t>Право пользования____________________________________________________</w:t>
      </w:r>
    </w:p>
    <w:p w14:paraId="7AC03FBA" w14:textId="77777777" w:rsidR="00B37CF4" w:rsidRDefault="00000000">
      <w:pPr>
        <w:tabs>
          <w:tab w:val="left" w:pos="2265"/>
        </w:tabs>
        <w:jc w:val="center"/>
        <w:rPr>
          <w:sz w:val="22"/>
          <w:szCs w:val="22"/>
        </w:rPr>
      </w:pPr>
      <w:r>
        <w:rPr>
          <w:sz w:val="22"/>
          <w:szCs w:val="22"/>
        </w:rPr>
        <w:t>(собственность или аренда)</w:t>
      </w:r>
    </w:p>
    <w:p w14:paraId="3C59C360" w14:textId="77777777" w:rsidR="00B37CF4" w:rsidRDefault="00000000">
      <w:pPr>
        <w:tabs>
          <w:tab w:val="left" w:pos="2265"/>
        </w:tabs>
        <w:rPr>
          <w:szCs w:val="28"/>
        </w:rPr>
      </w:pPr>
      <w:r>
        <w:rPr>
          <w:szCs w:val="28"/>
        </w:rPr>
        <w:t xml:space="preserve">Вид разрешённого использования </w:t>
      </w:r>
    </w:p>
    <w:p w14:paraId="5AA9022E" w14:textId="77777777" w:rsidR="00B37CF4" w:rsidRDefault="00000000">
      <w:pPr>
        <w:tabs>
          <w:tab w:val="left" w:pos="2265"/>
        </w:tabs>
        <w:rPr>
          <w:szCs w:val="28"/>
        </w:rPr>
      </w:pPr>
      <w:r>
        <w:rPr>
          <w:szCs w:val="28"/>
        </w:rPr>
        <w:t>земельного участка ___________________________________________________</w:t>
      </w:r>
    </w:p>
    <w:p w14:paraId="20C5836B" w14:textId="77777777" w:rsidR="00B37CF4" w:rsidRDefault="00000000">
      <w:pPr>
        <w:tabs>
          <w:tab w:val="left" w:pos="2265"/>
          <w:tab w:val="left" w:pos="8222"/>
          <w:tab w:val="left" w:pos="8505"/>
          <w:tab w:val="left" w:pos="9072"/>
        </w:tabs>
      </w:pPr>
      <w:r>
        <w:rPr>
          <w:szCs w:val="28"/>
        </w:rPr>
        <w:t>Документ, являющийся основанием возникновения права</w:t>
      </w:r>
      <w:r>
        <w:rPr>
          <w:sz w:val="24"/>
        </w:rPr>
        <w:t xml:space="preserve"> ______________________________________________________________________________ </w:t>
      </w:r>
      <w:r>
        <w:rPr>
          <w:sz w:val="22"/>
          <w:szCs w:val="22"/>
        </w:rPr>
        <w:t>(свидетельство о гос. регистрации права на земельный участок; выписка из ЕГРН или иной документ, являющийся основанием возникновения права)</w:t>
      </w:r>
    </w:p>
    <w:tbl>
      <w:tblPr>
        <w:tblW w:w="9645" w:type="dxa"/>
        <w:tblInd w:w="109" w:type="dxa"/>
        <w:tblLayout w:type="fixed"/>
        <w:tblLook w:val="0000" w:firstRow="0" w:lastRow="0" w:firstColumn="0" w:lastColumn="0" w:noHBand="0" w:noVBand="0"/>
      </w:tblPr>
      <w:tblGrid>
        <w:gridCol w:w="1982"/>
        <w:gridCol w:w="1245"/>
        <w:gridCol w:w="1882"/>
        <w:gridCol w:w="981"/>
        <w:gridCol w:w="1145"/>
        <w:gridCol w:w="1160"/>
        <w:gridCol w:w="1250"/>
      </w:tblGrid>
      <w:tr w:rsidR="00B37CF4" w14:paraId="0882ACB6" w14:textId="77777777">
        <w:trPr>
          <w:trHeight w:val="525"/>
        </w:trPr>
        <w:tc>
          <w:tcPr>
            <w:tcW w:w="3226" w:type="dxa"/>
            <w:gridSpan w:val="2"/>
            <w:tcBorders>
              <w:top w:val="single" w:sz="4" w:space="0" w:color="000000"/>
              <w:left w:val="single" w:sz="4" w:space="0" w:color="000000"/>
              <w:bottom w:val="single" w:sz="4" w:space="0" w:color="000000"/>
              <w:right w:val="single" w:sz="4" w:space="0" w:color="000000"/>
            </w:tcBorders>
          </w:tcPr>
          <w:p w14:paraId="544F5824" w14:textId="77777777" w:rsidR="00B37CF4" w:rsidRDefault="00000000">
            <w:pPr>
              <w:widowControl w:val="0"/>
              <w:ind w:right="-87"/>
              <w:jc w:val="center"/>
              <w:rPr>
                <w:sz w:val="24"/>
              </w:rPr>
            </w:pPr>
            <w:r>
              <w:rPr>
                <w:sz w:val="24"/>
              </w:rPr>
              <w:t>Название</w:t>
            </w:r>
          </w:p>
        </w:tc>
        <w:tc>
          <w:tcPr>
            <w:tcW w:w="1882" w:type="dxa"/>
            <w:vMerge w:val="restart"/>
            <w:tcBorders>
              <w:top w:val="single" w:sz="4" w:space="0" w:color="000000"/>
              <w:left w:val="single" w:sz="4" w:space="0" w:color="000000"/>
              <w:bottom w:val="single" w:sz="4" w:space="0" w:color="000000"/>
              <w:right w:val="single" w:sz="4" w:space="0" w:color="000000"/>
            </w:tcBorders>
          </w:tcPr>
          <w:p w14:paraId="02F546BB" w14:textId="77777777" w:rsidR="00B37CF4" w:rsidRDefault="00000000">
            <w:pPr>
              <w:widowControl w:val="0"/>
              <w:ind w:right="-85"/>
              <w:rPr>
                <w:sz w:val="24"/>
              </w:rPr>
            </w:pPr>
            <w:r>
              <w:rPr>
                <w:sz w:val="24"/>
              </w:rPr>
              <w:t>Площадь,</w:t>
            </w:r>
          </w:p>
          <w:p w14:paraId="16A72BC2" w14:textId="77777777" w:rsidR="00B37CF4" w:rsidRDefault="00000000">
            <w:pPr>
              <w:widowControl w:val="0"/>
              <w:ind w:right="-85"/>
              <w:rPr>
                <w:sz w:val="24"/>
              </w:rPr>
            </w:pPr>
            <w:r>
              <w:rPr>
                <w:sz w:val="24"/>
              </w:rPr>
              <w:t>использованная под высадку саженцев и (или) рассаду и (или) высев семян,</w:t>
            </w:r>
          </w:p>
          <w:p w14:paraId="26467152" w14:textId="77777777" w:rsidR="00B37CF4" w:rsidRDefault="00000000">
            <w:pPr>
              <w:widowControl w:val="0"/>
              <w:ind w:right="-85"/>
              <w:jc w:val="center"/>
              <w:rPr>
                <w:sz w:val="24"/>
              </w:rPr>
            </w:pPr>
            <w:r>
              <w:rPr>
                <w:sz w:val="24"/>
              </w:rPr>
              <w:t>м</w:t>
            </w:r>
            <w:r>
              <w:rPr>
                <w:sz w:val="24"/>
                <w:vertAlign w:val="superscript"/>
              </w:rPr>
              <w:t>2</w:t>
            </w:r>
          </w:p>
        </w:tc>
        <w:tc>
          <w:tcPr>
            <w:tcW w:w="4536" w:type="dxa"/>
            <w:gridSpan w:val="4"/>
            <w:tcBorders>
              <w:top w:val="single" w:sz="4" w:space="0" w:color="000000"/>
              <w:left w:val="single" w:sz="4" w:space="0" w:color="000000"/>
              <w:bottom w:val="single" w:sz="4" w:space="0" w:color="000000"/>
              <w:right w:val="single" w:sz="4" w:space="0" w:color="000000"/>
            </w:tcBorders>
          </w:tcPr>
          <w:p w14:paraId="777617F9" w14:textId="77777777" w:rsidR="00B37CF4" w:rsidRDefault="00000000">
            <w:pPr>
              <w:widowControl w:val="0"/>
              <w:ind w:right="-87"/>
              <w:jc w:val="center"/>
            </w:pPr>
            <w:r>
              <w:rPr>
                <w:sz w:val="24"/>
              </w:rPr>
              <w:t>Расход саженцев (шт.), и (или) рассады (шт.), и (или) семян (кг)</w:t>
            </w:r>
          </w:p>
        </w:tc>
      </w:tr>
      <w:tr w:rsidR="00B37CF4" w14:paraId="2F33E93A" w14:textId="77777777">
        <w:trPr>
          <w:trHeight w:val="404"/>
        </w:trPr>
        <w:tc>
          <w:tcPr>
            <w:tcW w:w="1981" w:type="dxa"/>
            <w:vMerge w:val="restart"/>
            <w:tcBorders>
              <w:top w:val="single" w:sz="4" w:space="0" w:color="000000"/>
              <w:left w:val="single" w:sz="4" w:space="0" w:color="000000"/>
              <w:bottom w:val="single" w:sz="4" w:space="0" w:color="000000"/>
              <w:right w:val="single" w:sz="4" w:space="0" w:color="000000"/>
            </w:tcBorders>
          </w:tcPr>
          <w:p w14:paraId="18288255" w14:textId="77777777" w:rsidR="00B37CF4" w:rsidRDefault="00B37CF4">
            <w:pPr>
              <w:widowControl w:val="0"/>
              <w:ind w:right="-87"/>
              <w:jc w:val="center"/>
              <w:rPr>
                <w:sz w:val="24"/>
              </w:rPr>
            </w:pPr>
          </w:p>
          <w:p w14:paraId="651CC3E7" w14:textId="77777777" w:rsidR="00B37CF4" w:rsidRDefault="00000000">
            <w:pPr>
              <w:widowControl w:val="0"/>
              <w:ind w:right="-87"/>
              <w:jc w:val="center"/>
              <w:rPr>
                <w:sz w:val="24"/>
              </w:rPr>
            </w:pPr>
            <w:r>
              <w:rPr>
                <w:sz w:val="24"/>
              </w:rPr>
              <w:t>саженцев и (или) семян и (или) рассады</w:t>
            </w:r>
          </w:p>
        </w:tc>
        <w:tc>
          <w:tcPr>
            <w:tcW w:w="1245" w:type="dxa"/>
            <w:vMerge w:val="restart"/>
            <w:tcBorders>
              <w:top w:val="single" w:sz="4" w:space="0" w:color="000000"/>
              <w:left w:val="single" w:sz="4" w:space="0" w:color="000000"/>
              <w:bottom w:val="single" w:sz="4" w:space="0" w:color="000000"/>
              <w:right w:val="single" w:sz="4" w:space="0" w:color="000000"/>
            </w:tcBorders>
          </w:tcPr>
          <w:p w14:paraId="1B946AA2" w14:textId="77777777" w:rsidR="00B37CF4" w:rsidRDefault="00B37CF4">
            <w:pPr>
              <w:widowControl w:val="0"/>
              <w:ind w:right="-87"/>
              <w:jc w:val="center"/>
              <w:rPr>
                <w:sz w:val="24"/>
              </w:rPr>
            </w:pPr>
          </w:p>
          <w:p w14:paraId="27CB8A0A" w14:textId="77777777" w:rsidR="00B37CF4" w:rsidRDefault="00000000">
            <w:pPr>
              <w:widowControl w:val="0"/>
              <w:ind w:right="-87"/>
              <w:jc w:val="center"/>
              <w:rPr>
                <w:sz w:val="24"/>
              </w:rPr>
            </w:pPr>
            <w:r>
              <w:rPr>
                <w:sz w:val="24"/>
              </w:rPr>
              <w:t>культуры</w:t>
            </w:r>
          </w:p>
        </w:tc>
        <w:tc>
          <w:tcPr>
            <w:tcW w:w="1882" w:type="dxa"/>
            <w:vMerge/>
            <w:tcBorders>
              <w:top w:val="single" w:sz="4" w:space="0" w:color="000000"/>
              <w:left w:val="single" w:sz="4" w:space="0" w:color="000000"/>
              <w:bottom w:val="single" w:sz="4" w:space="0" w:color="000000"/>
              <w:right w:val="single" w:sz="4" w:space="0" w:color="000000"/>
            </w:tcBorders>
          </w:tcPr>
          <w:p w14:paraId="467B7C85" w14:textId="77777777" w:rsidR="00B37CF4" w:rsidRDefault="00B37CF4">
            <w:pPr>
              <w:widowControl w:val="0"/>
              <w:ind w:right="-87"/>
              <w:rPr>
                <w:sz w:val="24"/>
              </w:rPr>
            </w:pPr>
          </w:p>
        </w:tc>
        <w:tc>
          <w:tcPr>
            <w:tcW w:w="2126" w:type="dxa"/>
            <w:gridSpan w:val="2"/>
            <w:tcBorders>
              <w:top w:val="single" w:sz="4" w:space="0" w:color="000000"/>
              <w:left w:val="single" w:sz="4" w:space="0" w:color="000000"/>
              <w:bottom w:val="single" w:sz="4" w:space="0" w:color="000000"/>
              <w:right w:val="single" w:sz="4" w:space="0" w:color="000000"/>
            </w:tcBorders>
          </w:tcPr>
          <w:p w14:paraId="0A64E0D2" w14:textId="77777777" w:rsidR="00B37CF4" w:rsidRDefault="00000000">
            <w:pPr>
              <w:widowControl w:val="0"/>
              <w:ind w:right="-87"/>
              <w:jc w:val="center"/>
              <w:rPr>
                <w:sz w:val="24"/>
              </w:rPr>
            </w:pPr>
            <w:r>
              <w:rPr>
                <w:sz w:val="24"/>
              </w:rPr>
              <w:t>фактически</w:t>
            </w:r>
          </w:p>
        </w:tc>
        <w:tc>
          <w:tcPr>
            <w:tcW w:w="1160" w:type="dxa"/>
            <w:vMerge w:val="restart"/>
            <w:tcBorders>
              <w:top w:val="single" w:sz="4" w:space="0" w:color="000000"/>
              <w:left w:val="single" w:sz="4" w:space="0" w:color="000000"/>
              <w:bottom w:val="single" w:sz="4" w:space="0" w:color="000000"/>
              <w:right w:val="single" w:sz="4" w:space="0" w:color="000000"/>
            </w:tcBorders>
          </w:tcPr>
          <w:p w14:paraId="5B119E58" w14:textId="77777777" w:rsidR="00B37CF4" w:rsidRDefault="00000000">
            <w:pPr>
              <w:widowControl w:val="0"/>
              <w:ind w:right="-87"/>
              <w:rPr>
                <w:sz w:val="24"/>
              </w:rPr>
            </w:pPr>
            <w:r>
              <w:rPr>
                <w:sz w:val="24"/>
              </w:rPr>
              <w:t>цена за единицу,</w:t>
            </w:r>
          </w:p>
          <w:p w14:paraId="4DF48FCD" w14:textId="77777777" w:rsidR="00B37CF4" w:rsidRDefault="00000000">
            <w:pPr>
              <w:widowControl w:val="0"/>
              <w:ind w:right="-87"/>
              <w:rPr>
                <w:sz w:val="24"/>
              </w:rPr>
            </w:pPr>
            <w:r>
              <w:rPr>
                <w:sz w:val="24"/>
              </w:rPr>
              <w:t>руб.коп.</w:t>
            </w:r>
          </w:p>
        </w:tc>
        <w:tc>
          <w:tcPr>
            <w:tcW w:w="1250" w:type="dxa"/>
            <w:vMerge w:val="restart"/>
            <w:tcBorders>
              <w:top w:val="single" w:sz="4" w:space="0" w:color="000000"/>
              <w:left w:val="single" w:sz="4" w:space="0" w:color="000000"/>
              <w:bottom w:val="single" w:sz="4" w:space="0" w:color="000000"/>
              <w:right w:val="single" w:sz="4" w:space="0" w:color="000000"/>
            </w:tcBorders>
          </w:tcPr>
          <w:p w14:paraId="3A3D92A6" w14:textId="77777777" w:rsidR="00B37CF4" w:rsidRDefault="00000000">
            <w:pPr>
              <w:widowControl w:val="0"/>
              <w:ind w:right="-87"/>
              <w:rPr>
                <w:sz w:val="24"/>
              </w:rPr>
            </w:pPr>
            <w:r>
              <w:rPr>
                <w:sz w:val="24"/>
              </w:rPr>
              <w:t>сумма, руб.коп.</w:t>
            </w:r>
          </w:p>
          <w:p w14:paraId="672FC8B6" w14:textId="77777777" w:rsidR="00B37CF4" w:rsidRDefault="00000000">
            <w:pPr>
              <w:widowControl w:val="0"/>
              <w:ind w:right="-87"/>
              <w:rPr>
                <w:sz w:val="24"/>
              </w:rPr>
            </w:pPr>
            <w:r>
              <w:rPr>
                <w:sz w:val="24"/>
              </w:rPr>
              <w:t>гр.7=гр.</w:t>
            </w:r>
            <w:r>
              <w:rPr>
                <w:sz w:val="24"/>
                <w:lang w:val="en-US"/>
              </w:rPr>
              <w:t>5 x гр</w:t>
            </w:r>
            <w:r>
              <w:rPr>
                <w:sz w:val="24"/>
              </w:rPr>
              <w:t>.6</w:t>
            </w:r>
          </w:p>
        </w:tc>
      </w:tr>
      <w:tr w:rsidR="00B37CF4" w14:paraId="754A78B0" w14:textId="77777777">
        <w:trPr>
          <w:trHeight w:val="676"/>
        </w:trPr>
        <w:tc>
          <w:tcPr>
            <w:tcW w:w="1981" w:type="dxa"/>
            <w:vMerge/>
            <w:tcBorders>
              <w:top w:val="single" w:sz="4" w:space="0" w:color="000000"/>
              <w:left w:val="single" w:sz="4" w:space="0" w:color="000000"/>
              <w:bottom w:val="single" w:sz="4" w:space="0" w:color="000000"/>
              <w:right w:val="single" w:sz="4" w:space="0" w:color="000000"/>
            </w:tcBorders>
          </w:tcPr>
          <w:p w14:paraId="75871A41" w14:textId="77777777" w:rsidR="00B37CF4" w:rsidRDefault="00B37CF4">
            <w:pPr>
              <w:widowControl w:val="0"/>
              <w:ind w:right="-87"/>
              <w:rPr>
                <w:sz w:val="24"/>
              </w:rPr>
            </w:pPr>
          </w:p>
        </w:tc>
        <w:tc>
          <w:tcPr>
            <w:tcW w:w="1245" w:type="dxa"/>
            <w:vMerge/>
            <w:tcBorders>
              <w:top w:val="single" w:sz="4" w:space="0" w:color="000000"/>
              <w:left w:val="single" w:sz="4" w:space="0" w:color="000000"/>
              <w:bottom w:val="single" w:sz="4" w:space="0" w:color="000000"/>
              <w:right w:val="single" w:sz="4" w:space="0" w:color="000000"/>
            </w:tcBorders>
          </w:tcPr>
          <w:p w14:paraId="5B0714B1" w14:textId="77777777" w:rsidR="00B37CF4" w:rsidRDefault="00B37CF4">
            <w:pPr>
              <w:widowControl w:val="0"/>
              <w:ind w:right="-87"/>
              <w:rPr>
                <w:sz w:val="24"/>
              </w:rPr>
            </w:pPr>
          </w:p>
        </w:tc>
        <w:tc>
          <w:tcPr>
            <w:tcW w:w="1882" w:type="dxa"/>
            <w:vMerge/>
            <w:tcBorders>
              <w:top w:val="single" w:sz="4" w:space="0" w:color="000000"/>
              <w:left w:val="single" w:sz="4" w:space="0" w:color="000000"/>
              <w:bottom w:val="single" w:sz="4" w:space="0" w:color="000000"/>
              <w:right w:val="single" w:sz="4" w:space="0" w:color="000000"/>
            </w:tcBorders>
          </w:tcPr>
          <w:p w14:paraId="39B1A57D" w14:textId="77777777" w:rsidR="00B37CF4" w:rsidRDefault="00B37CF4">
            <w:pPr>
              <w:widowControl w:val="0"/>
              <w:ind w:right="-87"/>
              <w:rPr>
                <w:sz w:val="24"/>
              </w:rPr>
            </w:pPr>
          </w:p>
        </w:tc>
        <w:tc>
          <w:tcPr>
            <w:tcW w:w="981" w:type="dxa"/>
            <w:tcBorders>
              <w:top w:val="single" w:sz="4" w:space="0" w:color="000000"/>
              <w:left w:val="single" w:sz="4" w:space="0" w:color="000000"/>
              <w:bottom w:val="single" w:sz="4" w:space="0" w:color="000000"/>
              <w:right w:val="single" w:sz="4" w:space="0" w:color="000000"/>
            </w:tcBorders>
          </w:tcPr>
          <w:p w14:paraId="6F26886B" w14:textId="77777777" w:rsidR="00B37CF4" w:rsidRDefault="00000000">
            <w:pPr>
              <w:widowControl w:val="0"/>
              <w:ind w:right="-87"/>
              <w:rPr>
                <w:sz w:val="24"/>
              </w:rPr>
            </w:pPr>
            <w:r>
              <w:rPr>
                <w:sz w:val="24"/>
              </w:rPr>
              <w:t>на 1 м</w:t>
            </w:r>
            <w:r>
              <w:rPr>
                <w:sz w:val="24"/>
                <w:vertAlign w:val="superscript"/>
              </w:rPr>
              <w:t>2.</w:t>
            </w:r>
          </w:p>
        </w:tc>
        <w:tc>
          <w:tcPr>
            <w:tcW w:w="1145" w:type="dxa"/>
            <w:tcBorders>
              <w:top w:val="single" w:sz="4" w:space="0" w:color="000000"/>
              <w:left w:val="single" w:sz="4" w:space="0" w:color="000000"/>
              <w:bottom w:val="single" w:sz="4" w:space="0" w:color="000000"/>
              <w:right w:val="single" w:sz="4" w:space="0" w:color="000000"/>
            </w:tcBorders>
          </w:tcPr>
          <w:p w14:paraId="344C732C" w14:textId="77777777" w:rsidR="00B37CF4" w:rsidRDefault="00000000">
            <w:pPr>
              <w:widowControl w:val="0"/>
              <w:ind w:right="-87"/>
              <w:rPr>
                <w:sz w:val="24"/>
              </w:rPr>
            </w:pPr>
            <w:r>
              <w:rPr>
                <w:sz w:val="24"/>
              </w:rPr>
              <w:t>на всю площадь</w:t>
            </w:r>
          </w:p>
        </w:tc>
        <w:tc>
          <w:tcPr>
            <w:tcW w:w="1160" w:type="dxa"/>
            <w:vMerge/>
            <w:tcBorders>
              <w:top w:val="single" w:sz="4" w:space="0" w:color="000000"/>
              <w:left w:val="single" w:sz="4" w:space="0" w:color="000000"/>
              <w:bottom w:val="single" w:sz="4" w:space="0" w:color="000000"/>
              <w:right w:val="single" w:sz="4" w:space="0" w:color="000000"/>
            </w:tcBorders>
          </w:tcPr>
          <w:p w14:paraId="73EB3406" w14:textId="77777777" w:rsidR="00B37CF4" w:rsidRDefault="00B37CF4">
            <w:pPr>
              <w:widowControl w:val="0"/>
              <w:ind w:right="-87"/>
              <w:rPr>
                <w:sz w:val="24"/>
              </w:rPr>
            </w:pPr>
          </w:p>
        </w:tc>
        <w:tc>
          <w:tcPr>
            <w:tcW w:w="1250" w:type="dxa"/>
            <w:vMerge/>
            <w:tcBorders>
              <w:top w:val="single" w:sz="4" w:space="0" w:color="000000"/>
              <w:left w:val="single" w:sz="4" w:space="0" w:color="000000"/>
              <w:bottom w:val="single" w:sz="4" w:space="0" w:color="000000"/>
              <w:right w:val="single" w:sz="4" w:space="0" w:color="000000"/>
            </w:tcBorders>
          </w:tcPr>
          <w:p w14:paraId="2137D09A" w14:textId="77777777" w:rsidR="00B37CF4" w:rsidRDefault="00B37CF4">
            <w:pPr>
              <w:widowControl w:val="0"/>
              <w:ind w:right="-87"/>
              <w:rPr>
                <w:sz w:val="24"/>
              </w:rPr>
            </w:pPr>
          </w:p>
        </w:tc>
      </w:tr>
      <w:tr w:rsidR="00B37CF4" w14:paraId="1B65CDC4" w14:textId="77777777">
        <w:trPr>
          <w:trHeight w:val="227"/>
        </w:trPr>
        <w:tc>
          <w:tcPr>
            <w:tcW w:w="1981" w:type="dxa"/>
            <w:tcBorders>
              <w:top w:val="single" w:sz="4" w:space="0" w:color="000000"/>
              <w:left w:val="single" w:sz="4" w:space="0" w:color="000000"/>
              <w:bottom w:val="single" w:sz="4" w:space="0" w:color="000000"/>
              <w:right w:val="single" w:sz="4" w:space="0" w:color="000000"/>
            </w:tcBorders>
          </w:tcPr>
          <w:p w14:paraId="4504E27C" w14:textId="77777777" w:rsidR="00B37CF4" w:rsidRDefault="00000000">
            <w:pPr>
              <w:widowControl w:val="0"/>
              <w:ind w:right="-87"/>
              <w:jc w:val="center"/>
              <w:rPr>
                <w:sz w:val="24"/>
              </w:rPr>
            </w:pPr>
            <w:r>
              <w:rPr>
                <w:sz w:val="24"/>
              </w:rPr>
              <w:t>1</w:t>
            </w:r>
          </w:p>
        </w:tc>
        <w:tc>
          <w:tcPr>
            <w:tcW w:w="1245" w:type="dxa"/>
            <w:tcBorders>
              <w:top w:val="single" w:sz="4" w:space="0" w:color="000000"/>
              <w:left w:val="single" w:sz="4" w:space="0" w:color="000000"/>
              <w:bottom w:val="single" w:sz="4" w:space="0" w:color="000000"/>
              <w:right w:val="single" w:sz="4" w:space="0" w:color="000000"/>
            </w:tcBorders>
          </w:tcPr>
          <w:p w14:paraId="67719446" w14:textId="77777777" w:rsidR="00B37CF4" w:rsidRDefault="00000000">
            <w:pPr>
              <w:widowControl w:val="0"/>
              <w:ind w:right="-87"/>
              <w:jc w:val="center"/>
              <w:rPr>
                <w:sz w:val="24"/>
              </w:rPr>
            </w:pPr>
            <w:r>
              <w:rPr>
                <w:sz w:val="24"/>
              </w:rPr>
              <w:t>2</w:t>
            </w:r>
          </w:p>
        </w:tc>
        <w:tc>
          <w:tcPr>
            <w:tcW w:w="1882" w:type="dxa"/>
            <w:tcBorders>
              <w:top w:val="single" w:sz="4" w:space="0" w:color="000000"/>
              <w:left w:val="single" w:sz="4" w:space="0" w:color="000000"/>
              <w:bottom w:val="single" w:sz="4" w:space="0" w:color="000000"/>
              <w:right w:val="single" w:sz="4" w:space="0" w:color="000000"/>
            </w:tcBorders>
          </w:tcPr>
          <w:p w14:paraId="0B522A7C" w14:textId="77777777" w:rsidR="00B37CF4" w:rsidRDefault="00000000">
            <w:pPr>
              <w:widowControl w:val="0"/>
              <w:ind w:right="-87"/>
              <w:jc w:val="center"/>
              <w:rPr>
                <w:sz w:val="24"/>
              </w:rPr>
            </w:pPr>
            <w:r>
              <w:rPr>
                <w:sz w:val="24"/>
              </w:rPr>
              <w:t>3</w:t>
            </w:r>
          </w:p>
        </w:tc>
        <w:tc>
          <w:tcPr>
            <w:tcW w:w="981" w:type="dxa"/>
            <w:tcBorders>
              <w:top w:val="single" w:sz="4" w:space="0" w:color="000000"/>
              <w:left w:val="single" w:sz="4" w:space="0" w:color="000000"/>
              <w:bottom w:val="single" w:sz="4" w:space="0" w:color="000000"/>
              <w:right w:val="single" w:sz="4" w:space="0" w:color="000000"/>
            </w:tcBorders>
          </w:tcPr>
          <w:p w14:paraId="6A347D7C" w14:textId="77777777" w:rsidR="00B37CF4" w:rsidRDefault="00000000">
            <w:pPr>
              <w:widowControl w:val="0"/>
              <w:ind w:right="-87"/>
              <w:jc w:val="center"/>
              <w:rPr>
                <w:sz w:val="24"/>
              </w:rPr>
            </w:pPr>
            <w:r>
              <w:rPr>
                <w:sz w:val="24"/>
              </w:rPr>
              <w:t>4</w:t>
            </w:r>
          </w:p>
        </w:tc>
        <w:tc>
          <w:tcPr>
            <w:tcW w:w="1145" w:type="dxa"/>
            <w:tcBorders>
              <w:top w:val="single" w:sz="4" w:space="0" w:color="000000"/>
              <w:left w:val="single" w:sz="4" w:space="0" w:color="000000"/>
              <w:bottom w:val="single" w:sz="4" w:space="0" w:color="000000"/>
              <w:right w:val="single" w:sz="4" w:space="0" w:color="000000"/>
            </w:tcBorders>
          </w:tcPr>
          <w:p w14:paraId="7ABEDEDA" w14:textId="77777777" w:rsidR="00B37CF4" w:rsidRDefault="00000000">
            <w:pPr>
              <w:widowControl w:val="0"/>
              <w:ind w:right="-87"/>
              <w:jc w:val="center"/>
              <w:rPr>
                <w:sz w:val="24"/>
              </w:rPr>
            </w:pPr>
            <w:r>
              <w:rPr>
                <w:sz w:val="24"/>
              </w:rPr>
              <w:t>5</w:t>
            </w:r>
          </w:p>
        </w:tc>
        <w:tc>
          <w:tcPr>
            <w:tcW w:w="1160" w:type="dxa"/>
            <w:tcBorders>
              <w:top w:val="single" w:sz="4" w:space="0" w:color="000000"/>
              <w:left w:val="single" w:sz="4" w:space="0" w:color="000000"/>
              <w:bottom w:val="single" w:sz="4" w:space="0" w:color="000000"/>
              <w:right w:val="single" w:sz="4" w:space="0" w:color="000000"/>
            </w:tcBorders>
          </w:tcPr>
          <w:p w14:paraId="0778451D" w14:textId="77777777" w:rsidR="00B37CF4" w:rsidRDefault="00000000">
            <w:pPr>
              <w:widowControl w:val="0"/>
              <w:ind w:right="-87"/>
              <w:jc w:val="center"/>
              <w:rPr>
                <w:sz w:val="24"/>
              </w:rPr>
            </w:pPr>
            <w:r>
              <w:rPr>
                <w:sz w:val="24"/>
              </w:rPr>
              <w:t>6</w:t>
            </w:r>
          </w:p>
        </w:tc>
        <w:tc>
          <w:tcPr>
            <w:tcW w:w="1250" w:type="dxa"/>
            <w:tcBorders>
              <w:top w:val="single" w:sz="4" w:space="0" w:color="000000"/>
              <w:left w:val="single" w:sz="4" w:space="0" w:color="000000"/>
              <w:bottom w:val="single" w:sz="4" w:space="0" w:color="000000"/>
              <w:right w:val="single" w:sz="4" w:space="0" w:color="000000"/>
            </w:tcBorders>
          </w:tcPr>
          <w:p w14:paraId="2C001D03" w14:textId="77777777" w:rsidR="00B37CF4" w:rsidRDefault="00000000">
            <w:pPr>
              <w:widowControl w:val="0"/>
              <w:ind w:right="-87"/>
              <w:jc w:val="center"/>
              <w:rPr>
                <w:sz w:val="24"/>
              </w:rPr>
            </w:pPr>
            <w:r>
              <w:rPr>
                <w:sz w:val="24"/>
              </w:rPr>
              <w:t>7</w:t>
            </w:r>
          </w:p>
        </w:tc>
      </w:tr>
      <w:tr w:rsidR="00B37CF4" w14:paraId="263843BA" w14:textId="77777777">
        <w:trPr>
          <w:trHeight w:val="227"/>
        </w:trPr>
        <w:tc>
          <w:tcPr>
            <w:tcW w:w="1981" w:type="dxa"/>
            <w:tcBorders>
              <w:top w:val="single" w:sz="4" w:space="0" w:color="000000"/>
              <w:left w:val="single" w:sz="4" w:space="0" w:color="000000"/>
              <w:bottom w:val="single" w:sz="4" w:space="0" w:color="000000"/>
              <w:right w:val="single" w:sz="4" w:space="0" w:color="000000"/>
            </w:tcBorders>
          </w:tcPr>
          <w:p w14:paraId="2B938B3B" w14:textId="77777777" w:rsidR="00B37CF4" w:rsidRDefault="00B37CF4">
            <w:pPr>
              <w:widowControl w:val="0"/>
              <w:ind w:right="-87"/>
              <w:rPr>
                <w:sz w:val="24"/>
              </w:rPr>
            </w:pPr>
          </w:p>
        </w:tc>
        <w:tc>
          <w:tcPr>
            <w:tcW w:w="1245" w:type="dxa"/>
            <w:tcBorders>
              <w:top w:val="single" w:sz="4" w:space="0" w:color="000000"/>
              <w:left w:val="single" w:sz="4" w:space="0" w:color="000000"/>
              <w:bottom w:val="single" w:sz="4" w:space="0" w:color="000000"/>
              <w:right w:val="single" w:sz="4" w:space="0" w:color="000000"/>
            </w:tcBorders>
          </w:tcPr>
          <w:p w14:paraId="565124A8" w14:textId="77777777" w:rsidR="00B37CF4" w:rsidRDefault="00B37CF4">
            <w:pPr>
              <w:widowControl w:val="0"/>
              <w:ind w:right="-87"/>
              <w:rPr>
                <w:sz w:val="24"/>
              </w:rPr>
            </w:pPr>
          </w:p>
        </w:tc>
        <w:tc>
          <w:tcPr>
            <w:tcW w:w="1882" w:type="dxa"/>
            <w:tcBorders>
              <w:top w:val="single" w:sz="4" w:space="0" w:color="000000"/>
              <w:left w:val="single" w:sz="4" w:space="0" w:color="000000"/>
              <w:bottom w:val="single" w:sz="4" w:space="0" w:color="000000"/>
              <w:right w:val="single" w:sz="4" w:space="0" w:color="000000"/>
            </w:tcBorders>
          </w:tcPr>
          <w:p w14:paraId="01F83327" w14:textId="77777777" w:rsidR="00B37CF4" w:rsidRDefault="00B37CF4">
            <w:pPr>
              <w:widowControl w:val="0"/>
              <w:ind w:right="-87"/>
              <w:rPr>
                <w:sz w:val="24"/>
              </w:rPr>
            </w:pPr>
          </w:p>
        </w:tc>
        <w:tc>
          <w:tcPr>
            <w:tcW w:w="981" w:type="dxa"/>
            <w:tcBorders>
              <w:top w:val="single" w:sz="4" w:space="0" w:color="000000"/>
              <w:left w:val="single" w:sz="4" w:space="0" w:color="000000"/>
              <w:bottom w:val="single" w:sz="4" w:space="0" w:color="000000"/>
              <w:right w:val="single" w:sz="4" w:space="0" w:color="000000"/>
            </w:tcBorders>
          </w:tcPr>
          <w:p w14:paraId="29CF04C9" w14:textId="77777777" w:rsidR="00B37CF4" w:rsidRDefault="00B37CF4">
            <w:pPr>
              <w:widowControl w:val="0"/>
              <w:ind w:right="-87"/>
              <w:rPr>
                <w:sz w:val="24"/>
              </w:rPr>
            </w:pPr>
          </w:p>
        </w:tc>
        <w:tc>
          <w:tcPr>
            <w:tcW w:w="1145" w:type="dxa"/>
            <w:tcBorders>
              <w:top w:val="single" w:sz="4" w:space="0" w:color="000000"/>
              <w:left w:val="single" w:sz="4" w:space="0" w:color="000000"/>
              <w:bottom w:val="single" w:sz="4" w:space="0" w:color="000000"/>
              <w:right w:val="single" w:sz="4" w:space="0" w:color="000000"/>
            </w:tcBorders>
          </w:tcPr>
          <w:p w14:paraId="05F74D8B" w14:textId="77777777" w:rsidR="00B37CF4" w:rsidRDefault="00B37CF4">
            <w:pPr>
              <w:widowControl w:val="0"/>
              <w:ind w:right="-87"/>
              <w:rPr>
                <w:sz w:val="24"/>
              </w:rPr>
            </w:pPr>
          </w:p>
        </w:tc>
        <w:tc>
          <w:tcPr>
            <w:tcW w:w="1160" w:type="dxa"/>
            <w:tcBorders>
              <w:top w:val="single" w:sz="4" w:space="0" w:color="000000"/>
              <w:left w:val="single" w:sz="4" w:space="0" w:color="000000"/>
              <w:bottom w:val="single" w:sz="4" w:space="0" w:color="000000"/>
              <w:right w:val="single" w:sz="4" w:space="0" w:color="000000"/>
            </w:tcBorders>
          </w:tcPr>
          <w:p w14:paraId="7B6692A7" w14:textId="77777777" w:rsidR="00B37CF4" w:rsidRDefault="00B37CF4">
            <w:pPr>
              <w:widowControl w:val="0"/>
              <w:ind w:right="-87"/>
              <w:rPr>
                <w:sz w:val="24"/>
              </w:rPr>
            </w:pPr>
          </w:p>
        </w:tc>
        <w:tc>
          <w:tcPr>
            <w:tcW w:w="1250" w:type="dxa"/>
            <w:tcBorders>
              <w:top w:val="single" w:sz="4" w:space="0" w:color="000000"/>
              <w:left w:val="single" w:sz="4" w:space="0" w:color="000000"/>
              <w:bottom w:val="single" w:sz="4" w:space="0" w:color="000000"/>
              <w:right w:val="single" w:sz="4" w:space="0" w:color="000000"/>
            </w:tcBorders>
          </w:tcPr>
          <w:p w14:paraId="2915039C" w14:textId="77777777" w:rsidR="00B37CF4" w:rsidRDefault="00B37CF4">
            <w:pPr>
              <w:widowControl w:val="0"/>
              <w:ind w:right="-87"/>
              <w:rPr>
                <w:sz w:val="24"/>
              </w:rPr>
            </w:pPr>
          </w:p>
        </w:tc>
      </w:tr>
      <w:tr w:rsidR="00B37CF4" w14:paraId="098F38F2" w14:textId="77777777">
        <w:trPr>
          <w:trHeight w:val="227"/>
        </w:trPr>
        <w:tc>
          <w:tcPr>
            <w:tcW w:w="1981" w:type="dxa"/>
            <w:tcBorders>
              <w:top w:val="single" w:sz="4" w:space="0" w:color="000000"/>
              <w:left w:val="single" w:sz="4" w:space="0" w:color="000000"/>
              <w:bottom w:val="single" w:sz="4" w:space="0" w:color="000000"/>
              <w:right w:val="single" w:sz="4" w:space="0" w:color="000000"/>
            </w:tcBorders>
          </w:tcPr>
          <w:p w14:paraId="578AF80E" w14:textId="77777777" w:rsidR="00B37CF4" w:rsidRDefault="00B37CF4">
            <w:pPr>
              <w:widowControl w:val="0"/>
              <w:ind w:right="-87"/>
              <w:rPr>
                <w:sz w:val="24"/>
              </w:rPr>
            </w:pPr>
          </w:p>
        </w:tc>
        <w:tc>
          <w:tcPr>
            <w:tcW w:w="1245" w:type="dxa"/>
            <w:tcBorders>
              <w:top w:val="single" w:sz="4" w:space="0" w:color="000000"/>
              <w:left w:val="single" w:sz="4" w:space="0" w:color="000000"/>
              <w:bottom w:val="single" w:sz="4" w:space="0" w:color="000000"/>
              <w:right w:val="single" w:sz="4" w:space="0" w:color="000000"/>
            </w:tcBorders>
          </w:tcPr>
          <w:p w14:paraId="095B27DA" w14:textId="77777777" w:rsidR="00B37CF4" w:rsidRDefault="00B37CF4">
            <w:pPr>
              <w:widowControl w:val="0"/>
              <w:ind w:right="-87"/>
              <w:rPr>
                <w:sz w:val="24"/>
              </w:rPr>
            </w:pPr>
          </w:p>
        </w:tc>
        <w:tc>
          <w:tcPr>
            <w:tcW w:w="1882" w:type="dxa"/>
            <w:tcBorders>
              <w:top w:val="single" w:sz="4" w:space="0" w:color="000000"/>
              <w:left w:val="single" w:sz="4" w:space="0" w:color="000000"/>
              <w:bottom w:val="single" w:sz="4" w:space="0" w:color="000000"/>
              <w:right w:val="single" w:sz="4" w:space="0" w:color="000000"/>
            </w:tcBorders>
          </w:tcPr>
          <w:p w14:paraId="091485DA" w14:textId="77777777" w:rsidR="00B37CF4" w:rsidRDefault="00B37CF4">
            <w:pPr>
              <w:widowControl w:val="0"/>
              <w:ind w:right="-87"/>
              <w:rPr>
                <w:sz w:val="24"/>
              </w:rPr>
            </w:pPr>
          </w:p>
        </w:tc>
        <w:tc>
          <w:tcPr>
            <w:tcW w:w="981" w:type="dxa"/>
            <w:tcBorders>
              <w:top w:val="single" w:sz="4" w:space="0" w:color="000000"/>
              <w:left w:val="single" w:sz="4" w:space="0" w:color="000000"/>
              <w:bottom w:val="single" w:sz="4" w:space="0" w:color="000000"/>
              <w:right w:val="single" w:sz="4" w:space="0" w:color="000000"/>
            </w:tcBorders>
          </w:tcPr>
          <w:p w14:paraId="735FC3C0" w14:textId="77777777" w:rsidR="00B37CF4" w:rsidRDefault="00B37CF4">
            <w:pPr>
              <w:widowControl w:val="0"/>
              <w:ind w:right="-87"/>
              <w:rPr>
                <w:sz w:val="24"/>
              </w:rPr>
            </w:pPr>
          </w:p>
        </w:tc>
        <w:tc>
          <w:tcPr>
            <w:tcW w:w="1145" w:type="dxa"/>
            <w:tcBorders>
              <w:top w:val="single" w:sz="4" w:space="0" w:color="000000"/>
              <w:left w:val="single" w:sz="4" w:space="0" w:color="000000"/>
              <w:bottom w:val="single" w:sz="4" w:space="0" w:color="000000"/>
              <w:right w:val="single" w:sz="4" w:space="0" w:color="000000"/>
            </w:tcBorders>
          </w:tcPr>
          <w:p w14:paraId="3BE5887F" w14:textId="77777777" w:rsidR="00B37CF4" w:rsidRDefault="00B37CF4">
            <w:pPr>
              <w:widowControl w:val="0"/>
              <w:ind w:right="-87"/>
              <w:rPr>
                <w:sz w:val="24"/>
              </w:rPr>
            </w:pPr>
          </w:p>
        </w:tc>
        <w:tc>
          <w:tcPr>
            <w:tcW w:w="1160" w:type="dxa"/>
            <w:tcBorders>
              <w:top w:val="single" w:sz="4" w:space="0" w:color="000000"/>
              <w:left w:val="single" w:sz="4" w:space="0" w:color="000000"/>
              <w:bottom w:val="single" w:sz="4" w:space="0" w:color="000000"/>
              <w:right w:val="single" w:sz="4" w:space="0" w:color="000000"/>
            </w:tcBorders>
          </w:tcPr>
          <w:p w14:paraId="6FB251C4" w14:textId="77777777" w:rsidR="00B37CF4" w:rsidRDefault="00B37CF4">
            <w:pPr>
              <w:widowControl w:val="0"/>
              <w:ind w:right="-87"/>
              <w:rPr>
                <w:sz w:val="24"/>
              </w:rPr>
            </w:pPr>
          </w:p>
        </w:tc>
        <w:tc>
          <w:tcPr>
            <w:tcW w:w="1250" w:type="dxa"/>
            <w:tcBorders>
              <w:top w:val="single" w:sz="4" w:space="0" w:color="000000"/>
              <w:left w:val="single" w:sz="4" w:space="0" w:color="000000"/>
              <w:bottom w:val="single" w:sz="4" w:space="0" w:color="000000"/>
              <w:right w:val="single" w:sz="4" w:space="0" w:color="000000"/>
            </w:tcBorders>
          </w:tcPr>
          <w:p w14:paraId="26F7C00B" w14:textId="77777777" w:rsidR="00B37CF4" w:rsidRDefault="00B37CF4">
            <w:pPr>
              <w:widowControl w:val="0"/>
              <w:ind w:right="-87"/>
              <w:rPr>
                <w:sz w:val="24"/>
              </w:rPr>
            </w:pPr>
          </w:p>
        </w:tc>
      </w:tr>
      <w:tr w:rsidR="00B37CF4" w14:paraId="2901E49D" w14:textId="77777777">
        <w:trPr>
          <w:trHeight w:val="227"/>
        </w:trPr>
        <w:tc>
          <w:tcPr>
            <w:tcW w:w="1981" w:type="dxa"/>
            <w:tcBorders>
              <w:top w:val="single" w:sz="4" w:space="0" w:color="000000"/>
              <w:left w:val="single" w:sz="4" w:space="0" w:color="000000"/>
              <w:bottom w:val="single" w:sz="4" w:space="0" w:color="000000"/>
              <w:right w:val="single" w:sz="4" w:space="0" w:color="000000"/>
            </w:tcBorders>
          </w:tcPr>
          <w:p w14:paraId="56885250" w14:textId="77777777" w:rsidR="00B37CF4" w:rsidRDefault="00B37CF4">
            <w:pPr>
              <w:widowControl w:val="0"/>
              <w:ind w:right="-87"/>
              <w:rPr>
                <w:sz w:val="24"/>
              </w:rPr>
            </w:pPr>
          </w:p>
        </w:tc>
        <w:tc>
          <w:tcPr>
            <w:tcW w:w="1245" w:type="dxa"/>
            <w:tcBorders>
              <w:top w:val="single" w:sz="4" w:space="0" w:color="000000"/>
              <w:left w:val="single" w:sz="4" w:space="0" w:color="000000"/>
              <w:bottom w:val="single" w:sz="4" w:space="0" w:color="000000"/>
              <w:right w:val="single" w:sz="4" w:space="0" w:color="000000"/>
            </w:tcBorders>
          </w:tcPr>
          <w:p w14:paraId="46CA9BF5" w14:textId="77777777" w:rsidR="00B37CF4" w:rsidRDefault="00B37CF4">
            <w:pPr>
              <w:widowControl w:val="0"/>
              <w:ind w:right="-87"/>
              <w:rPr>
                <w:sz w:val="24"/>
              </w:rPr>
            </w:pPr>
          </w:p>
        </w:tc>
        <w:tc>
          <w:tcPr>
            <w:tcW w:w="1882" w:type="dxa"/>
            <w:tcBorders>
              <w:top w:val="single" w:sz="4" w:space="0" w:color="000000"/>
              <w:left w:val="single" w:sz="4" w:space="0" w:color="000000"/>
              <w:bottom w:val="single" w:sz="4" w:space="0" w:color="000000"/>
              <w:right w:val="single" w:sz="4" w:space="0" w:color="000000"/>
            </w:tcBorders>
          </w:tcPr>
          <w:p w14:paraId="65CDD820" w14:textId="77777777" w:rsidR="00B37CF4" w:rsidRDefault="00B37CF4">
            <w:pPr>
              <w:widowControl w:val="0"/>
              <w:ind w:right="-87"/>
              <w:rPr>
                <w:sz w:val="24"/>
              </w:rPr>
            </w:pPr>
          </w:p>
        </w:tc>
        <w:tc>
          <w:tcPr>
            <w:tcW w:w="981" w:type="dxa"/>
            <w:tcBorders>
              <w:top w:val="single" w:sz="4" w:space="0" w:color="000000"/>
              <w:left w:val="single" w:sz="4" w:space="0" w:color="000000"/>
              <w:bottom w:val="single" w:sz="4" w:space="0" w:color="000000"/>
              <w:right w:val="single" w:sz="4" w:space="0" w:color="000000"/>
            </w:tcBorders>
          </w:tcPr>
          <w:p w14:paraId="24E92077" w14:textId="77777777" w:rsidR="00B37CF4" w:rsidRDefault="00B37CF4">
            <w:pPr>
              <w:widowControl w:val="0"/>
              <w:ind w:right="-87"/>
              <w:rPr>
                <w:sz w:val="24"/>
              </w:rPr>
            </w:pPr>
          </w:p>
        </w:tc>
        <w:tc>
          <w:tcPr>
            <w:tcW w:w="1145" w:type="dxa"/>
            <w:tcBorders>
              <w:top w:val="single" w:sz="4" w:space="0" w:color="000000"/>
              <w:left w:val="single" w:sz="4" w:space="0" w:color="000000"/>
              <w:bottom w:val="single" w:sz="4" w:space="0" w:color="000000"/>
              <w:right w:val="single" w:sz="4" w:space="0" w:color="000000"/>
            </w:tcBorders>
          </w:tcPr>
          <w:p w14:paraId="1E8F2ABB" w14:textId="77777777" w:rsidR="00B37CF4" w:rsidRDefault="00B37CF4">
            <w:pPr>
              <w:widowControl w:val="0"/>
              <w:ind w:right="-87"/>
              <w:rPr>
                <w:sz w:val="24"/>
              </w:rPr>
            </w:pPr>
          </w:p>
        </w:tc>
        <w:tc>
          <w:tcPr>
            <w:tcW w:w="1160" w:type="dxa"/>
            <w:tcBorders>
              <w:top w:val="single" w:sz="4" w:space="0" w:color="000000"/>
              <w:left w:val="single" w:sz="4" w:space="0" w:color="000000"/>
              <w:bottom w:val="single" w:sz="4" w:space="0" w:color="000000"/>
              <w:right w:val="single" w:sz="4" w:space="0" w:color="000000"/>
            </w:tcBorders>
          </w:tcPr>
          <w:p w14:paraId="756715EE" w14:textId="77777777" w:rsidR="00B37CF4" w:rsidRDefault="00B37CF4">
            <w:pPr>
              <w:widowControl w:val="0"/>
              <w:ind w:right="-87"/>
              <w:rPr>
                <w:sz w:val="24"/>
              </w:rPr>
            </w:pPr>
          </w:p>
        </w:tc>
        <w:tc>
          <w:tcPr>
            <w:tcW w:w="1250" w:type="dxa"/>
            <w:tcBorders>
              <w:top w:val="single" w:sz="4" w:space="0" w:color="000000"/>
              <w:left w:val="single" w:sz="4" w:space="0" w:color="000000"/>
              <w:bottom w:val="single" w:sz="4" w:space="0" w:color="000000"/>
              <w:right w:val="single" w:sz="4" w:space="0" w:color="000000"/>
            </w:tcBorders>
          </w:tcPr>
          <w:p w14:paraId="0EC14F0A" w14:textId="77777777" w:rsidR="00B37CF4" w:rsidRDefault="00B37CF4">
            <w:pPr>
              <w:widowControl w:val="0"/>
              <w:ind w:right="-87"/>
              <w:rPr>
                <w:sz w:val="24"/>
              </w:rPr>
            </w:pPr>
          </w:p>
        </w:tc>
      </w:tr>
      <w:tr w:rsidR="00B37CF4" w14:paraId="4EDE2814" w14:textId="77777777">
        <w:trPr>
          <w:trHeight w:val="333"/>
        </w:trPr>
        <w:tc>
          <w:tcPr>
            <w:tcW w:w="1981" w:type="dxa"/>
            <w:tcBorders>
              <w:top w:val="single" w:sz="4" w:space="0" w:color="000000"/>
              <w:left w:val="single" w:sz="4" w:space="0" w:color="000000"/>
              <w:bottom w:val="single" w:sz="4" w:space="0" w:color="000000"/>
              <w:right w:val="single" w:sz="4" w:space="0" w:color="000000"/>
            </w:tcBorders>
          </w:tcPr>
          <w:p w14:paraId="48AC146E" w14:textId="77777777" w:rsidR="00B37CF4" w:rsidRDefault="00000000">
            <w:pPr>
              <w:widowControl w:val="0"/>
              <w:ind w:right="-87"/>
              <w:rPr>
                <w:sz w:val="24"/>
              </w:rPr>
            </w:pPr>
            <w:r>
              <w:rPr>
                <w:sz w:val="24"/>
              </w:rPr>
              <w:t>Итого</w:t>
            </w:r>
          </w:p>
        </w:tc>
        <w:tc>
          <w:tcPr>
            <w:tcW w:w="1245" w:type="dxa"/>
            <w:tcBorders>
              <w:top w:val="single" w:sz="4" w:space="0" w:color="000000"/>
              <w:left w:val="single" w:sz="4" w:space="0" w:color="000000"/>
              <w:bottom w:val="single" w:sz="4" w:space="0" w:color="000000"/>
              <w:right w:val="single" w:sz="4" w:space="0" w:color="000000"/>
            </w:tcBorders>
          </w:tcPr>
          <w:p w14:paraId="0C989F0C" w14:textId="77777777" w:rsidR="00B37CF4" w:rsidRDefault="00B37CF4">
            <w:pPr>
              <w:widowControl w:val="0"/>
              <w:ind w:right="-87"/>
              <w:rPr>
                <w:sz w:val="24"/>
              </w:rPr>
            </w:pPr>
          </w:p>
        </w:tc>
        <w:tc>
          <w:tcPr>
            <w:tcW w:w="1882" w:type="dxa"/>
            <w:tcBorders>
              <w:top w:val="single" w:sz="4" w:space="0" w:color="000000"/>
              <w:left w:val="single" w:sz="4" w:space="0" w:color="000000"/>
              <w:bottom w:val="single" w:sz="4" w:space="0" w:color="000000"/>
              <w:right w:val="single" w:sz="4" w:space="0" w:color="000000"/>
            </w:tcBorders>
          </w:tcPr>
          <w:p w14:paraId="561A5617" w14:textId="77777777" w:rsidR="00B37CF4" w:rsidRDefault="00B37CF4">
            <w:pPr>
              <w:widowControl w:val="0"/>
              <w:ind w:right="-87"/>
              <w:rPr>
                <w:sz w:val="24"/>
              </w:rPr>
            </w:pPr>
          </w:p>
        </w:tc>
        <w:tc>
          <w:tcPr>
            <w:tcW w:w="981" w:type="dxa"/>
            <w:tcBorders>
              <w:top w:val="single" w:sz="4" w:space="0" w:color="000000"/>
              <w:left w:val="single" w:sz="4" w:space="0" w:color="000000"/>
              <w:bottom w:val="single" w:sz="4" w:space="0" w:color="000000"/>
              <w:right w:val="single" w:sz="4" w:space="0" w:color="000000"/>
            </w:tcBorders>
          </w:tcPr>
          <w:p w14:paraId="4B659C2D" w14:textId="77777777" w:rsidR="00B37CF4" w:rsidRDefault="00B37CF4">
            <w:pPr>
              <w:widowControl w:val="0"/>
              <w:ind w:right="-87"/>
              <w:rPr>
                <w:sz w:val="24"/>
              </w:rPr>
            </w:pPr>
          </w:p>
        </w:tc>
        <w:tc>
          <w:tcPr>
            <w:tcW w:w="1145" w:type="dxa"/>
            <w:tcBorders>
              <w:top w:val="single" w:sz="4" w:space="0" w:color="000000"/>
              <w:left w:val="single" w:sz="4" w:space="0" w:color="000000"/>
              <w:bottom w:val="single" w:sz="4" w:space="0" w:color="000000"/>
              <w:right w:val="single" w:sz="4" w:space="0" w:color="000000"/>
            </w:tcBorders>
          </w:tcPr>
          <w:p w14:paraId="142552CD" w14:textId="77777777" w:rsidR="00B37CF4" w:rsidRDefault="00B37CF4">
            <w:pPr>
              <w:widowControl w:val="0"/>
              <w:ind w:right="-87"/>
              <w:rPr>
                <w:sz w:val="24"/>
              </w:rPr>
            </w:pPr>
          </w:p>
        </w:tc>
        <w:tc>
          <w:tcPr>
            <w:tcW w:w="1160" w:type="dxa"/>
            <w:tcBorders>
              <w:top w:val="single" w:sz="4" w:space="0" w:color="000000"/>
              <w:left w:val="single" w:sz="4" w:space="0" w:color="000000"/>
              <w:bottom w:val="single" w:sz="4" w:space="0" w:color="000000"/>
              <w:right w:val="single" w:sz="4" w:space="0" w:color="000000"/>
            </w:tcBorders>
          </w:tcPr>
          <w:p w14:paraId="76E63DE3" w14:textId="77777777" w:rsidR="00B37CF4" w:rsidRDefault="00B37CF4">
            <w:pPr>
              <w:widowControl w:val="0"/>
              <w:ind w:right="-87"/>
              <w:rPr>
                <w:sz w:val="24"/>
              </w:rPr>
            </w:pPr>
          </w:p>
        </w:tc>
        <w:tc>
          <w:tcPr>
            <w:tcW w:w="1250" w:type="dxa"/>
            <w:tcBorders>
              <w:top w:val="single" w:sz="4" w:space="0" w:color="000000"/>
              <w:left w:val="single" w:sz="4" w:space="0" w:color="000000"/>
              <w:bottom w:val="single" w:sz="4" w:space="0" w:color="000000"/>
              <w:right w:val="single" w:sz="4" w:space="0" w:color="000000"/>
            </w:tcBorders>
          </w:tcPr>
          <w:p w14:paraId="79E12F3D" w14:textId="77777777" w:rsidR="00B37CF4" w:rsidRDefault="00B37CF4">
            <w:pPr>
              <w:widowControl w:val="0"/>
              <w:ind w:right="-87"/>
              <w:rPr>
                <w:sz w:val="24"/>
              </w:rPr>
            </w:pPr>
          </w:p>
        </w:tc>
      </w:tr>
    </w:tbl>
    <w:p w14:paraId="3BB456EA" w14:textId="77777777" w:rsidR="00B37CF4" w:rsidRDefault="00B37CF4">
      <w:pPr>
        <w:rPr>
          <w:szCs w:val="28"/>
        </w:rPr>
      </w:pPr>
    </w:p>
    <w:p w14:paraId="10772C12" w14:textId="77777777" w:rsidR="00B37CF4" w:rsidRDefault="00000000">
      <w:pPr>
        <w:rPr>
          <w:szCs w:val="28"/>
        </w:rPr>
      </w:pPr>
      <w:r>
        <w:rPr>
          <w:szCs w:val="28"/>
        </w:rPr>
        <w:t xml:space="preserve">Гражданин, ведущий личное </w:t>
      </w:r>
    </w:p>
    <w:p w14:paraId="46E278F1" w14:textId="77777777" w:rsidR="00B37CF4" w:rsidRDefault="00000000">
      <w:pPr>
        <w:rPr>
          <w:szCs w:val="28"/>
        </w:rPr>
      </w:pPr>
      <w:r>
        <w:rPr>
          <w:szCs w:val="28"/>
        </w:rPr>
        <w:t>подсобное хозяйство                    _____________      ____________________</w:t>
      </w:r>
    </w:p>
    <w:p w14:paraId="79469D8C" w14:textId="77777777" w:rsidR="00B37CF4" w:rsidRDefault="00000000">
      <w:pPr>
        <w:jc w:val="both"/>
        <w:rPr>
          <w:szCs w:val="28"/>
        </w:rPr>
      </w:pPr>
      <w:r>
        <w:rPr>
          <w:szCs w:val="28"/>
        </w:rPr>
        <w:t xml:space="preserve">                                                        </w:t>
      </w:r>
      <w:r>
        <w:rPr>
          <w:sz w:val="24"/>
        </w:rPr>
        <w:t xml:space="preserve">      (подпись)                   (расшифровка подписи)</w:t>
      </w:r>
    </w:p>
    <w:p w14:paraId="2517088F" w14:textId="77777777" w:rsidR="00B37CF4" w:rsidRDefault="00000000">
      <w:pPr>
        <w:rPr>
          <w:szCs w:val="28"/>
        </w:rPr>
      </w:pPr>
      <w:r>
        <w:rPr>
          <w:szCs w:val="28"/>
        </w:rPr>
        <w:t>«____» __________ 20___г.</w:t>
      </w:r>
    </w:p>
    <w:p w14:paraId="7FB023CC" w14:textId="77777777" w:rsidR="00B37CF4" w:rsidRDefault="00B37CF4">
      <w:pPr>
        <w:jc w:val="both"/>
        <w:rPr>
          <w:szCs w:val="28"/>
        </w:rPr>
      </w:pPr>
    </w:p>
    <w:p w14:paraId="235A3EC0" w14:textId="77777777" w:rsidR="00B37CF4" w:rsidRDefault="00B37CF4">
      <w:pPr>
        <w:jc w:val="both"/>
        <w:rPr>
          <w:szCs w:val="28"/>
        </w:rPr>
      </w:pPr>
    </w:p>
    <w:p w14:paraId="5826061E" w14:textId="77777777" w:rsidR="00B37CF4" w:rsidRDefault="00000000">
      <w:r>
        <w:rPr>
          <w:color w:val="000000"/>
          <w:szCs w:val="28"/>
          <w:lang w:eastAsia="en-US"/>
        </w:rPr>
        <w:t>Н</w:t>
      </w:r>
      <w:r>
        <w:rPr>
          <w:szCs w:val="28"/>
        </w:rPr>
        <w:t>ачальник управления сельского хозяйства</w:t>
      </w:r>
    </w:p>
    <w:p w14:paraId="45C599D8" w14:textId="77777777" w:rsidR="00B37CF4" w:rsidRDefault="00000000">
      <w:r>
        <w:rPr>
          <w:szCs w:val="28"/>
        </w:rPr>
        <w:t>администрации Ленинградского</w:t>
      </w:r>
    </w:p>
    <w:p w14:paraId="48ABD15B" w14:textId="77777777" w:rsidR="00B37CF4" w:rsidRDefault="00000000">
      <w:pPr>
        <w:jc w:val="both"/>
      </w:pPr>
      <w:r>
        <w:rPr>
          <w:szCs w:val="28"/>
        </w:rPr>
        <w:t>муниципального округа                                                            И.С. Скоробогаченко</w:t>
      </w:r>
    </w:p>
    <w:p w14:paraId="028B5A64" w14:textId="77777777" w:rsidR="00B37CF4" w:rsidRDefault="00B37CF4">
      <w:pPr>
        <w:jc w:val="both"/>
        <w:sectPr w:rsidR="00B37CF4">
          <w:headerReference w:type="even" r:id="rId141"/>
          <w:headerReference w:type="default" r:id="rId142"/>
          <w:pgSz w:w="11906" w:h="16838"/>
          <w:pgMar w:top="1739" w:right="567" w:bottom="1134" w:left="1701" w:header="1134" w:footer="0" w:gutter="0"/>
          <w:cols w:space="720"/>
          <w:formProt w:val="0"/>
          <w:docGrid w:linePitch="381"/>
        </w:sectPr>
      </w:pPr>
    </w:p>
    <w:tbl>
      <w:tblPr>
        <w:tblStyle w:val="affd"/>
        <w:tblW w:w="5557" w:type="dxa"/>
        <w:tblInd w:w="9217" w:type="dxa"/>
        <w:tblLayout w:type="fixed"/>
        <w:tblLook w:val="04A0" w:firstRow="1" w:lastRow="0" w:firstColumn="1" w:lastColumn="0" w:noHBand="0" w:noVBand="1"/>
      </w:tblPr>
      <w:tblGrid>
        <w:gridCol w:w="5557"/>
      </w:tblGrid>
      <w:tr w:rsidR="00B37CF4" w14:paraId="1F434A7A" w14:textId="77777777">
        <w:trPr>
          <w:trHeight w:val="2552"/>
        </w:trPr>
        <w:tc>
          <w:tcPr>
            <w:tcW w:w="5557" w:type="dxa"/>
            <w:tcBorders>
              <w:top w:val="nil"/>
              <w:left w:val="nil"/>
              <w:bottom w:val="nil"/>
              <w:right w:val="nil"/>
            </w:tcBorders>
          </w:tcPr>
          <w:p w14:paraId="371768FF" w14:textId="77777777" w:rsidR="00B37CF4" w:rsidRDefault="00000000">
            <w:pPr>
              <w:widowControl w:val="0"/>
              <w:tabs>
                <w:tab w:val="center" w:pos="3124"/>
              </w:tabs>
              <w:ind w:left="-108"/>
            </w:pPr>
            <w:r>
              <w:rPr>
                <w:szCs w:val="28"/>
              </w:rPr>
              <w:lastRenderedPageBreak/>
              <w:t>Приложение 32</w:t>
            </w:r>
          </w:p>
          <w:p w14:paraId="1823E119" w14:textId="77777777" w:rsidR="00B37CF4" w:rsidRDefault="00000000">
            <w:pPr>
              <w:widowControl w:val="0"/>
              <w:ind w:left="-108"/>
            </w:pPr>
            <w:r>
              <w:rPr>
                <w:szCs w:val="28"/>
              </w:rPr>
              <w:t>к Порядку предоставления</w:t>
            </w:r>
          </w:p>
          <w:p w14:paraId="337F3A20" w14:textId="77777777" w:rsidR="00B37CF4" w:rsidRDefault="00000000">
            <w:pPr>
              <w:widowControl w:val="0"/>
              <w:ind w:left="-108"/>
            </w:pPr>
            <w:r>
              <w:rPr>
                <w:szCs w:val="28"/>
              </w:rPr>
              <w:t>субсидий крестьянским (фермерским)</w:t>
            </w:r>
          </w:p>
          <w:p w14:paraId="32E5A063" w14:textId="77777777" w:rsidR="00B37CF4" w:rsidRDefault="00000000">
            <w:pPr>
              <w:widowControl w:val="0"/>
              <w:ind w:left="-108"/>
            </w:pPr>
            <w:r>
              <w:rPr>
                <w:szCs w:val="28"/>
              </w:rPr>
              <w:t>хозяйствам и индивидуальным</w:t>
            </w:r>
          </w:p>
          <w:p w14:paraId="2E46C9BC"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6CB60DFB"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738CDA32" w14:textId="77777777" w:rsidR="00B37CF4" w:rsidRDefault="00B37CF4">
      <w:pPr>
        <w:spacing w:line="218" w:lineRule="auto"/>
        <w:ind w:left="7938"/>
        <w:jc w:val="center"/>
        <w:rPr>
          <w:sz w:val="16"/>
          <w:szCs w:val="16"/>
        </w:rPr>
      </w:pPr>
    </w:p>
    <w:p w14:paraId="7D9BB2FC" w14:textId="77777777" w:rsidR="00B37CF4" w:rsidRDefault="00000000">
      <w:pPr>
        <w:spacing w:line="218" w:lineRule="auto"/>
      </w:pPr>
      <w:r>
        <w:t>ФОРМА</w:t>
      </w:r>
    </w:p>
    <w:p w14:paraId="592E7371" w14:textId="77777777" w:rsidR="00B37CF4" w:rsidRDefault="00B37CF4">
      <w:pPr>
        <w:tabs>
          <w:tab w:val="left" w:pos="-5940"/>
        </w:tabs>
        <w:jc w:val="center"/>
        <w:rPr>
          <w:b/>
        </w:rPr>
      </w:pPr>
    </w:p>
    <w:p w14:paraId="660FA6AA" w14:textId="77777777" w:rsidR="00B37CF4" w:rsidRDefault="00000000">
      <w:pPr>
        <w:tabs>
          <w:tab w:val="left" w:pos="-5940"/>
        </w:tabs>
        <w:jc w:val="center"/>
        <w:rPr>
          <w:b/>
        </w:rPr>
      </w:pPr>
      <w:r>
        <w:rPr>
          <w:b/>
        </w:rPr>
        <w:t xml:space="preserve">СВОДНЫЙ РЕЕСТР № ___ </w:t>
      </w:r>
    </w:p>
    <w:p w14:paraId="0179C830" w14:textId="77777777" w:rsidR="00B37CF4" w:rsidRDefault="00000000">
      <w:pPr>
        <w:tabs>
          <w:tab w:val="left" w:pos="-5940"/>
        </w:tabs>
        <w:jc w:val="center"/>
        <w:rPr>
          <w:b/>
        </w:rPr>
      </w:pPr>
      <w:r>
        <w:rPr>
          <w:b/>
        </w:rPr>
        <w:t xml:space="preserve">получателей субсидий крестьянских (фермерских) хозяйств и индивидуальных предпринимателей, </w:t>
      </w:r>
    </w:p>
    <w:p w14:paraId="380199A7" w14:textId="77777777" w:rsidR="00B37CF4" w:rsidRDefault="00000000">
      <w:pPr>
        <w:tabs>
          <w:tab w:val="left" w:pos="-5940"/>
        </w:tabs>
        <w:jc w:val="center"/>
        <w:rPr>
          <w:b/>
        </w:rPr>
      </w:pPr>
      <w:r>
        <w:rPr>
          <w:b/>
        </w:rPr>
        <w:t>на возмещение части затрат на</w:t>
      </w:r>
    </w:p>
    <w:p w14:paraId="307068B2" w14:textId="77777777" w:rsidR="00B37CF4" w:rsidRDefault="00000000">
      <w:pPr>
        <w:tabs>
          <w:tab w:val="left" w:pos="-5940"/>
        </w:tabs>
        <w:jc w:val="center"/>
      </w:pPr>
      <w:r>
        <w:rPr>
          <w:sz w:val="24"/>
        </w:rPr>
        <w:t xml:space="preserve">  </w:t>
      </w:r>
      <w:r>
        <w:t>_________________________________________________________________________________</w:t>
      </w:r>
    </w:p>
    <w:p w14:paraId="636D4F7A" w14:textId="77777777" w:rsidR="00B37CF4" w:rsidRDefault="00000000">
      <w:pPr>
        <w:tabs>
          <w:tab w:val="left" w:pos="1260"/>
        </w:tabs>
        <w:jc w:val="center"/>
        <w:rPr>
          <w:sz w:val="24"/>
        </w:rPr>
      </w:pPr>
      <w:r>
        <w:rPr>
          <w:sz w:val="24"/>
        </w:rPr>
        <w:t xml:space="preserve">(вид субсидии) </w:t>
      </w:r>
    </w:p>
    <w:p w14:paraId="738EDADA" w14:textId="77777777" w:rsidR="00B37CF4" w:rsidRDefault="00000000">
      <w:pPr>
        <w:rPr>
          <w:sz w:val="24"/>
        </w:rPr>
      </w:pPr>
      <w:r>
        <w:t>в соответствии _________</w:t>
      </w:r>
      <w:r>
        <w:rPr>
          <w:sz w:val="24"/>
        </w:rPr>
        <w:t>_______________________________________________________________________________________________</w:t>
      </w:r>
    </w:p>
    <w:p w14:paraId="4A6ECDBD" w14:textId="77777777" w:rsidR="00B37CF4" w:rsidRDefault="00000000">
      <w:pPr>
        <w:rPr>
          <w:sz w:val="24"/>
        </w:rPr>
      </w:pPr>
      <w:r>
        <w:rPr>
          <w:sz w:val="24"/>
        </w:rPr>
        <w:t xml:space="preserve">                                                (наименование нормативно-правового документа муниципального образования, дата и номер)</w:t>
      </w:r>
    </w:p>
    <w:p w14:paraId="17D79EE9" w14:textId="77777777" w:rsidR="00B37CF4" w:rsidRDefault="00B37CF4">
      <w:pPr>
        <w:rPr>
          <w:sz w:val="24"/>
        </w:rPr>
      </w:pPr>
    </w:p>
    <w:p w14:paraId="45F7FC8D" w14:textId="77777777" w:rsidR="00B37CF4" w:rsidRDefault="00000000">
      <w:pPr>
        <w:tabs>
          <w:tab w:val="left" w:pos="13160"/>
        </w:tabs>
        <w:rPr>
          <w:sz w:val="24"/>
        </w:rPr>
      </w:pPr>
      <w:r>
        <w:rPr>
          <w:sz w:val="16"/>
          <w:szCs w:val="16"/>
        </w:rPr>
        <w:tab/>
        <w:t xml:space="preserve">            </w:t>
      </w:r>
      <w:r>
        <w:rPr>
          <w:sz w:val="24"/>
        </w:rPr>
        <w:t>(рублей)</w:t>
      </w:r>
    </w:p>
    <w:p w14:paraId="55A097FF" w14:textId="77777777" w:rsidR="00B37CF4" w:rsidRDefault="00B37CF4">
      <w:pPr>
        <w:tabs>
          <w:tab w:val="left" w:pos="1260"/>
        </w:tabs>
        <w:rPr>
          <w:sz w:val="8"/>
          <w:szCs w:val="8"/>
        </w:rPr>
      </w:pPr>
    </w:p>
    <w:tbl>
      <w:tblPr>
        <w:tblStyle w:val="affd"/>
        <w:tblW w:w="14601" w:type="dxa"/>
        <w:tblInd w:w="108" w:type="dxa"/>
        <w:tblLayout w:type="fixed"/>
        <w:tblLook w:val="04A0" w:firstRow="1" w:lastRow="0" w:firstColumn="1" w:lastColumn="0" w:noHBand="0" w:noVBand="1"/>
      </w:tblPr>
      <w:tblGrid>
        <w:gridCol w:w="853"/>
        <w:gridCol w:w="2835"/>
        <w:gridCol w:w="1560"/>
        <w:gridCol w:w="1560"/>
        <w:gridCol w:w="2411"/>
        <w:gridCol w:w="1276"/>
        <w:gridCol w:w="2154"/>
        <w:gridCol w:w="1952"/>
      </w:tblGrid>
      <w:tr w:rsidR="00B37CF4" w14:paraId="1F6C4AEF" w14:textId="77777777">
        <w:tc>
          <w:tcPr>
            <w:tcW w:w="852" w:type="dxa"/>
          </w:tcPr>
          <w:p w14:paraId="0CF3E543" w14:textId="77777777" w:rsidR="00B37CF4" w:rsidRDefault="00000000">
            <w:pPr>
              <w:widowControl w:val="0"/>
              <w:tabs>
                <w:tab w:val="left" w:pos="-5940"/>
              </w:tabs>
              <w:suppressAutoHyphens/>
              <w:jc w:val="center"/>
              <w:rPr>
                <w:sz w:val="24"/>
              </w:rPr>
            </w:pPr>
            <w:r>
              <w:rPr>
                <w:sz w:val="24"/>
              </w:rPr>
              <w:t>№ п/п</w:t>
            </w:r>
          </w:p>
        </w:tc>
        <w:tc>
          <w:tcPr>
            <w:tcW w:w="2834" w:type="dxa"/>
          </w:tcPr>
          <w:p w14:paraId="03AEE3BB" w14:textId="77777777" w:rsidR="00B37CF4" w:rsidRDefault="00000000">
            <w:pPr>
              <w:widowControl w:val="0"/>
              <w:tabs>
                <w:tab w:val="left" w:pos="-5940"/>
              </w:tabs>
              <w:suppressAutoHyphens/>
              <w:jc w:val="center"/>
              <w:rPr>
                <w:sz w:val="24"/>
              </w:rPr>
            </w:pPr>
            <w:r>
              <w:rPr>
                <w:sz w:val="24"/>
              </w:rPr>
              <w:t>Наименование хозяйства (КФХ или ИП)</w:t>
            </w:r>
          </w:p>
        </w:tc>
        <w:tc>
          <w:tcPr>
            <w:tcW w:w="1560" w:type="dxa"/>
          </w:tcPr>
          <w:p w14:paraId="67632CBC" w14:textId="77777777" w:rsidR="00B37CF4" w:rsidRDefault="00000000">
            <w:pPr>
              <w:widowControl w:val="0"/>
              <w:tabs>
                <w:tab w:val="left" w:pos="-5940"/>
              </w:tabs>
              <w:suppressAutoHyphens/>
              <w:jc w:val="center"/>
              <w:rPr>
                <w:sz w:val="24"/>
              </w:rPr>
            </w:pPr>
            <w:r>
              <w:rPr>
                <w:sz w:val="24"/>
              </w:rPr>
              <w:t>ИНН</w:t>
            </w:r>
          </w:p>
        </w:tc>
        <w:tc>
          <w:tcPr>
            <w:tcW w:w="1560" w:type="dxa"/>
          </w:tcPr>
          <w:p w14:paraId="62B82427" w14:textId="77777777" w:rsidR="00B37CF4" w:rsidRDefault="00000000">
            <w:pPr>
              <w:widowControl w:val="0"/>
              <w:tabs>
                <w:tab w:val="left" w:pos="-5940"/>
              </w:tabs>
              <w:suppressAutoHyphens/>
              <w:jc w:val="center"/>
              <w:rPr>
                <w:sz w:val="24"/>
              </w:rPr>
            </w:pPr>
            <w:r>
              <w:rPr>
                <w:sz w:val="24"/>
              </w:rPr>
              <w:t>КПП</w:t>
            </w:r>
          </w:p>
        </w:tc>
        <w:tc>
          <w:tcPr>
            <w:tcW w:w="2411" w:type="dxa"/>
          </w:tcPr>
          <w:p w14:paraId="4D4FCFAC" w14:textId="77777777" w:rsidR="00B37CF4" w:rsidRDefault="00000000">
            <w:pPr>
              <w:widowControl w:val="0"/>
              <w:tabs>
                <w:tab w:val="left" w:pos="-5940"/>
              </w:tabs>
              <w:suppressAutoHyphens/>
              <w:jc w:val="center"/>
              <w:rPr>
                <w:sz w:val="24"/>
              </w:rPr>
            </w:pPr>
            <w:r>
              <w:rPr>
                <w:sz w:val="24"/>
              </w:rPr>
              <w:t>Наименование банка</w:t>
            </w:r>
          </w:p>
        </w:tc>
        <w:tc>
          <w:tcPr>
            <w:tcW w:w="1276" w:type="dxa"/>
          </w:tcPr>
          <w:p w14:paraId="09DEDBB8" w14:textId="77777777" w:rsidR="00B37CF4" w:rsidRDefault="00000000">
            <w:pPr>
              <w:widowControl w:val="0"/>
              <w:tabs>
                <w:tab w:val="left" w:pos="-5940"/>
              </w:tabs>
              <w:suppressAutoHyphens/>
              <w:jc w:val="center"/>
              <w:rPr>
                <w:sz w:val="24"/>
              </w:rPr>
            </w:pPr>
            <w:r>
              <w:rPr>
                <w:sz w:val="24"/>
              </w:rPr>
              <w:t>БИК</w:t>
            </w:r>
          </w:p>
        </w:tc>
        <w:tc>
          <w:tcPr>
            <w:tcW w:w="2154" w:type="dxa"/>
          </w:tcPr>
          <w:p w14:paraId="459FDA57" w14:textId="77777777" w:rsidR="00B37CF4" w:rsidRDefault="00000000">
            <w:pPr>
              <w:widowControl w:val="0"/>
              <w:tabs>
                <w:tab w:val="left" w:pos="-5940"/>
              </w:tabs>
              <w:suppressAutoHyphens/>
              <w:jc w:val="center"/>
              <w:rPr>
                <w:sz w:val="24"/>
              </w:rPr>
            </w:pPr>
            <w:r>
              <w:rPr>
                <w:sz w:val="24"/>
              </w:rPr>
              <w:t>Расчётный счёт</w:t>
            </w:r>
          </w:p>
        </w:tc>
        <w:tc>
          <w:tcPr>
            <w:tcW w:w="1952" w:type="dxa"/>
          </w:tcPr>
          <w:p w14:paraId="208813CC" w14:textId="77777777" w:rsidR="00B37CF4" w:rsidRDefault="00000000">
            <w:pPr>
              <w:widowControl w:val="0"/>
              <w:tabs>
                <w:tab w:val="left" w:pos="-5940"/>
              </w:tabs>
              <w:suppressAutoHyphens/>
              <w:jc w:val="center"/>
              <w:rPr>
                <w:sz w:val="24"/>
              </w:rPr>
            </w:pPr>
            <w:r>
              <w:rPr>
                <w:sz w:val="24"/>
              </w:rPr>
              <w:t>Сумма субсидий</w:t>
            </w:r>
          </w:p>
        </w:tc>
      </w:tr>
      <w:tr w:rsidR="00B37CF4" w14:paraId="3C15A676" w14:textId="77777777">
        <w:tc>
          <w:tcPr>
            <w:tcW w:w="852" w:type="dxa"/>
          </w:tcPr>
          <w:p w14:paraId="188373CA" w14:textId="77777777" w:rsidR="00B37CF4" w:rsidRDefault="00000000">
            <w:pPr>
              <w:widowControl w:val="0"/>
              <w:tabs>
                <w:tab w:val="left" w:pos="-5940"/>
              </w:tabs>
              <w:suppressAutoHyphens/>
              <w:jc w:val="center"/>
              <w:rPr>
                <w:sz w:val="24"/>
              </w:rPr>
            </w:pPr>
            <w:r>
              <w:rPr>
                <w:sz w:val="24"/>
              </w:rPr>
              <w:t>1</w:t>
            </w:r>
          </w:p>
        </w:tc>
        <w:tc>
          <w:tcPr>
            <w:tcW w:w="2834" w:type="dxa"/>
          </w:tcPr>
          <w:p w14:paraId="05FDD25F" w14:textId="77777777" w:rsidR="00B37CF4" w:rsidRDefault="00000000">
            <w:pPr>
              <w:widowControl w:val="0"/>
              <w:tabs>
                <w:tab w:val="left" w:pos="-5940"/>
              </w:tabs>
              <w:suppressAutoHyphens/>
              <w:jc w:val="center"/>
              <w:rPr>
                <w:sz w:val="24"/>
              </w:rPr>
            </w:pPr>
            <w:r>
              <w:rPr>
                <w:sz w:val="24"/>
              </w:rPr>
              <w:t>2</w:t>
            </w:r>
          </w:p>
        </w:tc>
        <w:tc>
          <w:tcPr>
            <w:tcW w:w="1560" w:type="dxa"/>
          </w:tcPr>
          <w:p w14:paraId="757C2CA6" w14:textId="77777777" w:rsidR="00B37CF4" w:rsidRDefault="00000000">
            <w:pPr>
              <w:widowControl w:val="0"/>
              <w:tabs>
                <w:tab w:val="left" w:pos="-5940"/>
              </w:tabs>
              <w:suppressAutoHyphens/>
              <w:jc w:val="center"/>
              <w:rPr>
                <w:sz w:val="24"/>
              </w:rPr>
            </w:pPr>
            <w:r>
              <w:rPr>
                <w:sz w:val="24"/>
              </w:rPr>
              <w:t>3</w:t>
            </w:r>
          </w:p>
        </w:tc>
        <w:tc>
          <w:tcPr>
            <w:tcW w:w="1560" w:type="dxa"/>
          </w:tcPr>
          <w:p w14:paraId="37C9C79A" w14:textId="77777777" w:rsidR="00B37CF4" w:rsidRDefault="00000000">
            <w:pPr>
              <w:widowControl w:val="0"/>
              <w:tabs>
                <w:tab w:val="left" w:pos="-5940"/>
              </w:tabs>
              <w:suppressAutoHyphens/>
              <w:jc w:val="center"/>
              <w:rPr>
                <w:sz w:val="24"/>
              </w:rPr>
            </w:pPr>
            <w:r>
              <w:rPr>
                <w:sz w:val="24"/>
              </w:rPr>
              <w:t>4</w:t>
            </w:r>
          </w:p>
        </w:tc>
        <w:tc>
          <w:tcPr>
            <w:tcW w:w="2411" w:type="dxa"/>
          </w:tcPr>
          <w:p w14:paraId="52FB3CFB" w14:textId="77777777" w:rsidR="00B37CF4" w:rsidRDefault="00000000">
            <w:pPr>
              <w:widowControl w:val="0"/>
              <w:tabs>
                <w:tab w:val="left" w:pos="-5940"/>
              </w:tabs>
              <w:suppressAutoHyphens/>
              <w:jc w:val="center"/>
              <w:rPr>
                <w:sz w:val="24"/>
              </w:rPr>
            </w:pPr>
            <w:r>
              <w:rPr>
                <w:sz w:val="24"/>
              </w:rPr>
              <w:t>5</w:t>
            </w:r>
          </w:p>
        </w:tc>
        <w:tc>
          <w:tcPr>
            <w:tcW w:w="1276" w:type="dxa"/>
          </w:tcPr>
          <w:p w14:paraId="0B5F4174" w14:textId="77777777" w:rsidR="00B37CF4" w:rsidRDefault="00000000">
            <w:pPr>
              <w:widowControl w:val="0"/>
              <w:tabs>
                <w:tab w:val="left" w:pos="-5940"/>
              </w:tabs>
              <w:suppressAutoHyphens/>
              <w:jc w:val="center"/>
              <w:rPr>
                <w:sz w:val="24"/>
              </w:rPr>
            </w:pPr>
            <w:r>
              <w:rPr>
                <w:sz w:val="24"/>
              </w:rPr>
              <w:t>6</w:t>
            </w:r>
          </w:p>
        </w:tc>
        <w:tc>
          <w:tcPr>
            <w:tcW w:w="2154" w:type="dxa"/>
          </w:tcPr>
          <w:p w14:paraId="605EB191" w14:textId="77777777" w:rsidR="00B37CF4" w:rsidRDefault="00000000">
            <w:pPr>
              <w:widowControl w:val="0"/>
              <w:tabs>
                <w:tab w:val="left" w:pos="-5940"/>
              </w:tabs>
              <w:suppressAutoHyphens/>
              <w:jc w:val="center"/>
              <w:rPr>
                <w:sz w:val="24"/>
              </w:rPr>
            </w:pPr>
            <w:r>
              <w:rPr>
                <w:sz w:val="24"/>
              </w:rPr>
              <w:t>7</w:t>
            </w:r>
          </w:p>
        </w:tc>
        <w:tc>
          <w:tcPr>
            <w:tcW w:w="1952" w:type="dxa"/>
          </w:tcPr>
          <w:p w14:paraId="2BCEEAE2" w14:textId="77777777" w:rsidR="00B37CF4" w:rsidRDefault="00000000">
            <w:pPr>
              <w:widowControl w:val="0"/>
              <w:tabs>
                <w:tab w:val="left" w:pos="-5940"/>
              </w:tabs>
              <w:suppressAutoHyphens/>
              <w:jc w:val="center"/>
              <w:rPr>
                <w:sz w:val="24"/>
              </w:rPr>
            </w:pPr>
            <w:r>
              <w:rPr>
                <w:sz w:val="24"/>
              </w:rPr>
              <w:t>8</w:t>
            </w:r>
          </w:p>
        </w:tc>
      </w:tr>
      <w:tr w:rsidR="00B37CF4" w14:paraId="0FDF960B" w14:textId="77777777">
        <w:tc>
          <w:tcPr>
            <w:tcW w:w="852" w:type="dxa"/>
          </w:tcPr>
          <w:p w14:paraId="259FC5D9" w14:textId="77777777" w:rsidR="00B37CF4" w:rsidRDefault="00B37CF4">
            <w:pPr>
              <w:widowControl w:val="0"/>
              <w:tabs>
                <w:tab w:val="left" w:pos="-5940"/>
              </w:tabs>
              <w:suppressAutoHyphens/>
              <w:jc w:val="center"/>
              <w:rPr>
                <w:sz w:val="24"/>
              </w:rPr>
            </w:pPr>
          </w:p>
        </w:tc>
        <w:tc>
          <w:tcPr>
            <w:tcW w:w="2834" w:type="dxa"/>
          </w:tcPr>
          <w:p w14:paraId="7D75EC85" w14:textId="77777777" w:rsidR="00B37CF4" w:rsidRDefault="00B37CF4">
            <w:pPr>
              <w:widowControl w:val="0"/>
              <w:tabs>
                <w:tab w:val="left" w:pos="-5940"/>
              </w:tabs>
              <w:suppressAutoHyphens/>
              <w:jc w:val="center"/>
              <w:rPr>
                <w:sz w:val="24"/>
              </w:rPr>
            </w:pPr>
          </w:p>
        </w:tc>
        <w:tc>
          <w:tcPr>
            <w:tcW w:w="1560" w:type="dxa"/>
          </w:tcPr>
          <w:p w14:paraId="2FFFB097" w14:textId="77777777" w:rsidR="00B37CF4" w:rsidRDefault="00B37CF4">
            <w:pPr>
              <w:widowControl w:val="0"/>
              <w:tabs>
                <w:tab w:val="left" w:pos="-5940"/>
              </w:tabs>
              <w:suppressAutoHyphens/>
              <w:jc w:val="center"/>
              <w:rPr>
                <w:sz w:val="24"/>
              </w:rPr>
            </w:pPr>
          </w:p>
        </w:tc>
        <w:tc>
          <w:tcPr>
            <w:tcW w:w="1560" w:type="dxa"/>
          </w:tcPr>
          <w:p w14:paraId="7F265782" w14:textId="77777777" w:rsidR="00B37CF4" w:rsidRDefault="00B37CF4">
            <w:pPr>
              <w:widowControl w:val="0"/>
              <w:tabs>
                <w:tab w:val="left" w:pos="-5940"/>
              </w:tabs>
              <w:suppressAutoHyphens/>
              <w:jc w:val="center"/>
              <w:rPr>
                <w:sz w:val="24"/>
              </w:rPr>
            </w:pPr>
          </w:p>
        </w:tc>
        <w:tc>
          <w:tcPr>
            <w:tcW w:w="2411" w:type="dxa"/>
          </w:tcPr>
          <w:p w14:paraId="7CF82171" w14:textId="77777777" w:rsidR="00B37CF4" w:rsidRDefault="00B37CF4">
            <w:pPr>
              <w:widowControl w:val="0"/>
              <w:tabs>
                <w:tab w:val="left" w:pos="-5940"/>
              </w:tabs>
              <w:suppressAutoHyphens/>
              <w:jc w:val="center"/>
              <w:rPr>
                <w:sz w:val="24"/>
              </w:rPr>
            </w:pPr>
          </w:p>
        </w:tc>
        <w:tc>
          <w:tcPr>
            <w:tcW w:w="1276" w:type="dxa"/>
          </w:tcPr>
          <w:p w14:paraId="5627D8C5" w14:textId="77777777" w:rsidR="00B37CF4" w:rsidRDefault="00B37CF4">
            <w:pPr>
              <w:widowControl w:val="0"/>
              <w:tabs>
                <w:tab w:val="left" w:pos="-5940"/>
              </w:tabs>
              <w:suppressAutoHyphens/>
              <w:jc w:val="center"/>
              <w:rPr>
                <w:sz w:val="24"/>
              </w:rPr>
            </w:pPr>
          </w:p>
        </w:tc>
        <w:tc>
          <w:tcPr>
            <w:tcW w:w="2154" w:type="dxa"/>
          </w:tcPr>
          <w:p w14:paraId="51B3ECFC" w14:textId="77777777" w:rsidR="00B37CF4" w:rsidRDefault="00B37CF4">
            <w:pPr>
              <w:widowControl w:val="0"/>
              <w:tabs>
                <w:tab w:val="left" w:pos="-5940"/>
              </w:tabs>
              <w:suppressAutoHyphens/>
              <w:jc w:val="center"/>
              <w:rPr>
                <w:sz w:val="24"/>
              </w:rPr>
            </w:pPr>
          </w:p>
        </w:tc>
        <w:tc>
          <w:tcPr>
            <w:tcW w:w="1952" w:type="dxa"/>
          </w:tcPr>
          <w:p w14:paraId="7E975D34" w14:textId="77777777" w:rsidR="00B37CF4" w:rsidRDefault="00B37CF4">
            <w:pPr>
              <w:widowControl w:val="0"/>
              <w:tabs>
                <w:tab w:val="left" w:pos="-5940"/>
              </w:tabs>
              <w:suppressAutoHyphens/>
              <w:jc w:val="center"/>
              <w:rPr>
                <w:sz w:val="24"/>
              </w:rPr>
            </w:pPr>
          </w:p>
        </w:tc>
      </w:tr>
      <w:tr w:rsidR="00B37CF4" w14:paraId="31EF8E8E" w14:textId="77777777">
        <w:tc>
          <w:tcPr>
            <w:tcW w:w="852" w:type="dxa"/>
          </w:tcPr>
          <w:p w14:paraId="0F8BEB1B" w14:textId="77777777" w:rsidR="00B37CF4" w:rsidRDefault="00B37CF4">
            <w:pPr>
              <w:widowControl w:val="0"/>
              <w:tabs>
                <w:tab w:val="left" w:pos="-5940"/>
              </w:tabs>
              <w:suppressAutoHyphens/>
              <w:jc w:val="both"/>
              <w:rPr>
                <w:sz w:val="24"/>
              </w:rPr>
            </w:pPr>
          </w:p>
        </w:tc>
        <w:tc>
          <w:tcPr>
            <w:tcW w:w="2834" w:type="dxa"/>
          </w:tcPr>
          <w:p w14:paraId="05C72CC0" w14:textId="77777777" w:rsidR="00B37CF4" w:rsidRDefault="00B37CF4">
            <w:pPr>
              <w:widowControl w:val="0"/>
              <w:tabs>
                <w:tab w:val="left" w:pos="-5940"/>
              </w:tabs>
              <w:suppressAutoHyphens/>
              <w:jc w:val="both"/>
              <w:rPr>
                <w:sz w:val="24"/>
              </w:rPr>
            </w:pPr>
          </w:p>
        </w:tc>
        <w:tc>
          <w:tcPr>
            <w:tcW w:w="1560" w:type="dxa"/>
          </w:tcPr>
          <w:p w14:paraId="450C6F3B" w14:textId="77777777" w:rsidR="00B37CF4" w:rsidRDefault="00B37CF4">
            <w:pPr>
              <w:widowControl w:val="0"/>
              <w:tabs>
                <w:tab w:val="left" w:pos="-5940"/>
              </w:tabs>
              <w:suppressAutoHyphens/>
              <w:jc w:val="both"/>
              <w:rPr>
                <w:sz w:val="24"/>
              </w:rPr>
            </w:pPr>
          </w:p>
        </w:tc>
        <w:tc>
          <w:tcPr>
            <w:tcW w:w="1560" w:type="dxa"/>
          </w:tcPr>
          <w:p w14:paraId="09140E18" w14:textId="77777777" w:rsidR="00B37CF4" w:rsidRDefault="00B37CF4">
            <w:pPr>
              <w:widowControl w:val="0"/>
              <w:tabs>
                <w:tab w:val="left" w:pos="-5940"/>
              </w:tabs>
              <w:suppressAutoHyphens/>
              <w:jc w:val="both"/>
              <w:rPr>
                <w:sz w:val="24"/>
              </w:rPr>
            </w:pPr>
          </w:p>
        </w:tc>
        <w:tc>
          <w:tcPr>
            <w:tcW w:w="2411" w:type="dxa"/>
          </w:tcPr>
          <w:p w14:paraId="616D5228" w14:textId="77777777" w:rsidR="00B37CF4" w:rsidRDefault="00B37CF4">
            <w:pPr>
              <w:widowControl w:val="0"/>
              <w:tabs>
                <w:tab w:val="left" w:pos="-5940"/>
              </w:tabs>
              <w:suppressAutoHyphens/>
              <w:jc w:val="both"/>
              <w:rPr>
                <w:sz w:val="24"/>
              </w:rPr>
            </w:pPr>
          </w:p>
        </w:tc>
        <w:tc>
          <w:tcPr>
            <w:tcW w:w="1276" w:type="dxa"/>
          </w:tcPr>
          <w:p w14:paraId="39F5C583" w14:textId="77777777" w:rsidR="00B37CF4" w:rsidRDefault="00B37CF4">
            <w:pPr>
              <w:widowControl w:val="0"/>
              <w:tabs>
                <w:tab w:val="left" w:pos="-5940"/>
              </w:tabs>
              <w:suppressAutoHyphens/>
              <w:jc w:val="both"/>
              <w:rPr>
                <w:sz w:val="24"/>
              </w:rPr>
            </w:pPr>
          </w:p>
        </w:tc>
        <w:tc>
          <w:tcPr>
            <w:tcW w:w="2154" w:type="dxa"/>
          </w:tcPr>
          <w:p w14:paraId="24A70B88" w14:textId="77777777" w:rsidR="00B37CF4" w:rsidRDefault="00B37CF4">
            <w:pPr>
              <w:widowControl w:val="0"/>
              <w:tabs>
                <w:tab w:val="left" w:pos="-5940"/>
              </w:tabs>
              <w:suppressAutoHyphens/>
              <w:jc w:val="both"/>
              <w:rPr>
                <w:sz w:val="24"/>
              </w:rPr>
            </w:pPr>
          </w:p>
        </w:tc>
        <w:tc>
          <w:tcPr>
            <w:tcW w:w="1952" w:type="dxa"/>
          </w:tcPr>
          <w:p w14:paraId="37722B2F" w14:textId="77777777" w:rsidR="00B37CF4" w:rsidRDefault="00B37CF4">
            <w:pPr>
              <w:widowControl w:val="0"/>
              <w:tabs>
                <w:tab w:val="left" w:pos="-5940"/>
              </w:tabs>
              <w:suppressAutoHyphens/>
              <w:jc w:val="both"/>
              <w:rPr>
                <w:sz w:val="24"/>
              </w:rPr>
            </w:pPr>
          </w:p>
        </w:tc>
      </w:tr>
      <w:tr w:rsidR="00B37CF4" w14:paraId="6581D0AE" w14:textId="77777777">
        <w:tc>
          <w:tcPr>
            <w:tcW w:w="852" w:type="dxa"/>
            <w:tcBorders>
              <w:left w:val="nil"/>
              <w:bottom w:val="nil"/>
              <w:right w:val="nil"/>
            </w:tcBorders>
          </w:tcPr>
          <w:p w14:paraId="4E3CA751" w14:textId="77777777" w:rsidR="00B37CF4" w:rsidRDefault="00B37CF4">
            <w:pPr>
              <w:widowControl w:val="0"/>
              <w:tabs>
                <w:tab w:val="left" w:pos="-5940"/>
              </w:tabs>
              <w:suppressAutoHyphens/>
              <w:jc w:val="both"/>
              <w:rPr>
                <w:sz w:val="24"/>
              </w:rPr>
            </w:pPr>
          </w:p>
        </w:tc>
        <w:tc>
          <w:tcPr>
            <w:tcW w:w="2834" w:type="dxa"/>
            <w:tcBorders>
              <w:left w:val="nil"/>
              <w:bottom w:val="nil"/>
              <w:right w:val="nil"/>
            </w:tcBorders>
          </w:tcPr>
          <w:p w14:paraId="07EB9E14" w14:textId="77777777" w:rsidR="00B37CF4" w:rsidRDefault="00B37CF4">
            <w:pPr>
              <w:widowControl w:val="0"/>
              <w:tabs>
                <w:tab w:val="left" w:pos="-5940"/>
              </w:tabs>
              <w:suppressAutoHyphens/>
              <w:jc w:val="both"/>
              <w:rPr>
                <w:sz w:val="24"/>
              </w:rPr>
            </w:pPr>
          </w:p>
        </w:tc>
        <w:tc>
          <w:tcPr>
            <w:tcW w:w="1560" w:type="dxa"/>
            <w:tcBorders>
              <w:left w:val="nil"/>
              <w:bottom w:val="nil"/>
              <w:right w:val="nil"/>
            </w:tcBorders>
          </w:tcPr>
          <w:p w14:paraId="751C1BF6" w14:textId="77777777" w:rsidR="00B37CF4" w:rsidRDefault="00B37CF4">
            <w:pPr>
              <w:widowControl w:val="0"/>
              <w:tabs>
                <w:tab w:val="left" w:pos="-5940"/>
              </w:tabs>
              <w:suppressAutoHyphens/>
              <w:jc w:val="both"/>
              <w:rPr>
                <w:sz w:val="24"/>
              </w:rPr>
            </w:pPr>
          </w:p>
        </w:tc>
        <w:tc>
          <w:tcPr>
            <w:tcW w:w="1560" w:type="dxa"/>
            <w:tcBorders>
              <w:left w:val="nil"/>
              <w:bottom w:val="nil"/>
              <w:right w:val="nil"/>
            </w:tcBorders>
          </w:tcPr>
          <w:p w14:paraId="52699D22" w14:textId="77777777" w:rsidR="00B37CF4" w:rsidRDefault="00B37CF4">
            <w:pPr>
              <w:widowControl w:val="0"/>
              <w:tabs>
                <w:tab w:val="left" w:pos="-5940"/>
              </w:tabs>
              <w:suppressAutoHyphens/>
              <w:jc w:val="both"/>
              <w:rPr>
                <w:sz w:val="24"/>
              </w:rPr>
            </w:pPr>
          </w:p>
        </w:tc>
        <w:tc>
          <w:tcPr>
            <w:tcW w:w="2411" w:type="dxa"/>
            <w:tcBorders>
              <w:left w:val="nil"/>
              <w:bottom w:val="nil"/>
              <w:right w:val="nil"/>
            </w:tcBorders>
          </w:tcPr>
          <w:p w14:paraId="38BE096D" w14:textId="77777777" w:rsidR="00B37CF4" w:rsidRDefault="00B37CF4">
            <w:pPr>
              <w:widowControl w:val="0"/>
              <w:tabs>
                <w:tab w:val="left" w:pos="-5940"/>
              </w:tabs>
              <w:suppressAutoHyphens/>
              <w:jc w:val="both"/>
              <w:rPr>
                <w:sz w:val="24"/>
              </w:rPr>
            </w:pPr>
          </w:p>
        </w:tc>
        <w:tc>
          <w:tcPr>
            <w:tcW w:w="1276" w:type="dxa"/>
            <w:tcBorders>
              <w:left w:val="nil"/>
              <w:bottom w:val="nil"/>
              <w:right w:val="nil"/>
            </w:tcBorders>
          </w:tcPr>
          <w:p w14:paraId="6D7C7FE6" w14:textId="77777777" w:rsidR="00B37CF4" w:rsidRDefault="00B37CF4">
            <w:pPr>
              <w:widowControl w:val="0"/>
              <w:tabs>
                <w:tab w:val="left" w:pos="-5940"/>
              </w:tabs>
              <w:suppressAutoHyphens/>
              <w:jc w:val="both"/>
              <w:rPr>
                <w:sz w:val="24"/>
              </w:rPr>
            </w:pPr>
          </w:p>
        </w:tc>
        <w:tc>
          <w:tcPr>
            <w:tcW w:w="2154" w:type="dxa"/>
            <w:tcBorders>
              <w:left w:val="nil"/>
              <w:bottom w:val="nil"/>
            </w:tcBorders>
          </w:tcPr>
          <w:p w14:paraId="5C438A92" w14:textId="77777777" w:rsidR="00B37CF4" w:rsidRDefault="00000000">
            <w:pPr>
              <w:widowControl w:val="0"/>
              <w:tabs>
                <w:tab w:val="left" w:pos="-5940"/>
              </w:tabs>
              <w:suppressAutoHyphens/>
              <w:jc w:val="both"/>
              <w:rPr>
                <w:sz w:val="24"/>
              </w:rPr>
            </w:pPr>
            <w:r>
              <w:rPr>
                <w:sz w:val="24"/>
              </w:rPr>
              <w:t>ИТОГО:</w:t>
            </w:r>
          </w:p>
        </w:tc>
        <w:tc>
          <w:tcPr>
            <w:tcW w:w="1952" w:type="dxa"/>
          </w:tcPr>
          <w:p w14:paraId="2627F229" w14:textId="77777777" w:rsidR="00B37CF4" w:rsidRDefault="00B37CF4">
            <w:pPr>
              <w:widowControl w:val="0"/>
              <w:tabs>
                <w:tab w:val="left" w:pos="-5940"/>
              </w:tabs>
              <w:suppressAutoHyphens/>
              <w:jc w:val="both"/>
              <w:rPr>
                <w:sz w:val="24"/>
              </w:rPr>
            </w:pPr>
          </w:p>
        </w:tc>
      </w:tr>
    </w:tbl>
    <w:p w14:paraId="402F8F7C" w14:textId="77777777" w:rsidR="00B37CF4" w:rsidRDefault="00000000">
      <w:pPr>
        <w:tabs>
          <w:tab w:val="left" w:pos="-5940"/>
        </w:tabs>
        <w:jc w:val="both"/>
      </w:pPr>
      <w:r>
        <w:t>Уполномоченное лицо органа местного самоуправления    _____________________       ___________________________</w:t>
      </w:r>
    </w:p>
    <w:p w14:paraId="7BA04D94" w14:textId="77777777" w:rsidR="00B37CF4" w:rsidRDefault="00000000">
      <w:pPr>
        <w:tabs>
          <w:tab w:val="left" w:pos="-5940"/>
          <w:tab w:val="left" w:pos="7799"/>
          <w:tab w:val="left" w:pos="11249"/>
        </w:tabs>
        <w:jc w:val="both"/>
        <w:rPr>
          <w:sz w:val="24"/>
        </w:rPr>
      </w:pPr>
      <w:r>
        <w:tab/>
        <w:t xml:space="preserve">   </w:t>
      </w:r>
      <w:r>
        <w:rPr>
          <w:sz w:val="24"/>
        </w:rPr>
        <w:t xml:space="preserve">(подпись) </w:t>
      </w:r>
      <w:r>
        <w:rPr>
          <w:sz w:val="24"/>
        </w:rPr>
        <w:tab/>
        <w:t>(расшифровка подписи)</w:t>
      </w:r>
    </w:p>
    <w:p w14:paraId="4FCD162F" w14:textId="77777777" w:rsidR="00B37CF4" w:rsidRDefault="00B37CF4">
      <w:pPr>
        <w:tabs>
          <w:tab w:val="left" w:pos="-5940"/>
          <w:tab w:val="left" w:pos="7799"/>
          <w:tab w:val="left" w:pos="11249"/>
        </w:tabs>
        <w:jc w:val="both"/>
        <w:rPr>
          <w:sz w:val="24"/>
        </w:rPr>
      </w:pPr>
    </w:p>
    <w:p w14:paraId="09D8E6D0" w14:textId="77777777" w:rsidR="00B37CF4" w:rsidRDefault="00000000">
      <w:pPr>
        <w:tabs>
          <w:tab w:val="left" w:pos="-5940"/>
          <w:tab w:val="left" w:pos="7799"/>
          <w:tab w:val="left" w:pos="11249"/>
        </w:tabs>
        <w:jc w:val="both"/>
      </w:pPr>
      <w:r>
        <w:lastRenderedPageBreak/>
        <w:t>Главный бухгалтер                                                                   _____________________      ____________________________</w:t>
      </w:r>
    </w:p>
    <w:p w14:paraId="611B75F4" w14:textId="77777777" w:rsidR="00B37CF4" w:rsidRDefault="00000000">
      <w:pPr>
        <w:tabs>
          <w:tab w:val="left" w:pos="-5940"/>
          <w:tab w:val="left" w:pos="7114"/>
          <w:tab w:val="left" w:pos="8227"/>
          <w:tab w:val="left" w:pos="10850"/>
        </w:tabs>
        <w:jc w:val="both"/>
        <w:rPr>
          <w:sz w:val="24"/>
        </w:rPr>
      </w:pPr>
      <w:r>
        <w:rPr>
          <w:sz w:val="24"/>
        </w:rPr>
        <w:t xml:space="preserve">   </w:t>
      </w:r>
      <w:r>
        <w:rPr>
          <w:sz w:val="24"/>
        </w:rPr>
        <w:tab/>
        <w:t xml:space="preserve">             (подпись)</w:t>
      </w:r>
      <w:r>
        <w:rPr>
          <w:sz w:val="24"/>
        </w:rPr>
        <w:tab/>
        <w:t xml:space="preserve">   (расшифровка подписи)</w:t>
      </w:r>
    </w:p>
    <w:p w14:paraId="7588FAE9" w14:textId="77777777" w:rsidR="00B37CF4" w:rsidRDefault="00B37CF4">
      <w:pPr>
        <w:tabs>
          <w:tab w:val="left" w:pos="-5940"/>
        </w:tabs>
        <w:jc w:val="both"/>
        <w:rPr>
          <w:sz w:val="24"/>
        </w:rPr>
      </w:pPr>
    </w:p>
    <w:p w14:paraId="230EC4B7" w14:textId="77777777" w:rsidR="00B37CF4" w:rsidRDefault="00000000">
      <w:pPr>
        <w:tabs>
          <w:tab w:val="left" w:pos="-5940"/>
        </w:tabs>
        <w:jc w:val="both"/>
        <w:rPr>
          <w:sz w:val="24"/>
        </w:rPr>
      </w:pPr>
      <w:r>
        <w:rPr>
          <w:sz w:val="24"/>
        </w:rPr>
        <w:t xml:space="preserve"> « ___ »  __________________ </w:t>
      </w:r>
      <w:r>
        <w:t>20</w:t>
      </w:r>
      <w:r>
        <w:rPr>
          <w:sz w:val="24"/>
        </w:rPr>
        <w:t xml:space="preserve"> __ г.</w:t>
      </w:r>
    </w:p>
    <w:p w14:paraId="089D74EE" w14:textId="77777777" w:rsidR="00B37CF4" w:rsidRDefault="00000000">
      <w:pPr>
        <w:jc w:val="both"/>
      </w:pPr>
      <w:r>
        <w:t xml:space="preserve">                                                                              </w:t>
      </w:r>
    </w:p>
    <w:p w14:paraId="1B9B76C6" w14:textId="77777777" w:rsidR="00B37CF4" w:rsidRDefault="00B37CF4">
      <w:pPr>
        <w:jc w:val="both"/>
      </w:pPr>
    </w:p>
    <w:p w14:paraId="36285921" w14:textId="77777777" w:rsidR="00B37CF4" w:rsidRDefault="00000000">
      <w:r>
        <w:rPr>
          <w:color w:val="000000"/>
          <w:szCs w:val="28"/>
          <w:lang w:eastAsia="en-US"/>
        </w:rPr>
        <w:t>Н</w:t>
      </w:r>
      <w:r>
        <w:rPr>
          <w:szCs w:val="28"/>
        </w:rPr>
        <w:t>ачальник управления сельского хозяйства</w:t>
      </w:r>
    </w:p>
    <w:p w14:paraId="44F0209A" w14:textId="77777777" w:rsidR="00B37CF4" w:rsidRDefault="00000000">
      <w:r>
        <w:rPr>
          <w:szCs w:val="28"/>
        </w:rPr>
        <w:t>администрации Ленинградского</w:t>
      </w:r>
    </w:p>
    <w:p w14:paraId="4B1F9713" w14:textId="77777777" w:rsidR="00B37CF4" w:rsidRDefault="00000000">
      <w:pPr>
        <w:suppressAutoHyphens/>
        <w:ind w:right="-113"/>
        <w:jc w:val="both"/>
        <w:sectPr w:rsidR="00B37CF4">
          <w:headerReference w:type="even" r:id="rId143"/>
          <w:headerReference w:type="default" r:id="rId144"/>
          <w:pgSz w:w="16838" w:h="11906" w:orient="landscape"/>
          <w:pgMar w:top="605" w:right="1134" w:bottom="567" w:left="1134" w:header="0" w:footer="0" w:gutter="0"/>
          <w:cols w:space="720"/>
          <w:formProt w:val="0"/>
          <w:docGrid w:linePitch="381"/>
        </w:sectPr>
      </w:pPr>
      <w:r>
        <w:rPr>
          <w:szCs w:val="28"/>
        </w:rPr>
        <w:t xml:space="preserve">муниципального округа                                                                                                                                    </w:t>
      </w:r>
      <w:r>
        <w:t>И.С. Скоробогаченко</w:t>
      </w:r>
    </w:p>
    <w:tbl>
      <w:tblPr>
        <w:tblStyle w:val="affd"/>
        <w:tblW w:w="5557" w:type="dxa"/>
        <w:tblInd w:w="9217" w:type="dxa"/>
        <w:tblLayout w:type="fixed"/>
        <w:tblLook w:val="04A0" w:firstRow="1" w:lastRow="0" w:firstColumn="1" w:lastColumn="0" w:noHBand="0" w:noVBand="1"/>
      </w:tblPr>
      <w:tblGrid>
        <w:gridCol w:w="5557"/>
      </w:tblGrid>
      <w:tr w:rsidR="00B37CF4" w14:paraId="315F985C" w14:textId="77777777">
        <w:trPr>
          <w:trHeight w:val="2552"/>
        </w:trPr>
        <w:tc>
          <w:tcPr>
            <w:tcW w:w="5557" w:type="dxa"/>
            <w:tcBorders>
              <w:top w:val="nil"/>
              <w:left w:val="nil"/>
              <w:bottom w:val="nil"/>
              <w:right w:val="nil"/>
            </w:tcBorders>
          </w:tcPr>
          <w:p w14:paraId="15F399A8" w14:textId="77777777" w:rsidR="00B37CF4" w:rsidRDefault="00000000">
            <w:pPr>
              <w:widowControl w:val="0"/>
              <w:tabs>
                <w:tab w:val="center" w:pos="3124"/>
              </w:tabs>
              <w:ind w:left="-108"/>
            </w:pPr>
            <w:r>
              <w:rPr>
                <w:szCs w:val="28"/>
              </w:rPr>
              <w:lastRenderedPageBreak/>
              <w:t>Приложение 33</w:t>
            </w:r>
          </w:p>
          <w:p w14:paraId="3D5A8F22" w14:textId="77777777" w:rsidR="00B37CF4" w:rsidRDefault="00000000">
            <w:pPr>
              <w:widowControl w:val="0"/>
              <w:ind w:left="-108"/>
            </w:pPr>
            <w:r>
              <w:rPr>
                <w:szCs w:val="28"/>
              </w:rPr>
              <w:t>к Порядку предоставления</w:t>
            </w:r>
          </w:p>
          <w:p w14:paraId="5631E1AB" w14:textId="77777777" w:rsidR="00B37CF4" w:rsidRDefault="00000000">
            <w:pPr>
              <w:widowControl w:val="0"/>
              <w:ind w:left="-108"/>
            </w:pPr>
            <w:r>
              <w:rPr>
                <w:szCs w:val="28"/>
              </w:rPr>
              <w:t>субсидий крестьянским (фермерским)</w:t>
            </w:r>
          </w:p>
          <w:p w14:paraId="52AB408D" w14:textId="77777777" w:rsidR="00B37CF4" w:rsidRDefault="00000000">
            <w:pPr>
              <w:widowControl w:val="0"/>
              <w:ind w:left="-108"/>
            </w:pPr>
            <w:r>
              <w:rPr>
                <w:szCs w:val="28"/>
              </w:rPr>
              <w:t>хозяйствам и индивидуальным</w:t>
            </w:r>
          </w:p>
          <w:p w14:paraId="0ED83C7D"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18954408"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3B64D6C4" w14:textId="77777777" w:rsidR="00B37CF4" w:rsidRDefault="00B37CF4">
      <w:pPr>
        <w:spacing w:line="218" w:lineRule="auto"/>
        <w:ind w:left="7938"/>
        <w:jc w:val="center"/>
        <w:rPr>
          <w:sz w:val="16"/>
          <w:szCs w:val="16"/>
        </w:rPr>
      </w:pPr>
    </w:p>
    <w:p w14:paraId="268FF2C6" w14:textId="77777777" w:rsidR="00B37CF4" w:rsidRDefault="00000000">
      <w:pPr>
        <w:spacing w:line="218" w:lineRule="auto"/>
      </w:pPr>
      <w:r>
        <w:t>ФОРМА</w:t>
      </w:r>
    </w:p>
    <w:p w14:paraId="7B615A09" w14:textId="77777777" w:rsidR="00B37CF4" w:rsidRDefault="00000000">
      <w:pPr>
        <w:tabs>
          <w:tab w:val="left" w:pos="-5940"/>
        </w:tabs>
        <w:jc w:val="center"/>
        <w:rPr>
          <w:b/>
        </w:rPr>
      </w:pPr>
      <w:r>
        <w:rPr>
          <w:b/>
        </w:rPr>
        <w:t xml:space="preserve">СВОДНЫЙ РЕЕСТР № ___ </w:t>
      </w:r>
    </w:p>
    <w:p w14:paraId="60C80FBE" w14:textId="77777777" w:rsidR="00B37CF4" w:rsidRDefault="00000000">
      <w:pPr>
        <w:tabs>
          <w:tab w:val="left" w:pos="-5940"/>
        </w:tabs>
        <w:jc w:val="center"/>
        <w:rPr>
          <w:b/>
        </w:rPr>
      </w:pPr>
      <w:r>
        <w:rPr>
          <w:b/>
        </w:rPr>
        <w:t xml:space="preserve">получателей субсидий (граждан, ведущих личное подсобное хозяйство), </w:t>
      </w:r>
    </w:p>
    <w:p w14:paraId="7610CB41" w14:textId="77777777" w:rsidR="00B37CF4" w:rsidRDefault="00000000">
      <w:pPr>
        <w:tabs>
          <w:tab w:val="left" w:pos="-5940"/>
        </w:tabs>
        <w:jc w:val="center"/>
        <w:rPr>
          <w:b/>
        </w:rPr>
      </w:pPr>
      <w:r>
        <w:rPr>
          <w:b/>
        </w:rPr>
        <w:t>на возмещение части затрат на</w:t>
      </w:r>
    </w:p>
    <w:p w14:paraId="7D5277A4" w14:textId="77777777" w:rsidR="00B37CF4" w:rsidRDefault="00000000">
      <w:pPr>
        <w:tabs>
          <w:tab w:val="left" w:pos="-5940"/>
        </w:tabs>
        <w:jc w:val="center"/>
      </w:pPr>
      <w:r>
        <w:rPr>
          <w:sz w:val="24"/>
        </w:rPr>
        <w:t xml:space="preserve">  </w:t>
      </w:r>
      <w:r>
        <w:t>_________________________________________________________________________________</w:t>
      </w:r>
    </w:p>
    <w:p w14:paraId="5FC4D8AB" w14:textId="77777777" w:rsidR="00B37CF4" w:rsidRDefault="00000000">
      <w:pPr>
        <w:tabs>
          <w:tab w:val="left" w:pos="1260"/>
        </w:tabs>
        <w:jc w:val="center"/>
      </w:pPr>
      <w:r>
        <w:t xml:space="preserve">(вид субсидии) </w:t>
      </w:r>
    </w:p>
    <w:p w14:paraId="1DB90F56" w14:textId="77777777" w:rsidR="00B37CF4" w:rsidRDefault="00000000">
      <w:pPr>
        <w:rPr>
          <w:sz w:val="24"/>
        </w:rPr>
      </w:pPr>
      <w:r>
        <w:t>в соответствии _________</w:t>
      </w:r>
      <w:r>
        <w:rPr>
          <w:sz w:val="24"/>
        </w:rPr>
        <w:t>_______________________________________________________________________________________________</w:t>
      </w:r>
    </w:p>
    <w:p w14:paraId="5F8E0957" w14:textId="77777777" w:rsidR="00B37CF4" w:rsidRDefault="00000000">
      <w:pPr>
        <w:rPr>
          <w:sz w:val="24"/>
        </w:rPr>
      </w:pPr>
      <w:r>
        <w:rPr>
          <w:sz w:val="24"/>
        </w:rPr>
        <w:t xml:space="preserve">                                                   (наименование нормативно-правового документа муниципального образования, дата и номер)</w:t>
      </w:r>
    </w:p>
    <w:p w14:paraId="67094A29" w14:textId="77777777" w:rsidR="00B37CF4" w:rsidRDefault="00000000">
      <w:pPr>
        <w:jc w:val="right"/>
        <w:rPr>
          <w:sz w:val="24"/>
        </w:rPr>
      </w:pPr>
      <w:r>
        <w:rPr>
          <w:sz w:val="24"/>
        </w:rPr>
        <w:t>(рублей)</w:t>
      </w:r>
    </w:p>
    <w:p w14:paraId="6A6EF4E3" w14:textId="77777777" w:rsidR="00B37CF4" w:rsidRDefault="00B37CF4">
      <w:pPr>
        <w:tabs>
          <w:tab w:val="left" w:pos="1260"/>
        </w:tabs>
        <w:rPr>
          <w:sz w:val="8"/>
          <w:szCs w:val="8"/>
        </w:rPr>
      </w:pPr>
    </w:p>
    <w:tbl>
      <w:tblPr>
        <w:tblStyle w:val="affd"/>
        <w:tblW w:w="14601" w:type="dxa"/>
        <w:tblInd w:w="108" w:type="dxa"/>
        <w:tblLayout w:type="fixed"/>
        <w:tblLook w:val="04A0" w:firstRow="1" w:lastRow="0" w:firstColumn="1" w:lastColumn="0" w:noHBand="0" w:noVBand="1"/>
      </w:tblPr>
      <w:tblGrid>
        <w:gridCol w:w="853"/>
        <w:gridCol w:w="2833"/>
        <w:gridCol w:w="2127"/>
        <w:gridCol w:w="2409"/>
        <w:gridCol w:w="1701"/>
        <w:gridCol w:w="1941"/>
        <w:gridCol w:w="2737"/>
      </w:tblGrid>
      <w:tr w:rsidR="00B37CF4" w14:paraId="70FF09CA" w14:textId="77777777">
        <w:tc>
          <w:tcPr>
            <w:tcW w:w="852" w:type="dxa"/>
          </w:tcPr>
          <w:p w14:paraId="3DB59B2E" w14:textId="77777777" w:rsidR="00B37CF4" w:rsidRDefault="00000000">
            <w:pPr>
              <w:widowControl w:val="0"/>
              <w:tabs>
                <w:tab w:val="left" w:pos="-5940"/>
              </w:tabs>
              <w:suppressAutoHyphens/>
              <w:jc w:val="center"/>
              <w:rPr>
                <w:sz w:val="24"/>
              </w:rPr>
            </w:pPr>
            <w:r>
              <w:rPr>
                <w:sz w:val="24"/>
              </w:rPr>
              <w:t>№ п/п</w:t>
            </w:r>
          </w:p>
        </w:tc>
        <w:tc>
          <w:tcPr>
            <w:tcW w:w="2833" w:type="dxa"/>
          </w:tcPr>
          <w:p w14:paraId="7B0F1111" w14:textId="77777777" w:rsidR="00B37CF4" w:rsidRDefault="00000000">
            <w:pPr>
              <w:widowControl w:val="0"/>
              <w:tabs>
                <w:tab w:val="left" w:pos="-5940"/>
              </w:tabs>
              <w:suppressAutoHyphens/>
              <w:jc w:val="center"/>
              <w:rPr>
                <w:sz w:val="24"/>
              </w:rPr>
            </w:pPr>
            <w:r>
              <w:rPr>
                <w:sz w:val="24"/>
              </w:rPr>
              <w:t>Ф.И.О. гражданина, ведущего ЛПХ</w:t>
            </w:r>
          </w:p>
        </w:tc>
        <w:tc>
          <w:tcPr>
            <w:tcW w:w="2127" w:type="dxa"/>
          </w:tcPr>
          <w:p w14:paraId="0C0EC5D2" w14:textId="77777777" w:rsidR="00B37CF4" w:rsidRDefault="00000000">
            <w:pPr>
              <w:widowControl w:val="0"/>
              <w:tabs>
                <w:tab w:val="left" w:pos="-5940"/>
              </w:tabs>
              <w:suppressAutoHyphens/>
              <w:jc w:val="center"/>
              <w:rPr>
                <w:sz w:val="24"/>
              </w:rPr>
            </w:pPr>
            <w:r>
              <w:rPr>
                <w:sz w:val="24"/>
              </w:rPr>
              <w:t>ИНН</w:t>
            </w:r>
          </w:p>
        </w:tc>
        <w:tc>
          <w:tcPr>
            <w:tcW w:w="2409" w:type="dxa"/>
          </w:tcPr>
          <w:p w14:paraId="2DC7BA85" w14:textId="77777777" w:rsidR="00B37CF4" w:rsidRDefault="00000000">
            <w:pPr>
              <w:widowControl w:val="0"/>
              <w:tabs>
                <w:tab w:val="left" w:pos="-5940"/>
              </w:tabs>
              <w:suppressAutoHyphens/>
              <w:jc w:val="center"/>
              <w:rPr>
                <w:sz w:val="24"/>
              </w:rPr>
            </w:pPr>
            <w:r>
              <w:rPr>
                <w:sz w:val="24"/>
              </w:rPr>
              <w:t>Наименование банка</w:t>
            </w:r>
          </w:p>
        </w:tc>
        <w:tc>
          <w:tcPr>
            <w:tcW w:w="1701" w:type="dxa"/>
          </w:tcPr>
          <w:p w14:paraId="624B40C1" w14:textId="77777777" w:rsidR="00B37CF4" w:rsidRDefault="00000000">
            <w:pPr>
              <w:widowControl w:val="0"/>
              <w:tabs>
                <w:tab w:val="left" w:pos="-5940"/>
              </w:tabs>
              <w:suppressAutoHyphens/>
              <w:jc w:val="center"/>
              <w:rPr>
                <w:sz w:val="24"/>
              </w:rPr>
            </w:pPr>
            <w:r>
              <w:rPr>
                <w:sz w:val="24"/>
              </w:rPr>
              <w:t>БИК</w:t>
            </w:r>
          </w:p>
        </w:tc>
        <w:tc>
          <w:tcPr>
            <w:tcW w:w="1941" w:type="dxa"/>
          </w:tcPr>
          <w:p w14:paraId="7C000E0B" w14:textId="77777777" w:rsidR="00B37CF4" w:rsidRDefault="00000000">
            <w:pPr>
              <w:widowControl w:val="0"/>
              <w:tabs>
                <w:tab w:val="left" w:pos="-5940"/>
              </w:tabs>
              <w:suppressAutoHyphens/>
              <w:jc w:val="center"/>
              <w:rPr>
                <w:sz w:val="24"/>
              </w:rPr>
            </w:pPr>
            <w:r>
              <w:rPr>
                <w:sz w:val="24"/>
              </w:rPr>
              <w:t>Банковский счёт</w:t>
            </w:r>
          </w:p>
        </w:tc>
        <w:tc>
          <w:tcPr>
            <w:tcW w:w="2737" w:type="dxa"/>
          </w:tcPr>
          <w:p w14:paraId="2927A559" w14:textId="77777777" w:rsidR="00B37CF4" w:rsidRDefault="00000000">
            <w:pPr>
              <w:widowControl w:val="0"/>
              <w:tabs>
                <w:tab w:val="left" w:pos="-5940"/>
              </w:tabs>
              <w:suppressAutoHyphens/>
              <w:jc w:val="center"/>
              <w:rPr>
                <w:sz w:val="24"/>
              </w:rPr>
            </w:pPr>
            <w:r>
              <w:rPr>
                <w:sz w:val="24"/>
              </w:rPr>
              <w:t>Сумма субсидий</w:t>
            </w:r>
          </w:p>
        </w:tc>
      </w:tr>
      <w:tr w:rsidR="00B37CF4" w14:paraId="569B76C3" w14:textId="77777777">
        <w:tc>
          <w:tcPr>
            <w:tcW w:w="852" w:type="dxa"/>
          </w:tcPr>
          <w:p w14:paraId="03278F03" w14:textId="77777777" w:rsidR="00B37CF4" w:rsidRDefault="00000000">
            <w:pPr>
              <w:widowControl w:val="0"/>
              <w:tabs>
                <w:tab w:val="left" w:pos="-5940"/>
              </w:tabs>
              <w:suppressAutoHyphens/>
              <w:jc w:val="center"/>
              <w:rPr>
                <w:sz w:val="24"/>
              </w:rPr>
            </w:pPr>
            <w:r>
              <w:rPr>
                <w:sz w:val="24"/>
              </w:rPr>
              <w:t>1</w:t>
            </w:r>
          </w:p>
        </w:tc>
        <w:tc>
          <w:tcPr>
            <w:tcW w:w="2833" w:type="dxa"/>
          </w:tcPr>
          <w:p w14:paraId="1FA606B0" w14:textId="77777777" w:rsidR="00B37CF4" w:rsidRDefault="00000000">
            <w:pPr>
              <w:widowControl w:val="0"/>
              <w:tabs>
                <w:tab w:val="left" w:pos="-5940"/>
              </w:tabs>
              <w:suppressAutoHyphens/>
              <w:jc w:val="center"/>
              <w:rPr>
                <w:sz w:val="24"/>
              </w:rPr>
            </w:pPr>
            <w:r>
              <w:rPr>
                <w:sz w:val="24"/>
              </w:rPr>
              <w:t>2</w:t>
            </w:r>
          </w:p>
        </w:tc>
        <w:tc>
          <w:tcPr>
            <w:tcW w:w="2127" w:type="dxa"/>
          </w:tcPr>
          <w:p w14:paraId="3F5B41F1" w14:textId="77777777" w:rsidR="00B37CF4" w:rsidRDefault="00000000">
            <w:pPr>
              <w:widowControl w:val="0"/>
              <w:tabs>
                <w:tab w:val="left" w:pos="-5940"/>
              </w:tabs>
              <w:suppressAutoHyphens/>
              <w:jc w:val="center"/>
              <w:rPr>
                <w:sz w:val="24"/>
              </w:rPr>
            </w:pPr>
            <w:r>
              <w:rPr>
                <w:sz w:val="24"/>
              </w:rPr>
              <w:t>3</w:t>
            </w:r>
          </w:p>
        </w:tc>
        <w:tc>
          <w:tcPr>
            <w:tcW w:w="2409" w:type="dxa"/>
          </w:tcPr>
          <w:p w14:paraId="2AFD8747" w14:textId="77777777" w:rsidR="00B37CF4" w:rsidRDefault="00000000">
            <w:pPr>
              <w:widowControl w:val="0"/>
              <w:tabs>
                <w:tab w:val="left" w:pos="-5940"/>
              </w:tabs>
              <w:suppressAutoHyphens/>
              <w:jc w:val="center"/>
              <w:rPr>
                <w:sz w:val="24"/>
              </w:rPr>
            </w:pPr>
            <w:r>
              <w:rPr>
                <w:sz w:val="24"/>
              </w:rPr>
              <w:t>4</w:t>
            </w:r>
          </w:p>
        </w:tc>
        <w:tc>
          <w:tcPr>
            <w:tcW w:w="1701" w:type="dxa"/>
          </w:tcPr>
          <w:p w14:paraId="5B3B88A1" w14:textId="77777777" w:rsidR="00B37CF4" w:rsidRDefault="00000000">
            <w:pPr>
              <w:widowControl w:val="0"/>
              <w:tabs>
                <w:tab w:val="left" w:pos="-5940"/>
              </w:tabs>
              <w:suppressAutoHyphens/>
              <w:jc w:val="center"/>
              <w:rPr>
                <w:sz w:val="24"/>
              </w:rPr>
            </w:pPr>
            <w:r>
              <w:rPr>
                <w:sz w:val="24"/>
              </w:rPr>
              <w:t>5</w:t>
            </w:r>
          </w:p>
        </w:tc>
        <w:tc>
          <w:tcPr>
            <w:tcW w:w="1941" w:type="dxa"/>
          </w:tcPr>
          <w:p w14:paraId="15F58087" w14:textId="77777777" w:rsidR="00B37CF4" w:rsidRDefault="00000000">
            <w:pPr>
              <w:widowControl w:val="0"/>
              <w:tabs>
                <w:tab w:val="left" w:pos="-5940"/>
              </w:tabs>
              <w:suppressAutoHyphens/>
              <w:jc w:val="center"/>
              <w:rPr>
                <w:sz w:val="24"/>
              </w:rPr>
            </w:pPr>
            <w:r>
              <w:rPr>
                <w:sz w:val="24"/>
              </w:rPr>
              <w:t>6</w:t>
            </w:r>
          </w:p>
        </w:tc>
        <w:tc>
          <w:tcPr>
            <w:tcW w:w="2737" w:type="dxa"/>
          </w:tcPr>
          <w:p w14:paraId="06506E13" w14:textId="77777777" w:rsidR="00B37CF4" w:rsidRDefault="00000000">
            <w:pPr>
              <w:widowControl w:val="0"/>
              <w:tabs>
                <w:tab w:val="left" w:pos="-5940"/>
              </w:tabs>
              <w:suppressAutoHyphens/>
              <w:jc w:val="center"/>
              <w:rPr>
                <w:sz w:val="24"/>
              </w:rPr>
            </w:pPr>
            <w:r>
              <w:rPr>
                <w:sz w:val="24"/>
              </w:rPr>
              <w:t>7</w:t>
            </w:r>
          </w:p>
        </w:tc>
      </w:tr>
      <w:tr w:rsidR="00B37CF4" w14:paraId="5C99E2CE" w14:textId="77777777">
        <w:tc>
          <w:tcPr>
            <w:tcW w:w="852" w:type="dxa"/>
          </w:tcPr>
          <w:p w14:paraId="252808F5" w14:textId="77777777" w:rsidR="00B37CF4" w:rsidRDefault="00B37CF4">
            <w:pPr>
              <w:widowControl w:val="0"/>
              <w:tabs>
                <w:tab w:val="left" w:pos="-5940"/>
              </w:tabs>
              <w:suppressAutoHyphens/>
              <w:jc w:val="center"/>
              <w:rPr>
                <w:sz w:val="24"/>
              </w:rPr>
            </w:pPr>
          </w:p>
        </w:tc>
        <w:tc>
          <w:tcPr>
            <w:tcW w:w="2833" w:type="dxa"/>
          </w:tcPr>
          <w:p w14:paraId="0BEC6AFC" w14:textId="77777777" w:rsidR="00B37CF4" w:rsidRDefault="00B37CF4">
            <w:pPr>
              <w:widowControl w:val="0"/>
              <w:tabs>
                <w:tab w:val="left" w:pos="-5940"/>
              </w:tabs>
              <w:suppressAutoHyphens/>
              <w:jc w:val="center"/>
              <w:rPr>
                <w:sz w:val="24"/>
              </w:rPr>
            </w:pPr>
          </w:p>
        </w:tc>
        <w:tc>
          <w:tcPr>
            <w:tcW w:w="2127" w:type="dxa"/>
          </w:tcPr>
          <w:p w14:paraId="07D10012" w14:textId="77777777" w:rsidR="00B37CF4" w:rsidRDefault="00B37CF4">
            <w:pPr>
              <w:widowControl w:val="0"/>
              <w:tabs>
                <w:tab w:val="left" w:pos="-5940"/>
              </w:tabs>
              <w:suppressAutoHyphens/>
              <w:jc w:val="center"/>
              <w:rPr>
                <w:sz w:val="24"/>
              </w:rPr>
            </w:pPr>
          </w:p>
        </w:tc>
        <w:tc>
          <w:tcPr>
            <w:tcW w:w="2409" w:type="dxa"/>
          </w:tcPr>
          <w:p w14:paraId="77FC60B1" w14:textId="77777777" w:rsidR="00B37CF4" w:rsidRDefault="00B37CF4">
            <w:pPr>
              <w:widowControl w:val="0"/>
              <w:tabs>
                <w:tab w:val="left" w:pos="-5940"/>
              </w:tabs>
              <w:suppressAutoHyphens/>
              <w:jc w:val="center"/>
              <w:rPr>
                <w:sz w:val="24"/>
              </w:rPr>
            </w:pPr>
          </w:p>
        </w:tc>
        <w:tc>
          <w:tcPr>
            <w:tcW w:w="1701" w:type="dxa"/>
          </w:tcPr>
          <w:p w14:paraId="2816624F" w14:textId="77777777" w:rsidR="00B37CF4" w:rsidRDefault="00B37CF4">
            <w:pPr>
              <w:widowControl w:val="0"/>
              <w:tabs>
                <w:tab w:val="left" w:pos="-5940"/>
              </w:tabs>
              <w:suppressAutoHyphens/>
              <w:jc w:val="center"/>
              <w:rPr>
                <w:sz w:val="24"/>
              </w:rPr>
            </w:pPr>
          </w:p>
        </w:tc>
        <w:tc>
          <w:tcPr>
            <w:tcW w:w="1941" w:type="dxa"/>
          </w:tcPr>
          <w:p w14:paraId="7DC63BD9" w14:textId="77777777" w:rsidR="00B37CF4" w:rsidRDefault="00B37CF4">
            <w:pPr>
              <w:widowControl w:val="0"/>
              <w:tabs>
                <w:tab w:val="left" w:pos="-5940"/>
              </w:tabs>
              <w:suppressAutoHyphens/>
              <w:jc w:val="center"/>
              <w:rPr>
                <w:sz w:val="24"/>
              </w:rPr>
            </w:pPr>
          </w:p>
        </w:tc>
        <w:tc>
          <w:tcPr>
            <w:tcW w:w="2737" w:type="dxa"/>
          </w:tcPr>
          <w:p w14:paraId="38F2FB27" w14:textId="77777777" w:rsidR="00B37CF4" w:rsidRDefault="00B37CF4">
            <w:pPr>
              <w:widowControl w:val="0"/>
              <w:tabs>
                <w:tab w:val="left" w:pos="-5940"/>
              </w:tabs>
              <w:suppressAutoHyphens/>
              <w:jc w:val="center"/>
              <w:rPr>
                <w:sz w:val="24"/>
              </w:rPr>
            </w:pPr>
          </w:p>
        </w:tc>
      </w:tr>
      <w:tr w:rsidR="00B37CF4" w14:paraId="411281D5" w14:textId="77777777">
        <w:tc>
          <w:tcPr>
            <w:tcW w:w="852" w:type="dxa"/>
          </w:tcPr>
          <w:p w14:paraId="169ED84C" w14:textId="77777777" w:rsidR="00B37CF4" w:rsidRDefault="00B37CF4">
            <w:pPr>
              <w:widowControl w:val="0"/>
              <w:tabs>
                <w:tab w:val="left" w:pos="-5940"/>
              </w:tabs>
              <w:suppressAutoHyphens/>
              <w:jc w:val="both"/>
              <w:rPr>
                <w:sz w:val="24"/>
              </w:rPr>
            </w:pPr>
          </w:p>
        </w:tc>
        <w:tc>
          <w:tcPr>
            <w:tcW w:w="2833" w:type="dxa"/>
          </w:tcPr>
          <w:p w14:paraId="66DC9ED1" w14:textId="77777777" w:rsidR="00B37CF4" w:rsidRDefault="00B37CF4">
            <w:pPr>
              <w:widowControl w:val="0"/>
              <w:tabs>
                <w:tab w:val="left" w:pos="-5940"/>
              </w:tabs>
              <w:suppressAutoHyphens/>
              <w:jc w:val="both"/>
              <w:rPr>
                <w:sz w:val="24"/>
              </w:rPr>
            </w:pPr>
          </w:p>
        </w:tc>
        <w:tc>
          <w:tcPr>
            <w:tcW w:w="2127" w:type="dxa"/>
          </w:tcPr>
          <w:p w14:paraId="38C5B582" w14:textId="77777777" w:rsidR="00B37CF4" w:rsidRDefault="00B37CF4">
            <w:pPr>
              <w:widowControl w:val="0"/>
              <w:tabs>
                <w:tab w:val="left" w:pos="-5940"/>
              </w:tabs>
              <w:suppressAutoHyphens/>
              <w:jc w:val="both"/>
              <w:rPr>
                <w:sz w:val="24"/>
              </w:rPr>
            </w:pPr>
          </w:p>
        </w:tc>
        <w:tc>
          <w:tcPr>
            <w:tcW w:w="2409" w:type="dxa"/>
          </w:tcPr>
          <w:p w14:paraId="13D10031" w14:textId="77777777" w:rsidR="00B37CF4" w:rsidRDefault="00B37CF4">
            <w:pPr>
              <w:widowControl w:val="0"/>
              <w:tabs>
                <w:tab w:val="left" w:pos="-5940"/>
              </w:tabs>
              <w:suppressAutoHyphens/>
              <w:jc w:val="both"/>
              <w:rPr>
                <w:sz w:val="24"/>
              </w:rPr>
            </w:pPr>
          </w:p>
        </w:tc>
        <w:tc>
          <w:tcPr>
            <w:tcW w:w="1701" w:type="dxa"/>
          </w:tcPr>
          <w:p w14:paraId="5401019C" w14:textId="77777777" w:rsidR="00B37CF4" w:rsidRDefault="00B37CF4">
            <w:pPr>
              <w:widowControl w:val="0"/>
              <w:tabs>
                <w:tab w:val="left" w:pos="-5940"/>
              </w:tabs>
              <w:suppressAutoHyphens/>
              <w:jc w:val="both"/>
              <w:rPr>
                <w:sz w:val="24"/>
              </w:rPr>
            </w:pPr>
          </w:p>
        </w:tc>
        <w:tc>
          <w:tcPr>
            <w:tcW w:w="1941" w:type="dxa"/>
          </w:tcPr>
          <w:p w14:paraId="45A7A526" w14:textId="77777777" w:rsidR="00B37CF4" w:rsidRDefault="00B37CF4">
            <w:pPr>
              <w:widowControl w:val="0"/>
              <w:tabs>
                <w:tab w:val="left" w:pos="-5940"/>
              </w:tabs>
              <w:suppressAutoHyphens/>
              <w:jc w:val="both"/>
              <w:rPr>
                <w:sz w:val="24"/>
              </w:rPr>
            </w:pPr>
          </w:p>
        </w:tc>
        <w:tc>
          <w:tcPr>
            <w:tcW w:w="2737" w:type="dxa"/>
          </w:tcPr>
          <w:p w14:paraId="4B7776B9" w14:textId="77777777" w:rsidR="00B37CF4" w:rsidRDefault="00B37CF4">
            <w:pPr>
              <w:widowControl w:val="0"/>
              <w:tabs>
                <w:tab w:val="left" w:pos="-5940"/>
              </w:tabs>
              <w:suppressAutoHyphens/>
              <w:jc w:val="both"/>
              <w:rPr>
                <w:sz w:val="24"/>
              </w:rPr>
            </w:pPr>
          </w:p>
        </w:tc>
      </w:tr>
      <w:tr w:rsidR="00B37CF4" w14:paraId="44E15298" w14:textId="77777777">
        <w:tc>
          <w:tcPr>
            <w:tcW w:w="852" w:type="dxa"/>
            <w:tcBorders>
              <w:left w:val="nil"/>
              <w:bottom w:val="nil"/>
              <w:right w:val="nil"/>
            </w:tcBorders>
          </w:tcPr>
          <w:p w14:paraId="7E0B8E0F" w14:textId="77777777" w:rsidR="00B37CF4" w:rsidRDefault="00B37CF4">
            <w:pPr>
              <w:widowControl w:val="0"/>
              <w:tabs>
                <w:tab w:val="left" w:pos="-5940"/>
              </w:tabs>
              <w:suppressAutoHyphens/>
              <w:jc w:val="both"/>
              <w:rPr>
                <w:sz w:val="24"/>
              </w:rPr>
            </w:pPr>
          </w:p>
        </w:tc>
        <w:tc>
          <w:tcPr>
            <w:tcW w:w="2833" w:type="dxa"/>
            <w:tcBorders>
              <w:left w:val="nil"/>
              <w:bottom w:val="nil"/>
              <w:right w:val="nil"/>
            </w:tcBorders>
          </w:tcPr>
          <w:p w14:paraId="1C55D2CF" w14:textId="77777777" w:rsidR="00B37CF4" w:rsidRDefault="00B37CF4">
            <w:pPr>
              <w:widowControl w:val="0"/>
              <w:tabs>
                <w:tab w:val="left" w:pos="-5940"/>
              </w:tabs>
              <w:suppressAutoHyphens/>
              <w:jc w:val="both"/>
              <w:rPr>
                <w:sz w:val="24"/>
              </w:rPr>
            </w:pPr>
          </w:p>
        </w:tc>
        <w:tc>
          <w:tcPr>
            <w:tcW w:w="2127" w:type="dxa"/>
            <w:tcBorders>
              <w:left w:val="nil"/>
              <w:bottom w:val="nil"/>
              <w:right w:val="nil"/>
            </w:tcBorders>
          </w:tcPr>
          <w:p w14:paraId="2384FE55" w14:textId="77777777" w:rsidR="00B37CF4" w:rsidRDefault="00B37CF4">
            <w:pPr>
              <w:widowControl w:val="0"/>
              <w:tabs>
                <w:tab w:val="left" w:pos="-5940"/>
              </w:tabs>
              <w:suppressAutoHyphens/>
              <w:jc w:val="both"/>
              <w:rPr>
                <w:sz w:val="24"/>
              </w:rPr>
            </w:pPr>
          </w:p>
        </w:tc>
        <w:tc>
          <w:tcPr>
            <w:tcW w:w="2409" w:type="dxa"/>
            <w:tcBorders>
              <w:left w:val="nil"/>
              <w:bottom w:val="nil"/>
              <w:right w:val="nil"/>
            </w:tcBorders>
          </w:tcPr>
          <w:p w14:paraId="401DC005" w14:textId="77777777" w:rsidR="00B37CF4" w:rsidRDefault="00B37CF4">
            <w:pPr>
              <w:widowControl w:val="0"/>
              <w:tabs>
                <w:tab w:val="left" w:pos="-5940"/>
              </w:tabs>
              <w:suppressAutoHyphens/>
              <w:jc w:val="both"/>
              <w:rPr>
                <w:sz w:val="24"/>
              </w:rPr>
            </w:pPr>
          </w:p>
        </w:tc>
        <w:tc>
          <w:tcPr>
            <w:tcW w:w="1701" w:type="dxa"/>
            <w:tcBorders>
              <w:left w:val="nil"/>
              <w:bottom w:val="nil"/>
              <w:right w:val="nil"/>
            </w:tcBorders>
          </w:tcPr>
          <w:p w14:paraId="505C620C" w14:textId="77777777" w:rsidR="00B37CF4" w:rsidRDefault="00B37CF4">
            <w:pPr>
              <w:widowControl w:val="0"/>
              <w:tabs>
                <w:tab w:val="left" w:pos="-5940"/>
              </w:tabs>
              <w:suppressAutoHyphens/>
              <w:jc w:val="both"/>
              <w:rPr>
                <w:sz w:val="24"/>
              </w:rPr>
            </w:pPr>
          </w:p>
        </w:tc>
        <w:tc>
          <w:tcPr>
            <w:tcW w:w="1941" w:type="dxa"/>
            <w:tcBorders>
              <w:left w:val="nil"/>
              <w:bottom w:val="nil"/>
            </w:tcBorders>
          </w:tcPr>
          <w:p w14:paraId="032A4539" w14:textId="77777777" w:rsidR="00B37CF4" w:rsidRDefault="00000000">
            <w:pPr>
              <w:widowControl w:val="0"/>
              <w:tabs>
                <w:tab w:val="left" w:pos="-5940"/>
              </w:tabs>
              <w:suppressAutoHyphens/>
              <w:jc w:val="both"/>
              <w:rPr>
                <w:sz w:val="24"/>
              </w:rPr>
            </w:pPr>
            <w:r>
              <w:rPr>
                <w:sz w:val="24"/>
              </w:rPr>
              <w:t xml:space="preserve">             ИТОГО:</w:t>
            </w:r>
          </w:p>
        </w:tc>
        <w:tc>
          <w:tcPr>
            <w:tcW w:w="2737" w:type="dxa"/>
          </w:tcPr>
          <w:p w14:paraId="07AE4D8A" w14:textId="77777777" w:rsidR="00B37CF4" w:rsidRDefault="00B37CF4">
            <w:pPr>
              <w:widowControl w:val="0"/>
              <w:tabs>
                <w:tab w:val="left" w:pos="-5940"/>
              </w:tabs>
              <w:suppressAutoHyphens/>
              <w:jc w:val="both"/>
              <w:rPr>
                <w:sz w:val="24"/>
              </w:rPr>
            </w:pPr>
          </w:p>
        </w:tc>
      </w:tr>
    </w:tbl>
    <w:p w14:paraId="132A692E" w14:textId="77777777" w:rsidR="00B37CF4" w:rsidRDefault="00B37CF4">
      <w:pPr>
        <w:tabs>
          <w:tab w:val="left" w:pos="-5940"/>
        </w:tabs>
        <w:jc w:val="both"/>
      </w:pPr>
    </w:p>
    <w:p w14:paraId="5D11B757" w14:textId="77777777" w:rsidR="00B37CF4" w:rsidRDefault="00000000">
      <w:pPr>
        <w:tabs>
          <w:tab w:val="left" w:pos="-5940"/>
        </w:tabs>
        <w:jc w:val="both"/>
      </w:pPr>
      <w:r>
        <w:t>Уполномоченное лицо органа местного самоуправления    _____________________       ___________________________</w:t>
      </w:r>
    </w:p>
    <w:p w14:paraId="0BB37633" w14:textId="77777777" w:rsidR="00B37CF4" w:rsidRDefault="00000000">
      <w:pPr>
        <w:tabs>
          <w:tab w:val="left" w:pos="-5940"/>
          <w:tab w:val="left" w:pos="7799"/>
          <w:tab w:val="left" w:pos="11249"/>
        </w:tabs>
        <w:jc w:val="both"/>
        <w:rPr>
          <w:sz w:val="24"/>
        </w:rPr>
      </w:pPr>
      <w:r>
        <w:tab/>
        <w:t xml:space="preserve">     </w:t>
      </w:r>
      <w:r>
        <w:rPr>
          <w:sz w:val="24"/>
        </w:rPr>
        <w:t>(подпись)</w:t>
      </w:r>
      <w:r>
        <w:rPr>
          <w:sz w:val="24"/>
        </w:rPr>
        <w:tab/>
        <w:t>(расшифровка подписи)</w:t>
      </w:r>
    </w:p>
    <w:p w14:paraId="7ECA4416" w14:textId="77777777" w:rsidR="00B37CF4" w:rsidRDefault="00000000">
      <w:pPr>
        <w:tabs>
          <w:tab w:val="left" w:pos="-5940"/>
          <w:tab w:val="left" w:pos="7799"/>
          <w:tab w:val="left" w:pos="11249"/>
        </w:tabs>
        <w:jc w:val="both"/>
      </w:pPr>
      <w:r>
        <w:t>Главный бухгалтер                                                                   _____________________      ____________________________</w:t>
      </w:r>
    </w:p>
    <w:p w14:paraId="30A2FDB9" w14:textId="77777777" w:rsidR="00B37CF4" w:rsidRDefault="00000000">
      <w:pPr>
        <w:tabs>
          <w:tab w:val="left" w:pos="-5940"/>
          <w:tab w:val="left" w:pos="7114"/>
          <w:tab w:val="left" w:pos="8227"/>
          <w:tab w:val="left" w:pos="10850"/>
        </w:tabs>
        <w:jc w:val="both"/>
        <w:rPr>
          <w:sz w:val="24"/>
        </w:rPr>
      </w:pPr>
      <w:r>
        <w:rPr>
          <w:sz w:val="24"/>
        </w:rPr>
        <w:t xml:space="preserve">   </w:t>
      </w:r>
      <w:r>
        <w:rPr>
          <w:sz w:val="24"/>
        </w:rPr>
        <w:tab/>
        <w:t xml:space="preserve">             (подпись)</w:t>
      </w:r>
      <w:r>
        <w:rPr>
          <w:sz w:val="24"/>
        </w:rPr>
        <w:tab/>
        <w:t xml:space="preserve">      (расшифровка подписи)</w:t>
      </w:r>
    </w:p>
    <w:p w14:paraId="77EC7440" w14:textId="77777777" w:rsidR="00B37CF4" w:rsidRDefault="00B37CF4">
      <w:pPr>
        <w:tabs>
          <w:tab w:val="left" w:pos="-5940"/>
        </w:tabs>
        <w:jc w:val="both"/>
        <w:rPr>
          <w:sz w:val="16"/>
          <w:szCs w:val="16"/>
        </w:rPr>
      </w:pPr>
    </w:p>
    <w:p w14:paraId="4534B77B" w14:textId="77777777" w:rsidR="00B37CF4" w:rsidRDefault="00000000">
      <w:pPr>
        <w:tabs>
          <w:tab w:val="left" w:pos="-5940"/>
        </w:tabs>
        <w:jc w:val="both"/>
        <w:rPr>
          <w:sz w:val="24"/>
        </w:rPr>
      </w:pPr>
      <w:r>
        <w:rPr>
          <w:sz w:val="24"/>
        </w:rPr>
        <w:t xml:space="preserve"> « ___ »  __________________ </w:t>
      </w:r>
      <w:r>
        <w:t>20</w:t>
      </w:r>
      <w:r>
        <w:rPr>
          <w:sz w:val="24"/>
        </w:rPr>
        <w:t xml:space="preserve"> __ г.</w:t>
      </w:r>
    </w:p>
    <w:p w14:paraId="126FC9D2" w14:textId="77777777" w:rsidR="00B37CF4" w:rsidRDefault="00000000">
      <w:pPr>
        <w:jc w:val="both"/>
      </w:pPr>
      <w:r>
        <w:t xml:space="preserve">                                                                              </w:t>
      </w:r>
    </w:p>
    <w:p w14:paraId="659E327C" w14:textId="77777777" w:rsidR="00B37CF4" w:rsidRDefault="00B37CF4">
      <w:pPr>
        <w:jc w:val="both"/>
      </w:pPr>
    </w:p>
    <w:p w14:paraId="0103BDE8" w14:textId="77777777" w:rsidR="00B37CF4" w:rsidRDefault="00000000">
      <w:r>
        <w:rPr>
          <w:color w:val="000000"/>
          <w:szCs w:val="28"/>
          <w:lang w:eastAsia="en-US"/>
        </w:rPr>
        <w:t>Н</w:t>
      </w:r>
      <w:r>
        <w:rPr>
          <w:szCs w:val="28"/>
        </w:rPr>
        <w:t>ачальник управления сельского хозяйства</w:t>
      </w:r>
    </w:p>
    <w:p w14:paraId="07990E41" w14:textId="77777777" w:rsidR="00B37CF4" w:rsidRDefault="00000000">
      <w:r>
        <w:rPr>
          <w:szCs w:val="28"/>
        </w:rPr>
        <w:t>администрации Ленинградского</w:t>
      </w:r>
    </w:p>
    <w:p w14:paraId="15C48419" w14:textId="77777777" w:rsidR="00B37CF4" w:rsidRDefault="00000000">
      <w:pPr>
        <w:suppressAutoHyphens/>
        <w:ind w:right="-113"/>
        <w:jc w:val="both"/>
      </w:pPr>
      <w:r>
        <w:rPr>
          <w:szCs w:val="28"/>
        </w:rPr>
        <w:t xml:space="preserve">муниципального округа                                                                                                                                    </w:t>
      </w:r>
      <w:r>
        <w:t>И.С. Скоробогаченко</w:t>
      </w:r>
    </w:p>
    <w:p w14:paraId="2F0C5FB4" w14:textId="77777777" w:rsidR="00B37CF4" w:rsidRDefault="00B37CF4">
      <w:pPr>
        <w:suppressAutoHyphens/>
        <w:ind w:right="-113"/>
        <w:jc w:val="both"/>
        <w:sectPr w:rsidR="00B37CF4">
          <w:headerReference w:type="even" r:id="rId145"/>
          <w:headerReference w:type="default" r:id="rId146"/>
          <w:pgSz w:w="16838" w:h="11906" w:orient="landscape"/>
          <w:pgMar w:top="2277" w:right="1134" w:bottom="567" w:left="1134" w:header="1672" w:footer="0" w:gutter="0"/>
          <w:cols w:space="720"/>
          <w:formProt w:val="0"/>
          <w:docGrid w:linePitch="381"/>
        </w:sectPr>
      </w:pPr>
    </w:p>
    <w:tbl>
      <w:tblPr>
        <w:tblStyle w:val="affd"/>
        <w:tblW w:w="5550" w:type="dxa"/>
        <w:tblInd w:w="4241" w:type="dxa"/>
        <w:tblLayout w:type="fixed"/>
        <w:tblLook w:val="04A0" w:firstRow="1" w:lastRow="0" w:firstColumn="1" w:lastColumn="0" w:noHBand="0" w:noVBand="1"/>
      </w:tblPr>
      <w:tblGrid>
        <w:gridCol w:w="5550"/>
      </w:tblGrid>
      <w:tr w:rsidR="00B37CF4" w14:paraId="65A691C6" w14:textId="77777777">
        <w:trPr>
          <w:trHeight w:val="2541"/>
        </w:trPr>
        <w:tc>
          <w:tcPr>
            <w:tcW w:w="5550" w:type="dxa"/>
            <w:tcBorders>
              <w:top w:val="nil"/>
              <w:left w:val="nil"/>
              <w:bottom w:val="nil"/>
              <w:right w:val="nil"/>
            </w:tcBorders>
          </w:tcPr>
          <w:p w14:paraId="08C04975" w14:textId="77777777" w:rsidR="00B37CF4" w:rsidRDefault="00000000">
            <w:pPr>
              <w:widowControl w:val="0"/>
              <w:tabs>
                <w:tab w:val="center" w:pos="3124"/>
              </w:tabs>
              <w:ind w:left="-108"/>
            </w:pPr>
            <w:r>
              <w:rPr>
                <w:szCs w:val="28"/>
              </w:rPr>
              <w:lastRenderedPageBreak/>
              <w:t>Приложение 3</w:t>
            </w:r>
            <w:r>
              <w:rPr>
                <w:szCs w:val="28"/>
                <w:lang w:val="en-US"/>
              </w:rPr>
              <w:t>4</w:t>
            </w:r>
          </w:p>
          <w:p w14:paraId="53CECD28" w14:textId="77777777" w:rsidR="00B37CF4" w:rsidRDefault="00000000">
            <w:pPr>
              <w:widowControl w:val="0"/>
              <w:ind w:left="-108"/>
            </w:pPr>
            <w:r>
              <w:rPr>
                <w:szCs w:val="28"/>
              </w:rPr>
              <w:t>к Порядку предоставления</w:t>
            </w:r>
          </w:p>
          <w:p w14:paraId="3FA149D7" w14:textId="77777777" w:rsidR="00B37CF4" w:rsidRDefault="00000000">
            <w:pPr>
              <w:widowControl w:val="0"/>
              <w:ind w:left="-108"/>
            </w:pPr>
            <w:r>
              <w:rPr>
                <w:szCs w:val="28"/>
              </w:rPr>
              <w:t>субсидий крестьянским (фермерским)</w:t>
            </w:r>
          </w:p>
          <w:p w14:paraId="299A9838" w14:textId="77777777" w:rsidR="00B37CF4" w:rsidRDefault="00000000">
            <w:pPr>
              <w:widowControl w:val="0"/>
              <w:ind w:left="-108"/>
            </w:pPr>
            <w:r>
              <w:rPr>
                <w:szCs w:val="28"/>
              </w:rPr>
              <w:t>хозяйствам и индивидуальным</w:t>
            </w:r>
          </w:p>
          <w:p w14:paraId="2ACE7164" w14:textId="77777777" w:rsidR="00B37CF4" w:rsidRDefault="00000000">
            <w:pPr>
              <w:widowControl w:val="0"/>
              <w:ind w:left="-108"/>
            </w:pPr>
            <w:r>
              <w:rPr>
                <w:szCs w:val="28"/>
              </w:rPr>
              <w:t>предпринимателям, осуществляющим деятельность в области сельскохозяйственного производства, гражданам, ведущим личные подсобные хозяйства, а также гражданам, ведущим личные подсобные хозяйства и применяющим специальный налоговый режим «Налог на профессиональный доход» на территории муниципального образования</w:t>
            </w:r>
          </w:p>
          <w:p w14:paraId="4CE0C306" w14:textId="77777777" w:rsidR="00B37CF4" w:rsidRDefault="00000000">
            <w:pPr>
              <w:widowControl w:val="0"/>
              <w:tabs>
                <w:tab w:val="left" w:pos="2940"/>
                <w:tab w:val="left" w:pos="3119"/>
                <w:tab w:val="right" w:pos="9641"/>
              </w:tabs>
              <w:ind w:left="-108"/>
            </w:pPr>
            <w:r>
              <w:rPr>
                <w:szCs w:val="28"/>
              </w:rPr>
              <w:t>Ленинградский муниципальный округ Краснодарского края</w:t>
            </w:r>
          </w:p>
        </w:tc>
      </w:tr>
    </w:tbl>
    <w:p w14:paraId="4233358B" w14:textId="77777777" w:rsidR="00B37CF4" w:rsidRDefault="00B37CF4">
      <w:pPr>
        <w:spacing w:line="218" w:lineRule="auto"/>
        <w:rPr>
          <w:szCs w:val="28"/>
        </w:rPr>
      </w:pPr>
    </w:p>
    <w:p w14:paraId="4199DC74" w14:textId="77777777" w:rsidR="00B37CF4" w:rsidRDefault="00000000">
      <w:pPr>
        <w:spacing w:line="218" w:lineRule="auto"/>
        <w:rPr>
          <w:szCs w:val="28"/>
        </w:rPr>
      </w:pPr>
      <w:r>
        <w:rPr>
          <w:szCs w:val="28"/>
        </w:rPr>
        <w:t>ФОРМА</w:t>
      </w:r>
    </w:p>
    <w:p w14:paraId="46AB2881" w14:textId="77777777" w:rsidR="00B37CF4" w:rsidRDefault="00000000">
      <w:pPr>
        <w:widowControl w:val="0"/>
      </w:pPr>
      <w:r>
        <w:rPr>
          <w:szCs w:val="28"/>
        </w:rPr>
        <w:t xml:space="preserve">Заполняется гражданином, </w:t>
      </w:r>
    </w:p>
    <w:p w14:paraId="2F3DB8F4" w14:textId="77777777" w:rsidR="00B37CF4" w:rsidRDefault="00000000">
      <w:pPr>
        <w:widowControl w:val="0"/>
      </w:pPr>
      <w:r>
        <w:rPr>
          <w:szCs w:val="28"/>
        </w:rPr>
        <w:t xml:space="preserve">ведущим личное подсобное хозяйство </w:t>
      </w:r>
    </w:p>
    <w:p w14:paraId="6DED252E" w14:textId="77777777" w:rsidR="00B37CF4" w:rsidRDefault="00B37CF4">
      <w:pPr>
        <w:widowControl w:val="0"/>
      </w:pPr>
    </w:p>
    <w:p w14:paraId="3DB84CEC" w14:textId="77777777" w:rsidR="00B37CF4" w:rsidRDefault="00000000">
      <w:pPr>
        <w:widowControl w:val="0"/>
        <w:tabs>
          <w:tab w:val="left" w:pos="6735"/>
        </w:tabs>
        <w:jc w:val="center"/>
        <w:rPr>
          <w:szCs w:val="28"/>
        </w:rPr>
      </w:pPr>
      <w:r>
        <w:rPr>
          <w:szCs w:val="28"/>
        </w:rPr>
        <w:t>Отчёт о производстве продукции личного подсобного хозяйства*</w:t>
      </w:r>
    </w:p>
    <w:p w14:paraId="626BD346" w14:textId="77777777" w:rsidR="00B37CF4" w:rsidRDefault="00000000">
      <w:pPr>
        <w:tabs>
          <w:tab w:val="left" w:pos="6735"/>
        </w:tabs>
        <w:rPr>
          <w:szCs w:val="28"/>
        </w:rPr>
      </w:pPr>
      <w:r>
        <w:rPr>
          <w:szCs w:val="28"/>
        </w:rPr>
        <w:t>Наименование заявителя_______________________________________________</w:t>
      </w:r>
    </w:p>
    <w:p w14:paraId="5D950097" w14:textId="77777777" w:rsidR="00B37CF4" w:rsidRDefault="00000000">
      <w:pPr>
        <w:tabs>
          <w:tab w:val="left" w:pos="6735"/>
        </w:tabs>
        <w:jc w:val="center"/>
        <w:rPr>
          <w:sz w:val="24"/>
        </w:rPr>
      </w:pPr>
      <w:r>
        <w:rPr>
          <w:sz w:val="24"/>
        </w:rPr>
        <w:t xml:space="preserve">                                         (Ф.И.О. личного подсобного хозяйства)</w:t>
      </w:r>
    </w:p>
    <w:p w14:paraId="38448ABB" w14:textId="77777777" w:rsidR="00B37CF4" w:rsidRDefault="00000000">
      <w:pPr>
        <w:tabs>
          <w:tab w:val="left" w:pos="6735"/>
        </w:tabs>
        <w:rPr>
          <w:sz w:val="24"/>
        </w:rPr>
      </w:pPr>
      <w:r>
        <w:rPr>
          <w:szCs w:val="28"/>
        </w:rPr>
        <w:t>____________________________________________________________________</w:t>
      </w:r>
    </w:p>
    <w:p w14:paraId="388AF4A9" w14:textId="77777777" w:rsidR="00B37CF4" w:rsidRDefault="00000000">
      <w:pPr>
        <w:widowControl w:val="0"/>
        <w:jc w:val="center"/>
        <w:rPr>
          <w:sz w:val="24"/>
        </w:rPr>
      </w:pPr>
      <w:r>
        <w:rPr>
          <w:sz w:val="24"/>
        </w:rPr>
        <w:t>(почтовый адрес, телефон)</w:t>
      </w:r>
    </w:p>
    <w:tbl>
      <w:tblPr>
        <w:tblStyle w:val="affd"/>
        <w:tblW w:w="9647" w:type="dxa"/>
        <w:tblInd w:w="99" w:type="dxa"/>
        <w:tblLayout w:type="fixed"/>
        <w:tblLook w:val="04A0" w:firstRow="1" w:lastRow="0" w:firstColumn="1" w:lastColumn="0" w:noHBand="0" w:noVBand="1"/>
      </w:tblPr>
      <w:tblGrid>
        <w:gridCol w:w="547"/>
        <w:gridCol w:w="4263"/>
        <w:gridCol w:w="656"/>
        <w:gridCol w:w="4181"/>
      </w:tblGrid>
      <w:tr w:rsidR="00B37CF4" w14:paraId="480644AF" w14:textId="77777777">
        <w:tc>
          <w:tcPr>
            <w:tcW w:w="546" w:type="dxa"/>
            <w:vMerge w:val="restart"/>
          </w:tcPr>
          <w:p w14:paraId="45D8D13C" w14:textId="77777777" w:rsidR="00B37CF4" w:rsidRDefault="00B37CF4">
            <w:pPr>
              <w:widowControl w:val="0"/>
              <w:suppressAutoHyphens/>
              <w:jc w:val="center"/>
              <w:rPr>
                <w:sz w:val="24"/>
              </w:rPr>
            </w:pPr>
          </w:p>
        </w:tc>
        <w:tc>
          <w:tcPr>
            <w:tcW w:w="4263" w:type="dxa"/>
            <w:vMerge w:val="restart"/>
          </w:tcPr>
          <w:p w14:paraId="29DFBC78" w14:textId="77777777" w:rsidR="00B37CF4" w:rsidRDefault="00000000">
            <w:pPr>
              <w:widowControl w:val="0"/>
              <w:suppressAutoHyphens/>
              <w:jc w:val="center"/>
              <w:rPr>
                <w:sz w:val="24"/>
              </w:rPr>
            </w:pPr>
            <w:r>
              <w:rPr>
                <w:sz w:val="24"/>
              </w:rPr>
              <w:t>Наименование продукции</w:t>
            </w:r>
          </w:p>
        </w:tc>
        <w:tc>
          <w:tcPr>
            <w:tcW w:w="656" w:type="dxa"/>
            <w:vMerge w:val="restart"/>
          </w:tcPr>
          <w:p w14:paraId="074E20FD" w14:textId="77777777" w:rsidR="00B37CF4" w:rsidRDefault="00000000">
            <w:pPr>
              <w:widowControl w:val="0"/>
              <w:suppressAutoHyphens/>
              <w:jc w:val="center"/>
              <w:rPr>
                <w:sz w:val="24"/>
              </w:rPr>
            </w:pPr>
            <w:r>
              <w:rPr>
                <w:sz w:val="24"/>
              </w:rPr>
              <w:t>Ед. изм.</w:t>
            </w:r>
          </w:p>
        </w:tc>
        <w:tc>
          <w:tcPr>
            <w:tcW w:w="4181" w:type="dxa"/>
          </w:tcPr>
          <w:p w14:paraId="5B5431C5" w14:textId="77777777" w:rsidR="00B37CF4" w:rsidRDefault="00000000">
            <w:pPr>
              <w:widowControl w:val="0"/>
              <w:suppressAutoHyphens/>
              <w:jc w:val="center"/>
              <w:rPr>
                <w:sz w:val="24"/>
              </w:rPr>
            </w:pPr>
            <w:r>
              <w:rPr>
                <w:sz w:val="24"/>
              </w:rPr>
              <w:t>20__ год получения субсидий</w:t>
            </w:r>
          </w:p>
        </w:tc>
      </w:tr>
      <w:tr w:rsidR="00B37CF4" w14:paraId="4BCC1EF9" w14:textId="77777777">
        <w:tc>
          <w:tcPr>
            <w:tcW w:w="546" w:type="dxa"/>
            <w:vMerge/>
          </w:tcPr>
          <w:p w14:paraId="3385B98D" w14:textId="77777777" w:rsidR="00B37CF4" w:rsidRDefault="00B37CF4">
            <w:pPr>
              <w:widowControl w:val="0"/>
              <w:suppressAutoHyphens/>
              <w:jc w:val="center"/>
              <w:rPr>
                <w:sz w:val="24"/>
              </w:rPr>
            </w:pPr>
          </w:p>
        </w:tc>
        <w:tc>
          <w:tcPr>
            <w:tcW w:w="4263" w:type="dxa"/>
            <w:vMerge/>
          </w:tcPr>
          <w:p w14:paraId="2C2C371B" w14:textId="77777777" w:rsidR="00B37CF4" w:rsidRDefault="00B37CF4">
            <w:pPr>
              <w:widowControl w:val="0"/>
              <w:suppressAutoHyphens/>
              <w:jc w:val="center"/>
              <w:rPr>
                <w:sz w:val="24"/>
              </w:rPr>
            </w:pPr>
          </w:p>
        </w:tc>
        <w:tc>
          <w:tcPr>
            <w:tcW w:w="656" w:type="dxa"/>
            <w:vMerge/>
          </w:tcPr>
          <w:p w14:paraId="374ADB54" w14:textId="77777777" w:rsidR="00B37CF4" w:rsidRDefault="00B37CF4">
            <w:pPr>
              <w:widowControl w:val="0"/>
              <w:suppressAutoHyphens/>
              <w:jc w:val="center"/>
              <w:rPr>
                <w:sz w:val="24"/>
              </w:rPr>
            </w:pPr>
          </w:p>
        </w:tc>
        <w:tc>
          <w:tcPr>
            <w:tcW w:w="4181" w:type="dxa"/>
          </w:tcPr>
          <w:p w14:paraId="4DCCFB28" w14:textId="77777777" w:rsidR="00B37CF4" w:rsidRDefault="00000000">
            <w:pPr>
              <w:widowControl w:val="0"/>
              <w:suppressAutoHyphens/>
              <w:jc w:val="center"/>
              <w:rPr>
                <w:sz w:val="24"/>
              </w:rPr>
            </w:pPr>
            <w:r>
              <w:rPr>
                <w:sz w:val="24"/>
              </w:rPr>
              <w:t>Реализовано продукции</w:t>
            </w:r>
          </w:p>
        </w:tc>
      </w:tr>
      <w:tr w:rsidR="00B37CF4" w14:paraId="53A0612D" w14:textId="77777777">
        <w:tc>
          <w:tcPr>
            <w:tcW w:w="546" w:type="dxa"/>
          </w:tcPr>
          <w:p w14:paraId="70CD1071" w14:textId="77777777" w:rsidR="00B37CF4" w:rsidRDefault="00000000">
            <w:pPr>
              <w:widowControl w:val="0"/>
              <w:suppressAutoHyphens/>
              <w:jc w:val="center"/>
              <w:rPr>
                <w:sz w:val="24"/>
              </w:rPr>
            </w:pPr>
            <w:r>
              <w:rPr>
                <w:sz w:val="24"/>
              </w:rPr>
              <w:t>1</w:t>
            </w:r>
          </w:p>
        </w:tc>
        <w:tc>
          <w:tcPr>
            <w:tcW w:w="4263" w:type="dxa"/>
          </w:tcPr>
          <w:p w14:paraId="05FCC507" w14:textId="77777777" w:rsidR="00B37CF4" w:rsidRDefault="00000000">
            <w:pPr>
              <w:widowControl w:val="0"/>
              <w:suppressAutoHyphens/>
              <w:jc w:val="center"/>
              <w:rPr>
                <w:sz w:val="24"/>
              </w:rPr>
            </w:pPr>
            <w:r>
              <w:rPr>
                <w:sz w:val="24"/>
              </w:rPr>
              <w:t>Молоко (коров, коз)</w:t>
            </w:r>
          </w:p>
          <w:p w14:paraId="4D1F4854" w14:textId="77777777" w:rsidR="00B37CF4" w:rsidRDefault="00000000">
            <w:pPr>
              <w:widowControl w:val="0"/>
              <w:suppressAutoHyphens/>
              <w:jc w:val="center"/>
              <w:rPr>
                <w:sz w:val="20"/>
                <w:szCs w:val="20"/>
                <w:lang w:val="en-US"/>
              </w:rPr>
            </w:pPr>
            <w:r>
              <w:rPr>
                <w:sz w:val="20"/>
                <w:szCs w:val="20"/>
              </w:rPr>
              <w:t>(нужное подчеркнуть)</w:t>
            </w:r>
          </w:p>
        </w:tc>
        <w:tc>
          <w:tcPr>
            <w:tcW w:w="656" w:type="dxa"/>
          </w:tcPr>
          <w:p w14:paraId="44268D7D" w14:textId="77777777" w:rsidR="00B37CF4" w:rsidRDefault="00000000">
            <w:pPr>
              <w:widowControl w:val="0"/>
              <w:suppressAutoHyphens/>
              <w:jc w:val="center"/>
              <w:rPr>
                <w:sz w:val="24"/>
              </w:rPr>
            </w:pPr>
            <w:r>
              <w:rPr>
                <w:sz w:val="24"/>
              </w:rPr>
              <w:t>кг</w:t>
            </w:r>
          </w:p>
        </w:tc>
        <w:tc>
          <w:tcPr>
            <w:tcW w:w="4181" w:type="dxa"/>
            <w:vMerge w:val="restart"/>
          </w:tcPr>
          <w:p w14:paraId="160EDF7C" w14:textId="77777777" w:rsidR="00B37CF4" w:rsidRDefault="00B37CF4">
            <w:pPr>
              <w:widowControl w:val="0"/>
              <w:suppressAutoHyphens/>
              <w:jc w:val="center"/>
              <w:rPr>
                <w:sz w:val="24"/>
              </w:rPr>
            </w:pPr>
          </w:p>
        </w:tc>
      </w:tr>
      <w:tr w:rsidR="00B37CF4" w14:paraId="16BDD006" w14:textId="77777777">
        <w:tc>
          <w:tcPr>
            <w:tcW w:w="546" w:type="dxa"/>
          </w:tcPr>
          <w:p w14:paraId="4ABCDFFA" w14:textId="77777777" w:rsidR="00B37CF4" w:rsidRDefault="00000000">
            <w:pPr>
              <w:widowControl w:val="0"/>
              <w:suppressAutoHyphens/>
              <w:jc w:val="center"/>
              <w:rPr>
                <w:sz w:val="24"/>
              </w:rPr>
            </w:pPr>
            <w:r>
              <w:rPr>
                <w:sz w:val="24"/>
              </w:rPr>
              <w:t>2</w:t>
            </w:r>
          </w:p>
        </w:tc>
        <w:tc>
          <w:tcPr>
            <w:tcW w:w="4263" w:type="dxa"/>
          </w:tcPr>
          <w:p w14:paraId="4AE9517C" w14:textId="77777777" w:rsidR="00B37CF4" w:rsidRDefault="00000000">
            <w:pPr>
              <w:widowControl w:val="0"/>
              <w:suppressAutoHyphens/>
              <w:jc w:val="center"/>
              <w:rPr>
                <w:sz w:val="24"/>
              </w:rPr>
            </w:pPr>
            <w:r>
              <w:rPr>
                <w:sz w:val="24"/>
              </w:rPr>
              <w:t>Мясо КРС</w:t>
            </w:r>
          </w:p>
        </w:tc>
        <w:tc>
          <w:tcPr>
            <w:tcW w:w="656" w:type="dxa"/>
          </w:tcPr>
          <w:p w14:paraId="73E7EFD0" w14:textId="77777777" w:rsidR="00B37CF4" w:rsidRDefault="00000000">
            <w:pPr>
              <w:widowControl w:val="0"/>
              <w:suppressAutoHyphens/>
              <w:jc w:val="center"/>
              <w:rPr>
                <w:sz w:val="24"/>
              </w:rPr>
            </w:pPr>
            <w:r>
              <w:rPr>
                <w:sz w:val="24"/>
              </w:rPr>
              <w:t>кг</w:t>
            </w:r>
          </w:p>
        </w:tc>
        <w:tc>
          <w:tcPr>
            <w:tcW w:w="4181" w:type="dxa"/>
            <w:vMerge/>
          </w:tcPr>
          <w:p w14:paraId="23E802BD" w14:textId="77777777" w:rsidR="00B37CF4" w:rsidRDefault="00B37CF4">
            <w:pPr>
              <w:widowControl w:val="0"/>
              <w:suppressAutoHyphens/>
              <w:jc w:val="center"/>
              <w:rPr>
                <w:sz w:val="24"/>
              </w:rPr>
            </w:pPr>
          </w:p>
        </w:tc>
      </w:tr>
    </w:tbl>
    <w:p w14:paraId="0AE234F9" w14:textId="77777777" w:rsidR="00B37CF4" w:rsidRDefault="00B37CF4">
      <w:pPr>
        <w:jc w:val="center"/>
        <w:rPr>
          <w:sz w:val="24"/>
        </w:rPr>
      </w:pPr>
    </w:p>
    <w:tbl>
      <w:tblPr>
        <w:tblStyle w:val="affd"/>
        <w:tblW w:w="9628" w:type="dxa"/>
        <w:tblInd w:w="99" w:type="dxa"/>
        <w:tblLayout w:type="fixed"/>
        <w:tblLook w:val="04A0" w:firstRow="1" w:lastRow="0" w:firstColumn="1" w:lastColumn="0" w:noHBand="0" w:noVBand="1"/>
      </w:tblPr>
      <w:tblGrid>
        <w:gridCol w:w="556"/>
        <w:gridCol w:w="4286"/>
        <w:gridCol w:w="741"/>
        <w:gridCol w:w="4045"/>
      </w:tblGrid>
      <w:tr w:rsidR="00B37CF4" w14:paraId="33D55C69" w14:textId="77777777">
        <w:tc>
          <w:tcPr>
            <w:tcW w:w="555" w:type="dxa"/>
            <w:vMerge w:val="restart"/>
          </w:tcPr>
          <w:p w14:paraId="2316F02D" w14:textId="77777777" w:rsidR="00B37CF4" w:rsidRDefault="00B37CF4">
            <w:pPr>
              <w:widowControl w:val="0"/>
              <w:suppressAutoHyphens/>
              <w:jc w:val="center"/>
              <w:rPr>
                <w:sz w:val="24"/>
              </w:rPr>
            </w:pPr>
          </w:p>
        </w:tc>
        <w:tc>
          <w:tcPr>
            <w:tcW w:w="4286" w:type="dxa"/>
            <w:vMerge w:val="restart"/>
          </w:tcPr>
          <w:p w14:paraId="4208BF45" w14:textId="77777777" w:rsidR="00B37CF4" w:rsidRDefault="00000000">
            <w:pPr>
              <w:widowControl w:val="0"/>
              <w:suppressAutoHyphens/>
              <w:jc w:val="center"/>
              <w:rPr>
                <w:sz w:val="24"/>
              </w:rPr>
            </w:pPr>
            <w:r>
              <w:rPr>
                <w:sz w:val="24"/>
              </w:rPr>
              <w:t>Наименование продукции</w:t>
            </w:r>
          </w:p>
        </w:tc>
        <w:tc>
          <w:tcPr>
            <w:tcW w:w="741" w:type="dxa"/>
            <w:vMerge w:val="restart"/>
          </w:tcPr>
          <w:p w14:paraId="649E9A7F" w14:textId="77777777" w:rsidR="00B37CF4" w:rsidRDefault="00000000">
            <w:pPr>
              <w:widowControl w:val="0"/>
              <w:suppressAutoHyphens/>
              <w:jc w:val="center"/>
              <w:rPr>
                <w:sz w:val="24"/>
              </w:rPr>
            </w:pPr>
            <w:r>
              <w:rPr>
                <w:sz w:val="24"/>
              </w:rPr>
              <w:t>Ед. изм.</w:t>
            </w:r>
          </w:p>
        </w:tc>
        <w:tc>
          <w:tcPr>
            <w:tcW w:w="4045" w:type="dxa"/>
          </w:tcPr>
          <w:p w14:paraId="3399F193" w14:textId="77777777" w:rsidR="00B37CF4" w:rsidRDefault="00000000">
            <w:pPr>
              <w:widowControl w:val="0"/>
              <w:suppressAutoHyphens/>
              <w:jc w:val="center"/>
              <w:rPr>
                <w:sz w:val="24"/>
              </w:rPr>
            </w:pPr>
            <w:r>
              <w:rPr>
                <w:sz w:val="24"/>
              </w:rPr>
              <w:t>20__ год получения субсидий</w:t>
            </w:r>
          </w:p>
        </w:tc>
      </w:tr>
      <w:tr w:rsidR="00B37CF4" w14:paraId="73FA58AB" w14:textId="77777777">
        <w:tc>
          <w:tcPr>
            <w:tcW w:w="555" w:type="dxa"/>
            <w:vMerge/>
          </w:tcPr>
          <w:p w14:paraId="1B46F0FA" w14:textId="77777777" w:rsidR="00B37CF4" w:rsidRDefault="00B37CF4">
            <w:pPr>
              <w:widowControl w:val="0"/>
              <w:suppressAutoHyphens/>
              <w:jc w:val="center"/>
              <w:rPr>
                <w:sz w:val="24"/>
              </w:rPr>
            </w:pPr>
          </w:p>
        </w:tc>
        <w:tc>
          <w:tcPr>
            <w:tcW w:w="4286" w:type="dxa"/>
            <w:vMerge/>
          </w:tcPr>
          <w:p w14:paraId="0B976F94" w14:textId="77777777" w:rsidR="00B37CF4" w:rsidRDefault="00B37CF4">
            <w:pPr>
              <w:widowControl w:val="0"/>
              <w:suppressAutoHyphens/>
              <w:jc w:val="center"/>
              <w:rPr>
                <w:sz w:val="24"/>
              </w:rPr>
            </w:pPr>
          </w:p>
        </w:tc>
        <w:tc>
          <w:tcPr>
            <w:tcW w:w="741" w:type="dxa"/>
            <w:vMerge/>
          </w:tcPr>
          <w:p w14:paraId="4BA0428D" w14:textId="77777777" w:rsidR="00B37CF4" w:rsidRDefault="00B37CF4">
            <w:pPr>
              <w:widowControl w:val="0"/>
              <w:suppressAutoHyphens/>
              <w:jc w:val="center"/>
              <w:rPr>
                <w:sz w:val="24"/>
              </w:rPr>
            </w:pPr>
          </w:p>
        </w:tc>
        <w:tc>
          <w:tcPr>
            <w:tcW w:w="4045" w:type="dxa"/>
          </w:tcPr>
          <w:p w14:paraId="5E26077E" w14:textId="77777777" w:rsidR="00B37CF4" w:rsidRDefault="00000000">
            <w:pPr>
              <w:widowControl w:val="0"/>
              <w:suppressAutoHyphens/>
              <w:jc w:val="center"/>
              <w:rPr>
                <w:sz w:val="24"/>
              </w:rPr>
            </w:pPr>
            <w:r>
              <w:rPr>
                <w:sz w:val="24"/>
              </w:rPr>
              <w:t>Количество</w:t>
            </w:r>
          </w:p>
        </w:tc>
      </w:tr>
      <w:tr w:rsidR="00B37CF4" w14:paraId="095E3A2D" w14:textId="77777777">
        <w:tc>
          <w:tcPr>
            <w:tcW w:w="555" w:type="dxa"/>
          </w:tcPr>
          <w:p w14:paraId="6628878A" w14:textId="77777777" w:rsidR="00B37CF4" w:rsidRDefault="00000000">
            <w:pPr>
              <w:widowControl w:val="0"/>
              <w:suppressAutoHyphens/>
              <w:jc w:val="center"/>
              <w:rPr>
                <w:sz w:val="24"/>
              </w:rPr>
            </w:pPr>
            <w:r>
              <w:rPr>
                <w:sz w:val="24"/>
              </w:rPr>
              <w:t>1</w:t>
            </w:r>
          </w:p>
        </w:tc>
        <w:tc>
          <w:tcPr>
            <w:tcW w:w="4286" w:type="dxa"/>
          </w:tcPr>
          <w:p w14:paraId="3BE496DE" w14:textId="77777777" w:rsidR="00B37CF4" w:rsidRDefault="00000000">
            <w:pPr>
              <w:widowControl w:val="0"/>
              <w:suppressAutoHyphens/>
              <w:jc w:val="center"/>
              <w:rPr>
                <w:sz w:val="24"/>
              </w:rPr>
            </w:pPr>
            <w:r>
              <w:rPr>
                <w:sz w:val="24"/>
              </w:rPr>
              <w:t>Осеменение КРС, овец и коз</w:t>
            </w:r>
          </w:p>
          <w:p w14:paraId="4B7CA567" w14:textId="77777777" w:rsidR="00B37CF4" w:rsidRDefault="00000000">
            <w:pPr>
              <w:widowControl w:val="0"/>
              <w:suppressAutoHyphens/>
              <w:jc w:val="center"/>
              <w:rPr>
                <w:sz w:val="20"/>
                <w:szCs w:val="20"/>
                <w:lang w:val="en-US"/>
              </w:rPr>
            </w:pPr>
            <w:r>
              <w:rPr>
                <w:sz w:val="20"/>
                <w:szCs w:val="20"/>
              </w:rPr>
              <w:t>(нужное подчеркнуть)</w:t>
            </w:r>
          </w:p>
        </w:tc>
        <w:tc>
          <w:tcPr>
            <w:tcW w:w="741" w:type="dxa"/>
          </w:tcPr>
          <w:p w14:paraId="07E249B2" w14:textId="77777777" w:rsidR="00B37CF4" w:rsidRDefault="00000000">
            <w:pPr>
              <w:widowControl w:val="0"/>
              <w:suppressAutoHyphens/>
              <w:jc w:val="center"/>
              <w:rPr>
                <w:sz w:val="24"/>
              </w:rPr>
            </w:pPr>
            <w:r>
              <w:rPr>
                <w:sz w:val="24"/>
              </w:rPr>
              <w:t>гол</w:t>
            </w:r>
          </w:p>
        </w:tc>
        <w:tc>
          <w:tcPr>
            <w:tcW w:w="4045" w:type="dxa"/>
          </w:tcPr>
          <w:p w14:paraId="0F31ED03" w14:textId="77777777" w:rsidR="00B37CF4" w:rsidRDefault="00B37CF4">
            <w:pPr>
              <w:widowControl w:val="0"/>
              <w:suppressAutoHyphens/>
              <w:jc w:val="center"/>
              <w:rPr>
                <w:sz w:val="24"/>
              </w:rPr>
            </w:pPr>
          </w:p>
        </w:tc>
      </w:tr>
      <w:tr w:rsidR="00B37CF4" w14:paraId="2178527D" w14:textId="77777777">
        <w:tc>
          <w:tcPr>
            <w:tcW w:w="555" w:type="dxa"/>
          </w:tcPr>
          <w:p w14:paraId="7EEA78A8" w14:textId="77777777" w:rsidR="00B37CF4" w:rsidRDefault="00000000">
            <w:pPr>
              <w:widowControl w:val="0"/>
              <w:suppressAutoHyphens/>
              <w:jc w:val="center"/>
              <w:rPr>
                <w:sz w:val="24"/>
              </w:rPr>
            </w:pPr>
            <w:r>
              <w:rPr>
                <w:sz w:val="24"/>
              </w:rPr>
              <w:t>2</w:t>
            </w:r>
          </w:p>
        </w:tc>
        <w:tc>
          <w:tcPr>
            <w:tcW w:w="4286" w:type="dxa"/>
          </w:tcPr>
          <w:p w14:paraId="0423BA99" w14:textId="77777777" w:rsidR="00B37CF4" w:rsidRDefault="00000000">
            <w:pPr>
              <w:widowControl w:val="0"/>
              <w:suppressAutoHyphens/>
              <w:jc w:val="center"/>
              <w:rPr>
                <w:sz w:val="24"/>
              </w:rPr>
            </w:pPr>
            <w:r>
              <w:rPr>
                <w:sz w:val="24"/>
              </w:rPr>
              <w:t>Строительство теплиц для выращивания овощей и (или) ягод в защищённом грунте</w:t>
            </w:r>
          </w:p>
          <w:p w14:paraId="69BA32E8" w14:textId="77777777" w:rsidR="00B37CF4" w:rsidRDefault="00000000">
            <w:pPr>
              <w:widowControl w:val="0"/>
              <w:suppressAutoHyphens/>
              <w:jc w:val="center"/>
              <w:rPr>
                <w:sz w:val="20"/>
                <w:szCs w:val="20"/>
              </w:rPr>
            </w:pPr>
            <w:r>
              <w:rPr>
                <w:sz w:val="20"/>
                <w:szCs w:val="20"/>
              </w:rPr>
              <w:t>(нужное подчеркнуть)</w:t>
            </w:r>
          </w:p>
        </w:tc>
        <w:tc>
          <w:tcPr>
            <w:tcW w:w="741" w:type="dxa"/>
          </w:tcPr>
          <w:p w14:paraId="273FD862" w14:textId="77777777" w:rsidR="00B37CF4" w:rsidRDefault="00000000">
            <w:pPr>
              <w:widowControl w:val="0"/>
              <w:suppressAutoHyphens/>
              <w:jc w:val="center"/>
              <w:rPr>
                <w:sz w:val="24"/>
              </w:rPr>
            </w:pPr>
            <w:r>
              <w:rPr>
                <w:sz w:val="24"/>
              </w:rPr>
              <w:t>кв.м.</w:t>
            </w:r>
          </w:p>
        </w:tc>
        <w:tc>
          <w:tcPr>
            <w:tcW w:w="4045" w:type="dxa"/>
          </w:tcPr>
          <w:p w14:paraId="575CE2DE" w14:textId="77777777" w:rsidR="00B37CF4" w:rsidRDefault="00B37CF4">
            <w:pPr>
              <w:widowControl w:val="0"/>
              <w:suppressAutoHyphens/>
              <w:jc w:val="center"/>
              <w:rPr>
                <w:sz w:val="24"/>
              </w:rPr>
            </w:pPr>
          </w:p>
        </w:tc>
      </w:tr>
      <w:tr w:rsidR="00B37CF4" w14:paraId="56CDFBF0" w14:textId="77777777">
        <w:tc>
          <w:tcPr>
            <w:tcW w:w="555" w:type="dxa"/>
          </w:tcPr>
          <w:p w14:paraId="20015835" w14:textId="77777777" w:rsidR="00B37CF4" w:rsidRDefault="00000000">
            <w:pPr>
              <w:widowControl w:val="0"/>
              <w:suppressAutoHyphens/>
              <w:jc w:val="center"/>
              <w:rPr>
                <w:sz w:val="24"/>
              </w:rPr>
            </w:pPr>
            <w:r>
              <w:rPr>
                <w:sz w:val="24"/>
              </w:rPr>
              <w:t>3</w:t>
            </w:r>
          </w:p>
        </w:tc>
        <w:tc>
          <w:tcPr>
            <w:tcW w:w="4286" w:type="dxa"/>
          </w:tcPr>
          <w:p w14:paraId="6EA1B813" w14:textId="77777777" w:rsidR="00B37CF4" w:rsidRDefault="00000000">
            <w:pPr>
              <w:widowControl w:val="0"/>
              <w:suppressAutoHyphens/>
              <w:jc w:val="center"/>
              <w:rPr>
                <w:color w:val="000000"/>
              </w:rPr>
            </w:pPr>
            <w:r>
              <w:rPr>
                <w:color w:val="000000"/>
                <w:sz w:val="24"/>
              </w:rPr>
              <w:t>Приобретение молодняка птицы (гусей, индеек, уток, кур-несушек, перепелов)</w:t>
            </w:r>
          </w:p>
          <w:p w14:paraId="4D1FB467" w14:textId="77777777" w:rsidR="00B37CF4" w:rsidRDefault="00000000">
            <w:pPr>
              <w:widowControl w:val="0"/>
              <w:suppressAutoHyphens/>
              <w:jc w:val="center"/>
            </w:pPr>
            <w:r>
              <w:rPr>
                <w:color w:val="000000"/>
                <w:sz w:val="20"/>
                <w:szCs w:val="20"/>
              </w:rPr>
              <w:t>(нужное подчеркнуть)</w:t>
            </w:r>
          </w:p>
        </w:tc>
        <w:tc>
          <w:tcPr>
            <w:tcW w:w="741" w:type="dxa"/>
          </w:tcPr>
          <w:p w14:paraId="5458A4DD" w14:textId="77777777" w:rsidR="00B37CF4" w:rsidRDefault="00000000">
            <w:pPr>
              <w:widowControl w:val="0"/>
              <w:suppressAutoHyphens/>
              <w:jc w:val="center"/>
              <w:rPr>
                <w:sz w:val="24"/>
              </w:rPr>
            </w:pPr>
            <w:r>
              <w:rPr>
                <w:sz w:val="24"/>
              </w:rPr>
              <w:t>гол</w:t>
            </w:r>
          </w:p>
        </w:tc>
        <w:tc>
          <w:tcPr>
            <w:tcW w:w="4045" w:type="dxa"/>
          </w:tcPr>
          <w:p w14:paraId="67B99D21" w14:textId="77777777" w:rsidR="00B37CF4" w:rsidRDefault="00B37CF4">
            <w:pPr>
              <w:widowControl w:val="0"/>
              <w:suppressAutoHyphens/>
              <w:jc w:val="center"/>
              <w:rPr>
                <w:sz w:val="24"/>
              </w:rPr>
            </w:pPr>
          </w:p>
        </w:tc>
      </w:tr>
      <w:tr w:rsidR="00B37CF4" w14:paraId="7ED21A81" w14:textId="77777777">
        <w:tc>
          <w:tcPr>
            <w:tcW w:w="555" w:type="dxa"/>
          </w:tcPr>
          <w:p w14:paraId="3747172E" w14:textId="77777777" w:rsidR="00B37CF4" w:rsidRDefault="00000000">
            <w:pPr>
              <w:widowControl w:val="0"/>
              <w:suppressAutoHyphens/>
              <w:jc w:val="center"/>
              <w:rPr>
                <w:sz w:val="24"/>
              </w:rPr>
            </w:pPr>
            <w:r>
              <w:rPr>
                <w:sz w:val="24"/>
              </w:rPr>
              <w:t>4</w:t>
            </w:r>
          </w:p>
        </w:tc>
        <w:tc>
          <w:tcPr>
            <w:tcW w:w="4286" w:type="dxa"/>
          </w:tcPr>
          <w:p w14:paraId="3D511641" w14:textId="77777777" w:rsidR="00B37CF4" w:rsidRDefault="00000000">
            <w:pPr>
              <w:widowControl w:val="0"/>
              <w:suppressAutoHyphens/>
              <w:jc w:val="center"/>
              <w:rPr>
                <w:color w:val="000000"/>
              </w:rPr>
            </w:pPr>
            <w:r>
              <w:rPr>
                <w:color w:val="000000"/>
                <w:sz w:val="24"/>
              </w:rPr>
              <w:t>Приобретение молодняка кроликов</w:t>
            </w:r>
          </w:p>
        </w:tc>
        <w:tc>
          <w:tcPr>
            <w:tcW w:w="741" w:type="dxa"/>
          </w:tcPr>
          <w:p w14:paraId="6ACF8D95" w14:textId="77777777" w:rsidR="00B37CF4" w:rsidRDefault="00000000">
            <w:pPr>
              <w:widowControl w:val="0"/>
              <w:suppressAutoHyphens/>
              <w:jc w:val="center"/>
              <w:rPr>
                <w:sz w:val="24"/>
              </w:rPr>
            </w:pPr>
            <w:r>
              <w:rPr>
                <w:sz w:val="24"/>
              </w:rPr>
              <w:t>гол</w:t>
            </w:r>
          </w:p>
        </w:tc>
        <w:tc>
          <w:tcPr>
            <w:tcW w:w="4045" w:type="dxa"/>
          </w:tcPr>
          <w:p w14:paraId="37778264" w14:textId="77777777" w:rsidR="00B37CF4" w:rsidRDefault="00B37CF4">
            <w:pPr>
              <w:widowControl w:val="0"/>
              <w:suppressAutoHyphens/>
              <w:jc w:val="center"/>
              <w:rPr>
                <w:sz w:val="24"/>
              </w:rPr>
            </w:pPr>
          </w:p>
        </w:tc>
      </w:tr>
      <w:tr w:rsidR="00B37CF4" w14:paraId="790E91E6" w14:textId="77777777">
        <w:tc>
          <w:tcPr>
            <w:tcW w:w="555" w:type="dxa"/>
            <w:tcBorders>
              <w:top w:val="nil"/>
            </w:tcBorders>
          </w:tcPr>
          <w:p w14:paraId="5D4FC172" w14:textId="77777777" w:rsidR="00B37CF4" w:rsidRDefault="00000000">
            <w:pPr>
              <w:widowControl w:val="0"/>
              <w:suppressAutoHyphens/>
              <w:jc w:val="center"/>
              <w:rPr>
                <w:sz w:val="24"/>
              </w:rPr>
            </w:pPr>
            <w:r>
              <w:rPr>
                <w:sz w:val="24"/>
              </w:rPr>
              <w:t>5</w:t>
            </w:r>
          </w:p>
        </w:tc>
        <w:tc>
          <w:tcPr>
            <w:tcW w:w="4286" w:type="dxa"/>
            <w:tcBorders>
              <w:top w:val="nil"/>
            </w:tcBorders>
          </w:tcPr>
          <w:p w14:paraId="57BD128C" w14:textId="77777777" w:rsidR="00B37CF4" w:rsidRDefault="00000000">
            <w:pPr>
              <w:widowControl w:val="0"/>
              <w:suppressAutoHyphens/>
              <w:jc w:val="center"/>
              <w:rPr>
                <w:color w:val="000000"/>
              </w:rPr>
            </w:pPr>
            <w:r>
              <w:rPr>
                <w:color w:val="000000"/>
                <w:sz w:val="24"/>
              </w:rPr>
              <w:t>Приобретение молодняка нутрий</w:t>
            </w:r>
          </w:p>
        </w:tc>
        <w:tc>
          <w:tcPr>
            <w:tcW w:w="741" w:type="dxa"/>
            <w:tcBorders>
              <w:top w:val="nil"/>
            </w:tcBorders>
          </w:tcPr>
          <w:p w14:paraId="0B7D606D" w14:textId="77777777" w:rsidR="00B37CF4" w:rsidRDefault="00000000">
            <w:pPr>
              <w:widowControl w:val="0"/>
              <w:suppressAutoHyphens/>
              <w:jc w:val="center"/>
              <w:rPr>
                <w:sz w:val="24"/>
              </w:rPr>
            </w:pPr>
            <w:r>
              <w:rPr>
                <w:sz w:val="24"/>
              </w:rPr>
              <w:t>гол</w:t>
            </w:r>
          </w:p>
        </w:tc>
        <w:tc>
          <w:tcPr>
            <w:tcW w:w="4045" w:type="dxa"/>
            <w:tcBorders>
              <w:top w:val="nil"/>
            </w:tcBorders>
          </w:tcPr>
          <w:p w14:paraId="63E8E7B9" w14:textId="77777777" w:rsidR="00B37CF4" w:rsidRDefault="00B37CF4">
            <w:pPr>
              <w:widowControl w:val="0"/>
              <w:suppressAutoHyphens/>
              <w:jc w:val="center"/>
              <w:rPr>
                <w:sz w:val="24"/>
              </w:rPr>
            </w:pPr>
          </w:p>
        </w:tc>
      </w:tr>
      <w:tr w:rsidR="00B37CF4" w14:paraId="41A71F87" w14:textId="77777777">
        <w:tc>
          <w:tcPr>
            <w:tcW w:w="555" w:type="dxa"/>
            <w:tcBorders>
              <w:top w:val="nil"/>
            </w:tcBorders>
          </w:tcPr>
          <w:p w14:paraId="3F0021C3" w14:textId="77777777" w:rsidR="00B37CF4" w:rsidRDefault="00000000">
            <w:pPr>
              <w:widowControl w:val="0"/>
              <w:suppressAutoHyphens/>
              <w:jc w:val="center"/>
              <w:rPr>
                <w:sz w:val="24"/>
              </w:rPr>
            </w:pPr>
            <w:r>
              <w:rPr>
                <w:sz w:val="24"/>
              </w:rPr>
              <w:t>6</w:t>
            </w:r>
          </w:p>
        </w:tc>
        <w:tc>
          <w:tcPr>
            <w:tcW w:w="4286" w:type="dxa"/>
            <w:tcBorders>
              <w:top w:val="nil"/>
            </w:tcBorders>
          </w:tcPr>
          <w:p w14:paraId="031BFD67" w14:textId="77777777" w:rsidR="00B37CF4" w:rsidRDefault="00000000">
            <w:pPr>
              <w:widowControl w:val="0"/>
              <w:suppressAutoHyphens/>
              <w:jc w:val="center"/>
              <w:rPr>
                <w:color w:val="000000"/>
              </w:rPr>
            </w:pPr>
            <w:r>
              <w:rPr>
                <w:color w:val="000000"/>
                <w:sz w:val="24"/>
              </w:rPr>
              <w:t>Приобретение пчелопакетов</w:t>
            </w:r>
          </w:p>
        </w:tc>
        <w:tc>
          <w:tcPr>
            <w:tcW w:w="741" w:type="dxa"/>
            <w:tcBorders>
              <w:top w:val="nil"/>
            </w:tcBorders>
          </w:tcPr>
          <w:p w14:paraId="63D4F770" w14:textId="77777777" w:rsidR="00B37CF4" w:rsidRDefault="00000000">
            <w:pPr>
              <w:widowControl w:val="0"/>
              <w:suppressAutoHyphens/>
              <w:jc w:val="center"/>
              <w:rPr>
                <w:sz w:val="24"/>
              </w:rPr>
            </w:pPr>
            <w:r>
              <w:rPr>
                <w:sz w:val="24"/>
              </w:rPr>
              <w:t>шт</w:t>
            </w:r>
          </w:p>
        </w:tc>
        <w:tc>
          <w:tcPr>
            <w:tcW w:w="4045" w:type="dxa"/>
            <w:tcBorders>
              <w:top w:val="nil"/>
            </w:tcBorders>
          </w:tcPr>
          <w:p w14:paraId="7C25652B" w14:textId="77777777" w:rsidR="00B37CF4" w:rsidRDefault="00B37CF4">
            <w:pPr>
              <w:widowControl w:val="0"/>
              <w:suppressAutoHyphens/>
              <w:jc w:val="center"/>
              <w:rPr>
                <w:sz w:val="24"/>
              </w:rPr>
            </w:pPr>
          </w:p>
        </w:tc>
      </w:tr>
      <w:tr w:rsidR="00B37CF4" w14:paraId="2C2B84DB" w14:textId="77777777">
        <w:tc>
          <w:tcPr>
            <w:tcW w:w="555" w:type="dxa"/>
          </w:tcPr>
          <w:p w14:paraId="43715017" w14:textId="77777777" w:rsidR="00B37CF4" w:rsidRDefault="00000000">
            <w:pPr>
              <w:widowControl w:val="0"/>
              <w:suppressAutoHyphens/>
              <w:jc w:val="center"/>
              <w:rPr>
                <w:sz w:val="24"/>
              </w:rPr>
            </w:pPr>
            <w:r>
              <w:rPr>
                <w:sz w:val="24"/>
              </w:rPr>
              <w:t>7</w:t>
            </w:r>
          </w:p>
        </w:tc>
        <w:tc>
          <w:tcPr>
            <w:tcW w:w="4286" w:type="dxa"/>
          </w:tcPr>
          <w:p w14:paraId="6D1A5839" w14:textId="77777777" w:rsidR="00B37CF4" w:rsidRDefault="00000000">
            <w:pPr>
              <w:widowControl w:val="0"/>
              <w:suppressAutoHyphens/>
              <w:jc w:val="center"/>
              <w:rPr>
                <w:sz w:val="24"/>
              </w:rPr>
            </w:pPr>
            <w:r>
              <w:rPr>
                <w:sz w:val="24"/>
              </w:rPr>
              <w:t xml:space="preserve">Приобретение поголовья сельскохозяйственных животных </w:t>
            </w:r>
            <w:r>
              <w:rPr>
                <w:sz w:val="24"/>
              </w:rPr>
              <w:lastRenderedPageBreak/>
              <w:t>(коров, нетелей, овцематок, ремонтных тёлок, ярочек, козочек) для воспроизводства</w:t>
            </w:r>
          </w:p>
          <w:p w14:paraId="26B762B1" w14:textId="77777777" w:rsidR="00B37CF4" w:rsidRDefault="00000000">
            <w:pPr>
              <w:widowControl w:val="0"/>
              <w:suppressAutoHyphens/>
              <w:jc w:val="center"/>
            </w:pPr>
            <w:r>
              <w:rPr>
                <w:sz w:val="20"/>
                <w:szCs w:val="20"/>
              </w:rPr>
              <w:t>(нужное подчеркнуть)</w:t>
            </w:r>
          </w:p>
        </w:tc>
        <w:tc>
          <w:tcPr>
            <w:tcW w:w="741" w:type="dxa"/>
          </w:tcPr>
          <w:p w14:paraId="6451EE00" w14:textId="77777777" w:rsidR="00B37CF4" w:rsidRDefault="00000000">
            <w:pPr>
              <w:widowControl w:val="0"/>
              <w:suppressAutoHyphens/>
              <w:jc w:val="center"/>
              <w:rPr>
                <w:sz w:val="24"/>
              </w:rPr>
            </w:pPr>
            <w:r>
              <w:rPr>
                <w:sz w:val="24"/>
              </w:rPr>
              <w:lastRenderedPageBreak/>
              <w:t>гол</w:t>
            </w:r>
          </w:p>
        </w:tc>
        <w:tc>
          <w:tcPr>
            <w:tcW w:w="4045" w:type="dxa"/>
          </w:tcPr>
          <w:p w14:paraId="36245DB4" w14:textId="77777777" w:rsidR="00B37CF4" w:rsidRDefault="00B37CF4">
            <w:pPr>
              <w:widowControl w:val="0"/>
              <w:suppressAutoHyphens/>
              <w:jc w:val="center"/>
              <w:rPr>
                <w:sz w:val="24"/>
              </w:rPr>
            </w:pPr>
          </w:p>
        </w:tc>
      </w:tr>
      <w:tr w:rsidR="00B37CF4" w14:paraId="36EF60D1" w14:textId="77777777">
        <w:tc>
          <w:tcPr>
            <w:tcW w:w="555" w:type="dxa"/>
            <w:tcBorders>
              <w:top w:val="nil"/>
            </w:tcBorders>
          </w:tcPr>
          <w:p w14:paraId="1C947D75" w14:textId="77777777" w:rsidR="00B37CF4" w:rsidRDefault="00000000">
            <w:pPr>
              <w:widowControl w:val="0"/>
              <w:suppressAutoHyphens/>
              <w:jc w:val="center"/>
              <w:rPr>
                <w:sz w:val="24"/>
              </w:rPr>
            </w:pPr>
            <w:r>
              <w:rPr>
                <w:sz w:val="24"/>
              </w:rPr>
              <w:t>8</w:t>
            </w:r>
          </w:p>
        </w:tc>
        <w:tc>
          <w:tcPr>
            <w:tcW w:w="4286" w:type="dxa"/>
            <w:tcBorders>
              <w:top w:val="nil"/>
            </w:tcBorders>
          </w:tcPr>
          <w:p w14:paraId="079DB851" w14:textId="77777777" w:rsidR="00B37CF4" w:rsidRDefault="00000000">
            <w:pPr>
              <w:widowControl w:val="0"/>
              <w:suppressAutoHyphens/>
              <w:jc w:val="center"/>
              <w:rPr>
                <w:color w:val="000000"/>
              </w:rPr>
            </w:pPr>
            <w:r>
              <w:rPr>
                <w:color w:val="000000"/>
                <w:sz w:val="24"/>
              </w:rPr>
              <w:t xml:space="preserve">Площадь  </w:t>
            </w:r>
            <w:r>
              <w:rPr>
                <w:color w:val="000000"/>
                <w:sz w:val="24"/>
                <w:lang w:eastAsia="en-US"/>
              </w:rPr>
              <w:t xml:space="preserve">мелиорируемых </w:t>
            </w:r>
            <w:r>
              <w:rPr>
                <w:color w:val="000000"/>
                <w:sz w:val="24"/>
              </w:rPr>
              <w:t>земель при приобретении  систем капельного орошения для ведения овощеводства</w:t>
            </w:r>
          </w:p>
        </w:tc>
        <w:tc>
          <w:tcPr>
            <w:tcW w:w="741" w:type="dxa"/>
            <w:tcBorders>
              <w:top w:val="nil"/>
            </w:tcBorders>
          </w:tcPr>
          <w:p w14:paraId="48B4A17D" w14:textId="77777777" w:rsidR="00B37CF4" w:rsidRDefault="00000000">
            <w:pPr>
              <w:widowControl w:val="0"/>
              <w:suppressAutoHyphens/>
              <w:jc w:val="center"/>
              <w:rPr>
                <w:sz w:val="24"/>
              </w:rPr>
            </w:pPr>
            <w:r>
              <w:rPr>
                <w:sz w:val="24"/>
              </w:rPr>
              <w:t>кв.м.</w:t>
            </w:r>
          </w:p>
        </w:tc>
        <w:tc>
          <w:tcPr>
            <w:tcW w:w="4045" w:type="dxa"/>
            <w:tcBorders>
              <w:top w:val="nil"/>
            </w:tcBorders>
          </w:tcPr>
          <w:p w14:paraId="54A41CBD" w14:textId="77777777" w:rsidR="00B37CF4" w:rsidRDefault="00B37CF4">
            <w:pPr>
              <w:widowControl w:val="0"/>
              <w:suppressAutoHyphens/>
              <w:jc w:val="center"/>
              <w:rPr>
                <w:sz w:val="24"/>
              </w:rPr>
            </w:pPr>
          </w:p>
        </w:tc>
      </w:tr>
      <w:tr w:rsidR="00B37CF4" w14:paraId="5999FDF7" w14:textId="77777777">
        <w:tc>
          <w:tcPr>
            <w:tcW w:w="555" w:type="dxa"/>
            <w:tcBorders>
              <w:top w:val="nil"/>
            </w:tcBorders>
          </w:tcPr>
          <w:p w14:paraId="186209D2" w14:textId="77777777" w:rsidR="00B37CF4" w:rsidRDefault="00000000">
            <w:pPr>
              <w:widowControl w:val="0"/>
              <w:suppressAutoHyphens/>
              <w:jc w:val="center"/>
              <w:rPr>
                <w:sz w:val="24"/>
              </w:rPr>
            </w:pPr>
            <w:r>
              <w:rPr>
                <w:sz w:val="24"/>
              </w:rPr>
              <w:t>9</w:t>
            </w:r>
          </w:p>
        </w:tc>
        <w:tc>
          <w:tcPr>
            <w:tcW w:w="4286" w:type="dxa"/>
            <w:tcBorders>
              <w:top w:val="nil"/>
            </w:tcBorders>
          </w:tcPr>
          <w:p w14:paraId="041F733E" w14:textId="77777777" w:rsidR="00B37CF4" w:rsidRDefault="00000000">
            <w:pPr>
              <w:widowControl w:val="0"/>
              <w:suppressAutoHyphens/>
              <w:jc w:val="center"/>
              <w:rPr>
                <w:color w:val="000000"/>
              </w:rPr>
            </w:pPr>
            <w:r>
              <w:rPr>
                <w:color w:val="000000"/>
                <w:sz w:val="24"/>
              </w:rPr>
              <w:t>Приобретение технологического оборудования для животноводства, птицеводства, а также переработки животноводческой продукции</w:t>
            </w:r>
          </w:p>
          <w:p w14:paraId="4594BC9B" w14:textId="77777777" w:rsidR="00B37CF4" w:rsidRDefault="00000000">
            <w:pPr>
              <w:widowControl w:val="0"/>
              <w:suppressAutoHyphens/>
              <w:jc w:val="center"/>
              <w:rPr>
                <w:sz w:val="20"/>
                <w:szCs w:val="20"/>
                <w:lang w:val="en-US"/>
              </w:rPr>
            </w:pPr>
            <w:r>
              <w:rPr>
                <w:color w:val="000000"/>
                <w:sz w:val="20"/>
                <w:szCs w:val="20"/>
              </w:rPr>
              <w:t>(нужное подчеркнуть)</w:t>
            </w:r>
          </w:p>
        </w:tc>
        <w:tc>
          <w:tcPr>
            <w:tcW w:w="741" w:type="dxa"/>
            <w:tcBorders>
              <w:top w:val="nil"/>
            </w:tcBorders>
          </w:tcPr>
          <w:p w14:paraId="76147127" w14:textId="77777777" w:rsidR="00B37CF4" w:rsidRDefault="00000000">
            <w:pPr>
              <w:widowControl w:val="0"/>
              <w:suppressAutoHyphens/>
              <w:jc w:val="center"/>
              <w:rPr>
                <w:sz w:val="24"/>
              </w:rPr>
            </w:pPr>
            <w:r>
              <w:rPr>
                <w:sz w:val="24"/>
              </w:rPr>
              <w:t>ед.</w:t>
            </w:r>
          </w:p>
        </w:tc>
        <w:tc>
          <w:tcPr>
            <w:tcW w:w="4045" w:type="dxa"/>
            <w:tcBorders>
              <w:top w:val="nil"/>
            </w:tcBorders>
          </w:tcPr>
          <w:p w14:paraId="0945E620" w14:textId="77777777" w:rsidR="00B37CF4" w:rsidRDefault="00B37CF4">
            <w:pPr>
              <w:widowControl w:val="0"/>
              <w:suppressAutoHyphens/>
              <w:jc w:val="center"/>
              <w:rPr>
                <w:sz w:val="24"/>
              </w:rPr>
            </w:pPr>
          </w:p>
        </w:tc>
      </w:tr>
      <w:tr w:rsidR="00B37CF4" w14:paraId="7EA5D095" w14:textId="77777777">
        <w:trPr>
          <w:trHeight w:val="615"/>
        </w:trPr>
        <w:tc>
          <w:tcPr>
            <w:tcW w:w="555" w:type="dxa"/>
            <w:tcBorders>
              <w:top w:val="nil"/>
            </w:tcBorders>
          </w:tcPr>
          <w:p w14:paraId="03B0CA3F" w14:textId="77777777" w:rsidR="00B37CF4" w:rsidRDefault="00000000">
            <w:pPr>
              <w:widowControl w:val="0"/>
              <w:suppressAutoHyphens/>
              <w:jc w:val="center"/>
              <w:rPr>
                <w:sz w:val="24"/>
              </w:rPr>
            </w:pPr>
            <w:r>
              <w:rPr>
                <w:sz w:val="24"/>
              </w:rPr>
              <w:t>10</w:t>
            </w:r>
          </w:p>
        </w:tc>
        <w:tc>
          <w:tcPr>
            <w:tcW w:w="4286" w:type="dxa"/>
            <w:tcBorders>
              <w:top w:val="nil"/>
            </w:tcBorders>
          </w:tcPr>
          <w:p w14:paraId="304B7A60" w14:textId="77777777" w:rsidR="00B37CF4" w:rsidRDefault="00000000">
            <w:pPr>
              <w:widowControl w:val="0"/>
              <w:suppressAutoHyphens/>
              <w:jc w:val="center"/>
              <w:rPr>
                <w:color w:val="000000"/>
              </w:rPr>
            </w:pPr>
            <w:r>
              <w:rPr>
                <w:color w:val="000000"/>
                <w:sz w:val="24"/>
              </w:rPr>
              <w:t>Площадь посева (посадки) при приобретении саженцев плодово-ягодный культур, рассады и семян овощных и цветочных культур</w:t>
            </w:r>
          </w:p>
          <w:p w14:paraId="5AA28426" w14:textId="77777777" w:rsidR="00B37CF4" w:rsidRDefault="00000000">
            <w:pPr>
              <w:widowControl w:val="0"/>
              <w:suppressAutoHyphens/>
              <w:jc w:val="center"/>
              <w:rPr>
                <w:sz w:val="20"/>
                <w:szCs w:val="20"/>
                <w:lang w:val="en-US"/>
              </w:rPr>
            </w:pPr>
            <w:r>
              <w:rPr>
                <w:color w:val="000000"/>
                <w:sz w:val="20"/>
                <w:szCs w:val="20"/>
              </w:rPr>
              <w:t>(нужное подчеркнуть)</w:t>
            </w:r>
          </w:p>
        </w:tc>
        <w:tc>
          <w:tcPr>
            <w:tcW w:w="741" w:type="dxa"/>
            <w:tcBorders>
              <w:top w:val="nil"/>
            </w:tcBorders>
          </w:tcPr>
          <w:p w14:paraId="27B48664" w14:textId="77777777" w:rsidR="00B37CF4" w:rsidRDefault="00000000">
            <w:pPr>
              <w:widowControl w:val="0"/>
              <w:suppressAutoHyphens/>
              <w:jc w:val="center"/>
              <w:rPr>
                <w:sz w:val="24"/>
              </w:rPr>
            </w:pPr>
            <w:r>
              <w:rPr>
                <w:sz w:val="24"/>
              </w:rPr>
              <w:t>кв.м.</w:t>
            </w:r>
          </w:p>
        </w:tc>
        <w:tc>
          <w:tcPr>
            <w:tcW w:w="4045" w:type="dxa"/>
            <w:tcBorders>
              <w:top w:val="nil"/>
            </w:tcBorders>
          </w:tcPr>
          <w:p w14:paraId="539462F9" w14:textId="77777777" w:rsidR="00B37CF4" w:rsidRDefault="00B37CF4">
            <w:pPr>
              <w:widowControl w:val="0"/>
              <w:suppressAutoHyphens/>
              <w:jc w:val="center"/>
              <w:rPr>
                <w:sz w:val="24"/>
              </w:rPr>
            </w:pPr>
          </w:p>
        </w:tc>
      </w:tr>
    </w:tbl>
    <w:p w14:paraId="3A3FD413" w14:textId="77777777" w:rsidR="00B37CF4" w:rsidRDefault="00B37CF4">
      <w:pPr>
        <w:rPr>
          <w:sz w:val="24"/>
        </w:rPr>
      </w:pPr>
    </w:p>
    <w:p w14:paraId="3DB79EC4" w14:textId="77777777" w:rsidR="00B37CF4" w:rsidRDefault="00000000">
      <w:pPr>
        <w:rPr>
          <w:sz w:val="24"/>
        </w:rPr>
      </w:pPr>
      <w:r>
        <w:rPr>
          <w:sz w:val="24"/>
        </w:rPr>
        <w:t>*Предоставляется ЛПХ до 1 апреля года следующего за годом получения субсидий</w:t>
      </w:r>
    </w:p>
    <w:p w14:paraId="48529214" w14:textId="77777777" w:rsidR="00B37CF4" w:rsidRDefault="00000000">
      <w:pPr>
        <w:jc w:val="both"/>
        <w:rPr>
          <w:szCs w:val="28"/>
        </w:rPr>
      </w:pPr>
      <w:r>
        <w:rPr>
          <w:szCs w:val="28"/>
        </w:rPr>
        <w:t xml:space="preserve">Гражданин, ведущий </w:t>
      </w:r>
    </w:p>
    <w:p w14:paraId="22BAF10B" w14:textId="77777777" w:rsidR="00B37CF4" w:rsidRDefault="00000000">
      <w:pPr>
        <w:jc w:val="both"/>
        <w:rPr>
          <w:szCs w:val="28"/>
        </w:rPr>
      </w:pPr>
      <w:r>
        <w:rPr>
          <w:szCs w:val="28"/>
        </w:rPr>
        <w:t>личное подсобное хозяйство        _____________      ____________________</w:t>
      </w:r>
    </w:p>
    <w:p w14:paraId="78BDFC6C" w14:textId="77777777" w:rsidR="00B37CF4" w:rsidRDefault="00000000">
      <w:pPr>
        <w:jc w:val="both"/>
        <w:rPr>
          <w:sz w:val="24"/>
        </w:rPr>
      </w:pPr>
      <w:r>
        <w:rPr>
          <w:szCs w:val="28"/>
        </w:rPr>
        <w:t xml:space="preserve">«____»__________20__г.                 </w:t>
      </w:r>
      <w:r>
        <w:rPr>
          <w:sz w:val="24"/>
        </w:rPr>
        <w:t xml:space="preserve">    (подпись)                 (расшифровка подписи)</w:t>
      </w:r>
    </w:p>
    <w:p w14:paraId="2B89BBBD" w14:textId="77777777" w:rsidR="00B37CF4" w:rsidRDefault="00B37CF4">
      <w:pPr>
        <w:rPr>
          <w:szCs w:val="28"/>
        </w:rPr>
      </w:pPr>
    </w:p>
    <w:p w14:paraId="5DF408EA" w14:textId="77777777" w:rsidR="00B37CF4" w:rsidRDefault="00B37CF4">
      <w:pPr>
        <w:rPr>
          <w:szCs w:val="28"/>
        </w:rPr>
      </w:pPr>
    </w:p>
    <w:p w14:paraId="7606EF3E" w14:textId="77777777" w:rsidR="00B37CF4" w:rsidRDefault="00000000">
      <w:r>
        <w:rPr>
          <w:szCs w:val="28"/>
        </w:rPr>
        <w:t>Начальник управления сельского хозяйства</w:t>
      </w:r>
    </w:p>
    <w:p w14:paraId="03150F7E" w14:textId="77777777" w:rsidR="00B37CF4" w:rsidRDefault="00000000">
      <w:r>
        <w:rPr>
          <w:szCs w:val="28"/>
        </w:rPr>
        <w:t>администрации Ленинградского</w:t>
      </w:r>
    </w:p>
    <w:p w14:paraId="5A0012E3" w14:textId="77777777" w:rsidR="00B37CF4" w:rsidRDefault="00000000">
      <w:r>
        <w:rPr>
          <w:szCs w:val="28"/>
        </w:rPr>
        <w:t xml:space="preserve">муниципального округа                                                            </w:t>
      </w:r>
      <w:r>
        <w:t>И.С. Скоробогаченко</w:t>
      </w:r>
    </w:p>
    <w:p w14:paraId="4FE17E8F" w14:textId="77777777" w:rsidR="00B37CF4" w:rsidRDefault="00B37CF4"/>
    <w:sectPr w:rsidR="00B37CF4">
      <w:headerReference w:type="even" r:id="rId147"/>
      <w:headerReference w:type="default" r:id="rId148"/>
      <w:pgSz w:w="11906" w:h="16838"/>
      <w:pgMar w:top="1739" w:right="567" w:bottom="1134" w:left="1701" w:header="1134" w:footer="0" w:gutter="0"/>
      <w:cols w:space="720"/>
      <w:formProt w:val="0"/>
      <w:docGrid w:linePitch="360" w:charSpace="409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484051" w14:textId="77777777" w:rsidR="00051165" w:rsidRDefault="00051165">
      <w:r>
        <w:separator/>
      </w:r>
    </w:p>
  </w:endnote>
  <w:endnote w:type="continuationSeparator" w:id="0">
    <w:p w14:paraId="00BE7F5A" w14:textId="77777777" w:rsidR="00051165" w:rsidRDefault="0005116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CC"/>
    <w:family w:val="modern"/>
    <w:pitch w:val="fixed"/>
    <w:sig w:usb0="E0002EFF" w:usb1="C0007843" w:usb2="00000009" w:usb3="00000000" w:csb0="000001FF" w:csb1="00000000"/>
  </w:font>
  <w:font w:name="Times New Roman">
    <w:panose1 w:val="02020603050405020304"/>
    <w:charset w:val="CC"/>
    <w:family w:val="roman"/>
    <w:pitch w:val="variable"/>
    <w:sig w:usb0="E0002EFF" w:usb1="C000785B" w:usb2="00000009" w:usb3="00000000" w:csb0="000001FF" w:csb1="00000000"/>
  </w:font>
  <w:font w:name="Calibri">
    <w:panose1 w:val="020F0502020204030204"/>
    <w:charset w:val="CC"/>
    <w:family w:val="swiss"/>
    <w:pitch w:val="variable"/>
    <w:sig w:usb0="E0002EFF" w:usb1="C000247B" w:usb2="00000009" w:usb3="00000000" w:csb0="000001FF" w:csb1="00000000"/>
  </w:font>
  <w:font w:name="Arial">
    <w:panose1 w:val="020B0604020202020204"/>
    <w:charset w:val="CC"/>
    <w:family w:val="swiss"/>
    <w:pitch w:val="variable"/>
    <w:sig w:usb0="E0002EFF" w:usb1="C000785B" w:usb2="00000009" w:usb3="00000000" w:csb0="000001FF" w:csb1="00000000"/>
  </w:font>
  <w:font w:name="Franklin Gothic Medium">
    <w:panose1 w:val="020B0603020102020204"/>
    <w:charset w:val="CC"/>
    <w:family w:val="roman"/>
    <w:pitch w:val="variable"/>
  </w:font>
  <w:font w:name="Cambria">
    <w:panose1 w:val="02040503050406030204"/>
    <w:charset w:val="CC"/>
    <w:family w:val="roman"/>
    <w:pitch w:val="variable"/>
    <w:sig w:usb0="E00006FF" w:usb1="420024FF" w:usb2="02000000" w:usb3="00000000" w:csb0="0000019F" w:csb1="00000000"/>
  </w:font>
  <w:font w:name="Tahoma">
    <w:panose1 w:val="020B0604030504040204"/>
    <w:charset w:val="CC"/>
    <w:family w:val="roman"/>
    <w:pitch w:val="variable"/>
  </w:font>
  <w:font w:name="Lucida Sans">
    <w:panose1 w:val="00000000000000000000"/>
    <w:charset w:val="00"/>
    <w:family w:val="roman"/>
    <w:notTrueType/>
    <w:pitch w:val="default"/>
  </w:font>
  <w:font w:name="Liberation Sans">
    <w:altName w:val="Arial"/>
    <w:charset w:val="CC"/>
    <w:family w:val="roman"/>
    <w:pitch w:val="variable"/>
  </w:font>
  <w:font w:name="Microsoft YaHei">
    <w:panose1 w:val="020B0503020204020204"/>
    <w:charset w:val="00"/>
    <w:family w:val="roman"/>
    <w:notTrueType/>
    <w:pitch w:val="default"/>
  </w:font>
  <w:font w:name="Liberation Serif">
    <w:altName w:val="Times New Roman"/>
    <w:charset w:val="CC"/>
    <w:family w:val="roman"/>
    <w:pitch w:val="variable"/>
  </w:font>
  <w:font w:name="SimSun">
    <w:altName w:val="宋体"/>
    <w:panose1 w:val="02010600030101010101"/>
    <w:charset w:val="86"/>
    <w:family w:val="auto"/>
    <w:pitch w:val="variable"/>
    <w:sig w:usb0="00000001" w:usb1="080E0000" w:usb2="00000010" w:usb3="00000000" w:csb0="00040000" w:csb1="00000000"/>
  </w:font>
  <w:font w:name="Mangal">
    <w:panose1 w:val="00000400000000000000"/>
    <w:charset w:val="01"/>
    <w:family w:val="roman"/>
    <w:pitch w:val="variable"/>
    <w:sig w:usb0="00002000" w:usb1="00000000" w:usb2="00000000" w:usb3="00000000" w:csb0="0000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8B0A53" w14:textId="77777777" w:rsidR="00051165" w:rsidRDefault="00051165">
      <w:r>
        <w:separator/>
      </w:r>
    </w:p>
  </w:footnote>
  <w:footnote w:type="continuationSeparator" w:id="0">
    <w:p w14:paraId="420706F3" w14:textId="77777777" w:rsidR="00051165" w:rsidRDefault="0005116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6583B5" w14:textId="77777777" w:rsidR="00B37CF4" w:rsidRDefault="00000000">
    <w:pPr>
      <w:pStyle w:val="a7"/>
      <w:ind w:right="360"/>
      <w:jc w:val="center"/>
    </w:pPr>
    <w:r>
      <w:rPr>
        <w:noProof/>
      </w:rPr>
      <mc:AlternateContent>
        <mc:Choice Requires="wps">
          <w:drawing>
            <wp:anchor distT="0" distB="0" distL="106680" distR="114300" simplePos="0" relativeHeight="38" behindDoc="1" locked="0" layoutInCell="0" allowOverlap="1" wp14:anchorId="27E88E64" wp14:editId="1FAB53BE">
              <wp:simplePos x="0" y="0"/>
              <wp:positionH relativeFrom="margin">
                <wp:align>center</wp:align>
              </wp:positionH>
              <wp:positionV relativeFrom="paragraph">
                <wp:posOffset>635</wp:posOffset>
              </wp:positionV>
              <wp:extent cx="197485" cy="106045"/>
              <wp:effectExtent l="0" t="0" r="0" b="0"/>
              <wp:wrapSquare wrapText="bothSides"/>
              <wp:docPr id="2" name="Врезка1"/>
              <wp:cNvGraphicFramePr/>
              <a:graphic xmlns:a="http://schemas.openxmlformats.org/drawingml/2006/main">
                <a:graphicData uri="http://schemas.microsoft.com/office/word/2010/wordprocessingShape">
                  <wps:wsp>
                    <wps:cNvSpPr/>
                    <wps:spPr>
                      <a:xfrm>
                        <a:off x="0" y="0"/>
                        <a:ext cx="197640" cy="106200"/>
                      </a:xfrm>
                      <a:prstGeom prst="rect">
                        <a:avLst/>
                      </a:prstGeom>
                      <a:noFill/>
                      <a:ln w="0">
                        <a:noFill/>
                      </a:ln>
                    </wps:spPr>
                    <wps:style>
                      <a:lnRef idx="0">
                        <a:scrgbClr r="0" g="0" b="0"/>
                      </a:lnRef>
                      <a:fillRef idx="0">
                        <a:scrgbClr r="0" g="0" b="0"/>
                      </a:fillRef>
                      <a:effectRef idx="0">
                        <a:scrgbClr r="0" g="0" b="0"/>
                      </a:effectRef>
                      <a:fontRef idx="minor"/>
                    </wps:style>
                    <wps:txbx>
                      <w:txbxContent>
                        <w:p w14:paraId="0AB86975" w14:textId="77777777" w:rsidR="00B37CF4" w:rsidRDefault="00000000">
                          <w:pPr>
                            <w:pStyle w:val="a7"/>
                            <w:rPr>
                              <w:rStyle w:val="a3"/>
                            </w:rPr>
                          </w:pPr>
                          <w:r>
                            <w:rPr>
                              <w:rStyle w:val="a3"/>
                              <w:color w:val="000000"/>
                            </w:rPr>
                            <w:fldChar w:fldCharType="begin"/>
                          </w:r>
                          <w:r>
                            <w:rPr>
                              <w:rStyle w:val="a3"/>
                              <w:color w:val="000000"/>
                            </w:rPr>
                            <w:instrText xml:space="preserve"> PAGE </w:instrText>
                          </w:r>
                          <w:r>
                            <w:rPr>
                              <w:rStyle w:val="a3"/>
                              <w:color w:val="000000"/>
                            </w:rPr>
                            <w:fldChar w:fldCharType="separate"/>
                          </w:r>
                          <w:r>
                            <w:rPr>
                              <w:rStyle w:val="a3"/>
                              <w:color w:val="000000"/>
                            </w:rPr>
                            <w:t>38</w:t>
                          </w:r>
                          <w:r>
                            <w:rPr>
                              <w:rStyle w:val="a3"/>
                              <w:color w:val="000000"/>
                            </w:rPr>
                            <w:fldChar w:fldCharType="end"/>
                          </w:r>
                        </w:p>
                      </w:txbxContent>
                    </wps:txbx>
                    <wps:bodyPr tIns="23408640" bIns="23408640" anchor="t">
                      <a:noAutofit/>
                    </wps:bodyPr>
                  </wps:wsp>
                </a:graphicData>
              </a:graphic>
            </wp:anchor>
          </w:drawing>
        </mc:Choice>
        <mc:Fallback>
          <w:pict>
            <v:rect w14:anchorId="27E88E64" id="Врезка1" o:spid="_x0000_s1026" style="position:absolute;left:0;text-align:left;margin-left:0;margin-top:.05pt;width:15.55pt;height:8.35pt;z-index:-503316442;visibility:visible;mso-wrap-style:square;mso-wrap-distance-left:8.4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rguyQEAAPcDAAAOAAAAZHJzL2Uyb0RvYy54bWysU8Fu2zAMvQ/YPwi6L3ayIuuMOEXRosOA&#10;YSva7QNkWYoFyKJAqbHz96Nk1+m6U4ddZIrieyQf6d3V2Ft2VBgMuJqvVyVnyklojTvU/NfPuw+X&#10;nIUoXCssOFXzkwr8av/+3W7wldpAB7ZVyIjEhWrwNe9i9FVRBNmpXoQVeOXoUQP2ItIVD0WLYiD2&#10;3habstwWA2DrEaQKgby30yPfZ36tlYw/tA4qMltzqi3mE/PZpLPY70R1QOE7I+cyxD9U0QvjKOlC&#10;dSuiYE9o/qLqjUQIoONKQl+A1kaq3AN1sy5fdfPYCa9yLyRO8ItM4f/Ryu/HR3+PJMPgQxXITF2M&#10;Gvv0pfrYmMU6LWKpMTJJzvXnT9sLklTS07rc0jCSmMUZ7DHELwp6loyaI80iSySO30KcQp9DUi4H&#10;d8baPA/r2JDy/eEmZusowbnObMWTVSnOugelmWlzuckRJB6aG4tsmjatIxX7PPNMRoAUqCntG7Ez&#10;JKFVXrI34hdQzg8uLvjeOMAs5IvukhnHZpyn1EB7ukcWvzpahM3Hi/IyD6J5dRdOdkDNT6o7uH6K&#10;oE1WPhFOLLOgtF15dvOfkNb35T1Hnf/X/W8AAAD//wMAUEsDBBQABgAIAAAAIQDZsGgz2QAAAAMB&#10;AAAPAAAAZHJzL2Rvd25yZXYueG1sTI9Ba8JAEIXvBf/DMoXe6iYWRNJsRIriTdCq4G2TnSbB3dmQ&#10;XU389x1P7Wl484Y338uXo7Pijn1oPSlIpwkIpMqblmoFx+/N+wJEiJqMtp5QwQMDLIvJS64z4wfa&#10;4/0Qa8EhFDKtoImxy6QMVYNOh6nvkNj78b3TkWVfS9PrgcOdlbMkmUunW+IPje7wq8Hqerg5BbtH&#10;OVuVgx3Op0163a534/p42Sv19jquPkFEHOPfMTzxGR0KZir9jUwQVgEXic+tYO8j5Vmymi9AFrn8&#10;z178AgAA//8DAFBLAQItABQABgAIAAAAIQC2gziS/gAAAOEBAAATAAAAAAAAAAAAAAAAAAAAAABb&#10;Q29udGVudF9UeXBlc10ueG1sUEsBAi0AFAAGAAgAAAAhADj9If/WAAAAlAEAAAsAAAAAAAAAAAAA&#10;AAAALwEAAF9yZWxzLy5yZWxzUEsBAi0AFAAGAAgAAAAhAG42uC7JAQAA9wMAAA4AAAAAAAAAAAAA&#10;AAAALgIAAGRycy9lMm9Eb2MueG1sUEsBAi0AFAAGAAgAAAAhANmwaDPZAAAAAwEAAA8AAAAAAAAA&#10;AAAAAAAAIwQAAGRycy9kb3ducmV2LnhtbFBLBQYAAAAABAAEAPMAAAApBQAAAAA=&#10;" o:allowincell="f" filled="f" stroked="f" strokeweight="0">
              <v:textbox inset=",1843.2pt,,1843.2pt">
                <w:txbxContent>
                  <w:p w14:paraId="0AB86975" w14:textId="77777777" w:rsidR="00B37CF4" w:rsidRDefault="00000000">
                    <w:pPr>
                      <w:pStyle w:val="a7"/>
                      <w:rPr>
                        <w:rStyle w:val="a3"/>
                      </w:rPr>
                    </w:pPr>
                    <w:r>
                      <w:rPr>
                        <w:rStyle w:val="a3"/>
                        <w:color w:val="000000"/>
                      </w:rPr>
                      <w:fldChar w:fldCharType="begin"/>
                    </w:r>
                    <w:r>
                      <w:rPr>
                        <w:rStyle w:val="a3"/>
                        <w:color w:val="000000"/>
                      </w:rPr>
                      <w:instrText xml:space="preserve"> PAGE </w:instrText>
                    </w:r>
                    <w:r>
                      <w:rPr>
                        <w:rStyle w:val="a3"/>
                        <w:color w:val="000000"/>
                      </w:rPr>
                      <w:fldChar w:fldCharType="separate"/>
                    </w:r>
                    <w:r>
                      <w:rPr>
                        <w:rStyle w:val="a3"/>
                        <w:color w:val="000000"/>
                      </w:rPr>
                      <w:t>38</w:t>
                    </w:r>
                    <w:r>
                      <w:rPr>
                        <w:rStyle w:val="a3"/>
                        <w:color w:val="000000"/>
                      </w:rPr>
                      <w:fldChar w:fldCharType="end"/>
                    </w:r>
                  </w:p>
                </w:txbxContent>
              </v:textbox>
              <w10:wrap type="square" anchorx="margin"/>
            </v:rect>
          </w:pict>
        </mc:Fallback>
      </mc:AlternateContent>
    </w:r>
    <w:r>
      <w:fldChar w:fldCharType="begin"/>
    </w:r>
    <w:r>
      <w:instrText xml:space="preserve"> PAGE </w:instrText>
    </w:r>
    <w:r>
      <w:fldChar w:fldCharType="separate"/>
    </w:r>
    <w:r>
      <w:t>38</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8605DD" w14:textId="77777777" w:rsidR="00B37CF4" w:rsidRDefault="00000000">
    <w:pPr>
      <w:pStyle w:val="a7"/>
      <w:jc w:val="center"/>
    </w:pPr>
    <w:r>
      <w:fldChar w:fldCharType="begin"/>
    </w:r>
    <w:r>
      <w:instrText xml:space="preserve"> PAGE </w:instrText>
    </w:r>
    <w:r>
      <w:fldChar w:fldCharType="separate"/>
    </w:r>
    <w:r>
      <w:t>39</w:t>
    </w:r>
    <w:r>
      <w:fldChar w:fldCharType="end"/>
    </w:r>
  </w:p>
  <w:p w14:paraId="449BA4B6" w14:textId="77777777" w:rsidR="00B37CF4" w:rsidRDefault="00B37CF4">
    <w:pPr>
      <w:pStyle w:val="a7"/>
      <w:ind w:right="36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D51024" w14:textId="77777777" w:rsidR="00B37CF4" w:rsidRDefault="00B37CF4">
    <w:pPr>
      <w:pStyle w:val="a7"/>
      <w:jc w:val="center"/>
    </w:pPr>
  </w:p>
  <w:p w14:paraId="64D8E6AE" w14:textId="77777777" w:rsidR="00B37CF4" w:rsidRDefault="00B37CF4">
    <w:pPr>
      <w:pStyle w:val="a7"/>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E5A31A" w14:textId="77777777" w:rsidR="00B37CF4" w:rsidRDefault="00B37CF4">
    <w:pPr>
      <w:pStyle w:val="affc"/>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64467" w14:textId="77777777" w:rsidR="00B37CF4" w:rsidRDefault="00000000">
    <w:pPr>
      <w:pStyle w:val="a7"/>
      <w:jc w:val="center"/>
    </w:pPr>
    <w:r>
      <w:fldChar w:fldCharType="begin"/>
    </w:r>
    <w:r>
      <w:instrText xml:space="preserve"> PAGE </w:instrText>
    </w:r>
    <w:r>
      <w:fldChar w:fldCharType="separate"/>
    </w:r>
    <w:r>
      <w:t>41</w:t>
    </w:r>
    <w: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B45A41" w14:textId="77777777" w:rsidR="00B37CF4" w:rsidRDefault="00000000">
    <w:pPr>
      <w:pStyle w:val="a7"/>
      <w:jc w:val="center"/>
    </w:pPr>
    <w:r>
      <w:fldChar w:fldCharType="begin"/>
    </w:r>
    <w:r>
      <w:instrText xml:space="preserve"> PAGE </w:instrText>
    </w:r>
    <w:r>
      <w:fldChar w:fldCharType="separate"/>
    </w:r>
    <w:r>
      <w:t>40</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F864C9" w14:textId="77777777" w:rsidR="00B37CF4" w:rsidRDefault="00000000">
    <w:pPr>
      <w:pStyle w:val="a7"/>
      <w:jc w:val="center"/>
    </w:pPr>
    <w:r>
      <w:fldChar w:fldCharType="begin"/>
    </w:r>
    <w:r>
      <w:instrText xml:space="preserve"> PAGE </w:instrText>
    </w:r>
    <w:r>
      <w:fldChar w:fldCharType="separate"/>
    </w:r>
    <w:r>
      <w:t>42</w:t>
    </w:r>
    <w:r>
      <w:fldChar w:fldCharType="end"/>
    </w:r>
  </w:p>
  <w:p w14:paraId="3C3F3A21" w14:textId="77777777" w:rsidR="00B37CF4" w:rsidRDefault="00B37CF4">
    <w:pPr>
      <w:pStyle w:val="a7"/>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A6E8F1" w14:textId="77777777" w:rsidR="00B37CF4" w:rsidRDefault="00000000">
    <w:pPr>
      <w:pStyle w:val="a7"/>
      <w:jc w:val="center"/>
    </w:pPr>
    <w:r>
      <w:fldChar w:fldCharType="begin"/>
    </w:r>
    <w:r>
      <w:instrText xml:space="preserve"> PAGE </w:instrText>
    </w:r>
    <w:r>
      <w:fldChar w:fldCharType="separate"/>
    </w:r>
    <w:r>
      <w:t>43</w:t>
    </w:r>
    <w:r>
      <w:fldChar w:fldCharType="end"/>
    </w:r>
  </w:p>
  <w:p w14:paraId="68434934" w14:textId="77777777" w:rsidR="00B37CF4" w:rsidRDefault="00B37CF4">
    <w:pPr>
      <w:pStyle w:val="a7"/>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125612" w14:textId="77777777" w:rsidR="00B37CF4" w:rsidRDefault="00B37CF4">
    <w:pPr>
      <w:pStyle w:val="affc"/>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8A80AE" w14:textId="77777777" w:rsidR="00B37CF4" w:rsidRDefault="00000000">
    <w:pPr>
      <w:pStyle w:val="a7"/>
      <w:jc w:val="center"/>
    </w:pPr>
    <w:r>
      <w:fldChar w:fldCharType="begin"/>
    </w:r>
    <w:r>
      <w:instrText xml:space="preserve"> PAGE </w:instrText>
    </w:r>
    <w:r>
      <w:fldChar w:fldCharType="separate"/>
    </w:r>
    <w:r>
      <w:t>45</w:t>
    </w:r>
    <w: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7CD3F" w14:textId="77777777" w:rsidR="00B37CF4" w:rsidRDefault="00000000">
    <w:pPr>
      <w:pStyle w:val="a7"/>
      <w:jc w:val="center"/>
    </w:pPr>
    <w:r>
      <w:fldChar w:fldCharType="begin"/>
    </w:r>
    <w:r>
      <w:instrText xml:space="preserve"> PAGE </w:instrText>
    </w:r>
    <w:r>
      <w:fldChar w:fldCharType="separate"/>
    </w:r>
    <w:r>
      <w:t>44</w:t>
    </w:r>
    <w: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1F99D4" w14:textId="77777777" w:rsidR="00B37CF4" w:rsidRDefault="00B37CF4">
    <w:pPr>
      <w:pStyle w:val="affc"/>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0AC2A9" w14:textId="77777777" w:rsidR="00B37CF4" w:rsidRDefault="00000000">
    <w:pPr>
      <w:pStyle w:val="a7"/>
      <w:jc w:val="center"/>
    </w:pPr>
    <w:r>
      <w:fldChar w:fldCharType="begin"/>
    </w:r>
    <w:r>
      <w:instrText xml:space="preserve"> PAGE </w:instrText>
    </w:r>
    <w:r>
      <w:fldChar w:fldCharType="separate"/>
    </w:r>
    <w:r>
      <w:t>47</w:t>
    </w:r>
    <w: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3B34ED" w14:textId="77777777" w:rsidR="00B37CF4" w:rsidRDefault="00000000">
    <w:pPr>
      <w:pStyle w:val="a7"/>
      <w:jc w:val="center"/>
    </w:pPr>
    <w:r>
      <w:fldChar w:fldCharType="begin"/>
    </w:r>
    <w:r>
      <w:instrText xml:space="preserve"> PAGE </w:instrText>
    </w:r>
    <w:r>
      <w:fldChar w:fldCharType="separate"/>
    </w:r>
    <w:r>
      <w:t>46</w:t>
    </w:r>
    <w: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CFC41E" w14:textId="77777777" w:rsidR="00B37CF4" w:rsidRDefault="00B37CF4">
    <w:pPr>
      <w:pStyle w:val="affc"/>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2B5EA" w14:textId="77777777" w:rsidR="00B37CF4" w:rsidRDefault="00000000">
    <w:pPr>
      <w:pStyle w:val="a7"/>
      <w:jc w:val="center"/>
    </w:pPr>
    <w:r>
      <w:fldChar w:fldCharType="begin"/>
    </w:r>
    <w:r>
      <w:instrText xml:space="preserve"> PAGE </w:instrText>
    </w:r>
    <w:r>
      <w:fldChar w:fldCharType="separate"/>
    </w:r>
    <w:r>
      <w:t>49</w:t>
    </w:r>
    <w:r>
      <w:fldChar w:fldCharType="end"/>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1761D9" w14:textId="77777777" w:rsidR="00B37CF4" w:rsidRDefault="00000000">
    <w:pPr>
      <w:pStyle w:val="a7"/>
      <w:jc w:val="center"/>
    </w:pPr>
    <w:r>
      <w:fldChar w:fldCharType="begin"/>
    </w:r>
    <w:r>
      <w:instrText xml:space="preserve"> PAGE </w:instrText>
    </w:r>
    <w:r>
      <w:fldChar w:fldCharType="separate"/>
    </w:r>
    <w:r>
      <w:t>48</w:t>
    </w:r>
    <w: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99BDA9" w14:textId="77777777" w:rsidR="00B37CF4" w:rsidRDefault="00000000">
    <w:pPr>
      <w:pStyle w:val="affc"/>
      <w:jc w:val="center"/>
    </w:pPr>
    <w:r>
      <w:fldChar w:fldCharType="begin"/>
    </w:r>
    <w:r>
      <w:instrText xml:space="preserve"> PAGE </w:instrText>
    </w:r>
    <w:r>
      <w:fldChar w:fldCharType="separate"/>
    </w:r>
    <w:r>
      <w:t>52</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922AF" w14:textId="77777777" w:rsidR="00B37CF4" w:rsidRDefault="00000000">
    <w:pPr>
      <w:pStyle w:val="a7"/>
      <w:jc w:val="center"/>
    </w:pPr>
    <w:r>
      <w:fldChar w:fldCharType="begin"/>
    </w:r>
    <w:r>
      <w:instrText xml:space="preserve"> PAGE </w:instrText>
    </w:r>
    <w:r>
      <w:fldChar w:fldCharType="separate"/>
    </w:r>
    <w:r>
      <w:t>53</w:t>
    </w:r>
    <w:r>
      <w:fldChar w:fldCharType="end"/>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61E985" w14:textId="77777777" w:rsidR="00B37CF4" w:rsidRDefault="00000000">
    <w:pPr>
      <w:pStyle w:val="a7"/>
      <w:jc w:val="center"/>
    </w:pPr>
    <w:r>
      <w:fldChar w:fldCharType="begin"/>
    </w:r>
    <w:r>
      <w:instrText xml:space="preserve"> PAGE </w:instrText>
    </w:r>
    <w:r>
      <w:fldChar w:fldCharType="separate"/>
    </w:r>
    <w:r>
      <w:t>50</w:t>
    </w:r>
    <w:r>
      <w:fldChar w:fldCharType="end"/>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36F658" w14:textId="77777777" w:rsidR="00B37CF4" w:rsidRDefault="00000000">
    <w:pPr>
      <w:pStyle w:val="a7"/>
      <w:jc w:val="center"/>
    </w:pPr>
    <w:r>
      <w:fldChar w:fldCharType="begin"/>
    </w:r>
    <w:r>
      <w:instrText xml:space="preserve"> PAGE </w:instrText>
    </w:r>
    <w:r>
      <w:fldChar w:fldCharType="separate"/>
    </w:r>
    <w:r>
      <w:t>56</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57EF7" w14:textId="77777777" w:rsidR="00B37CF4" w:rsidRDefault="00000000">
    <w:pPr>
      <w:pStyle w:val="a7"/>
      <w:jc w:val="center"/>
    </w:pPr>
    <w:r>
      <w:fldChar w:fldCharType="begin"/>
    </w:r>
    <w:r>
      <w:instrText xml:space="preserve"> PAGE </w:instrText>
    </w:r>
    <w:r>
      <w:fldChar w:fldCharType="separate"/>
    </w:r>
    <w:r>
      <w:t>55</w:t>
    </w:r>
    <w:r>
      <w:fldChar w:fldCharType="end"/>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BC7D06" w14:textId="77777777" w:rsidR="00B37CF4" w:rsidRDefault="00000000">
    <w:pPr>
      <w:pStyle w:val="a7"/>
      <w:jc w:val="center"/>
    </w:pPr>
    <w:r>
      <w:fldChar w:fldCharType="begin"/>
    </w:r>
    <w:r>
      <w:instrText xml:space="preserve"> PAGE </w:instrText>
    </w:r>
    <w:r>
      <w:fldChar w:fldCharType="separate"/>
    </w:r>
    <w:r>
      <w:t>56</w:t>
    </w:r>
    <w:r>
      <w:fldChar w:fldCharType="end"/>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BA45B1" w14:textId="77777777" w:rsidR="00B37CF4" w:rsidRDefault="00000000">
    <w:pPr>
      <w:pStyle w:val="a7"/>
      <w:jc w:val="center"/>
    </w:pPr>
    <w:r>
      <w:fldChar w:fldCharType="begin"/>
    </w:r>
    <w:r>
      <w:instrText xml:space="preserve"> PAGE </w:instrText>
    </w:r>
    <w:r>
      <w:fldChar w:fldCharType="separate"/>
    </w:r>
    <w:r>
      <w:t>57</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F396AF" w14:textId="77777777" w:rsidR="00B37CF4" w:rsidRDefault="00B37CF4">
    <w:pPr>
      <w:pStyle w:val="affc"/>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AB35EE" w14:textId="77777777" w:rsidR="00B37CF4" w:rsidRDefault="00000000">
    <w:pPr>
      <w:pStyle w:val="a7"/>
      <w:jc w:val="center"/>
    </w:pPr>
    <w:r>
      <w:fldChar w:fldCharType="begin"/>
    </w:r>
    <w:r>
      <w:instrText xml:space="preserve"> PAGE </w:instrText>
    </w:r>
    <w:r>
      <w:fldChar w:fldCharType="separate"/>
    </w:r>
    <w:r>
      <w:t>59</w:t>
    </w:r>
    <w:r>
      <w:fldChar w:fldCharType="end"/>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085CD0" w14:textId="77777777" w:rsidR="00B37CF4" w:rsidRDefault="00000000">
    <w:pPr>
      <w:pStyle w:val="a7"/>
      <w:jc w:val="center"/>
    </w:pPr>
    <w:r>
      <w:fldChar w:fldCharType="begin"/>
    </w:r>
    <w:r>
      <w:instrText xml:space="preserve"> PAGE </w:instrText>
    </w:r>
    <w:r>
      <w:fldChar w:fldCharType="separate"/>
    </w:r>
    <w:r>
      <w:t>58</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314D1D" w14:textId="77777777" w:rsidR="00B37CF4" w:rsidRDefault="00B37CF4">
    <w:pPr>
      <w:pStyle w:val="affc"/>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01CE52" w14:textId="77777777" w:rsidR="00B37CF4" w:rsidRDefault="00000000">
    <w:pPr>
      <w:pStyle w:val="a7"/>
      <w:jc w:val="center"/>
    </w:pPr>
    <w:r>
      <w:fldChar w:fldCharType="begin"/>
    </w:r>
    <w:r>
      <w:instrText xml:space="preserve"> PAGE </w:instrText>
    </w:r>
    <w:r>
      <w:fldChar w:fldCharType="separate"/>
    </w:r>
    <w:r>
      <w:t>61</w:t>
    </w:r>
    <w:r>
      <w:fldChar w:fldCharType="end"/>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843A80" w14:textId="77777777" w:rsidR="00B37CF4" w:rsidRDefault="00000000">
    <w:pPr>
      <w:pStyle w:val="a7"/>
      <w:jc w:val="center"/>
    </w:pPr>
    <w:r>
      <w:fldChar w:fldCharType="begin"/>
    </w:r>
    <w:r>
      <w:instrText xml:space="preserve"> PAGE </w:instrText>
    </w:r>
    <w:r>
      <w:fldChar w:fldCharType="separate"/>
    </w:r>
    <w:r>
      <w:t>60</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36833F" w14:textId="77777777" w:rsidR="00B37CF4" w:rsidRDefault="00B37CF4">
    <w:pPr>
      <w:pStyle w:val="affc"/>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318933" w14:textId="77777777" w:rsidR="00B37CF4" w:rsidRDefault="00000000">
    <w:pPr>
      <w:pStyle w:val="a7"/>
      <w:jc w:val="center"/>
    </w:pPr>
    <w:r>
      <w:fldChar w:fldCharType="begin"/>
    </w:r>
    <w:r>
      <w:instrText xml:space="preserve"> PAGE </w:instrText>
    </w:r>
    <w:r>
      <w:fldChar w:fldCharType="separate"/>
    </w:r>
    <w:r>
      <w:t>65</w:t>
    </w:r>
    <w:r>
      <w:fldChar w:fldCharType="end"/>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222C23" w14:textId="77777777" w:rsidR="00B37CF4" w:rsidRDefault="00000000">
    <w:pPr>
      <w:pStyle w:val="a7"/>
      <w:jc w:val="center"/>
    </w:pPr>
    <w:r>
      <w:fldChar w:fldCharType="begin"/>
    </w:r>
    <w:r>
      <w:instrText xml:space="preserve"> PAGE </w:instrText>
    </w:r>
    <w:r>
      <w:fldChar w:fldCharType="separate"/>
    </w:r>
    <w:r>
      <w:t>62</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2B7B4" w14:textId="77777777" w:rsidR="00B37CF4" w:rsidRDefault="00000000">
    <w:pPr>
      <w:pStyle w:val="a7"/>
      <w:jc w:val="center"/>
    </w:pPr>
    <w:r>
      <w:fldChar w:fldCharType="begin"/>
    </w:r>
    <w:r>
      <w:instrText xml:space="preserve"> PAGE </w:instrText>
    </w:r>
    <w:r>
      <w:fldChar w:fldCharType="separate"/>
    </w:r>
    <w:r>
      <w:t>65</w:t>
    </w:r>
    <w:r>
      <w:fldChar w:fldCharType="end"/>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44373" w14:textId="77777777" w:rsidR="00B37CF4" w:rsidRDefault="00000000">
    <w:pPr>
      <w:pStyle w:val="a7"/>
      <w:jc w:val="center"/>
    </w:pPr>
    <w:r>
      <w:fldChar w:fldCharType="begin"/>
    </w:r>
    <w:r>
      <w:instrText xml:space="preserve"> PAGE </w:instrText>
    </w:r>
    <w:r>
      <w:fldChar w:fldCharType="separate"/>
    </w:r>
    <w:r>
      <w:t>65</w:t>
    </w:r>
    <w:r>
      <w:fldChar w:fldCharType="end"/>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52B1A6" w14:textId="77777777" w:rsidR="00B37CF4" w:rsidRDefault="00B37CF4">
    <w:pPr>
      <w:pStyle w:val="affc"/>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14951E" w14:textId="77777777" w:rsidR="00B37CF4" w:rsidRDefault="00000000">
    <w:pPr>
      <w:pStyle w:val="a7"/>
      <w:jc w:val="center"/>
    </w:pPr>
    <w:r>
      <w:fldChar w:fldCharType="begin"/>
    </w:r>
    <w:r>
      <w:instrText xml:space="preserve"> PAGE </w:instrText>
    </w:r>
    <w:r>
      <w:fldChar w:fldCharType="separate"/>
    </w:r>
    <w:r>
      <w:t>67</w:t>
    </w:r>
    <w:r>
      <w:fldChar w:fldCharType="end"/>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44B90E" w14:textId="77777777" w:rsidR="00B37CF4" w:rsidRDefault="00000000">
    <w:pPr>
      <w:pStyle w:val="a7"/>
      <w:jc w:val="center"/>
    </w:pPr>
    <w:r>
      <w:fldChar w:fldCharType="begin"/>
    </w:r>
    <w:r>
      <w:instrText xml:space="preserve"> PAGE </w:instrText>
    </w:r>
    <w:r>
      <w:fldChar w:fldCharType="separate"/>
    </w:r>
    <w:r>
      <w:t>66</w:t>
    </w:r>
    <w:r>
      <w:fldChar w:fldCharType="end"/>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86F912" w14:textId="77777777" w:rsidR="00B37CF4" w:rsidRDefault="00B37CF4">
    <w:pPr>
      <w:pStyle w:val="affc"/>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A6597A" w14:textId="77777777" w:rsidR="00B37CF4" w:rsidRDefault="00000000">
    <w:pPr>
      <w:pStyle w:val="a7"/>
      <w:jc w:val="center"/>
    </w:pPr>
    <w:r>
      <w:fldChar w:fldCharType="begin"/>
    </w:r>
    <w:r>
      <w:instrText xml:space="preserve"> PAGE </w:instrText>
    </w:r>
    <w:r>
      <w:fldChar w:fldCharType="separate"/>
    </w:r>
    <w:r>
      <w:t>69</w:t>
    </w:r>
    <w:r>
      <w:fldChar w:fldCharType="end"/>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574AB1" w14:textId="77777777" w:rsidR="00B37CF4" w:rsidRDefault="00000000">
    <w:pPr>
      <w:pStyle w:val="a7"/>
      <w:jc w:val="center"/>
    </w:pPr>
    <w:r>
      <w:fldChar w:fldCharType="begin"/>
    </w:r>
    <w:r>
      <w:instrText xml:space="preserve"> PAGE </w:instrText>
    </w:r>
    <w:r>
      <w:fldChar w:fldCharType="separate"/>
    </w:r>
    <w:r>
      <w:t>68</w:t>
    </w:r>
    <w:r>
      <w:fldChar w:fldCharType="end"/>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2EF2BF" w14:textId="77777777" w:rsidR="00B37CF4" w:rsidRDefault="00B37CF4">
    <w:pPr>
      <w:pStyle w:val="affc"/>
    </w:pP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207185" w14:textId="77777777" w:rsidR="00B37CF4" w:rsidRDefault="00000000">
    <w:pPr>
      <w:pStyle w:val="a7"/>
      <w:jc w:val="center"/>
    </w:pPr>
    <w:r>
      <w:fldChar w:fldCharType="begin"/>
    </w:r>
    <w:r>
      <w:instrText xml:space="preserve"> PAGE </w:instrText>
    </w:r>
    <w:r>
      <w:fldChar w:fldCharType="separate"/>
    </w:r>
    <w:r>
      <w:t>71</w:t>
    </w:r>
    <w:r>
      <w:fldChar w:fldCharType="end"/>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E6EACB" w14:textId="77777777" w:rsidR="00B37CF4" w:rsidRDefault="00000000">
    <w:pPr>
      <w:pStyle w:val="a7"/>
      <w:jc w:val="center"/>
    </w:pPr>
    <w:r>
      <w:fldChar w:fldCharType="begin"/>
    </w:r>
    <w:r>
      <w:instrText xml:space="preserve"> PAGE </w:instrText>
    </w:r>
    <w:r>
      <w:fldChar w:fldCharType="separate"/>
    </w:r>
    <w:r>
      <w:t>70</w:t>
    </w:r>
    <w:r>
      <w:fldChar w:fldCharType="end"/>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A79178" w14:textId="77777777" w:rsidR="00B37CF4" w:rsidRDefault="00B37CF4">
    <w:pPr>
      <w:pStyle w:val="affc"/>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D9A87" w14:textId="77777777" w:rsidR="00B37CF4" w:rsidRDefault="00000000">
    <w:pPr>
      <w:pStyle w:val="a7"/>
      <w:jc w:val="center"/>
    </w:pPr>
    <w:r>
      <w:fldChar w:fldCharType="begin"/>
    </w:r>
    <w:r>
      <w:instrText xml:space="preserve"> PAGE </w:instrText>
    </w:r>
    <w:r>
      <w:fldChar w:fldCharType="separate"/>
    </w:r>
    <w:r>
      <w:t>73</w:t>
    </w:r>
    <w:r>
      <w:fldChar w:fldCharType="end"/>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004CA5" w14:textId="77777777" w:rsidR="00B37CF4" w:rsidRDefault="00000000">
    <w:pPr>
      <w:pStyle w:val="a7"/>
      <w:jc w:val="center"/>
    </w:pPr>
    <w:r>
      <w:fldChar w:fldCharType="begin"/>
    </w:r>
    <w:r>
      <w:instrText xml:space="preserve"> PAGE </w:instrText>
    </w:r>
    <w:r>
      <w:fldChar w:fldCharType="separate"/>
    </w:r>
    <w:r>
      <w:t>72</w:t>
    </w:r>
    <w:r>
      <w:fldChar w:fldCharType="end"/>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F4C6A4" w14:textId="77777777" w:rsidR="00B37CF4" w:rsidRDefault="00B37CF4">
    <w:pPr>
      <w:pStyle w:val="affc"/>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4F816" w14:textId="77777777" w:rsidR="00B37CF4" w:rsidRDefault="00000000">
    <w:pPr>
      <w:pStyle w:val="a7"/>
      <w:jc w:val="center"/>
    </w:pPr>
    <w:r>
      <w:fldChar w:fldCharType="begin"/>
    </w:r>
    <w:r>
      <w:instrText xml:space="preserve"> PAGE </w:instrText>
    </w:r>
    <w:r>
      <w:fldChar w:fldCharType="separate"/>
    </w:r>
    <w:r>
      <w:t>75</w:t>
    </w:r>
    <w:r>
      <w:fldChar w:fldCharType="end"/>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52E810" w14:textId="77777777" w:rsidR="00B37CF4" w:rsidRDefault="00000000">
    <w:pPr>
      <w:pStyle w:val="a7"/>
      <w:jc w:val="center"/>
    </w:pPr>
    <w:r>
      <w:fldChar w:fldCharType="begin"/>
    </w:r>
    <w:r>
      <w:instrText xml:space="preserve"> PAGE </w:instrText>
    </w:r>
    <w:r>
      <w:fldChar w:fldCharType="separate"/>
    </w:r>
    <w:r>
      <w:t>74</w:t>
    </w:r>
    <w:r>
      <w:fldChar w:fldCharType="end"/>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B736E" w14:textId="77777777" w:rsidR="00B37CF4" w:rsidRDefault="00B37CF4">
    <w:pPr>
      <w:pStyle w:val="affc"/>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8AE2CE" w14:textId="77777777" w:rsidR="00B37CF4" w:rsidRDefault="00000000">
    <w:pPr>
      <w:pStyle w:val="a7"/>
      <w:jc w:val="center"/>
    </w:pPr>
    <w:r>
      <w:fldChar w:fldCharType="begin"/>
    </w:r>
    <w:r>
      <w:instrText xml:space="preserve"> PAGE </w:instrText>
    </w:r>
    <w:r>
      <w:fldChar w:fldCharType="separate"/>
    </w:r>
    <w:r>
      <w:t>77</w:t>
    </w:r>
    <w:r>
      <w:fldChar w:fldCharType="end"/>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7833F9" w14:textId="77777777" w:rsidR="00B37CF4" w:rsidRDefault="00000000">
    <w:pPr>
      <w:pStyle w:val="a7"/>
      <w:jc w:val="center"/>
    </w:pPr>
    <w:r>
      <w:fldChar w:fldCharType="begin"/>
    </w:r>
    <w:r>
      <w:instrText xml:space="preserve"> PAGE </w:instrText>
    </w:r>
    <w:r>
      <w:fldChar w:fldCharType="separate"/>
    </w:r>
    <w:r>
      <w:t>76</w:t>
    </w:r>
    <w:r>
      <w:fldChar w:fldCharType="end"/>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D3CDA" w14:textId="77777777" w:rsidR="00B37CF4" w:rsidRDefault="00000000">
    <w:pPr>
      <w:pStyle w:val="affc"/>
      <w:jc w:val="center"/>
    </w:pPr>
    <w:r>
      <w:fldChar w:fldCharType="begin"/>
    </w:r>
    <w:r>
      <w:instrText xml:space="preserve"> PAGE </w:instrText>
    </w:r>
    <w:r>
      <w:fldChar w:fldCharType="separate"/>
    </w:r>
    <w:r>
      <w:t>82</w:t>
    </w:r>
    <w:r>
      <w:fldChar w:fldCharType="end"/>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33A99" w14:textId="77777777" w:rsidR="00B37CF4" w:rsidRDefault="00000000">
    <w:pPr>
      <w:pStyle w:val="a7"/>
      <w:jc w:val="center"/>
    </w:pPr>
    <w:r>
      <w:fldChar w:fldCharType="begin"/>
    </w:r>
    <w:r>
      <w:instrText xml:space="preserve"> PAGE </w:instrText>
    </w:r>
    <w:r>
      <w:fldChar w:fldCharType="separate"/>
    </w:r>
    <w:r>
      <w:t>81</w:t>
    </w:r>
    <w:r>
      <w:fldChar w:fldCharType="end"/>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7EA241" w14:textId="77777777" w:rsidR="00B37CF4" w:rsidRDefault="00000000">
    <w:pPr>
      <w:pStyle w:val="a7"/>
      <w:jc w:val="center"/>
    </w:pPr>
    <w:r>
      <w:fldChar w:fldCharType="begin"/>
    </w:r>
    <w:r>
      <w:instrText xml:space="preserve"> PAGE </w:instrText>
    </w:r>
    <w:r>
      <w:fldChar w:fldCharType="separate"/>
    </w:r>
    <w:r>
      <w:t>78</w:t>
    </w:r>
    <w:r>
      <w:fldChar w:fldCharType="end"/>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2C95B6" w14:textId="77777777" w:rsidR="00B37CF4" w:rsidRDefault="00000000">
    <w:pPr>
      <w:pStyle w:val="a7"/>
      <w:jc w:val="center"/>
    </w:pPr>
    <w:r>
      <w:fldChar w:fldCharType="begin"/>
    </w:r>
    <w:r>
      <w:instrText xml:space="preserve"> PAGE </w:instrText>
    </w:r>
    <w:r>
      <w:fldChar w:fldCharType="separate"/>
    </w:r>
    <w:r>
      <w:t>84</w:t>
    </w:r>
    <w:r>
      <w:fldChar w:fldCharType="end"/>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0EFF0" w14:textId="77777777" w:rsidR="00B37CF4" w:rsidRDefault="00000000">
    <w:pPr>
      <w:pStyle w:val="a7"/>
      <w:jc w:val="center"/>
    </w:pPr>
    <w:r>
      <w:fldChar w:fldCharType="begin"/>
    </w:r>
    <w:r>
      <w:instrText xml:space="preserve"> PAGE </w:instrText>
    </w:r>
    <w:r>
      <w:fldChar w:fldCharType="separate"/>
    </w:r>
    <w:r>
      <w:t>85</w:t>
    </w:r>
    <w:r>
      <w:fldChar w:fldCharType="end"/>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F448AA" w14:textId="77777777" w:rsidR="00B37CF4" w:rsidRDefault="00000000">
    <w:pPr>
      <w:pStyle w:val="a7"/>
      <w:jc w:val="center"/>
    </w:pPr>
    <w:r>
      <w:fldChar w:fldCharType="begin"/>
    </w:r>
    <w:r>
      <w:instrText xml:space="preserve"> PAGE </w:instrText>
    </w:r>
    <w:r>
      <w:fldChar w:fldCharType="separate"/>
    </w:r>
    <w:r>
      <w:t>86</w:t>
    </w:r>
    <w:r>
      <w:fldChar w:fldCharType="end"/>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D00260" w14:textId="77777777" w:rsidR="00B37CF4" w:rsidRDefault="00000000">
    <w:pPr>
      <w:pStyle w:val="a7"/>
      <w:jc w:val="center"/>
    </w:pPr>
    <w:r>
      <w:fldChar w:fldCharType="begin"/>
    </w:r>
    <w:r>
      <w:instrText xml:space="preserve"> PAGE </w:instrText>
    </w:r>
    <w:r>
      <w:fldChar w:fldCharType="separate"/>
    </w:r>
    <w:r>
      <w:t>85</w:t>
    </w:r>
    <w:r>
      <w:fldChar w:fldCharType="end"/>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9BEBE0" w14:textId="77777777" w:rsidR="00B37CF4" w:rsidRDefault="00000000">
    <w:pPr>
      <w:pStyle w:val="affc"/>
      <w:jc w:val="center"/>
    </w:pPr>
    <w:r>
      <w:fldChar w:fldCharType="begin"/>
    </w:r>
    <w:r>
      <w:instrText xml:space="preserve"> PAGE </w:instrText>
    </w:r>
    <w:r>
      <w:fldChar w:fldCharType="separate"/>
    </w:r>
    <w:r>
      <w:t>86</w:t>
    </w:r>
    <w:r>
      <w:fldChar w:fldCharType="end"/>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996A5B" w14:textId="77777777" w:rsidR="00B37CF4" w:rsidRDefault="00B37CF4">
    <w:pPr>
      <w:pStyle w:val="a7"/>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154FF2" w14:textId="77777777" w:rsidR="00B37CF4" w:rsidRDefault="00000000">
    <w:pPr>
      <w:pStyle w:val="a7"/>
      <w:jc w:val="center"/>
    </w:pPr>
    <w:r>
      <w:fldChar w:fldCharType="begin"/>
    </w:r>
    <w:r>
      <w:instrText xml:space="preserve"> PAGE </w:instrText>
    </w:r>
    <w:r>
      <w:fldChar w:fldCharType="separate"/>
    </w:r>
    <w:r>
      <w:t>88</w:t>
    </w:r>
    <w:r>
      <w:fldChar w:fldCharType="end"/>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51A2CB" w14:textId="77777777" w:rsidR="00B37CF4" w:rsidRDefault="00000000">
    <w:pPr>
      <w:pStyle w:val="a7"/>
      <w:jc w:val="center"/>
    </w:pPr>
    <w:r>
      <w:fldChar w:fldCharType="begin"/>
    </w:r>
    <w:r>
      <w:instrText xml:space="preserve"> PAGE </w:instrText>
    </w:r>
    <w:r>
      <w:fldChar w:fldCharType="separate"/>
    </w:r>
    <w:r>
      <w:t>87</w:t>
    </w:r>
    <w:r>
      <w:fldChar w:fldCharType="end"/>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F9B89C" w14:textId="77777777" w:rsidR="00B37CF4" w:rsidRDefault="00000000">
    <w:pPr>
      <w:pStyle w:val="affc"/>
      <w:jc w:val="center"/>
    </w:pPr>
    <w:r>
      <w:fldChar w:fldCharType="begin"/>
    </w:r>
    <w:r>
      <w:instrText xml:space="preserve"> PAGE </w:instrText>
    </w:r>
    <w:r>
      <w:fldChar w:fldCharType="separate"/>
    </w:r>
    <w:r>
      <w:t>88</w:t>
    </w:r>
    <w:r>
      <w:fldChar w:fldCharType="end"/>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152ABB" w14:textId="77777777" w:rsidR="00B37CF4" w:rsidRDefault="00B37CF4">
    <w:pPr>
      <w:pStyle w:val="a7"/>
    </w:pP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E946B3" w14:textId="77777777" w:rsidR="00B37CF4" w:rsidRDefault="00000000">
    <w:pPr>
      <w:pStyle w:val="affc"/>
      <w:jc w:val="center"/>
    </w:pPr>
    <w:r>
      <w:fldChar w:fldCharType="begin"/>
    </w:r>
    <w:r>
      <w:instrText xml:space="preserve"> PAGE </w:instrText>
    </w:r>
    <w:r>
      <w:fldChar w:fldCharType="separate"/>
    </w:r>
    <w:r>
      <w:t>90</w:t>
    </w:r>
    <w:r>
      <w:fldChar w:fldCharType="end"/>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84BF52" w14:textId="77777777" w:rsidR="00B37CF4" w:rsidRDefault="00000000">
    <w:pPr>
      <w:pStyle w:val="a7"/>
      <w:jc w:val="center"/>
    </w:pPr>
    <w:r>
      <w:fldChar w:fldCharType="begin"/>
    </w:r>
    <w:r>
      <w:instrText xml:space="preserve"> PAGE </w:instrText>
    </w:r>
    <w:r>
      <w:fldChar w:fldCharType="separate"/>
    </w:r>
    <w:r>
      <w:t>91</w:t>
    </w:r>
    <w:r>
      <w:fldChar w:fldCharType="end"/>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16825D" w14:textId="77777777" w:rsidR="00B37CF4" w:rsidRDefault="00000000">
    <w:pPr>
      <w:pStyle w:val="a7"/>
      <w:jc w:val="center"/>
    </w:pPr>
    <w:r>
      <w:fldChar w:fldCharType="begin"/>
    </w:r>
    <w:r>
      <w:instrText xml:space="preserve"> PAGE </w:instrText>
    </w:r>
    <w:r>
      <w:fldChar w:fldCharType="separate"/>
    </w:r>
    <w:r>
      <w:t>89</w:t>
    </w:r>
    <w:r>
      <w:fldChar w:fldCharType="end"/>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389A7" w14:textId="77777777" w:rsidR="00B37CF4" w:rsidRDefault="00B37CF4">
    <w:pPr>
      <w:pStyle w:val="affc"/>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9B2FB" w14:textId="77777777" w:rsidR="00B37CF4" w:rsidRDefault="00000000">
    <w:pPr>
      <w:pStyle w:val="a7"/>
      <w:jc w:val="center"/>
    </w:pPr>
    <w:r>
      <w:fldChar w:fldCharType="begin"/>
    </w:r>
    <w:r>
      <w:instrText xml:space="preserve"> PAGE </w:instrText>
    </w:r>
    <w:r>
      <w:fldChar w:fldCharType="separate"/>
    </w:r>
    <w:r>
      <w:t>93</w:t>
    </w:r>
    <w:r>
      <w:fldChar w:fldCharType="end"/>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0F616" w14:textId="77777777" w:rsidR="00B37CF4" w:rsidRDefault="00000000">
    <w:pPr>
      <w:pStyle w:val="a7"/>
      <w:jc w:val="center"/>
    </w:pPr>
    <w:r>
      <w:fldChar w:fldCharType="begin"/>
    </w:r>
    <w:r>
      <w:instrText xml:space="preserve"> PAGE </w:instrText>
    </w:r>
    <w:r>
      <w:fldChar w:fldCharType="separate"/>
    </w:r>
    <w:r>
      <w:t>92</w:t>
    </w:r>
    <w:r>
      <w:fldChar w:fldCharType="end"/>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F423AF" w14:textId="77777777" w:rsidR="00B37CF4" w:rsidRDefault="00000000">
    <w:pPr>
      <w:pStyle w:val="affc"/>
      <w:jc w:val="center"/>
    </w:pPr>
    <w:r>
      <w:fldChar w:fldCharType="begin"/>
    </w:r>
    <w:r>
      <w:instrText xml:space="preserve"> PAGE </w:instrText>
    </w:r>
    <w:r>
      <w:fldChar w:fldCharType="separate"/>
    </w:r>
    <w:r>
      <w:t>94</w:t>
    </w:r>
    <w:r>
      <w:fldChar w:fldCharType="end"/>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A12AEE" w14:textId="77777777" w:rsidR="00B37CF4" w:rsidRDefault="00B37CF4">
    <w:pPr>
      <w:pStyle w:val="a7"/>
    </w:pP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D1212F" w14:textId="77777777" w:rsidR="00B37CF4" w:rsidRDefault="00000000">
    <w:pPr>
      <w:pStyle w:val="a7"/>
      <w:jc w:val="center"/>
    </w:pPr>
    <w:r>
      <w:fldChar w:fldCharType="begin"/>
    </w:r>
    <w:r>
      <w:instrText xml:space="preserve"> PAGE </w:instrText>
    </w:r>
    <w:r>
      <w:fldChar w:fldCharType="separate"/>
    </w:r>
    <w:r>
      <w:t>96</w:t>
    </w:r>
    <w:r>
      <w:fldChar w:fldCharType="end"/>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B3E33" w14:textId="77777777" w:rsidR="00B37CF4" w:rsidRDefault="00000000">
    <w:pPr>
      <w:pStyle w:val="a7"/>
      <w:jc w:val="center"/>
    </w:pPr>
    <w:r>
      <w:fldChar w:fldCharType="begin"/>
    </w:r>
    <w:r>
      <w:instrText xml:space="preserve"> PAGE </w:instrText>
    </w:r>
    <w:r>
      <w:fldChar w:fldCharType="separate"/>
    </w:r>
    <w:r>
      <w:t>95</w:t>
    </w:r>
    <w:r>
      <w:fldChar w:fldCharType="end"/>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E8552" w14:textId="77777777" w:rsidR="00B37CF4" w:rsidRDefault="00000000">
    <w:pPr>
      <w:pStyle w:val="a7"/>
      <w:jc w:val="center"/>
    </w:pPr>
    <w:r>
      <w:fldChar w:fldCharType="begin"/>
    </w:r>
    <w:r>
      <w:instrText xml:space="preserve"> PAGE </w:instrText>
    </w:r>
    <w:r>
      <w:fldChar w:fldCharType="separate"/>
    </w:r>
    <w:r>
      <w:t>98</w:t>
    </w:r>
    <w:r>
      <w:fldChar w:fldCharType="end"/>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E544B8" w14:textId="77777777" w:rsidR="00B37CF4" w:rsidRDefault="00000000">
    <w:pPr>
      <w:pStyle w:val="a7"/>
      <w:jc w:val="center"/>
    </w:pPr>
    <w:r>
      <w:fldChar w:fldCharType="begin"/>
    </w:r>
    <w:r>
      <w:instrText xml:space="preserve"> PAGE </w:instrText>
    </w:r>
    <w:r>
      <w:fldChar w:fldCharType="separate"/>
    </w:r>
    <w:r>
      <w:t>97</w:t>
    </w:r>
    <w:r>
      <w:fldChar w:fldCharType="end"/>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081BF" w14:textId="77777777" w:rsidR="00B37CF4" w:rsidRDefault="00000000">
    <w:pPr>
      <w:pStyle w:val="a7"/>
      <w:jc w:val="center"/>
    </w:pPr>
    <w:r>
      <w:fldChar w:fldCharType="begin"/>
    </w:r>
    <w:r>
      <w:instrText xml:space="preserve"> PAGE </w:instrText>
    </w:r>
    <w:r>
      <w:fldChar w:fldCharType="separate"/>
    </w:r>
    <w:r>
      <w:t>99</w:t>
    </w:r>
    <w:r>
      <w:fldChar w:fldCharType="end"/>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713D1" w14:textId="77777777" w:rsidR="00B37CF4" w:rsidRDefault="00000000">
    <w:pPr>
      <w:pStyle w:val="a7"/>
      <w:jc w:val="center"/>
    </w:pPr>
    <w:r>
      <w:fldChar w:fldCharType="begin"/>
    </w:r>
    <w:r>
      <w:instrText xml:space="preserve"> PAGE </w:instrText>
    </w:r>
    <w:r>
      <w:fldChar w:fldCharType="separate"/>
    </w:r>
    <w:r>
      <w:t>99</w:t>
    </w:r>
    <w:r>
      <w:fldChar w:fldCharType="end"/>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3AB31" w14:textId="77777777" w:rsidR="00B37CF4" w:rsidRDefault="00000000">
    <w:pPr>
      <w:pStyle w:val="afd"/>
      <w:jc w:val="center"/>
      <w:rPr>
        <w:sz w:val="28"/>
        <w:szCs w:val="28"/>
        <w:lang w:val="en-US"/>
      </w:rPr>
    </w:pPr>
    <w:r>
      <w:rPr>
        <w:sz w:val="28"/>
        <w:szCs w:val="28"/>
        <w:lang w:val="en-US"/>
      </w:rPr>
      <w:fldChar w:fldCharType="begin"/>
    </w:r>
    <w:r>
      <w:rPr>
        <w:sz w:val="28"/>
        <w:szCs w:val="28"/>
        <w:lang w:val="en-US"/>
      </w:rPr>
      <w:instrText xml:space="preserve"> PAGE </w:instrText>
    </w:r>
    <w:r>
      <w:rPr>
        <w:sz w:val="28"/>
        <w:szCs w:val="28"/>
        <w:lang w:val="en-US"/>
      </w:rPr>
      <w:fldChar w:fldCharType="separate"/>
    </w:r>
    <w:r>
      <w:rPr>
        <w:sz w:val="28"/>
        <w:szCs w:val="28"/>
        <w:lang w:val="en-US"/>
      </w:rPr>
      <w:t>100</w:t>
    </w:r>
    <w:r>
      <w:rPr>
        <w:sz w:val="28"/>
        <w:szCs w:val="28"/>
        <w:lang w:val="en-US"/>
      </w:rPr>
      <w:fldChar w:fldCharType="end"/>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D42B82" w14:textId="77777777" w:rsidR="00B37CF4" w:rsidRDefault="00000000">
    <w:pPr>
      <w:pStyle w:val="a5"/>
      <w:jc w:val="center"/>
      <w:rPr>
        <w:sz w:val="24"/>
      </w:rPr>
    </w:pPr>
    <w:sdt>
      <w:sdtPr>
        <w:id w:val="402092308"/>
      </w:sdtPr>
      <w:sdtContent>
        <w:sdt>
          <w:sdtPr>
            <w:id w:val="1786837080"/>
          </w:sdtPr>
          <w:sdtContent>
            <w:r>
              <w:t>2</w:t>
            </w:r>
          </w:sdtContent>
        </w:sdt>
      </w:sdtContent>
    </w:sdt>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CF7B6" w14:textId="77777777" w:rsidR="00B37CF4" w:rsidRDefault="00000000">
    <w:pPr>
      <w:pStyle w:val="a7"/>
      <w:jc w:val="center"/>
    </w:pPr>
    <w:r>
      <w:fldChar w:fldCharType="begin"/>
    </w:r>
    <w:r>
      <w:instrText xml:space="preserve"> PAGE </w:instrText>
    </w:r>
    <w:r>
      <w:fldChar w:fldCharType="separate"/>
    </w:r>
    <w:r>
      <w:t>102</w:t>
    </w:r>
    <w:r>
      <w:fldChar w:fldCharType="end"/>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56DE4" w14:textId="77777777" w:rsidR="00B37CF4" w:rsidRDefault="00000000">
    <w:pPr>
      <w:pStyle w:val="a7"/>
      <w:jc w:val="center"/>
    </w:pPr>
    <w:r>
      <w:fldChar w:fldCharType="begin"/>
    </w:r>
    <w:r>
      <w:instrText xml:space="preserve"> PAGE </w:instrText>
    </w:r>
    <w:r>
      <w:fldChar w:fldCharType="separate"/>
    </w:r>
    <w:r>
      <w:t>101</w:t>
    </w:r>
    <w:r>
      <w:fldChar w:fldCharType="end"/>
    </w: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DEA64D" w14:textId="77777777" w:rsidR="00B37CF4" w:rsidRDefault="00000000">
    <w:pPr>
      <w:pStyle w:val="affc"/>
      <w:jc w:val="center"/>
    </w:pPr>
    <w:r>
      <w:fldChar w:fldCharType="begin"/>
    </w:r>
    <w:r>
      <w:instrText xml:space="preserve"> PAGE </w:instrText>
    </w:r>
    <w:r>
      <w:fldChar w:fldCharType="separate"/>
    </w:r>
    <w:r>
      <w:t>104</w:t>
    </w:r>
    <w:r>
      <w:fldChar w:fldCharType="end"/>
    </w: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005E4" w14:textId="77777777" w:rsidR="00B37CF4" w:rsidRDefault="00000000">
    <w:pPr>
      <w:pStyle w:val="a7"/>
      <w:jc w:val="center"/>
    </w:pPr>
    <w:r>
      <w:fldChar w:fldCharType="begin"/>
    </w:r>
    <w:r>
      <w:instrText xml:space="preserve"> PAGE </w:instrText>
    </w:r>
    <w:r>
      <w:fldChar w:fldCharType="separate"/>
    </w:r>
    <w:r>
      <w:t>103</w:t>
    </w:r>
    <w:r>
      <w:fldChar w:fldCharType="end"/>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53DA5" w14:textId="77777777" w:rsidR="00B37CF4" w:rsidRDefault="00000000">
    <w:pPr>
      <w:pStyle w:val="a7"/>
      <w:jc w:val="center"/>
    </w:pPr>
    <w:r>
      <w:fldChar w:fldCharType="begin"/>
    </w:r>
    <w:r>
      <w:instrText xml:space="preserve"> PAGE </w:instrText>
    </w:r>
    <w:r>
      <w:fldChar w:fldCharType="separate"/>
    </w:r>
    <w:r>
      <w:t>106</w:t>
    </w:r>
    <w:r>
      <w:fldChar w:fldCharType="end"/>
    </w: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7AC347" w14:textId="77777777" w:rsidR="00B37CF4" w:rsidRDefault="00000000">
    <w:pPr>
      <w:pStyle w:val="a7"/>
      <w:jc w:val="center"/>
    </w:pPr>
    <w:r>
      <w:fldChar w:fldCharType="begin"/>
    </w:r>
    <w:r>
      <w:instrText xml:space="preserve"> PAGE </w:instrText>
    </w:r>
    <w:r>
      <w:fldChar w:fldCharType="separate"/>
    </w:r>
    <w:r>
      <w:t>105</w:t>
    </w:r>
    <w:r>
      <w:fldChar w:fldCharType="end"/>
    </w: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08C2DC" w14:textId="77777777" w:rsidR="00B37CF4" w:rsidRDefault="00000000">
    <w:pPr>
      <w:pStyle w:val="a7"/>
      <w:jc w:val="center"/>
    </w:pPr>
    <w:r>
      <w:fldChar w:fldCharType="begin"/>
    </w:r>
    <w:r>
      <w:instrText xml:space="preserve"> PAGE </w:instrText>
    </w:r>
    <w:r>
      <w:fldChar w:fldCharType="separate"/>
    </w:r>
    <w:r>
      <w:t>108</w:t>
    </w:r>
    <w:r>
      <w:fldChar w:fldCharType="end"/>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6218D5" w14:textId="77777777" w:rsidR="00B37CF4" w:rsidRDefault="00000000">
    <w:pPr>
      <w:pStyle w:val="a7"/>
      <w:jc w:val="center"/>
    </w:pPr>
    <w:r>
      <w:fldChar w:fldCharType="begin"/>
    </w:r>
    <w:r>
      <w:instrText xml:space="preserve"> PAGE </w:instrText>
    </w:r>
    <w:r>
      <w:fldChar w:fldCharType="separate"/>
    </w:r>
    <w:r>
      <w:t>107</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49064A"/>
    <w:multiLevelType w:val="multilevel"/>
    <w:tmpl w:val="01BCE66C"/>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1" w15:restartNumberingAfterBreak="0">
    <w:nsid w:val="14540331"/>
    <w:multiLevelType w:val="multilevel"/>
    <w:tmpl w:val="55CCC69A"/>
    <w:lvl w:ilvl="0">
      <w:start w:val="1"/>
      <w:numFmt w:val="bullet"/>
      <w:lvlText w:val="□"/>
      <w:lvlJc w:val="left"/>
      <w:pPr>
        <w:tabs>
          <w:tab w:val="num" w:pos="540"/>
        </w:tabs>
        <w:ind w:left="540" w:hanging="360"/>
      </w:pPr>
      <w:rPr>
        <w:rFonts w:ascii="Courier New" w:hAnsi="Courier New" w:cs="Courier New" w:hint="default"/>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num w:numId="1" w16cid:durableId="1255549252">
    <w:abstractNumId w:val="1"/>
  </w:num>
  <w:num w:numId="2" w16cid:durableId="68015947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autoHyphenation/>
  <w:evenAndOddHeaders/>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7CF4"/>
    <w:rsid w:val="00051165"/>
    <w:rsid w:val="009A3C4E"/>
    <w:rsid w:val="00B37CF4"/>
    <w:rsid w:val="00F02491"/>
  </w:rsids>
  <m:mathPr>
    <m:mathFont m:val="Cambria Math"/>
    <m:brkBin m:val="before"/>
    <m:brkBinSub m:val="--"/>
    <m:smallFrac m:val="0"/>
    <m:dispDef/>
    <m:lMargin m:val="0"/>
    <m:rMargin m:val="0"/>
    <m:defJc m:val="centerGroup"/>
    <m:wrapIndent m:val="1440"/>
    <m:intLim m:val="subSup"/>
    <m:naryLim m:val="undOvr"/>
  </m:mathPr>
  <w:themeFontLang w:val="" w:eastAsia="" w:bidi=""/>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07F7950"/>
  <w15:docId w15:val="{CB39D568-7FC2-4F9B-87F4-603DA0F509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ru-RU" w:eastAsia="ru-RU"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annotation text"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C76AB1"/>
    <w:pPr>
      <w:suppressAutoHyphens w:val="0"/>
    </w:pPr>
    <w:rPr>
      <w:rFonts w:ascii="Times New Roman" w:eastAsia="Times New Roman" w:hAnsi="Times New Roman" w:cs="Times New Roman"/>
      <w:sz w:val="28"/>
      <w:szCs w:val="24"/>
    </w:rPr>
  </w:style>
  <w:style w:type="paragraph" w:styleId="1">
    <w:name w:val="heading 1"/>
    <w:basedOn w:val="a"/>
    <w:next w:val="a"/>
    <w:link w:val="10"/>
    <w:uiPriority w:val="9"/>
    <w:qFormat/>
    <w:rsid w:val="00BF6F52"/>
    <w:pPr>
      <w:widowControl w:val="0"/>
      <w:spacing w:before="108" w:after="108"/>
      <w:jc w:val="center"/>
      <w:outlineLvl w:val="0"/>
    </w:pPr>
    <w:rPr>
      <w:rFonts w:ascii="Arial" w:hAnsi="Arial"/>
      <w:b/>
      <w:bCs/>
      <w:color w:val="26282F"/>
      <w:sz w:val="24"/>
    </w:rPr>
  </w:style>
  <w:style w:type="paragraph" w:styleId="2">
    <w:name w:val="heading 2"/>
    <w:qFormat/>
    <w:rsid w:val="002918F9"/>
    <w:pPr>
      <w:keepNext/>
      <w:jc w:val="center"/>
      <w:outlineLvl w:val="1"/>
    </w:pPr>
    <w:rPr>
      <w:sz w:val="2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styleId="a3">
    <w:name w:val="page number"/>
    <w:basedOn w:val="a0"/>
    <w:qFormat/>
    <w:rsid w:val="00C76AB1"/>
  </w:style>
  <w:style w:type="character" w:customStyle="1" w:styleId="a4">
    <w:name w:val="Основной текст с отступом Знак"/>
    <w:link w:val="a5"/>
    <w:qFormat/>
    <w:rsid w:val="00C76AB1"/>
    <w:rPr>
      <w:sz w:val="28"/>
      <w:szCs w:val="24"/>
      <w:lang w:bidi="ar-SA"/>
    </w:rPr>
  </w:style>
  <w:style w:type="character" w:customStyle="1" w:styleId="a6">
    <w:name w:val="Верхний колонтитул Знак"/>
    <w:link w:val="a7"/>
    <w:uiPriority w:val="99"/>
    <w:qFormat/>
    <w:rsid w:val="00C76AB1"/>
    <w:rPr>
      <w:sz w:val="28"/>
      <w:szCs w:val="24"/>
      <w:lang w:val="ru-RU" w:eastAsia="ru-RU" w:bidi="ar-SA"/>
    </w:rPr>
  </w:style>
  <w:style w:type="character" w:customStyle="1" w:styleId="a8">
    <w:name w:val="Основной текст Знак"/>
    <w:link w:val="a9"/>
    <w:qFormat/>
    <w:rsid w:val="00C76AB1"/>
    <w:rPr>
      <w:sz w:val="28"/>
      <w:szCs w:val="24"/>
      <w:lang w:val="ru-RU" w:eastAsia="ru-RU" w:bidi="ar-SA"/>
    </w:rPr>
  </w:style>
  <w:style w:type="character" w:customStyle="1" w:styleId="11">
    <w:name w:val="Заголовок Знак1"/>
    <w:link w:val="aa"/>
    <w:uiPriority w:val="99"/>
    <w:qFormat/>
    <w:rsid w:val="008315CC"/>
    <w:rPr>
      <w:sz w:val="24"/>
    </w:rPr>
  </w:style>
  <w:style w:type="character" w:customStyle="1" w:styleId="12">
    <w:name w:val="Верхний колонтитул Знак1"/>
    <w:qFormat/>
    <w:rsid w:val="004D7037"/>
    <w:rPr>
      <w:sz w:val="28"/>
      <w:szCs w:val="24"/>
      <w:lang w:val="ru-RU" w:eastAsia="ru-RU" w:bidi="ar-SA"/>
    </w:rPr>
  </w:style>
  <w:style w:type="character" w:customStyle="1" w:styleId="ab">
    <w:name w:val="Текст сноски Знак"/>
    <w:link w:val="ac"/>
    <w:uiPriority w:val="99"/>
    <w:qFormat/>
    <w:rsid w:val="00D56E16"/>
    <w:rPr>
      <w:rFonts w:ascii="Calibri" w:hAnsi="Calibri"/>
    </w:rPr>
  </w:style>
  <w:style w:type="character" w:customStyle="1" w:styleId="ad">
    <w:name w:val="Символ сноски"/>
    <w:uiPriority w:val="99"/>
    <w:unhideWhenUsed/>
    <w:qFormat/>
    <w:rsid w:val="00D56E16"/>
    <w:rPr>
      <w:vertAlign w:val="superscript"/>
    </w:rPr>
  </w:style>
  <w:style w:type="character" w:styleId="ae">
    <w:name w:val="footnote reference"/>
    <w:rPr>
      <w:vertAlign w:val="superscript"/>
    </w:rPr>
  </w:style>
  <w:style w:type="character" w:styleId="af">
    <w:name w:val="Hyperlink"/>
    <w:rsid w:val="00691EF0"/>
    <w:rPr>
      <w:color w:val="0000FF"/>
      <w:u w:val="single"/>
    </w:rPr>
  </w:style>
  <w:style w:type="character" w:customStyle="1" w:styleId="100">
    <w:name w:val="Заголовок 1 Знак_0"/>
    <w:uiPriority w:val="9"/>
    <w:qFormat/>
    <w:rsid w:val="00BF6F52"/>
    <w:rPr>
      <w:rFonts w:ascii="Arial" w:eastAsia="Times New Roman" w:hAnsi="Arial" w:cs="Arial"/>
      <w:b/>
      <w:bCs/>
      <w:color w:val="26282F"/>
      <w:sz w:val="24"/>
      <w:szCs w:val="24"/>
    </w:rPr>
  </w:style>
  <w:style w:type="character" w:customStyle="1" w:styleId="af0">
    <w:name w:val="Гипертекстовая ссылка"/>
    <w:uiPriority w:val="99"/>
    <w:qFormat/>
    <w:rsid w:val="000F5B1D"/>
    <w:rPr>
      <w:rFonts w:cs="Times New Roman"/>
      <w:color w:val="106BBE"/>
    </w:rPr>
  </w:style>
  <w:style w:type="character" w:customStyle="1" w:styleId="af1">
    <w:name w:val="Нижний колонтитул Знак"/>
    <w:link w:val="af2"/>
    <w:uiPriority w:val="99"/>
    <w:qFormat/>
    <w:rsid w:val="00B40AFA"/>
    <w:rPr>
      <w:sz w:val="28"/>
      <w:szCs w:val="24"/>
    </w:rPr>
  </w:style>
  <w:style w:type="character" w:customStyle="1" w:styleId="105pt">
    <w:name w:val="Основной текст + 10;5 pt"/>
    <w:qFormat/>
    <w:rPr>
      <w:rFonts w:ascii="Times New Roman" w:eastAsia="Times New Roman" w:hAnsi="Times New Roman"/>
      <w:color w:val="000000"/>
      <w:spacing w:val="0"/>
      <w:sz w:val="21"/>
      <w:szCs w:val="21"/>
      <w:u w:val="none"/>
      <w:shd w:val="clear" w:color="auto" w:fill="FFFFFF"/>
      <w:lang w:val="ru-RU"/>
    </w:rPr>
  </w:style>
  <w:style w:type="character" w:customStyle="1" w:styleId="WW-Absatz-Standardschriftart11">
    <w:name w:val="WW-Absatz-Standardschriftart11"/>
    <w:qFormat/>
  </w:style>
  <w:style w:type="character" w:customStyle="1" w:styleId="FranklinGothicMedium95pt">
    <w:name w:val="Основной текст + Franklin Gothic Medium;9;5 pt"/>
    <w:qFormat/>
    <w:rPr>
      <w:rFonts w:ascii="Franklin Gothic Medium" w:eastAsia="Franklin Gothic Medium" w:hAnsi="Franklin Gothic Medium" w:cs="Franklin Gothic Medium"/>
      <w:color w:val="000000"/>
      <w:sz w:val="19"/>
      <w:szCs w:val="19"/>
      <w:shd w:val="clear" w:color="auto" w:fill="FFFFFF"/>
    </w:rPr>
  </w:style>
  <w:style w:type="character" w:customStyle="1" w:styleId="af3">
    <w:name w:val="Основной текст_"/>
    <w:qFormat/>
    <w:rPr>
      <w:rFonts w:ascii="Times New Roman" w:eastAsia="Times New Roman" w:hAnsi="Times New Roman" w:cs="Times New Roman"/>
      <w:color w:val="000000"/>
      <w:sz w:val="23"/>
      <w:szCs w:val="23"/>
      <w:shd w:val="clear" w:color="auto" w:fill="FFFFFF"/>
    </w:rPr>
  </w:style>
  <w:style w:type="character" w:customStyle="1" w:styleId="af4">
    <w:name w:val="Подзаголовок Знак"/>
    <w:qFormat/>
    <w:rPr>
      <w:rFonts w:ascii="Cambria" w:eastAsia="Cambria" w:hAnsi="Cambria" w:cs="Cambria"/>
      <w:i/>
      <w:iCs/>
      <w:color w:val="4F81BD"/>
      <w:spacing w:val="15"/>
      <w:lang w:eastAsia="en-US"/>
    </w:rPr>
  </w:style>
  <w:style w:type="character" w:customStyle="1" w:styleId="FontStyle36">
    <w:name w:val="Font Style36"/>
    <w:qFormat/>
    <w:rPr>
      <w:rFonts w:ascii="Times New Roman" w:eastAsia="Times New Roman" w:hAnsi="Times New Roman" w:cs="Times New Roman"/>
      <w:b/>
      <w:bCs/>
    </w:rPr>
  </w:style>
  <w:style w:type="character" w:customStyle="1" w:styleId="dropdown-user-namefirst-letter">
    <w:name w:val="dropdown-user-name__first-letter"/>
    <w:qFormat/>
    <w:rPr>
      <w:rFonts w:ascii="Times New Roman" w:eastAsia="Times New Roman" w:hAnsi="Times New Roman" w:cs="Times New Roman"/>
      <w:color w:val="000000"/>
      <w:sz w:val="24"/>
      <w:szCs w:val="24"/>
    </w:rPr>
  </w:style>
  <w:style w:type="character" w:customStyle="1" w:styleId="dropdown-user-name">
    <w:name w:val="dropdown-user-name"/>
    <w:qFormat/>
    <w:rPr>
      <w:rFonts w:ascii="Times New Roman" w:eastAsia="Times New Roman" w:hAnsi="Times New Roman" w:cs="Times New Roman"/>
      <w:color w:val="000000"/>
      <w:sz w:val="24"/>
      <w:szCs w:val="24"/>
    </w:rPr>
  </w:style>
  <w:style w:type="character" w:styleId="af5">
    <w:name w:val="Strong"/>
    <w:qFormat/>
    <w:rPr>
      <w:rFonts w:ascii="Times New Roman" w:eastAsia="Times New Roman" w:hAnsi="Times New Roman" w:cs="Times New Roman"/>
      <w:b/>
      <w:bCs/>
      <w:color w:val="000000"/>
      <w:sz w:val="24"/>
      <w:szCs w:val="24"/>
    </w:rPr>
  </w:style>
  <w:style w:type="character" w:customStyle="1" w:styleId="20">
    <w:name w:val="Заголовок 2 Знак_0"/>
    <w:qFormat/>
    <w:rPr>
      <w:rFonts w:ascii="Times New Roman" w:eastAsia="Times New Roman" w:hAnsi="Times New Roman" w:cs="Times New Roman"/>
      <w:color w:val="000000"/>
      <w:sz w:val="28"/>
    </w:rPr>
  </w:style>
  <w:style w:type="character" w:customStyle="1" w:styleId="af6">
    <w:name w:val="Текст выноски Знак"/>
    <w:qFormat/>
    <w:rPr>
      <w:rFonts w:ascii="Tahoma" w:eastAsia="Times New Roman" w:hAnsi="Tahoma" w:cs="Times New Roman"/>
      <w:color w:val="000000"/>
      <w:sz w:val="16"/>
      <w:szCs w:val="24"/>
    </w:rPr>
  </w:style>
  <w:style w:type="character" w:customStyle="1" w:styleId="af7">
    <w:name w:val="Текст концевой сноски Знак"/>
    <w:qFormat/>
    <w:rPr>
      <w:sz w:val="20"/>
    </w:rPr>
  </w:style>
  <w:style w:type="character" w:customStyle="1" w:styleId="CaptionChar">
    <w:name w:val="Caption Char"/>
    <w:qFormat/>
  </w:style>
  <w:style w:type="character" w:customStyle="1" w:styleId="FooterChar">
    <w:name w:val="Footer Char"/>
    <w:qFormat/>
    <w:rPr>
      <w:rFonts w:ascii="Times New Roman" w:eastAsia="Times New Roman" w:hAnsi="Times New Roman" w:cs="Times New Roman"/>
      <w:color w:val="000000"/>
      <w:sz w:val="24"/>
      <w:szCs w:val="24"/>
    </w:rPr>
  </w:style>
  <w:style w:type="character" w:customStyle="1" w:styleId="HeaderChar">
    <w:name w:val="Header Char"/>
    <w:qFormat/>
    <w:rPr>
      <w:rFonts w:ascii="Times New Roman" w:eastAsia="Times New Roman" w:hAnsi="Times New Roman" w:cs="Times New Roman"/>
      <w:color w:val="000000"/>
      <w:sz w:val="24"/>
      <w:szCs w:val="24"/>
    </w:rPr>
  </w:style>
  <w:style w:type="character" w:customStyle="1" w:styleId="af8">
    <w:name w:val="Выделенная цитата Знак"/>
    <w:qFormat/>
    <w:rPr>
      <w:i/>
    </w:rPr>
  </w:style>
  <w:style w:type="character" w:customStyle="1" w:styleId="200">
    <w:name w:val="Цитата 2 Знак_0"/>
    <w:qFormat/>
    <w:rPr>
      <w:i/>
    </w:rPr>
  </w:style>
  <w:style w:type="character" w:customStyle="1" w:styleId="SubtitleChar">
    <w:name w:val="Subtitle Char"/>
    <w:qFormat/>
    <w:rPr>
      <w:rFonts w:ascii="Times New Roman" w:eastAsia="Times New Roman" w:hAnsi="Times New Roman" w:cs="Times New Roman"/>
      <w:color w:val="000000"/>
    </w:rPr>
  </w:style>
  <w:style w:type="character" w:customStyle="1" w:styleId="af9">
    <w:name w:val="Заголовок Знак"/>
    <w:qFormat/>
    <w:rPr>
      <w:rFonts w:ascii="Times New Roman" w:eastAsia="Times New Roman" w:hAnsi="Times New Roman" w:cs="Times New Roman"/>
      <w:color w:val="000000"/>
      <w:sz w:val="48"/>
      <w:szCs w:val="48"/>
    </w:rPr>
  </w:style>
  <w:style w:type="character" w:customStyle="1" w:styleId="Heading9Char">
    <w:name w:val="Heading 9 Char"/>
    <w:qFormat/>
    <w:rPr>
      <w:rFonts w:ascii="Arial" w:eastAsia="Arial" w:hAnsi="Arial" w:cs="Arial"/>
      <w:i/>
      <w:iCs/>
      <w:color w:val="000000"/>
      <w:sz w:val="21"/>
      <w:szCs w:val="21"/>
    </w:rPr>
  </w:style>
  <w:style w:type="character" w:customStyle="1" w:styleId="Heading8Char">
    <w:name w:val="Heading 8 Char"/>
    <w:qFormat/>
    <w:rPr>
      <w:rFonts w:ascii="Arial" w:eastAsia="Arial" w:hAnsi="Arial" w:cs="Arial"/>
      <w:i/>
      <w:iCs/>
      <w:color w:val="000000"/>
      <w:sz w:val="22"/>
      <w:szCs w:val="22"/>
    </w:rPr>
  </w:style>
  <w:style w:type="character" w:customStyle="1" w:styleId="Heading7Char">
    <w:name w:val="Heading 7 Char"/>
    <w:qFormat/>
    <w:rPr>
      <w:rFonts w:ascii="Arial" w:eastAsia="Arial" w:hAnsi="Arial" w:cs="Arial"/>
      <w:b/>
      <w:bCs/>
      <w:i/>
      <w:iCs/>
      <w:color w:val="000000"/>
      <w:sz w:val="22"/>
      <w:szCs w:val="22"/>
    </w:rPr>
  </w:style>
  <w:style w:type="character" w:customStyle="1" w:styleId="Heading6Char">
    <w:name w:val="Heading 6 Char"/>
    <w:qFormat/>
    <w:rPr>
      <w:rFonts w:ascii="Arial" w:eastAsia="Arial" w:hAnsi="Arial" w:cs="Arial"/>
      <w:b/>
      <w:bCs/>
      <w:color w:val="000000"/>
      <w:sz w:val="22"/>
      <w:szCs w:val="22"/>
    </w:rPr>
  </w:style>
  <w:style w:type="character" w:customStyle="1" w:styleId="Heading5Char">
    <w:name w:val="Heading 5 Char"/>
    <w:qFormat/>
    <w:rPr>
      <w:rFonts w:ascii="Arial" w:eastAsia="Arial" w:hAnsi="Arial" w:cs="Arial"/>
      <w:b/>
      <w:bCs/>
      <w:color w:val="000000"/>
    </w:rPr>
  </w:style>
  <w:style w:type="character" w:customStyle="1" w:styleId="Heading4Char">
    <w:name w:val="Heading 4 Char"/>
    <w:qFormat/>
    <w:rPr>
      <w:rFonts w:ascii="Arial" w:eastAsia="Arial" w:hAnsi="Arial" w:cs="Arial"/>
      <w:b/>
      <w:bCs/>
      <w:color w:val="000000"/>
      <w:sz w:val="26"/>
      <w:szCs w:val="26"/>
    </w:rPr>
  </w:style>
  <w:style w:type="character" w:customStyle="1" w:styleId="Heading3Char">
    <w:name w:val="Heading 3 Char"/>
    <w:qFormat/>
    <w:rPr>
      <w:rFonts w:ascii="Arial" w:eastAsia="Arial" w:hAnsi="Arial" w:cs="Arial"/>
      <w:color w:val="000000"/>
      <w:sz w:val="30"/>
      <w:szCs w:val="30"/>
    </w:rPr>
  </w:style>
  <w:style w:type="character" w:customStyle="1" w:styleId="Heading2Char">
    <w:name w:val="Heading 2 Char"/>
    <w:qFormat/>
    <w:rPr>
      <w:rFonts w:ascii="Arial" w:eastAsia="Arial" w:hAnsi="Arial" w:cs="Arial"/>
      <w:color w:val="000000"/>
      <w:sz w:val="34"/>
      <w:szCs w:val="24"/>
    </w:rPr>
  </w:style>
  <w:style w:type="character" w:customStyle="1" w:styleId="Heading1Char">
    <w:name w:val="Heading 1 Char"/>
    <w:qFormat/>
    <w:rPr>
      <w:rFonts w:ascii="Arial" w:eastAsia="Arial" w:hAnsi="Arial" w:cs="Arial"/>
      <w:color w:val="000000"/>
      <w:sz w:val="40"/>
      <w:szCs w:val="40"/>
    </w:rPr>
  </w:style>
  <w:style w:type="character" w:customStyle="1" w:styleId="WW8Num1z0">
    <w:name w:val="WW8Num1z0"/>
    <w:qFormat/>
  </w:style>
  <w:style w:type="character" w:customStyle="1" w:styleId="WW8Num2z0">
    <w:name w:val="WW8Num2z0"/>
    <w:qFormat/>
  </w:style>
  <w:style w:type="character" w:customStyle="1" w:styleId="WW8Num3z0">
    <w:name w:val="WW8Num3z0"/>
    <w:qFormat/>
  </w:style>
  <w:style w:type="character" w:customStyle="1" w:styleId="WW8Num4z0">
    <w:name w:val="WW8Num4z0"/>
    <w:qFormat/>
  </w:style>
  <w:style w:type="character" w:customStyle="1" w:styleId="WW8Num5z0">
    <w:name w:val="WW8Num5z0"/>
    <w:qFormat/>
  </w:style>
  <w:style w:type="character" w:customStyle="1" w:styleId="WW8Num6z0">
    <w:name w:val="WW8Num6z0"/>
    <w:qFormat/>
  </w:style>
  <w:style w:type="character" w:customStyle="1" w:styleId="WW8Num7z0">
    <w:name w:val="WW8Num7z0"/>
    <w:qFormat/>
  </w:style>
  <w:style w:type="character" w:customStyle="1" w:styleId="WW8Num8z0">
    <w:name w:val="WW8Num8z0"/>
    <w:qFormat/>
  </w:style>
  <w:style w:type="character" w:customStyle="1" w:styleId="WW8Num9z0">
    <w:name w:val="WW8Num9z0"/>
    <w:qFormat/>
  </w:style>
  <w:style w:type="character" w:customStyle="1" w:styleId="WW8Num10z0">
    <w:name w:val="WW8Num10z0"/>
    <w:qFormat/>
  </w:style>
  <w:style w:type="character" w:customStyle="1" w:styleId="WW8Num11z0">
    <w:name w:val="WW8Num11z0"/>
    <w:qFormat/>
  </w:style>
  <w:style w:type="character" w:customStyle="1" w:styleId="WW8Num12z0">
    <w:name w:val="WW8Num12z0"/>
    <w:qFormat/>
  </w:style>
  <w:style w:type="character" w:customStyle="1" w:styleId="WW8Num13z0">
    <w:name w:val="WW8Num13z0"/>
    <w:qFormat/>
  </w:style>
  <w:style w:type="character" w:customStyle="1" w:styleId="WW8Num14z0">
    <w:name w:val="WW8Num14z0"/>
    <w:qFormat/>
  </w:style>
  <w:style w:type="character" w:customStyle="1" w:styleId="WW8Num15z0">
    <w:name w:val="WW8Num15z0"/>
    <w:qFormat/>
  </w:style>
  <w:style w:type="character" w:customStyle="1" w:styleId="WW8Num16z0">
    <w:name w:val="WW8Num16z0"/>
    <w:qFormat/>
  </w:style>
  <w:style w:type="character" w:customStyle="1" w:styleId="WW8Num17z0">
    <w:name w:val="WW8Num17z0"/>
    <w:qFormat/>
  </w:style>
  <w:style w:type="character" w:customStyle="1" w:styleId="WW8Num18z0">
    <w:name w:val="WW8Num18z0"/>
    <w:qFormat/>
  </w:style>
  <w:style w:type="character" w:customStyle="1" w:styleId="WW8Num19z0">
    <w:name w:val="WW8Num19z0"/>
    <w:qFormat/>
    <w:rPr>
      <w:color w:val="000000"/>
    </w:rPr>
  </w:style>
  <w:style w:type="character" w:customStyle="1" w:styleId="WW8Num20z0">
    <w:name w:val="WW8Num20z0"/>
    <w:qFormat/>
  </w:style>
  <w:style w:type="character" w:customStyle="1" w:styleId="WW8Num21z0">
    <w:name w:val="WW8Num21z0"/>
    <w:qFormat/>
  </w:style>
  <w:style w:type="character" w:customStyle="1" w:styleId="WW8Num22z0">
    <w:name w:val="WW8Num22z0"/>
    <w:qFormat/>
  </w:style>
  <w:style w:type="character" w:customStyle="1" w:styleId="WW8Num23z0">
    <w:name w:val="WW8Num23z0"/>
    <w:qFormat/>
    <w:rPr>
      <w:color w:val="FF0000"/>
    </w:rPr>
  </w:style>
  <w:style w:type="character" w:customStyle="1" w:styleId="WW8Num24z0">
    <w:name w:val="WW8Num24z0"/>
    <w:qFormat/>
  </w:style>
  <w:style w:type="character" w:customStyle="1" w:styleId="WW8Num25z0">
    <w:name w:val="WW8Num25z0"/>
    <w:qFormat/>
  </w:style>
  <w:style w:type="character" w:customStyle="1" w:styleId="WW8Num26z0">
    <w:name w:val="WW8Num26z0"/>
    <w:qFormat/>
  </w:style>
  <w:style w:type="character" w:customStyle="1" w:styleId="WW8Num27z0">
    <w:name w:val="WW8Num27z0"/>
    <w:qFormat/>
  </w:style>
  <w:style w:type="character" w:customStyle="1" w:styleId="WW8Num28z0">
    <w:name w:val="WW8Num28z0"/>
    <w:qFormat/>
  </w:style>
  <w:style w:type="character" w:customStyle="1" w:styleId="WW8Num29z0">
    <w:name w:val="WW8Num29z0"/>
    <w:qFormat/>
  </w:style>
  <w:style w:type="character" w:customStyle="1" w:styleId="WW8Num30z0">
    <w:name w:val="WW8Num30z0"/>
    <w:qFormat/>
  </w:style>
  <w:style w:type="character" w:customStyle="1" w:styleId="WW8Num31z0">
    <w:name w:val="WW8Num31z0"/>
    <w:qFormat/>
  </w:style>
  <w:style w:type="character" w:customStyle="1" w:styleId="WW8Num33z0">
    <w:name w:val="WW8Num33z0"/>
    <w:qFormat/>
  </w:style>
  <w:style w:type="character" w:customStyle="1" w:styleId="WW8Num34z0">
    <w:name w:val="WW8Num34z0"/>
    <w:qFormat/>
  </w:style>
  <w:style w:type="character" w:customStyle="1" w:styleId="WW8Num35z0">
    <w:name w:val="WW8Num35z0"/>
    <w:qFormat/>
  </w:style>
  <w:style w:type="character" w:customStyle="1" w:styleId="WW8Num37z0">
    <w:name w:val="WW8Num37z0"/>
    <w:qFormat/>
  </w:style>
  <w:style w:type="character" w:customStyle="1" w:styleId="110">
    <w:name w:val="Заголовок 1 Знак_1"/>
    <w:qFormat/>
    <w:rPr>
      <w:b/>
      <w:bCs/>
      <w:sz w:val="28"/>
      <w:szCs w:val="24"/>
    </w:rPr>
  </w:style>
  <w:style w:type="character" w:customStyle="1" w:styleId="docdata">
    <w:name w:val="docdata"/>
    <w:qFormat/>
  </w:style>
  <w:style w:type="character" w:customStyle="1" w:styleId="30">
    <w:name w:val="Знак Знак3_0"/>
    <w:qFormat/>
    <w:rPr>
      <w:rFonts w:ascii="Times New Roman" w:eastAsia="Times New Roman" w:hAnsi="Times New Roman" w:cs="Times New Roman"/>
      <w:sz w:val="28"/>
      <w:szCs w:val="24"/>
      <w:lang w:eastAsia="ru-RU"/>
    </w:rPr>
  </w:style>
  <w:style w:type="character" w:customStyle="1" w:styleId="ConsPlusNormal0">
    <w:name w:val="ConsPlusNormal Знак_0"/>
    <w:qFormat/>
    <w:rPr>
      <w:rFonts w:ascii="Arial" w:hAnsi="Arial" w:cs="Arial"/>
      <w:lang w:val="ru-RU" w:eastAsia="ru-RU" w:bidi="ar-SA"/>
    </w:rPr>
  </w:style>
  <w:style w:type="character" w:customStyle="1" w:styleId="9">
    <w:name w:val="Заголовок 9 Знак"/>
    <w:qFormat/>
    <w:rPr>
      <w:rFonts w:ascii="Arial" w:eastAsia="Arial" w:hAnsi="Arial" w:cs="Arial"/>
      <w:i/>
      <w:iCs/>
      <w:sz w:val="21"/>
      <w:szCs w:val="21"/>
    </w:rPr>
  </w:style>
  <w:style w:type="character" w:customStyle="1" w:styleId="8">
    <w:name w:val="Заголовок 8 Знак"/>
    <w:qFormat/>
    <w:rPr>
      <w:rFonts w:ascii="Arial" w:eastAsia="Arial" w:hAnsi="Arial" w:cs="Arial"/>
      <w:i/>
      <w:iCs/>
      <w:sz w:val="22"/>
      <w:szCs w:val="22"/>
    </w:rPr>
  </w:style>
  <w:style w:type="character" w:customStyle="1" w:styleId="7">
    <w:name w:val="Заголовок 7 Знак"/>
    <w:qFormat/>
    <w:rPr>
      <w:rFonts w:ascii="Arial" w:eastAsia="Arial" w:hAnsi="Arial" w:cs="Arial"/>
      <w:b/>
      <w:bCs/>
      <w:i/>
      <w:iCs/>
      <w:sz w:val="22"/>
      <w:szCs w:val="22"/>
    </w:rPr>
  </w:style>
  <w:style w:type="character" w:customStyle="1" w:styleId="6">
    <w:name w:val="Заголовок 6 Знак"/>
    <w:qFormat/>
    <w:rPr>
      <w:rFonts w:ascii="Arial" w:eastAsia="Arial" w:hAnsi="Arial" w:cs="Arial"/>
      <w:b/>
      <w:bCs/>
      <w:sz w:val="22"/>
      <w:szCs w:val="22"/>
    </w:rPr>
  </w:style>
  <w:style w:type="character" w:customStyle="1" w:styleId="5">
    <w:name w:val="Заголовок 5 Знак"/>
    <w:qFormat/>
    <w:rPr>
      <w:rFonts w:ascii="Arial" w:eastAsia="Arial" w:hAnsi="Arial" w:cs="Arial"/>
      <w:b/>
      <w:bCs/>
      <w:sz w:val="24"/>
      <w:szCs w:val="24"/>
    </w:rPr>
  </w:style>
  <w:style w:type="character" w:customStyle="1" w:styleId="4">
    <w:name w:val="Заголовок 4 Знак"/>
    <w:qFormat/>
    <w:rPr>
      <w:rFonts w:ascii="Arial" w:eastAsia="Arial" w:hAnsi="Arial" w:cs="Arial"/>
      <w:b/>
      <w:bCs/>
      <w:sz w:val="26"/>
      <w:szCs w:val="26"/>
    </w:rPr>
  </w:style>
  <w:style w:type="character" w:customStyle="1" w:styleId="300">
    <w:name w:val="Заголовок 3 Знак_0"/>
    <w:qFormat/>
    <w:rPr>
      <w:rFonts w:ascii="Arial" w:eastAsia="Arial" w:hAnsi="Arial" w:cs="Arial"/>
      <w:sz w:val="30"/>
      <w:szCs w:val="30"/>
    </w:rPr>
  </w:style>
  <w:style w:type="character" w:customStyle="1" w:styleId="120">
    <w:name w:val="Заголовок 1 Знак_2"/>
    <w:qFormat/>
    <w:rPr>
      <w:b/>
      <w:bCs/>
      <w:sz w:val="28"/>
      <w:szCs w:val="24"/>
    </w:rPr>
  </w:style>
  <w:style w:type="character" w:customStyle="1" w:styleId="ConsPlusNormal1">
    <w:name w:val="ConsPlusNormal Знак_1"/>
    <w:qFormat/>
    <w:rPr>
      <w:rFonts w:ascii="Arial" w:hAnsi="Arial" w:cs="Arial"/>
      <w:lang w:val="ru-RU" w:eastAsia="ru-RU" w:bidi="ar-SA"/>
    </w:rPr>
  </w:style>
  <w:style w:type="character" w:customStyle="1" w:styleId="31">
    <w:name w:val="Заголовок 3 Знак_1"/>
    <w:qFormat/>
    <w:rPr>
      <w:rFonts w:ascii="Arial" w:eastAsia="Arial" w:hAnsi="Arial" w:cs="Arial"/>
      <w:sz w:val="30"/>
      <w:szCs w:val="30"/>
    </w:rPr>
  </w:style>
  <w:style w:type="character" w:customStyle="1" w:styleId="13">
    <w:name w:val="Заголовок 1 Знак_3"/>
    <w:qFormat/>
    <w:rPr>
      <w:b/>
      <w:bCs/>
      <w:sz w:val="28"/>
      <w:szCs w:val="24"/>
    </w:rPr>
  </w:style>
  <w:style w:type="character" w:customStyle="1" w:styleId="ConsPlusNormal2">
    <w:name w:val="ConsPlusNormal Знак_2"/>
    <w:qFormat/>
    <w:rPr>
      <w:rFonts w:ascii="Arial" w:hAnsi="Arial" w:cs="Arial"/>
      <w:lang w:val="ru-RU" w:eastAsia="ru-RU" w:bidi="ar-SA"/>
    </w:rPr>
  </w:style>
  <w:style w:type="character" w:customStyle="1" w:styleId="32">
    <w:name w:val="Заголовок 3 Знак_2"/>
    <w:qFormat/>
    <w:rPr>
      <w:rFonts w:ascii="Arial" w:eastAsia="Arial" w:hAnsi="Arial" w:cs="Arial"/>
      <w:sz w:val="30"/>
      <w:szCs w:val="30"/>
    </w:rPr>
  </w:style>
  <w:style w:type="character" w:customStyle="1" w:styleId="21">
    <w:name w:val="Заголовок 2 Знак_1"/>
    <w:qFormat/>
    <w:rPr>
      <w:sz w:val="28"/>
      <w:szCs w:val="24"/>
      <w:lang w:val="ru-RU" w:eastAsia="ru-RU" w:bidi="ar-SA"/>
    </w:rPr>
  </w:style>
  <w:style w:type="character" w:customStyle="1" w:styleId="14">
    <w:name w:val="Заголовок 1 Знак_4"/>
    <w:qFormat/>
    <w:rPr>
      <w:b/>
      <w:bCs/>
      <w:sz w:val="28"/>
      <w:szCs w:val="24"/>
    </w:rPr>
  </w:style>
  <w:style w:type="character" w:customStyle="1" w:styleId="ConsPlusNormal3">
    <w:name w:val="ConsPlusNormal Знак_3"/>
    <w:qFormat/>
    <w:rPr>
      <w:rFonts w:ascii="Arial" w:hAnsi="Arial" w:cs="Arial"/>
      <w:lang w:val="ru-RU" w:eastAsia="ru-RU" w:bidi="ar-SA"/>
    </w:rPr>
  </w:style>
  <w:style w:type="character" w:customStyle="1" w:styleId="33">
    <w:name w:val="Заголовок 3 Знак_3"/>
    <w:qFormat/>
    <w:rPr>
      <w:rFonts w:ascii="Arial" w:eastAsia="Arial" w:hAnsi="Arial" w:cs="Arial"/>
      <w:sz w:val="30"/>
      <w:szCs w:val="30"/>
    </w:rPr>
  </w:style>
  <w:style w:type="character" w:customStyle="1" w:styleId="22">
    <w:name w:val="Заголовок 2 Знак_2"/>
    <w:qFormat/>
    <w:rPr>
      <w:sz w:val="28"/>
      <w:szCs w:val="24"/>
      <w:lang w:val="ru-RU" w:eastAsia="ru-RU" w:bidi="ar-SA"/>
    </w:rPr>
  </w:style>
  <w:style w:type="character" w:customStyle="1" w:styleId="23">
    <w:name w:val="Цитата 2 Знак"/>
    <w:qFormat/>
    <w:rPr>
      <w:i/>
    </w:rPr>
  </w:style>
  <w:style w:type="character" w:customStyle="1" w:styleId="ConsPlusNormal4">
    <w:name w:val="ConsPlusNormal Знак_4"/>
    <w:qFormat/>
    <w:rPr>
      <w:rFonts w:ascii="Arial" w:hAnsi="Arial" w:cs="Arial"/>
      <w:lang w:val="ru-RU" w:eastAsia="ru-RU" w:bidi="ar-SA"/>
    </w:rPr>
  </w:style>
  <w:style w:type="character" w:customStyle="1" w:styleId="310">
    <w:name w:val="Знак Знак3_1"/>
    <w:qFormat/>
    <w:rPr>
      <w:rFonts w:ascii="Times New Roman" w:eastAsia="Times New Roman" w:hAnsi="Times New Roman" w:cs="Times New Roman"/>
      <w:sz w:val="28"/>
      <w:szCs w:val="24"/>
      <w:lang w:eastAsia="ru-RU"/>
    </w:rPr>
  </w:style>
  <w:style w:type="character" w:customStyle="1" w:styleId="15">
    <w:name w:val="Заголовок 1 Знак_5"/>
    <w:qFormat/>
    <w:rPr>
      <w:b/>
      <w:bCs/>
      <w:sz w:val="28"/>
      <w:szCs w:val="24"/>
    </w:rPr>
  </w:style>
  <w:style w:type="character" w:customStyle="1" w:styleId="16">
    <w:name w:val="Заголовок 1 Знак_6"/>
    <w:qFormat/>
    <w:rPr>
      <w:b/>
      <w:bCs/>
      <w:sz w:val="28"/>
      <w:szCs w:val="24"/>
    </w:rPr>
  </w:style>
  <w:style w:type="character" w:customStyle="1" w:styleId="ConsPlusNormal5">
    <w:name w:val="ConsPlusNormal Знак_5"/>
    <w:qFormat/>
    <w:rPr>
      <w:rFonts w:ascii="Arial" w:hAnsi="Arial" w:cs="Arial"/>
      <w:lang w:val="ru-RU" w:eastAsia="ru-RU" w:bidi="ar-SA"/>
    </w:rPr>
  </w:style>
  <w:style w:type="character" w:customStyle="1" w:styleId="34">
    <w:name w:val="Заголовок 3 Знак_4"/>
    <w:qFormat/>
    <w:rPr>
      <w:rFonts w:ascii="Arial" w:eastAsia="Arial" w:hAnsi="Arial" w:cs="Arial"/>
      <w:sz w:val="30"/>
      <w:szCs w:val="30"/>
    </w:rPr>
  </w:style>
  <w:style w:type="character" w:customStyle="1" w:styleId="17">
    <w:name w:val="Заголовок 1 Знак_7"/>
    <w:qFormat/>
    <w:rPr>
      <w:b/>
      <w:bCs/>
      <w:sz w:val="28"/>
      <w:szCs w:val="24"/>
    </w:rPr>
  </w:style>
  <w:style w:type="character" w:customStyle="1" w:styleId="ConsPlusNormal6">
    <w:name w:val="ConsPlusNormal Знак_6"/>
    <w:qFormat/>
    <w:rPr>
      <w:rFonts w:ascii="Arial" w:hAnsi="Arial" w:cs="Arial"/>
      <w:lang w:val="ru-RU" w:eastAsia="ru-RU" w:bidi="ar-SA"/>
    </w:rPr>
  </w:style>
  <w:style w:type="character" w:customStyle="1" w:styleId="35">
    <w:name w:val="Заголовок 3 Знак_5"/>
    <w:qFormat/>
    <w:rPr>
      <w:rFonts w:ascii="Arial" w:eastAsia="Arial" w:hAnsi="Arial" w:cs="Arial"/>
      <w:sz w:val="30"/>
      <w:szCs w:val="30"/>
    </w:rPr>
  </w:style>
  <w:style w:type="character" w:customStyle="1" w:styleId="230">
    <w:name w:val="Заголовок 2 Знак_3"/>
    <w:qFormat/>
    <w:rPr>
      <w:sz w:val="28"/>
      <w:szCs w:val="24"/>
      <w:lang w:val="ru-RU" w:eastAsia="ru-RU" w:bidi="ar-SA"/>
    </w:rPr>
  </w:style>
  <w:style w:type="character" w:customStyle="1" w:styleId="18">
    <w:name w:val="Заголовок 1 Знак_8"/>
    <w:qFormat/>
    <w:rPr>
      <w:b/>
      <w:bCs/>
      <w:sz w:val="28"/>
      <w:szCs w:val="24"/>
    </w:rPr>
  </w:style>
  <w:style w:type="character" w:customStyle="1" w:styleId="ConsPlusNormal7">
    <w:name w:val="ConsPlusNormal Знак_7"/>
    <w:qFormat/>
    <w:rPr>
      <w:rFonts w:ascii="Arial" w:hAnsi="Arial" w:cs="Arial"/>
      <w:lang w:val="ru-RU" w:eastAsia="ru-RU" w:bidi="ar-SA"/>
    </w:rPr>
  </w:style>
  <w:style w:type="character" w:customStyle="1" w:styleId="36">
    <w:name w:val="Заголовок 3 Знак_6"/>
    <w:qFormat/>
    <w:rPr>
      <w:rFonts w:ascii="Arial" w:eastAsia="Arial" w:hAnsi="Arial" w:cs="Arial"/>
      <w:sz w:val="30"/>
      <w:szCs w:val="30"/>
    </w:rPr>
  </w:style>
  <w:style w:type="character" w:customStyle="1" w:styleId="ConsPlusNormal8">
    <w:name w:val="ConsPlusNormal Знак_8"/>
    <w:qFormat/>
    <w:rPr>
      <w:rFonts w:ascii="Arial" w:hAnsi="Arial" w:cs="Arial"/>
      <w:lang w:val="ru-RU" w:eastAsia="ru-RU" w:bidi="ar-SA"/>
    </w:rPr>
  </w:style>
  <w:style w:type="character" w:customStyle="1" w:styleId="37">
    <w:name w:val="Заголовок 3 Знак_7"/>
    <w:qFormat/>
    <w:rPr>
      <w:rFonts w:ascii="Arial" w:eastAsia="Arial" w:hAnsi="Arial" w:cs="Arial"/>
      <w:sz w:val="30"/>
      <w:szCs w:val="30"/>
    </w:rPr>
  </w:style>
  <w:style w:type="character" w:customStyle="1" w:styleId="19">
    <w:name w:val="Заголовок 1 Знак_9"/>
    <w:qFormat/>
    <w:rPr>
      <w:b/>
      <w:bCs/>
      <w:sz w:val="28"/>
      <w:szCs w:val="24"/>
    </w:rPr>
  </w:style>
  <w:style w:type="character" w:customStyle="1" w:styleId="ConsPlusNormal9">
    <w:name w:val="ConsPlusNormal Знак_9"/>
    <w:qFormat/>
    <w:rPr>
      <w:rFonts w:ascii="Arial" w:hAnsi="Arial" w:cs="Arial"/>
      <w:lang w:val="ru-RU" w:eastAsia="ru-RU" w:bidi="ar-SA"/>
    </w:rPr>
  </w:style>
  <w:style w:type="character" w:customStyle="1" w:styleId="38">
    <w:name w:val="Заголовок 3 Знак_8"/>
    <w:qFormat/>
    <w:rPr>
      <w:rFonts w:ascii="Arial" w:eastAsia="Arial" w:hAnsi="Arial" w:cs="Arial"/>
      <w:sz w:val="30"/>
      <w:szCs w:val="30"/>
    </w:rPr>
  </w:style>
  <w:style w:type="character" w:customStyle="1" w:styleId="1100">
    <w:name w:val="Заголовок 1 Знак_10"/>
    <w:qFormat/>
    <w:rPr>
      <w:b/>
      <w:bCs/>
      <w:sz w:val="28"/>
      <w:szCs w:val="24"/>
    </w:rPr>
  </w:style>
  <w:style w:type="character" w:customStyle="1" w:styleId="ConsPlusNormal10">
    <w:name w:val="ConsPlusNormal Знак_10"/>
    <w:qFormat/>
    <w:rPr>
      <w:rFonts w:ascii="Arial" w:hAnsi="Arial" w:cs="Arial"/>
      <w:lang w:val="ru-RU" w:eastAsia="ru-RU" w:bidi="ar-SA"/>
    </w:rPr>
  </w:style>
  <w:style w:type="character" w:customStyle="1" w:styleId="39">
    <w:name w:val="Заголовок 3 Знак_9"/>
    <w:qFormat/>
    <w:rPr>
      <w:rFonts w:ascii="Arial" w:eastAsia="Arial" w:hAnsi="Arial" w:cs="Arial"/>
      <w:sz w:val="30"/>
      <w:szCs w:val="30"/>
    </w:rPr>
  </w:style>
  <w:style w:type="character" w:customStyle="1" w:styleId="111">
    <w:name w:val="Заголовок 1 Знак_11"/>
    <w:qFormat/>
    <w:rPr>
      <w:b/>
      <w:bCs/>
      <w:sz w:val="28"/>
      <w:szCs w:val="24"/>
    </w:rPr>
  </w:style>
  <w:style w:type="character" w:customStyle="1" w:styleId="ConsPlusNormal11">
    <w:name w:val="ConsPlusNormal Знак_11"/>
    <w:qFormat/>
    <w:rPr>
      <w:rFonts w:ascii="Arial" w:hAnsi="Arial" w:cs="Arial"/>
      <w:lang w:val="ru-RU" w:eastAsia="ru-RU" w:bidi="ar-SA"/>
    </w:rPr>
  </w:style>
  <w:style w:type="character" w:customStyle="1" w:styleId="3100">
    <w:name w:val="Заголовок 3 Знак_10"/>
    <w:qFormat/>
    <w:rPr>
      <w:rFonts w:ascii="Arial" w:eastAsia="Arial" w:hAnsi="Arial" w:cs="Arial"/>
      <w:sz w:val="30"/>
      <w:szCs w:val="30"/>
    </w:rPr>
  </w:style>
  <w:style w:type="character" w:customStyle="1" w:styleId="112">
    <w:name w:val="Заголовок 1 Знак_12"/>
    <w:qFormat/>
    <w:rPr>
      <w:b/>
      <w:bCs/>
      <w:sz w:val="28"/>
      <w:szCs w:val="24"/>
    </w:rPr>
  </w:style>
  <w:style w:type="character" w:customStyle="1" w:styleId="ConsPlusNormal12">
    <w:name w:val="ConsPlusNormal Знак_12"/>
    <w:qFormat/>
    <w:rPr>
      <w:rFonts w:ascii="Arial" w:hAnsi="Arial" w:cs="Arial"/>
      <w:lang w:val="ru-RU" w:eastAsia="ru-RU" w:bidi="ar-SA"/>
    </w:rPr>
  </w:style>
  <w:style w:type="character" w:customStyle="1" w:styleId="311">
    <w:name w:val="Заголовок 3 Знак_11"/>
    <w:qFormat/>
    <w:rPr>
      <w:rFonts w:ascii="Arial" w:eastAsia="Arial" w:hAnsi="Arial" w:cs="Arial"/>
      <w:sz w:val="30"/>
      <w:szCs w:val="30"/>
    </w:rPr>
  </w:style>
  <w:style w:type="character" w:customStyle="1" w:styleId="24">
    <w:name w:val="Заголовок 2 Знак_4"/>
    <w:qFormat/>
    <w:rPr>
      <w:sz w:val="28"/>
      <w:szCs w:val="24"/>
      <w:lang w:val="ru-RU" w:eastAsia="ru-RU" w:bidi="ar-SA"/>
    </w:rPr>
  </w:style>
  <w:style w:type="character" w:customStyle="1" w:styleId="113">
    <w:name w:val="Заголовок 1 Знак_13"/>
    <w:qFormat/>
    <w:rPr>
      <w:b/>
      <w:bCs/>
      <w:sz w:val="28"/>
      <w:szCs w:val="24"/>
    </w:rPr>
  </w:style>
  <w:style w:type="character" w:customStyle="1" w:styleId="ConsPlusNormal13">
    <w:name w:val="ConsPlusNormal Знак_13"/>
    <w:qFormat/>
    <w:rPr>
      <w:rFonts w:ascii="Arial" w:hAnsi="Arial" w:cs="Arial"/>
      <w:lang w:val="ru-RU" w:eastAsia="ru-RU" w:bidi="ar-SA"/>
    </w:rPr>
  </w:style>
  <w:style w:type="character" w:customStyle="1" w:styleId="312">
    <w:name w:val="Заголовок 3 Знак_12"/>
    <w:qFormat/>
    <w:rPr>
      <w:rFonts w:ascii="Arial" w:eastAsia="Arial" w:hAnsi="Arial" w:cs="Arial"/>
      <w:sz w:val="30"/>
      <w:szCs w:val="30"/>
    </w:rPr>
  </w:style>
  <w:style w:type="character" w:customStyle="1" w:styleId="25">
    <w:name w:val="Заголовок 2 Знак_5"/>
    <w:qFormat/>
    <w:rPr>
      <w:sz w:val="28"/>
      <w:szCs w:val="24"/>
      <w:lang w:val="ru-RU" w:eastAsia="ru-RU" w:bidi="ar-SA"/>
    </w:rPr>
  </w:style>
  <w:style w:type="character" w:customStyle="1" w:styleId="114">
    <w:name w:val="Заголовок 1 Знак_14"/>
    <w:qFormat/>
    <w:rPr>
      <w:b/>
      <w:bCs/>
      <w:sz w:val="28"/>
      <w:szCs w:val="24"/>
    </w:rPr>
  </w:style>
  <w:style w:type="character" w:customStyle="1" w:styleId="ConsPlusNormal14">
    <w:name w:val="ConsPlusNormal Знак_14"/>
    <w:qFormat/>
    <w:rPr>
      <w:rFonts w:ascii="Arial" w:hAnsi="Arial" w:cs="Arial"/>
      <w:lang w:val="ru-RU" w:eastAsia="ru-RU" w:bidi="ar-SA"/>
    </w:rPr>
  </w:style>
  <w:style w:type="character" w:customStyle="1" w:styleId="313">
    <w:name w:val="Заголовок 3 Знак_13"/>
    <w:qFormat/>
    <w:rPr>
      <w:rFonts w:ascii="Arial" w:eastAsia="Arial" w:hAnsi="Arial" w:cs="Arial"/>
      <w:sz w:val="30"/>
      <w:szCs w:val="30"/>
    </w:rPr>
  </w:style>
  <w:style w:type="character" w:customStyle="1" w:styleId="26">
    <w:name w:val="Заголовок 2 Знак_6"/>
    <w:qFormat/>
    <w:rPr>
      <w:sz w:val="28"/>
      <w:szCs w:val="24"/>
      <w:lang w:val="ru-RU" w:eastAsia="ru-RU" w:bidi="ar-SA"/>
    </w:rPr>
  </w:style>
  <w:style w:type="character" w:customStyle="1" w:styleId="115">
    <w:name w:val="Заголовок 1 Знак_15"/>
    <w:qFormat/>
    <w:rPr>
      <w:b/>
      <w:bCs/>
      <w:sz w:val="28"/>
      <w:szCs w:val="24"/>
    </w:rPr>
  </w:style>
  <w:style w:type="character" w:customStyle="1" w:styleId="ConsPlusNormal15">
    <w:name w:val="ConsPlusNormal Знак_15"/>
    <w:qFormat/>
    <w:rPr>
      <w:rFonts w:ascii="Arial" w:hAnsi="Arial" w:cs="Arial"/>
      <w:lang w:val="ru-RU" w:eastAsia="ru-RU" w:bidi="ar-SA"/>
    </w:rPr>
  </w:style>
  <w:style w:type="character" w:customStyle="1" w:styleId="314">
    <w:name w:val="Заголовок 3 Знак_14"/>
    <w:qFormat/>
    <w:rPr>
      <w:rFonts w:ascii="Arial" w:eastAsia="Arial" w:hAnsi="Arial" w:cs="Arial"/>
      <w:sz w:val="30"/>
      <w:szCs w:val="30"/>
    </w:rPr>
  </w:style>
  <w:style w:type="character" w:customStyle="1" w:styleId="27">
    <w:name w:val="Заголовок 2 Знак"/>
    <w:qFormat/>
    <w:rPr>
      <w:sz w:val="28"/>
      <w:szCs w:val="24"/>
      <w:lang w:val="ru-RU" w:eastAsia="ru-RU" w:bidi="ar-SA"/>
    </w:rPr>
  </w:style>
  <w:style w:type="character" w:customStyle="1" w:styleId="116">
    <w:name w:val="Заголовок 1 Знак_16"/>
    <w:qFormat/>
    <w:rPr>
      <w:b/>
      <w:bCs/>
      <w:sz w:val="28"/>
      <w:szCs w:val="24"/>
    </w:rPr>
  </w:style>
  <w:style w:type="character" w:customStyle="1" w:styleId="ConsPlusNormal16">
    <w:name w:val="ConsPlusNormal Знак_16"/>
    <w:qFormat/>
    <w:rPr>
      <w:rFonts w:ascii="Arial" w:hAnsi="Arial" w:cs="Arial"/>
      <w:lang w:val="ru-RU" w:eastAsia="ru-RU" w:bidi="ar-SA"/>
    </w:rPr>
  </w:style>
  <w:style w:type="character" w:customStyle="1" w:styleId="315">
    <w:name w:val="Заголовок 3 Знак_15"/>
    <w:qFormat/>
    <w:rPr>
      <w:rFonts w:ascii="Arial" w:eastAsia="Arial" w:hAnsi="Arial" w:cs="Arial"/>
      <w:sz w:val="30"/>
      <w:szCs w:val="30"/>
    </w:rPr>
  </w:style>
  <w:style w:type="character" w:customStyle="1" w:styleId="117">
    <w:name w:val="Заголовок 1 Знак_17"/>
    <w:qFormat/>
    <w:rPr>
      <w:b/>
      <w:bCs/>
      <w:sz w:val="28"/>
      <w:szCs w:val="24"/>
    </w:rPr>
  </w:style>
  <w:style w:type="character" w:customStyle="1" w:styleId="ConsPlusNormal17">
    <w:name w:val="ConsPlusNormal Знак_17"/>
    <w:qFormat/>
    <w:rPr>
      <w:rFonts w:ascii="Arial" w:hAnsi="Arial" w:cs="Arial"/>
      <w:lang w:val="ru-RU" w:eastAsia="ru-RU" w:bidi="ar-SA"/>
    </w:rPr>
  </w:style>
  <w:style w:type="character" w:customStyle="1" w:styleId="316">
    <w:name w:val="Заголовок 3 Знак_16"/>
    <w:qFormat/>
    <w:rPr>
      <w:rFonts w:ascii="Arial" w:eastAsia="Arial" w:hAnsi="Arial" w:cs="Arial"/>
      <w:sz w:val="30"/>
      <w:szCs w:val="30"/>
    </w:rPr>
  </w:style>
  <w:style w:type="character" w:customStyle="1" w:styleId="118">
    <w:name w:val="Заголовок 1 Знак_18"/>
    <w:qFormat/>
    <w:rPr>
      <w:b/>
      <w:bCs/>
      <w:sz w:val="28"/>
      <w:szCs w:val="24"/>
    </w:rPr>
  </w:style>
  <w:style w:type="character" w:customStyle="1" w:styleId="ConsPlusNormal18">
    <w:name w:val="ConsPlusNormal Знак_18"/>
    <w:qFormat/>
    <w:rPr>
      <w:rFonts w:ascii="Arial" w:hAnsi="Arial" w:cs="Arial"/>
      <w:lang w:val="ru-RU" w:eastAsia="ru-RU" w:bidi="ar-SA"/>
    </w:rPr>
  </w:style>
  <w:style w:type="character" w:customStyle="1" w:styleId="317">
    <w:name w:val="Заголовок 3 Знак_17"/>
    <w:qFormat/>
    <w:rPr>
      <w:rFonts w:ascii="Arial" w:eastAsia="Arial" w:hAnsi="Arial" w:cs="Arial"/>
      <w:sz w:val="30"/>
      <w:szCs w:val="30"/>
    </w:rPr>
  </w:style>
  <w:style w:type="character" w:customStyle="1" w:styleId="ConsPlusNormal19">
    <w:name w:val="ConsPlusNormal Знак_19"/>
    <w:qFormat/>
    <w:rPr>
      <w:rFonts w:ascii="Arial" w:hAnsi="Arial" w:cs="Arial"/>
      <w:lang w:val="ru-RU" w:eastAsia="ru-RU" w:bidi="ar-SA"/>
    </w:rPr>
  </w:style>
  <w:style w:type="character" w:customStyle="1" w:styleId="320">
    <w:name w:val="Знак Знак3_2"/>
    <w:qFormat/>
    <w:rPr>
      <w:rFonts w:ascii="Times New Roman" w:eastAsia="Times New Roman" w:hAnsi="Times New Roman" w:cs="Times New Roman"/>
      <w:sz w:val="28"/>
      <w:szCs w:val="24"/>
      <w:lang w:eastAsia="ru-RU"/>
    </w:rPr>
  </w:style>
  <w:style w:type="character" w:customStyle="1" w:styleId="119">
    <w:name w:val="Заголовок 1 Знак_19"/>
    <w:qFormat/>
    <w:rPr>
      <w:b/>
      <w:bCs/>
      <w:sz w:val="28"/>
      <w:szCs w:val="24"/>
    </w:rPr>
  </w:style>
  <w:style w:type="character" w:customStyle="1" w:styleId="ConsPlusNormal20">
    <w:name w:val="ConsPlusNormal Знак_20"/>
    <w:qFormat/>
    <w:rPr>
      <w:rFonts w:ascii="Arial" w:hAnsi="Arial" w:cs="Arial"/>
      <w:lang w:val="ru-RU" w:eastAsia="ru-RU" w:bidi="ar-SA"/>
    </w:rPr>
  </w:style>
  <w:style w:type="character" w:customStyle="1" w:styleId="330">
    <w:name w:val="Знак Знак3_3"/>
    <w:qFormat/>
    <w:rPr>
      <w:rFonts w:ascii="Times New Roman" w:eastAsia="Times New Roman" w:hAnsi="Times New Roman" w:cs="Times New Roman"/>
      <w:sz w:val="28"/>
      <w:szCs w:val="24"/>
      <w:lang w:eastAsia="ru-RU"/>
    </w:rPr>
  </w:style>
  <w:style w:type="character" w:customStyle="1" w:styleId="1200">
    <w:name w:val="Заголовок 1 Знак_20"/>
    <w:qFormat/>
    <w:rPr>
      <w:b/>
      <w:bCs/>
      <w:sz w:val="28"/>
      <w:szCs w:val="24"/>
    </w:rPr>
  </w:style>
  <w:style w:type="character" w:customStyle="1" w:styleId="ConsPlusNormal21">
    <w:name w:val="ConsPlusNormal Знак_21"/>
    <w:qFormat/>
    <w:rPr>
      <w:rFonts w:ascii="Arial" w:hAnsi="Arial" w:cs="Arial"/>
      <w:lang w:val="ru-RU" w:eastAsia="ru-RU" w:bidi="ar-SA"/>
    </w:rPr>
  </w:style>
  <w:style w:type="character" w:customStyle="1" w:styleId="340">
    <w:name w:val="Знак Знак3_4"/>
    <w:qFormat/>
    <w:rPr>
      <w:rFonts w:ascii="Times New Roman" w:eastAsia="Times New Roman" w:hAnsi="Times New Roman" w:cs="Times New Roman"/>
      <w:sz w:val="28"/>
      <w:szCs w:val="24"/>
      <w:lang w:eastAsia="ru-RU"/>
    </w:rPr>
  </w:style>
  <w:style w:type="character" w:customStyle="1" w:styleId="121">
    <w:name w:val="Заголовок 1 Знак_21"/>
    <w:qFormat/>
    <w:rPr>
      <w:b/>
      <w:bCs/>
      <w:sz w:val="28"/>
      <w:szCs w:val="24"/>
    </w:rPr>
  </w:style>
  <w:style w:type="character" w:customStyle="1" w:styleId="ConsPlusNormal22">
    <w:name w:val="ConsPlusNormal Знак_22"/>
    <w:qFormat/>
    <w:rPr>
      <w:rFonts w:ascii="Arial" w:hAnsi="Arial" w:cs="Arial"/>
      <w:lang w:val="ru-RU" w:eastAsia="ru-RU" w:bidi="ar-SA"/>
    </w:rPr>
  </w:style>
  <w:style w:type="character" w:customStyle="1" w:styleId="350">
    <w:name w:val="Знак Знак3_5"/>
    <w:qFormat/>
    <w:rPr>
      <w:rFonts w:ascii="Times New Roman" w:eastAsia="Times New Roman" w:hAnsi="Times New Roman" w:cs="Times New Roman"/>
      <w:sz w:val="28"/>
      <w:szCs w:val="24"/>
      <w:lang w:eastAsia="ru-RU"/>
    </w:rPr>
  </w:style>
  <w:style w:type="character" w:customStyle="1" w:styleId="122">
    <w:name w:val="Заголовок 1 Знак_22"/>
    <w:qFormat/>
    <w:rPr>
      <w:b/>
      <w:bCs/>
      <w:sz w:val="28"/>
      <w:szCs w:val="24"/>
    </w:rPr>
  </w:style>
  <w:style w:type="character" w:customStyle="1" w:styleId="ConsPlusNormal23">
    <w:name w:val="ConsPlusNormal Знак_23"/>
    <w:qFormat/>
    <w:rPr>
      <w:rFonts w:ascii="Arial" w:hAnsi="Arial"/>
      <w:lang w:val="ru-RU" w:eastAsia="ru-RU" w:bidi="ar-SA"/>
    </w:rPr>
  </w:style>
  <w:style w:type="character" w:customStyle="1" w:styleId="318">
    <w:name w:val="Заголовок 3 Знак_18"/>
    <w:qFormat/>
    <w:rPr>
      <w:rFonts w:ascii="Arial" w:eastAsia="Arial" w:hAnsi="Arial" w:cs="Arial"/>
      <w:sz w:val="30"/>
      <w:szCs w:val="30"/>
    </w:rPr>
  </w:style>
  <w:style w:type="character" w:customStyle="1" w:styleId="ConsPlusNormal24">
    <w:name w:val="ConsPlusNormal Знак_24"/>
    <w:qFormat/>
    <w:rPr>
      <w:rFonts w:ascii="Arial" w:hAnsi="Arial"/>
      <w:lang w:val="ru-RU" w:eastAsia="ru-RU" w:bidi="ar-SA"/>
    </w:rPr>
  </w:style>
  <w:style w:type="character" w:customStyle="1" w:styleId="319">
    <w:name w:val="Заголовок 3 Знак_19"/>
    <w:qFormat/>
    <w:rPr>
      <w:rFonts w:ascii="Arial" w:eastAsia="Arial" w:hAnsi="Arial" w:cs="Arial"/>
      <w:sz w:val="30"/>
      <w:szCs w:val="30"/>
    </w:rPr>
  </w:style>
  <w:style w:type="character" w:customStyle="1" w:styleId="ConsPlusNormal25">
    <w:name w:val="ConsPlusNormal Знак_25"/>
    <w:qFormat/>
    <w:rPr>
      <w:rFonts w:ascii="Arial" w:hAnsi="Arial" w:cs="Arial"/>
      <w:lang w:val="ru-RU" w:eastAsia="ru-RU" w:bidi="ar-SA"/>
    </w:rPr>
  </w:style>
  <w:style w:type="character" w:customStyle="1" w:styleId="360">
    <w:name w:val="Знак Знак3_6"/>
    <w:qFormat/>
    <w:rPr>
      <w:rFonts w:ascii="Times New Roman" w:eastAsia="Times New Roman" w:hAnsi="Times New Roman" w:cs="Times New Roman"/>
      <w:sz w:val="28"/>
      <w:szCs w:val="24"/>
      <w:lang w:eastAsia="ru-RU"/>
    </w:rPr>
  </w:style>
  <w:style w:type="character" w:customStyle="1" w:styleId="ConsPlusNormal26">
    <w:name w:val="ConsPlusNormal Знак_26"/>
    <w:qFormat/>
    <w:rPr>
      <w:rFonts w:ascii="Arial" w:hAnsi="Arial" w:cs="Arial"/>
      <w:lang w:val="ru-RU" w:eastAsia="ru-RU" w:bidi="ar-SA"/>
    </w:rPr>
  </w:style>
  <w:style w:type="character" w:customStyle="1" w:styleId="370">
    <w:name w:val="Знак Знак3_7"/>
    <w:qFormat/>
    <w:rPr>
      <w:rFonts w:ascii="Times New Roman" w:eastAsia="Times New Roman" w:hAnsi="Times New Roman" w:cs="Times New Roman"/>
      <w:sz w:val="28"/>
      <w:szCs w:val="24"/>
      <w:lang w:eastAsia="ru-RU"/>
    </w:rPr>
  </w:style>
  <w:style w:type="character" w:customStyle="1" w:styleId="123">
    <w:name w:val="Заголовок 1 Знак_23"/>
    <w:qFormat/>
    <w:rPr>
      <w:b/>
      <w:bCs/>
      <w:sz w:val="28"/>
      <w:szCs w:val="24"/>
    </w:rPr>
  </w:style>
  <w:style w:type="character" w:customStyle="1" w:styleId="ConsPlusNormal27">
    <w:name w:val="ConsPlusNormal Знак_27"/>
    <w:qFormat/>
    <w:rPr>
      <w:rFonts w:ascii="Arial" w:hAnsi="Arial"/>
      <w:lang w:val="ru-RU" w:eastAsia="ru-RU" w:bidi="ar-SA"/>
    </w:rPr>
  </w:style>
  <w:style w:type="character" w:customStyle="1" w:styleId="3200">
    <w:name w:val="Заголовок 3 Знак_20"/>
    <w:qFormat/>
    <w:rPr>
      <w:rFonts w:ascii="Arial" w:eastAsia="Arial" w:hAnsi="Arial" w:cs="Arial"/>
      <w:sz w:val="30"/>
      <w:szCs w:val="30"/>
    </w:rPr>
  </w:style>
  <w:style w:type="character" w:customStyle="1" w:styleId="ConsPlusNormal28">
    <w:name w:val="ConsPlusNormal Знак_28"/>
    <w:qFormat/>
    <w:rPr>
      <w:rFonts w:ascii="Arial" w:hAnsi="Arial" w:cs="Arial"/>
      <w:lang w:val="ru-RU" w:eastAsia="ru-RU" w:bidi="ar-SA"/>
    </w:rPr>
  </w:style>
  <w:style w:type="character" w:customStyle="1" w:styleId="380">
    <w:name w:val="Знак Знак3_8"/>
    <w:qFormat/>
    <w:rPr>
      <w:rFonts w:ascii="Times New Roman" w:eastAsia="Times New Roman" w:hAnsi="Times New Roman" w:cs="Times New Roman"/>
      <w:sz w:val="28"/>
      <w:szCs w:val="24"/>
      <w:lang w:eastAsia="ru-RU"/>
    </w:rPr>
  </w:style>
  <w:style w:type="character" w:customStyle="1" w:styleId="124">
    <w:name w:val="Заголовок 1 Знак_24"/>
    <w:qFormat/>
    <w:rPr>
      <w:b/>
      <w:bCs/>
      <w:sz w:val="28"/>
      <w:szCs w:val="24"/>
    </w:rPr>
  </w:style>
  <w:style w:type="character" w:customStyle="1" w:styleId="ConsPlusNormal29">
    <w:name w:val="ConsPlusNormal Знак_29"/>
    <w:qFormat/>
    <w:rPr>
      <w:rFonts w:ascii="Arial" w:hAnsi="Arial" w:cs="Arial"/>
      <w:lang w:val="ru-RU" w:eastAsia="ru-RU" w:bidi="ar-SA"/>
    </w:rPr>
  </w:style>
  <w:style w:type="character" w:customStyle="1" w:styleId="3">
    <w:name w:val="Знак Знак3"/>
    <w:qFormat/>
    <w:rPr>
      <w:rFonts w:ascii="Times New Roman" w:eastAsia="Times New Roman" w:hAnsi="Times New Roman" w:cs="Times New Roman"/>
      <w:sz w:val="28"/>
      <w:szCs w:val="24"/>
      <w:lang w:eastAsia="ru-RU"/>
    </w:rPr>
  </w:style>
  <w:style w:type="character" w:customStyle="1" w:styleId="125">
    <w:name w:val="Заголовок 1 Знак_25"/>
    <w:qFormat/>
    <w:rPr>
      <w:b/>
      <w:bCs/>
      <w:sz w:val="28"/>
      <w:szCs w:val="24"/>
    </w:rPr>
  </w:style>
  <w:style w:type="character" w:customStyle="1" w:styleId="ConsPlusNormal30">
    <w:name w:val="ConsPlusNormal Знак_30"/>
    <w:qFormat/>
    <w:rPr>
      <w:rFonts w:ascii="Arial" w:hAnsi="Arial" w:cs="Arial"/>
      <w:lang w:val="ru-RU" w:eastAsia="ru-RU" w:bidi="ar-SA"/>
    </w:rPr>
  </w:style>
  <w:style w:type="character" w:customStyle="1" w:styleId="321">
    <w:name w:val="Заголовок 3 Знак_21"/>
    <w:qFormat/>
    <w:rPr>
      <w:rFonts w:ascii="Arial" w:eastAsia="Arial" w:hAnsi="Arial" w:cs="Arial"/>
      <w:sz w:val="30"/>
      <w:szCs w:val="30"/>
    </w:rPr>
  </w:style>
  <w:style w:type="character" w:customStyle="1" w:styleId="ConsPlusNormal31">
    <w:name w:val="ConsPlusNormal Знак_31"/>
    <w:qFormat/>
    <w:rPr>
      <w:rFonts w:ascii="Arial" w:hAnsi="Arial" w:cs="Arial"/>
      <w:lang w:val="ru-RU" w:eastAsia="ru-RU" w:bidi="ar-SA"/>
    </w:rPr>
  </w:style>
  <w:style w:type="character" w:customStyle="1" w:styleId="322">
    <w:name w:val="Заголовок 3 Знак_22"/>
    <w:qFormat/>
    <w:rPr>
      <w:rFonts w:ascii="Arial" w:eastAsia="Arial" w:hAnsi="Arial" w:cs="Arial"/>
      <w:sz w:val="30"/>
      <w:szCs w:val="30"/>
    </w:rPr>
  </w:style>
  <w:style w:type="character" w:customStyle="1" w:styleId="10">
    <w:name w:val="Заголовок 1 Знак"/>
    <w:link w:val="1"/>
    <w:qFormat/>
    <w:rPr>
      <w:b/>
      <w:bCs/>
      <w:sz w:val="28"/>
      <w:szCs w:val="24"/>
    </w:rPr>
  </w:style>
  <w:style w:type="character" w:customStyle="1" w:styleId="ConsPlusNormal">
    <w:name w:val="ConsPlusNormal Знак"/>
    <w:qFormat/>
    <w:rPr>
      <w:rFonts w:ascii="Arial" w:hAnsi="Arial" w:cs="Arial"/>
      <w:lang w:val="ru-RU" w:eastAsia="ru-RU" w:bidi="ar-SA"/>
    </w:rPr>
  </w:style>
  <w:style w:type="character" w:customStyle="1" w:styleId="3a">
    <w:name w:val="Заголовок 3 Знак"/>
    <w:qFormat/>
    <w:rPr>
      <w:rFonts w:ascii="Arial" w:eastAsia="Arial" w:hAnsi="Arial" w:cs="Arial"/>
      <w:sz w:val="30"/>
      <w:szCs w:val="30"/>
    </w:rPr>
  </w:style>
  <w:style w:type="character" w:customStyle="1" w:styleId="afa">
    <w:name w:val="Символ нумерации"/>
    <w:qFormat/>
  </w:style>
  <w:style w:type="paragraph" w:styleId="aa">
    <w:name w:val="Title"/>
    <w:basedOn w:val="a"/>
    <w:next w:val="BodyText14"/>
    <w:link w:val="11"/>
    <w:uiPriority w:val="99"/>
    <w:qFormat/>
    <w:rsid w:val="008315CC"/>
    <w:pPr>
      <w:tabs>
        <w:tab w:val="left" w:pos="993"/>
      </w:tabs>
      <w:jc w:val="center"/>
    </w:pPr>
    <w:rPr>
      <w:sz w:val="24"/>
      <w:szCs w:val="20"/>
    </w:rPr>
  </w:style>
  <w:style w:type="paragraph" w:styleId="a9">
    <w:name w:val="Body Text"/>
    <w:basedOn w:val="a"/>
    <w:link w:val="a8"/>
    <w:rsid w:val="00C76AB1"/>
    <w:pPr>
      <w:spacing w:after="120"/>
    </w:pPr>
  </w:style>
  <w:style w:type="paragraph" w:styleId="afb">
    <w:name w:val="List"/>
    <w:basedOn w:val="a9"/>
    <w:rPr>
      <w:rFonts w:cs="Lucida Sans"/>
    </w:rPr>
  </w:style>
  <w:style w:type="paragraph" w:styleId="afc">
    <w:name w:val="caption"/>
    <w:basedOn w:val="a"/>
    <w:qFormat/>
    <w:pPr>
      <w:suppressLineNumbers/>
      <w:spacing w:before="120" w:after="120"/>
    </w:pPr>
    <w:rPr>
      <w:rFonts w:cs="Lucida Sans"/>
      <w:i/>
      <w:iCs/>
      <w:sz w:val="24"/>
    </w:rPr>
  </w:style>
  <w:style w:type="paragraph" w:styleId="afd">
    <w:name w:val="index heading"/>
    <w:qFormat/>
    <w:pPr>
      <w:spacing w:before="300" w:after="200"/>
      <w:contextualSpacing/>
    </w:pPr>
    <w:rPr>
      <w:rFonts w:ascii="Times New Roman" w:eastAsia="Times New Roman" w:hAnsi="Times New Roman" w:cs="Times New Roman"/>
      <w:sz w:val="48"/>
      <w:szCs w:val="48"/>
    </w:rPr>
  </w:style>
  <w:style w:type="paragraph" w:customStyle="1" w:styleId="0">
    <w:name w:val="Заголовок_0"/>
    <w:basedOn w:val="a"/>
    <w:next w:val="a9"/>
    <w:qFormat/>
    <w:pPr>
      <w:keepNext/>
      <w:spacing w:before="240" w:after="120"/>
    </w:pPr>
    <w:rPr>
      <w:rFonts w:ascii="Liberation Sans" w:eastAsia="Microsoft YaHei" w:hAnsi="Liberation Sans" w:cs="Lucida Sans"/>
      <w:szCs w:val="28"/>
    </w:rPr>
  </w:style>
  <w:style w:type="paragraph" w:styleId="a5">
    <w:name w:val="Body Text Indent"/>
    <w:basedOn w:val="a"/>
    <w:link w:val="a4"/>
    <w:qFormat/>
    <w:rsid w:val="00C76AB1"/>
    <w:pPr>
      <w:ind w:firstLine="720"/>
      <w:jc w:val="both"/>
    </w:pPr>
  </w:style>
  <w:style w:type="paragraph" w:customStyle="1" w:styleId="afe">
    <w:name w:val="Колонтитул"/>
    <w:basedOn w:val="a"/>
    <w:qFormat/>
  </w:style>
  <w:style w:type="paragraph" w:styleId="a7">
    <w:name w:val="header"/>
    <w:basedOn w:val="a"/>
    <w:link w:val="a6"/>
    <w:uiPriority w:val="99"/>
    <w:qFormat/>
    <w:rsid w:val="00C76AB1"/>
    <w:pPr>
      <w:tabs>
        <w:tab w:val="center" w:pos="4677"/>
        <w:tab w:val="right" w:pos="9355"/>
      </w:tabs>
    </w:pPr>
  </w:style>
  <w:style w:type="paragraph" w:customStyle="1" w:styleId="ConsPlusTitle">
    <w:name w:val="ConsPlusTitle"/>
    <w:qFormat/>
    <w:rsid w:val="00C76AB1"/>
    <w:pPr>
      <w:widowControl w:val="0"/>
    </w:pPr>
    <w:rPr>
      <w:rFonts w:ascii="Arial" w:eastAsia="Times New Roman" w:hAnsi="Arial" w:cs="Arial"/>
      <w:b/>
      <w:bCs/>
      <w:sz w:val="20"/>
      <w:szCs w:val="20"/>
    </w:rPr>
  </w:style>
  <w:style w:type="paragraph" w:customStyle="1" w:styleId="101">
    <w:name w:val="Обычный1_0"/>
    <w:qFormat/>
    <w:rsid w:val="00C76AB1"/>
    <w:pPr>
      <w:widowControl w:val="0"/>
    </w:pPr>
    <w:rPr>
      <w:rFonts w:ascii="Times New Roman" w:eastAsia="Times New Roman" w:hAnsi="Times New Roman" w:cs="Times New Roman"/>
      <w:sz w:val="24"/>
      <w:szCs w:val="20"/>
    </w:rPr>
  </w:style>
  <w:style w:type="paragraph" w:customStyle="1" w:styleId="ConsNormal">
    <w:name w:val="ConsNormal"/>
    <w:qFormat/>
    <w:rsid w:val="00C76AB1"/>
    <w:pPr>
      <w:ind w:right="19772" w:firstLine="720"/>
    </w:pPr>
    <w:rPr>
      <w:rFonts w:ascii="Arial" w:eastAsia="Times New Roman" w:hAnsi="Arial" w:cs="Arial"/>
      <w:sz w:val="20"/>
      <w:szCs w:val="20"/>
    </w:rPr>
  </w:style>
  <w:style w:type="paragraph" w:customStyle="1" w:styleId="ConsPlusNonformat">
    <w:name w:val="ConsPlusNonformat"/>
    <w:qFormat/>
    <w:rsid w:val="00C76AB1"/>
    <w:pPr>
      <w:widowControl w:val="0"/>
    </w:pPr>
    <w:rPr>
      <w:rFonts w:ascii="Courier New" w:eastAsia="Times New Roman" w:hAnsi="Courier New" w:cs="Courier New"/>
      <w:sz w:val="20"/>
      <w:szCs w:val="20"/>
    </w:rPr>
  </w:style>
  <w:style w:type="paragraph" w:styleId="aff">
    <w:name w:val="Balloon Text"/>
    <w:basedOn w:val="a"/>
    <w:semiHidden/>
    <w:qFormat/>
    <w:rsid w:val="00B83FB2"/>
    <w:rPr>
      <w:rFonts w:ascii="Tahoma" w:hAnsi="Tahoma" w:cs="Tahoma"/>
      <w:sz w:val="16"/>
      <w:szCs w:val="16"/>
    </w:rPr>
  </w:style>
  <w:style w:type="paragraph" w:styleId="ac">
    <w:name w:val="footnote text"/>
    <w:basedOn w:val="a"/>
    <w:link w:val="ab"/>
    <w:uiPriority w:val="99"/>
    <w:unhideWhenUsed/>
    <w:rsid w:val="00D56E16"/>
    <w:pPr>
      <w:spacing w:after="200" w:line="276" w:lineRule="auto"/>
    </w:pPr>
    <w:rPr>
      <w:rFonts w:ascii="Calibri" w:hAnsi="Calibri"/>
      <w:sz w:val="20"/>
      <w:szCs w:val="20"/>
    </w:rPr>
  </w:style>
  <w:style w:type="paragraph" w:customStyle="1" w:styleId="ConsPlusNormala">
    <w:name w:val="ConsPlusNormal"/>
    <w:qFormat/>
    <w:rsid w:val="00A657A0"/>
    <w:pPr>
      <w:widowControl w:val="0"/>
    </w:pPr>
    <w:rPr>
      <w:rFonts w:ascii="Calibri" w:eastAsia="Times New Roman" w:hAnsi="Calibri" w:cs="Calibri"/>
      <w:szCs w:val="20"/>
    </w:rPr>
  </w:style>
  <w:style w:type="paragraph" w:styleId="af2">
    <w:name w:val="footer"/>
    <w:basedOn w:val="a"/>
    <w:link w:val="af1"/>
    <w:uiPriority w:val="99"/>
    <w:rsid w:val="00B40AFA"/>
    <w:pPr>
      <w:tabs>
        <w:tab w:val="center" w:pos="4677"/>
        <w:tab w:val="right" w:pos="9355"/>
      </w:tabs>
    </w:pPr>
  </w:style>
  <w:style w:type="paragraph" w:customStyle="1" w:styleId="aff0">
    <w:name w:val="Содержимое врезки"/>
    <w:basedOn w:val="a"/>
    <w:qFormat/>
  </w:style>
  <w:style w:type="paragraph" w:customStyle="1" w:styleId="aff1">
    <w:name w:val="Прижатый влево"/>
    <w:qFormat/>
    <w:pPr>
      <w:widowControl w:val="0"/>
    </w:pPr>
    <w:rPr>
      <w:rFonts w:ascii="Arial" w:eastAsia="Times New Roman" w:hAnsi="Arial" w:cs="Times New Roman"/>
      <w:sz w:val="24"/>
      <w:szCs w:val="24"/>
    </w:rPr>
  </w:style>
  <w:style w:type="paragraph" w:customStyle="1" w:styleId="aff2">
    <w:name w:val="Нормальный (таблица)"/>
    <w:qFormat/>
    <w:pPr>
      <w:widowControl w:val="0"/>
      <w:jc w:val="both"/>
    </w:pPr>
    <w:rPr>
      <w:rFonts w:ascii="Arial" w:eastAsia="Times New Roman" w:hAnsi="Arial" w:cs="Times New Roman"/>
      <w:sz w:val="24"/>
      <w:szCs w:val="24"/>
    </w:rPr>
  </w:style>
  <w:style w:type="paragraph" w:customStyle="1" w:styleId="1a">
    <w:name w:val="Без интервала1"/>
    <w:qFormat/>
    <w:rPr>
      <w:rFonts w:ascii="Calibri" w:eastAsia="Times New Roman" w:hAnsi="Calibri" w:cs="Times New Roman"/>
      <w:lang w:eastAsia="en-US"/>
    </w:rPr>
  </w:style>
  <w:style w:type="paragraph" w:customStyle="1" w:styleId="1b">
    <w:name w:val="Основной текст1"/>
    <w:basedOn w:val="a"/>
    <w:qFormat/>
    <w:pPr>
      <w:shd w:val="clear" w:color="auto" w:fill="FFFFFF"/>
      <w:spacing w:before="240" w:after="540" w:line="0" w:lineRule="atLeast"/>
    </w:pPr>
    <w:rPr>
      <w:sz w:val="23"/>
      <w:szCs w:val="23"/>
    </w:rPr>
  </w:style>
  <w:style w:type="paragraph" w:styleId="aff3">
    <w:name w:val="No Spacing"/>
    <w:qFormat/>
    <w:rPr>
      <w:rFonts w:ascii="Calibri" w:eastAsia="Times New Roman" w:hAnsi="Calibri" w:cs="Times New Roman"/>
    </w:rPr>
  </w:style>
  <w:style w:type="paragraph" w:styleId="aff4">
    <w:name w:val="table of figures"/>
    <w:basedOn w:val="a"/>
    <w:next w:val="a"/>
    <w:qFormat/>
  </w:style>
  <w:style w:type="paragraph" w:styleId="aff5">
    <w:name w:val="Intense Quote"/>
    <w:basedOn w:val="a"/>
    <w:next w:val="a"/>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paragraph" w:styleId="28">
    <w:name w:val="Quote"/>
    <w:basedOn w:val="a"/>
    <w:next w:val="a"/>
    <w:qFormat/>
    <w:pPr>
      <w:ind w:left="720" w:right="720"/>
    </w:pPr>
    <w:rPr>
      <w:i/>
    </w:rPr>
  </w:style>
  <w:style w:type="paragraph" w:styleId="aff6">
    <w:name w:val="List Paragraph"/>
    <w:basedOn w:val="a"/>
    <w:qFormat/>
    <w:pPr>
      <w:ind w:left="720"/>
      <w:contextualSpacing/>
    </w:pPr>
  </w:style>
  <w:style w:type="paragraph" w:customStyle="1" w:styleId="1c">
    <w:name w:val="Название объекта1"/>
    <w:basedOn w:val="a"/>
    <w:next w:val="a"/>
    <w:qFormat/>
    <w:pPr>
      <w:spacing w:line="276" w:lineRule="auto"/>
    </w:pPr>
    <w:rPr>
      <w:b/>
      <w:bCs/>
      <w:color w:val="4F81BD"/>
      <w:sz w:val="18"/>
      <w:szCs w:val="18"/>
    </w:rPr>
  </w:style>
  <w:style w:type="paragraph" w:customStyle="1" w:styleId="91">
    <w:name w:val="Заголовок 91"/>
    <w:basedOn w:val="a"/>
    <w:next w:val="a"/>
    <w:qFormat/>
    <w:pPr>
      <w:keepNext/>
      <w:keepLines/>
      <w:spacing w:before="320" w:after="200"/>
    </w:pPr>
    <w:rPr>
      <w:rFonts w:ascii="Arial" w:eastAsia="Arial" w:hAnsi="Arial" w:cs="Arial"/>
      <w:i/>
      <w:iCs/>
      <w:sz w:val="21"/>
      <w:szCs w:val="21"/>
    </w:rPr>
  </w:style>
  <w:style w:type="paragraph" w:customStyle="1" w:styleId="81">
    <w:name w:val="Заголовок 81"/>
    <w:basedOn w:val="a"/>
    <w:next w:val="a"/>
    <w:qFormat/>
    <w:pPr>
      <w:keepNext/>
      <w:keepLines/>
      <w:spacing w:before="320" w:after="200"/>
    </w:pPr>
    <w:rPr>
      <w:rFonts w:ascii="Arial" w:eastAsia="Arial" w:hAnsi="Arial" w:cs="Arial"/>
      <w:i/>
      <w:iCs/>
      <w:sz w:val="22"/>
      <w:szCs w:val="22"/>
    </w:rPr>
  </w:style>
  <w:style w:type="paragraph" w:customStyle="1" w:styleId="71">
    <w:name w:val="Заголовок 71"/>
    <w:basedOn w:val="a"/>
    <w:next w:val="a"/>
    <w:qFormat/>
    <w:pPr>
      <w:keepNext/>
      <w:keepLines/>
      <w:spacing w:before="320" w:after="200"/>
    </w:pPr>
    <w:rPr>
      <w:rFonts w:ascii="Arial" w:eastAsia="Arial" w:hAnsi="Arial" w:cs="Arial"/>
      <w:b/>
      <w:bCs/>
      <w:i/>
      <w:iCs/>
      <w:sz w:val="22"/>
      <w:szCs w:val="22"/>
    </w:rPr>
  </w:style>
  <w:style w:type="paragraph" w:customStyle="1" w:styleId="61">
    <w:name w:val="Заголовок 61"/>
    <w:basedOn w:val="a"/>
    <w:next w:val="a"/>
    <w:qFormat/>
    <w:pPr>
      <w:keepNext/>
      <w:keepLines/>
      <w:spacing w:before="320" w:after="200"/>
    </w:pPr>
    <w:rPr>
      <w:rFonts w:ascii="Arial" w:eastAsia="Arial" w:hAnsi="Arial" w:cs="Arial"/>
      <w:b/>
      <w:bCs/>
      <w:sz w:val="22"/>
      <w:szCs w:val="22"/>
    </w:rPr>
  </w:style>
  <w:style w:type="paragraph" w:customStyle="1" w:styleId="51">
    <w:name w:val="Заголовок 51"/>
    <w:basedOn w:val="a"/>
    <w:next w:val="a"/>
    <w:qFormat/>
    <w:pPr>
      <w:keepNext/>
      <w:keepLines/>
      <w:spacing w:before="320" w:after="200"/>
    </w:pPr>
    <w:rPr>
      <w:rFonts w:ascii="Arial" w:eastAsia="Arial" w:hAnsi="Arial" w:cs="Arial"/>
      <w:b/>
      <w:bCs/>
    </w:rPr>
  </w:style>
  <w:style w:type="paragraph" w:customStyle="1" w:styleId="41">
    <w:name w:val="Заголовок 41"/>
    <w:basedOn w:val="a"/>
    <w:next w:val="a"/>
    <w:qFormat/>
    <w:pPr>
      <w:keepNext/>
      <w:keepLines/>
      <w:spacing w:before="320" w:after="200"/>
    </w:pPr>
    <w:rPr>
      <w:rFonts w:ascii="Arial" w:eastAsia="Arial" w:hAnsi="Arial" w:cs="Arial"/>
      <w:b/>
      <w:bCs/>
      <w:sz w:val="26"/>
      <w:szCs w:val="26"/>
    </w:rPr>
  </w:style>
  <w:style w:type="paragraph" w:customStyle="1" w:styleId="31a">
    <w:name w:val="Заголовок 31"/>
    <w:basedOn w:val="a"/>
    <w:next w:val="a"/>
    <w:qFormat/>
    <w:pPr>
      <w:keepNext/>
      <w:keepLines/>
      <w:spacing w:before="320" w:after="200"/>
    </w:pPr>
    <w:rPr>
      <w:rFonts w:ascii="Arial" w:eastAsia="Arial" w:hAnsi="Arial" w:cs="Arial"/>
      <w:sz w:val="30"/>
      <w:szCs w:val="30"/>
    </w:rPr>
  </w:style>
  <w:style w:type="paragraph" w:customStyle="1" w:styleId="210">
    <w:name w:val="Заголовок 21"/>
    <w:basedOn w:val="a"/>
    <w:next w:val="a"/>
    <w:qFormat/>
    <w:pPr>
      <w:keepNext/>
      <w:jc w:val="center"/>
    </w:pPr>
  </w:style>
  <w:style w:type="paragraph" w:customStyle="1" w:styleId="11a">
    <w:name w:val="Заголовок 11"/>
    <w:basedOn w:val="a"/>
    <w:next w:val="a"/>
    <w:qFormat/>
    <w:pPr>
      <w:keepNext/>
      <w:keepLines/>
      <w:spacing w:before="480" w:after="200"/>
    </w:pPr>
    <w:rPr>
      <w:rFonts w:ascii="Arial" w:eastAsia="Arial" w:hAnsi="Arial" w:cs="Arial"/>
      <w:sz w:val="40"/>
      <w:szCs w:val="40"/>
    </w:rPr>
  </w:style>
  <w:style w:type="paragraph" w:customStyle="1" w:styleId="1d">
    <w:name w:val="Заголовок_1"/>
    <w:next w:val="aa"/>
    <w:qFormat/>
    <w:pPr>
      <w:keepNext/>
      <w:spacing w:before="240" w:after="120"/>
    </w:pPr>
    <w:rPr>
      <w:rFonts w:ascii="Liberation Sans" w:eastAsia="Microsoft YaHei" w:hAnsi="Liberation Sans" w:cs="Lucida Sans"/>
      <w:sz w:val="28"/>
      <w:szCs w:val="28"/>
    </w:rPr>
  </w:style>
  <w:style w:type="paragraph" w:customStyle="1" w:styleId="102">
    <w:name w:val="Знак1_0"/>
    <w:qFormat/>
    <w:rsid w:val="004C42BC"/>
    <w:pPr>
      <w:spacing w:after="160" w:line="240" w:lineRule="exact"/>
    </w:pPr>
    <w:rPr>
      <w:sz w:val="20"/>
      <w:szCs w:val="20"/>
    </w:rPr>
  </w:style>
  <w:style w:type="paragraph" w:styleId="aff7">
    <w:name w:val="Normal (Web)"/>
    <w:qFormat/>
    <w:pPr>
      <w:spacing w:before="280" w:after="280"/>
    </w:pPr>
  </w:style>
  <w:style w:type="paragraph" w:customStyle="1" w:styleId="8508">
    <w:name w:val="8508"/>
    <w:qFormat/>
    <w:pPr>
      <w:spacing w:before="280" w:after="280"/>
    </w:pPr>
  </w:style>
  <w:style w:type="paragraph" w:customStyle="1" w:styleId="78911">
    <w:name w:val="78911"/>
    <w:qFormat/>
    <w:pPr>
      <w:spacing w:before="280" w:after="280"/>
    </w:pPr>
  </w:style>
  <w:style w:type="paragraph" w:customStyle="1" w:styleId="9902">
    <w:name w:val="9902"/>
    <w:qFormat/>
    <w:pPr>
      <w:spacing w:before="100" w:after="100"/>
    </w:pPr>
  </w:style>
  <w:style w:type="paragraph" w:customStyle="1" w:styleId="2625">
    <w:name w:val="2625"/>
    <w:qFormat/>
    <w:pPr>
      <w:spacing w:before="100" w:after="100"/>
    </w:pPr>
  </w:style>
  <w:style w:type="paragraph" w:customStyle="1" w:styleId="3242">
    <w:name w:val="3242"/>
    <w:qFormat/>
    <w:pPr>
      <w:spacing w:before="100" w:after="100"/>
    </w:pPr>
  </w:style>
  <w:style w:type="paragraph" w:customStyle="1" w:styleId="4538">
    <w:name w:val="4538"/>
    <w:qFormat/>
    <w:pPr>
      <w:spacing w:before="100" w:after="100"/>
    </w:pPr>
  </w:style>
  <w:style w:type="paragraph" w:customStyle="1" w:styleId="17225">
    <w:name w:val="17225"/>
    <w:qFormat/>
    <w:pPr>
      <w:spacing w:before="100" w:after="100"/>
    </w:pPr>
  </w:style>
  <w:style w:type="paragraph" w:customStyle="1" w:styleId="25853">
    <w:name w:val="25853"/>
    <w:qFormat/>
    <w:pPr>
      <w:spacing w:before="100" w:after="100"/>
    </w:pPr>
  </w:style>
  <w:style w:type="paragraph" w:customStyle="1" w:styleId="2359">
    <w:name w:val="2359"/>
    <w:qFormat/>
    <w:pPr>
      <w:spacing w:before="100" w:after="100"/>
    </w:pPr>
  </w:style>
  <w:style w:type="paragraph" w:customStyle="1" w:styleId="2119">
    <w:name w:val="2119"/>
    <w:qFormat/>
    <w:pPr>
      <w:spacing w:before="100" w:after="100"/>
    </w:pPr>
  </w:style>
  <w:style w:type="paragraph" w:customStyle="1" w:styleId="4846">
    <w:name w:val="4846"/>
    <w:qFormat/>
    <w:pPr>
      <w:spacing w:before="100" w:after="100"/>
    </w:pPr>
  </w:style>
  <w:style w:type="paragraph" w:customStyle="1" w:styleId="21214">
    <w:name w:val="21214"/>
    <w:qFormat/>
    <w:pPr>
      <w:spacing w:before="100" w:after="100"/>
    </w:pPr>
  </w:style>
  <w:style w:type="paragraph" w:customStyle="1" w:styleId="9568">
    <w:name w:val="9568"/>
    <w:qFormat/>
    <w:pPr>
      <w:spacing w:before="100" w:after="100"/>
    </w:pPr>
  </w:style>
  <w:style w:type="paragraph" w:customStyle="1" w:styleId="6394">
    <w:name w:val="6394"/>
    <w:qFormat/>
    <w:pPr>
      <w:spacing w:before="100" w:after="100"/>
    </w:pPr>
  </w:style>
  <w:style w:type="paragraph" w:customStyle="1" w:styleId="2362">
    <w:name w:val="2362"/>
    <w:qFormat/>
    <w:pPr>
      <w:spacing w:before="100" w:after="100"/>
    </w:pPr>
  </w:style>
  <w:style w:type="paragraph" w:customStyle="1" w:styleId="2373">
    <w:name w:val="2373"/>
    <w:qFormat/>
    <w:pPr>
      <w:spacing w:before="100" w:after="100"/>
    </w:pPr>
  </w:style>
  <w:style w:type="paragraph" w:customStyle="1" w:styleId="6597">
    <w:name w:val="6597"/>
    <w:qFormat/>
    <w:pPr>
      <w:spacing w:before="100" w:after="100"/>
    </w:pPr>
  </w:style>
  <w:style w:type="paragraph" w:customStyle="1" w:styleId="4750">
    <w:name w:val="4750"/>
    <w:qFormat/>
    <w:pPr>
      <w:spacing w:before="100" w:after="100"/>
    </w:pPr>
  </w:style>
  <w:style w:type="paragraph" w:customStyle="1" w:styleId="15004">
    <w:name w:val="15004"/>
    <w:qFormat/>
    <w:pPr>
      <w:spacing w:before="100" w:after="100"/>
    </w:pPr>
  </w:style>
  <w:style w:type="paragraph" w:customStyle="1" w:styleId="3690">
    <w:name w:val="3690"/>
    <w:qFormat/>
    <w:pPr>
      <w:spacing w:before="100" w:after="100"/>
    </w:pPr>
  </w:style>
  <w:style w:type="paragraph" w:customStyle="1" w:styleId="18229">
    <w:name w:val="18229"/>
    <w:qFormat/>
    <w:pPr>
      <w:spacing w:before="100" w:after="100"/>
    </w:pPr>
  </w:style>
  <w:style w:type="paragraph" w:customStyle="1" w:styleId="3439">
    <w:name w:val="3439"/>
    <w:qFormat/>
    <w:pPr>
      <w:spacing w:before="100" w:after="100"/>
    </w:pPr>
  </w:style>
  <w:style w:type="paragraph" w:customStyle="1" w:styleId="4722">
    <w:name w:val="4722"/>
    <w:qFormat/>
    <w:pPr>
      <w:spacing w:before="100" w:after="100"/>
    </w:pPr>
  </w:style>
  <w:style w:type="paragraph" w:customStyle="1" w:styleId="5703">
    <w:name w:val="5703"/>
    <w:qFormat/>
    <w:pPr>
      <w:spacing w:before="100" w:after="100"/>
    </w:pPr>
  </w:style>
  <w:style w:type="paragraph" w:customStyle="1" w:styleId="4549">
    <w:name w:val="4549"/>
    <w:qFormat/>
    <w:pPr>
      <w:spacing w:before="100" w:after="100"/>
    </w:pPr>
  </w:style>
  <w:style w:type="paragraph" w:customStyle="1" w:styleId="1776">
    <w:name w:val="1776"/>
    <w:qFormat/>
    <w:pPr>
      <w:spacing w:before="100" w:after="100"/>
    </w:pPr>
  </w:style>
  <w:style w:type="paragraph" w:customStyle="1" w:styleId="5067">
    <w:name w:val="5067"/>
    <w:qFormat/>
    <w:pPr>
      <w:spacing w:before="100" w:after="100"/>
    </w:pPr>
  </w:style>
  <w:style w:type="paragraph" w:customStyle="1" w:styleId="3179">
    <w:name w:val="3179"/>
    <w:qFormat/>
    <w:pPr>
      <w:spacing w:before="100" w:after="100"/>
    </w:pPr>
  </w:style>
  <w:style w:type="paragraph" w:customStyle="1" w:styleId="2706">
    <w:name w:val="2706"/>
    <w:qFormat/>
    <w:pPr>
      <w:spacing w:before="100" w:after="100"/>
    </w:pPr>
  </w:style>
  <w:style w:type="paragraph" w:customStyle="1" w:styleId="5424">
    <w:name w:val="5424"/>
    <w:qFormat/>
    <w:pPr>
      <w:spacing w:before="100" w:after="100"/>
    </w:pPr>
  </w:style>
  <w:style w:type="paragraph" w:customStyle="1" w:styleId="4531">
    <w:name w:val="4531"/>
    <w:qFormat/>
    <w:pPr>
      <w:spacing w:before="100" w:after="100"/>
    </w:pPr>
  </w:style>
  <w:style w:type="paragraph" w:customStyle="1" w:styleId="7147">
    <w:name w:val="7147"/>
    <w:qFormat/>
    <w:pPr>
      <w:spacing w:before="100" w:after="100"/>
    </w:pPr>
  </w:style>
  <w:style w:type="paragraph" w:customStyle="1" w:styleId="4804">
    <w:name w:val="4804"/>
    <w:qFormat/>
    <w:pPr>
      <w:spacing w:before="100" w:after="100"/>
    </w:pPr>
  </w:style>
  <w:style w:type="paragraph" w:customStyle="1" w:styleId="3167">
    <w:name w:val="3167"/>
    <w:qFormat/>
    <w:pPr>
      <w:spacing w:before="100" w:after="100"/>
    </w:pPr>
  </w:style>
  <w:style w:type="paragraph" w:customStyle="1" w:styleId="6878">
    <w:name w:val="6878"/>
    <w:qFormat/>
    <w:pPr>
      <w:spacing w:before="100" w:after="100"/>
    </w:pPr>
  </w:style>
  <w:style w:type="paragraph" w:customStyle="1" w:styleId="19571">
    <w:name w:val="19571"/>
    <w:qFormat/>
    <w:pPr>
      <w:spacing w:before="100" w:after="100"/>
    </w:pPr>
  </w:style>
  <w:style w:type="paragraph" w:customStyle="1" w:styleId="3328">
    <w:name w:val="3328"/>
    <w:qFormat/>
    <w:pPr>
      <w:spacing w:before="100" w:after="100"/>
    </w:pPr>
  </w:style>
  <w:style w:type="paragraph" w:customStyle="1" w:styleId="2755">
    <w:name w:val="2755"/>
    <w:qFormat/>
    <w:pPr>
      <w:spacing w:before="100" w:after="100"/>
    </w:pPr>
  </w:style>
  <w:style w:type="paragraph" w:customStyle="1" w:styleId="5735">
    <w:name w:val="5735"/>
    <w:qFormat/>
    <w:pPr>
      <w:spacing w:before="100" w:after="100"/>
    </w:pPr>
  </w:style>
  <w:style w:type="paragraph" w:customStyle="1" w:styleId="5392">
    <w:name w:val="5392"/>
    <w:qFormat/>
    <w:pPr>
      <w:spacing w:before="100" w:after="100"/>
    </w:pPr>
  </w:style>
  <w:style w:type="paragraph" w:customStyle="1" w:styleId="6666">
    <w:name w:val="6666"/>
    <w:qFormat/>
    <w:pPr>
      <w:spacing w:before="100" w:after="100"/>
    </w:pPr>
  </w:style>
  <w:style w:type="paragraph" w:customStyle="1" w:styleId="3942">
    <w:name w:val="3942"/>
    <w:qFormat/>
    <w:pPr>
      <w:spacing w:before="100" w:after="100"/>
    </w:pPr>
  </w:style>
  <w:style w:type="paragraph" w:customStyle="1" w:styleId="11056">
    <w:name w:val="11056"/>
    <w:qFormat/>
    <w:pPr>
      <w:spacing w:before="100" w:after="100"/>
    </w:pPr>
  </w:style>
  <w:style w:type="paragraph" w:customStyle="1" w:styleId="12087">
    <w:name w:val="12087"/>
    <w:qFormat/>
    <w:pPr>
      <w:spacing w:before="100" w:after="100"/>
    </w:pPr>
  </w:style>
  <w:style w:type="paragraph" w:customStyle="1" w:styleId="2347">
    <w:name w:val="2347"/>
    <w:qFormat/>
    <w:pPr>
      <w:spacing w:before="100" w:after="100"/>
    </w:pPr>
  </w:style>
  <w:style w:type="paragraph" w:customStyle="1" w:styleId="5088">
    <w:name w:val="5088"/>
    <w:qFormat/>
    <w:pPr>
      <w:spacing w:before="100" w:after="100"/>
    </w:pPr>
  </w:style>
  <w:style w:type="paragraph" w:customStyle="1" w:styleId="Standard">
    <w:name w:val="Standard"/>
    <w:qFormat/>
    <w:rPr>
      <w:rFonts w:ascii="Liberation Serif" w:eastAsia="SimSun" w:hAnsi="Liberation Serif" w:cs="Mangal"/>
      <w:sz w:val="24"/>
      <w:szCs w:val="24"/>
      <w:lang w:val="en-US" w:eastAsia="zh-CN" w:bidi="hi-IN"/>
    </w:rPr>
  </w:style>
  <w:style w:type="paragraph" w:customStyle="1" w:styleId="29">
    <w:name w:val="Без интервала2"/>
    <w:qFormat/>
    <w:rPr>
      <w:rFonts w:ascii="Times New Roman" w:eastAsia="Times New Roman" w:hAnsi="Times New Roman" w:cs="Times New Roman"/>
      <w:sz w:val="28"/>
      <w:szCs w:val="28"/>
    </w:rPr>
  </w:style>
  <w:style w:type="paragraph" w:customStyle="1" w:styleId="aff8">
    <w:name w:val="_АБЗАЦ_"/>
    <w:qFormat/>
    <w:pPr>
      <w:spacing w:line="360" w:lineRule="exact"/>
      <w:ind w:firstLine="567"/>
      <w:jc w:val="both"/>
    </w:pPr>
    <w:rPr>
      <w:rFonts w:eastAsia="Calibri"/>
      <w:sz w:val="20"/>
    </w:rPr>
  </w:style>
  <w:style w:type="paragraph" w:customStyle="1" w:styleId="ConsPlusCell">
    <w:name w:val="ConsPlusCell"/>
    <w:qFormat/>
    <w:pPr>
      <w:widowControl w:val="0"/>
    </w:pPr>
    <w:rPr>
      <w:rFonts w:ascii="Arial" w:eastAsia="Calibri" w:hAnsi="Arial" w:cs="Times New Roman"/>
      <w:sz w:val="20"/>
      <w:szCs w:val="20"/>
    </w:rPr>
  </w:style>
  <w:style w:type="paragraph" w:customStyle="1" w:styleId="CharCharCarCarCharCharCarCarCharCharCarCarCharChar">
    <w:name w:val="Char Char Car Car Char Char Car Car Char Char Car Car Char Char"/>
    <w:qFormat/>
    <w:pPr>
      <w:spacing w:after="160" w:line="240" w:lineRule="exact"/>
    </w:pPr>
    <w:rPr>
      <w:sz w:val="20"/>
      <w:szCs w:val="20"/>
    </w:rPr>
  </w:style>
  <w:style w:type="paragraph" w:customStyle="1" w:styleId="aff9">
    <w:name w:val="Знак"/>
    <w:qFormat/>
    <w:pPr>
      <w:spacing w:after="160" w:line="240" w:lineRule="exact"/>
    </w:pPr>
    <w:rPr>
      <w:sz w:val="20"/>
      <w:szCs w:val="20"/>
    </w:rPr>
  </w:style>
  <w:style w:type="paragraph" w:customStyle="1" w:styleId="2a">
    <w:name w:val="Заголовок_2"/>
    <w:next w:val="aa"/>
    <w:qFormat/>
    <w:pPr>
      <w:keepNext/>
      <w:spacing w:before="240" w:after="120"/>
    </w:pPr>
    <w:rPr>
      <w:rFonts w:ascii="Liberation Sans" w:eastAsia="Microsoft YaHei" w:hAnsi="Liberation Sans" w:cs="Lucida Sans"/>
      <w:sz w:val="28"/>
      <w:szCs w:val="28"/>
    </w:rPr>
  </w:style>
  <w:style w:type="paragraph" w:customStyle="1" w:styleId="11b">
    <w:name w:val="Обычный1_1"/>
    <w:qFormat/>
    <w:rsid w:val="00C6077A"/>
    <w:pPr>
      <w:widowControl w:val="0"/>
    </w:pPr>
    <w:rPr>
      <w:rFonts w:ascii="Times New Roman" w:eastAsia="Times New Roman" w:hAnsi="Times New Roman" w:cs="Times New Roman"/>
      <w:sz w:val="24"/>
      <w:szCs w:val="20"/>
    </w:rPr>
  </w:style>
  <w:style w:type="paragraph" w:customStyle="1" w:styleId="11c">
    <w:name w:val="Знак1_1"/>
    <w:qFormat/>
    <w:rsid w:val="00846914"/>
    <w:pPr>
      <w:spacing w:after="160" w:line="240" w:lineRule="exact"/>
    </w:pPr>
    <w:rPr>
      <w:sz w:val="20"/>
      <w:szCs w:val="20"/>
    </w:rPr>
  </w:style>
  <w:style w:type="paragraph" w:customStyle="1" w:styleId="3b">
    <w:name w:val="Заголовок_3"/>
    <w:next w:val="BodyText0"/>
    <w:qFormat/>
    <w:pPr>
      <w:keepNext/>
      <w:spacing w:before="240" w:after="120"/>
    </w:pPr>
    <w:rPr>
      <w:rFonts w:ascii="Liberation Sans" w:eastAsia="Microsoft YaHei" w:hAnsi="Liberation Sans" w:cs="Lucida Sans"/>
      <w:sz w:val="28"/>
      <w:szCs w:val="28"/>
    </w:rPr>
  </w:style>
  <w:style w:type="paragraph" w:customStyle="1" w:styleId="BodyText0">
    <w:name w:val="Body Text_0"/>
    <w:qFormat/>
    <w:pPr>
      <w:spacing w:after="140" w:line="276" w:lineRule="auto"/>
    </w:pPr>
  </w:style>
  <w:style w:type="paragraph" w:customStyle="1" w:styleId="126">
    <w:name w:val="Обычный1_2"/>
    <w:qFormat/>
    <w:rsid w:val="0075506D"/>
    <w:pPr>
      <w:widowControl w:val="0"/>
    </w:pPr>
    <w:rPr>
      <w:rFonts w:ascii="Times New Roman" w:eastAsia="Times New Roman" w:hAnsi="Times New Roman" w:cs="Times New Roman"/>
      <w:sz w:val="24"/>
      <w:szCs w:val="20"/>
    </w:rPr>
  </w:style>
  <w:style w:type="paragraph" w:customStyle="1" w:styleId="127">
    <w:name w:val="Знак1_2"/>
    <w:qFormat/>
    <w:rsid w:val="0018413E"/>
    <w:pPr>
      <w:spacing w:after="160" w:line="240" w:lineRule="exact"/>
    </w:pPr>
    <w:rPr>
      <w:sz w:val="20"/>
      <w:szCs w:val="20"/>
    </w:rPr>
  </w:style>
  <w:style w:type="paragraph" w:customStyle="1" w:styleId="Heading20">
    <w:name w:val="Heading 2_0"/>
    <w:qFormat/>
    <w:rsid w:val="002918F9"/>
    <w:pPr>
      <w:keepNext/>
      <w:jc w:val="center"/>
      <w:outlineLvl w:val="1"/>
    </w:pPr>
    <w:rPr>
      <w:sz w:val="28"/>
    </w:rPr>
  </w:style>
  <w:style w:type="paragraph" w:customStyle="1" w:styleId="40">
    <w:name w:val="Заголовок_4"/>
    <w:next w:val="BodyText1"/>
    <w:qFormat/>
    <w:pPr>
      <w:keepNext/>
      <w:spacing w:before="240" w:after="120"/>
    </w:pPr>
    <w:rPr>
      <w:rFonts w:ascii="Liberation Sans" w:eastAsia="Microsoft YaHei" w:hAnsi="Liberation Sans" w:cs="Lucida Sans"/>
      <w:sz w:val="28"/>
      <w:szCs w:val="28"/>
    </w:rPr>
  </w:style>
  <w:style w:type="paragraph" w:customStyle="1" w:styleId="BodyText1">
    <w:name w:val="Body Text_1"/>
    <w:qFormat/>
    <w:pPr>
      <w:spacing w:after="140" w:line="276" w:lineRule="auto"/>
    </w:pPr>
  </w:style>
  <w:style w:type="paragraph" w:customStyle="1" w:styleId="130">
    <w:name w:val="Обычный1_3"/>
    <w:qFormat/>
    <w:rsid w:val="0075506D"/>
    <w:pPr>
      <w:widowControl w:val="0"/>
    </w:pPr>
    <w:rPr>
      <w:rFonts w:ascii="Times New Roman" w:eastAsia="Times New Roman" w:hAnsi="Times New Roman" w:cs="Times New Roman"/>
      <w:sz w:val="24"/>
      <w:szCs w:val="20"/>
    </w:rPr>
  </w:style>
  <w:style w:type="paragraph" w:customStyle="1" w:styleId="131">
    <w:name w:val="Знак1_3"/>
    <w:qFormat/>
    <w:rsid w:val="0018413E"/>
    <w:pPr>
      <w:spacing w:after="160" w:line="240" w:lineRule="exact"/>
    </w:pPr>
    <w:rPr>
      <w:sz w:val="20"/>
      <w:szCs w:val="20"/>
    </w:rPr>
  </w:style>
  <w:style w:type="paragraph" w:customStyle="1" w:styleId="Heading21">
    <w:name w:val="Heading 2_1"/>
    <w:qFormat/>
    <w:rsid w:val="00C85A25"/>
    <w:pPr>
      <w:keepNext/>
      <w:jc w:val="center"/>
      <w:outlineLvl w:val="1"/>
    </w:pPr>
    <w:rPr>
      <w:sz w:val="28"/>
    </w:rPr>
  </w:style>
  <w:style w:type="paragraph" w:customStyle="1" w:styleId="50">
    <w:name w:val="Заголовок_5"/>
    <w:next w:val="BodyText2"/>
    <w:qFormat/>
    <w:pPr>
      <w:keepNext/>
      <w:spacing w:before="240" w:after="120"/>
    </w:pPr>
    <w:rPr>
      <w:rFonts w:ascii="Liberation Sans" w:eastAsia="Microsoft YaHei" w:hAnsi="Liberation Sans" w:cs="Lucida Sans"/>
      <w:sz w:val="28"/>
      <w:szCs w:val="28"/>
    </w:rPr>
  </w:style>
  <w:style w:type="paragraph" w:customStyle="1" w:styleId="BodyText2">
    <w:name w:val="Body Text_2"/>
    <w:qFormat/>
    <w:pPr>
      <w:spacing w:after="140" w:line="276" w:lineRule="auto"/>
    </w:pPr>
  </w:style>
  <w:style w:type="paragraph" w:customStyle="1" w:styleId="140">
    <w:name w:val="Знак1_4"/>
    <w:qFormat/>
    <w:rsid w:val="004D3C76"/>
    <w:pPr>
      <w:spacing w:after="160" w:line="240" w:lineRule="exact"/>
    </w:pPr>
    <w:rPr>
      <w:sz w:val="20"/>
      <w:szCs w:val="20"/>
    </w:rPr>
  </w:style>
  <w:style w:type="paragraph" w:customStyle="1" w:styleId="141">
    <w:name w:val="Обычный1_4"/>
    <w:qFormat/>
    <w:pPr>
      <w:widowControl w:val="0"/>
    </w:pPr>
    <w:rPr>
      <w:rFonts w:ascii="Times New Roman" w:eastAsia="Times New Roman" w:hAnsi="Times New Roman" w:cs="Times New Roman"/>
      <w:sz w:val="24"/>
      <w:szCs w:val="20"/>
    </w:rPr>
  </w:style>
  <w:style w:type="paragraph" w:customStyle="1" w:styleId="60">
    <w:name w:val="Заголовок_6"/>
    <w:next w:val="aa"/>
    <w:qFormat/>
    <w:pPr>
      <w:keepNext/>
      <w:spacing w:before="240" w:after="120"/>
    </w:pPr>
    <w:rPr>
      <w:rFonts w:ascii="Liberation Sans" w:eastAsia="Microsoft YaHei" w:hAnsi="Liberation Sans" w:cs="Lucida Sans"/>
      <w:sz w:val="28"/>
      <w:szCs w:val="28"/>
    </w:rPr>
  </w:style>
  <w:style w:type="paragraph" w:customStyle="1" w:styleId="150">
    <w:name w:val="Обычный1_5"/>
    <w:qFormat/>
    <w:rsid w:val="00C6077A"/>
    <w:pPr>
      <w:widowControl w:val="0"/>
    </w:pPr>
    <w:rPr>
      <w:rFonts w:ascii="Times New Roman" w:eastAsia="Times New Roman" w:hAnsi="Times New Roman" w:cs="Times New Roman"/>
      <w:sz w:val="24"/>
      <w:szCs w:val="20"/>
    </w:rPr>
  </w:style>
  <w:style w:type="paragraph" w:customStyle="1" w:styleId="151">
    <w:name w:val="Знак1_5"/>
    <w:qFormat/>
    <w:rsid w:val="00846914"/>
    <w:pPr>
      <w:spacing w:after="160" w:line="240" w:lineRule="exact"/>
    </w:pPr>
    <w:rPr>
      <w:sz w:val="20"/>
      <w:szCs w:val="20"/>
    </w:rPr>
  </w:style>
  <w:style w:type="paragraph" w:customStyle="1" w:styleId="Heading22">
    <w:name w:val="Heading 2_2"/>
    <w:qFormat/>
    <w:rsid w:val="002918F9"/>
    <w:pPr>
      <w:keepNext/>
      <w:jc w:val="center"/>
      <w:outlineLvl w:val="1"/>
    </w:pPr>
    <w:rPr>
      <w:sz w:val="28"/>
    </w:rPr>
  </w:style>
  <w:style w:type="paragraph" w:customStyle="1" w:styleId="70">
    <w:name w:val="Заголовок_7"/>
    <w:next w:val="BodyText3"/>
    <w:qFormat/>
    <w:pPr>
      <w:keepNext/>
      <w:spacing w:before="240" w:after="120"/>
    </w:pPr>
    <w:rPr>
      <w:rFonts w:ascii="Liberation Sans" w:eastAsia="Microsoft YaHei" w:hAnsi="Liberation Sans" w:cs="Lucida Sans"/>
      <w:sz w:val="28"/>
      <w:szCs w:val="28"/>
    </w:rPr>
  </w:style>
  <w:style w:type="paragraph" w:customStyle="1" w:styleId="BodyText3">
    <w:name w:val="Body Text_3"/>
    <w:qFormat/>
    <w:pPr>
      <w:spacing w:after="140" w:line="276" w:lineRule="auto"/>
    </w:pPr>
  </w:style>
  <w:style w:type="paragraph" w:customStyle="1" w:styleId="160">
    <w:name w:val="Обычный1_6"/>
    <w:qFormat/>
    <w:rsid w:val="00673E78"/>
    <w:pPr>
      <w:widowControl w:val="0"/>
    </w:pPr>
    <w:rPr>
      <w:rFonts w:ascii="Times New Roman" w:eastAsia="Times New Roman" w:hAnsi="Times New Roman" w:cs="Times New Roman"/>
      <w:sz w:val="24"/>
      <w:szCs w:val="20"/>
    </w:rPr>
  </w:style>
  <w:style w:type="paragraph" w:customStyle="1" w:styleId="161">
    <w:name w:val="Знак1_6"/>
    <w:qFormat/>
    <w:rsid w:val="003B7C2A"/>
    <w:pPr>
      <w:spacing w:after="160" w:line="240" w:lineRule="exact"/>
    </w:pPr>
    <w:rPr>
      <w:sz w:val="20"/>
      <w:szCs w:val="20"/>
    </w:rPr>
  </w:style>
  <w:style w:type="paragraph" w:customStyle="1" w:styleId="80">
    <w:name w:val="Заголовок_8"/>
    <w:next w:val="aa"/>
    <w:qFormat/>
    <w:pPr>
      <w:keepNext/>
      <w:spacing w:before="240" w:after="120"/>
    </w:pPr>
    <w:rPr>
      <w:rFonts w:ascii="Liberation Sans" w:eastAsia="Microsoft YaHei" w:hAnsi="Liberation Sans" w:cs="Lucida Sans"/>
      <w:sz w:val="28"/>
      <w:szCs w:val="28"/>
    </w:rPr>
  </w:style>
  <w:style w:type="paragraph" w:customStyle="1" w:styleId="170">
    <w:name w:val="Обычный1_7"/>
    <w:qFormat/>
    <w:rsid w:val="00C6077A"/>
    <w:pPr>
      <w:widowControl w:val="0"/>
    </w:pPr>
    <w:rPr>
      <w:rFonts w:ascii="Times New Roman" w:eastAsia="Times New Roman" w:hAnsi="Times New Roman" w:cs="Times New Roman"/>
      <w:sz w:val="24"/>
      <w:szCs w:val="20"/>
    </w:rPr>
  </w:style>
  <w:style w:type="paragraph" w:customStyle="1" w:styleId="171">
    <w:name w:val="Знак1_7"/>
    <w:qFormat/>
    <w:rsid w:val="00846914"/>
    <w:pPr>
      <w:spacing w:after="160" w:line="240" w:lineRule="exact"/>
    </w:pPr>
    <w:rPr>
      <w:sz w:val="20"/>
      <w:szCs w:val="20"/>
    </w:rPr>
  </w:style>
  <w:style w:type="paragraph" w:customStyle="1" w:styleId="90">
    <w:name w:val="Заголовок_9"/>
    <w:next w:val="BodyText4"/>
    <w:qFormat/>
    <w:pPr>
      <w:keepNext/>
      <w:spacing w:before="240" w:after="120"/>
    </w:pPr>
    <w:rPr>
      <w:rFonts w:ascii="Liberation Sans" w:eastAsia="Microsoft YaHei" w:hAnsi="Liberation Sans" w:cs="Lucida Sans"/>
      <w:sz w:val="28"/>
      <w:szCs w:val="28"/>
    </w:rPr>
  </w:style>
  <w:style w:type="paragraph" w:customStyle="1" w:styleId="BodyText4">
    <w:name w:val="Body Text_4"/>
    <w:qFormat/>
    <w:pPr>
      <w:spacing w:after="140" w:line="276" w:lineRule="auto"/>
    </w:pPr>
  </w:style>
  <w:style w:type="paragraph" w:customStyle="1" w:styleId="180">
    <w:name w:val="Знак1_8"/>
    <w:qFormat/>
    <w:pPr>
      <w:spacing w:after="160" w:line="240" w:lineRule="exact"/>
    </w:pPr>
    <w:rPr>
      <w:sz w:val="20"/>
      <w:szCs w:val="20"/>
    </w:rPr>
  </w:style>
  <w:style w:type="paragraph" w:customStyle="1" w:styleId="103">
    <w:name w:val="Заголовок_10"/>
    <w:next w:val="aa"/>
    <w:qFormat/>
    <w:pPr>
      <w:keepNext/>
      <w:spacing w:before="240" w:after="120"/>
    </w:pPr>
    <w:rPr>
      <w:rFonts w:ascii="Liberation Sans" w:eastAsia="Microsoft YaHei" w:hAnsi="Liberation Sans" w:cs="Lucida Sans"/>
      <w:sz w:val="28"/>
      <w:szCs w:val="28"/>
    </w:rPr>
  </w:style>
  <w:style w:type="paragraph" w:customStyle="1" w:styleId="181">
    <w:name w:val="Обычный1_8"/>
    <w:qFormat/>
    <w:rsid w:val="00C6077A"/>
    <w:pPr>
      <w:widowControl w:val="0"/>
    </w:pPr>
    <w:rPr>
      <w:rFonts w:ascii="Times New Roman" w:eastAsia="Times New Roman" w:hAnsi="Times New Roman" w:cs="Times New Roman"/>
      <w:sz w:val="24"/>
      <w:szCs w:val="20"/>
    </w:rPr>
  </w:style>
  <w:style w:type="paragraph" w:customStyle="1" w:styleId="190">
    <w:name w:val="Знак1_9"/>
    <w:qFormat/>
    <w:rsid w:val="00BF1FA3"/>
    <w:pPr>
      <w:spacing w:after="160" w:line="240" w:lineRule="exact"/>
    </w:pPr>
    <w:rPr>
      <w:sz w:val="20"/>
      <w:szCs w:val="20"/>
    </w:rPr>
  </w:style>
  <w:style w:type="paragraph" w:customStyle="1" w:styleId="11d">
    <w:name w:val="Заголовок_11"/>
    <w:next w:val="aa"/>
    <w:qFormat/>
    <w:pPr>
      <w:keepNext/>
      <w:spacing w:before="240" w:after="120"/>
    </w:pPr>
    <w:rPr>
      <w:rFonts w:ascii="Liberation Sans" w:eastAsia="Microsoft YaHei" w:hAnsi="Liberation Sans" w:cs="Lucida Sans"/>
      <w:sz w:val="28"/>
      <w:szCs w:val="28"/>
    </w:rPr>
  </w:style>
  <w:style w:type="paragraph" w:customStyle="1" w:styleId="191">
    <w:name w:val="Обычный1_9"/>
    <w:qFormat/>
    <w:rsid w:val="00C6077A"/>
    <w:pPr>
      <w:widowControl w:val="0"/>
    </w:pPr>
    <w:rPr>
      <w:rFonts w:ascii="Times New Roman" w:eastAsia="Times New Roman" w:hAnsi="Times New Roman" w:cs="Times New Roman"/>
      <w:sz w:val="24"/>
      <w:szCs w:val="20"/>
    </w:rPr>
  </w:style>
  <w:style w:type="paragraph" w:customStyle="1" w:styleId="1101">
    <w:name w:val="Знак1_10"/>
    <w:qFormat/>
    <w:rsid w:val="00846914"/>
    <w:pPr>
      <w:spacing w:after="160" w:line="240" w:lineRule="exact"/>
    </w:pPr>
    <w:rPr>
      <w:sz w:val="20"/>
      <w:szCs w:val="20"/>
    </w:rPr>
  </w:style>
  <w:style w:type="paragraph" w:customStyle="1" w:styleId="128">
    <w:name w:val="Заголовок_12"/>
    <w:next w:val="aa"/>
    <w:qFormat/>
    <w:pPr>
      <w:keepNext/>
      <w:spacing w:before="240" w:after="120"/>
    </w:pPr>
    <w:rPr>
      <w:rFonts w:ascii="Liberation Sans" w:eastAsia="Microsoft YaHei" w:hAnsi="Liberation Sans" w:cs="Lucida Sans"/>
      <w:sz w:val="28"/>
      <w:szCs w:val="28"/>
    </w:rPr>
  </w:style>
  <w:style w:type="paragraph" w:customStyle="1" w:styleId="1102">
    <w:name w:val="Обычный1_10"/>
    <w:qFormat/>
    <w:rsid w:val="00C6077A"/>
    <w:pPr>
      <w:widowControl w:val="0"/>
    </w:pPr>
    <w:rPr>
      <w:rFonts w:ascii="Times New Roman" w:eastAsia="Times New Roman" w:hAnsi="Times New Roman" w:cs="Times New Roman"/>
      <w:sz w:val="24"/>
      <w:szCs w:val="20"/>
    </w:rPr>
  </w:style>
  <w:style w:type="paragraph" w:customStyle="1" w:styleId="1110">
    <w:name w:val="Знак1_11"/>
    <w:qFormat/>
    <w:rsid w:val="00846914"/>
    <w:pPr>
      <w:spacing w:after="160" w:line="240" w:lineRule="exact"/>
    </w:pPr>
    <w:rPr>
      <w:sz w:val="20"/>
      <w:szCs w:val="20"/>
    </w:rPr>
  </w:style>
  <w:style w:type="paragraph" w:customStyle="1" w:styleId="Heading23">
    <w:name w:val="Heading 2_3"/>
    <w:qFormat/>
    <w:rsid w:val="002918F9"/>
    <w:pPr>
      <w:keepNext/>
      <w:jc w:val="center"/>
      <w:outlineLvl w:val="1"/>
    </w:pPr>
    <w:rPr>
      <w:sz w:val="28"/>
    </w:rPr>
  </w:style>
  <w:style w:type="paragraph" w:customStyle="1" w:styleId="132">
    <w:name w:val="Заголовок_13"/>
    <w:next w:val="BodyText5"/>
    <w:qFormat/>
    <w:pPr>
      <w:keepNext/>
      <w:spacing w:before="240" w:after="120"/>
    </w:pPr>
    <w:rPr>
      <w:rFonts w:ascii="Liberation Sans" w:eastAsia="Microsoft YaHei" w:hAnsi="Liberation Sans" w:cs="Lucida Sans"/>
      <w:sz w:val="28"/>
      <w:szCs w:val="28"/>
    </w:rPr>
  </w:style>
  <w:style w:type="paragraph" w:customStyle="1" w:styleId="BodyText5">
    <w:name w:val="Body Text_5"/>
    <w:qFormat/>
    <w:pPr>
      <w:spacing w:after="140" w:line="276" w:lineRule="auto"/>
    </w:pPr>
  </w:style>
  <w:style w:type="paragraph" w:customStyle="1" w:styleId="1111">
    <w:name w:val="Обычный1_11"/>
    <w:qFormat/>
    <w:rsid w:val="0075506D"/>
    <w:pPr>
      <w:widowControl w:val="0"/>
    </w:pPr>
    <w:rPr>
      <w:rFonts w:ascii="Times New Roman" w:eastAsia="Times New Roman" w:hAnsi="Times New Roman" w:cs="Times New Roman"/>
      <w:sz w:val="24"/>
      <w:szCs w:val="20"/>
    </w:rPr>
  </w:style>
  <w:style w:type="paragraph" w:customStyle="1" w:styleId="1120">
    <w:name w:val="Знак1_12"/>
    <w:qFormat/>
    <w:rsid w:val="0018413E"/>
    <w:pPr>
      <w:spacing w:after="160" w:line="240" w:lineRule="exact"/>
    </w:pPr>
    <w:rPr>
      <w:sz w:val="20"/>
      <w:szCs w:val="20"/>
    </w:rPr>
  </w:style>
  <w:style w:type="paragraph" w:customStyle="1" w:styleId="Heading24">
    <w:name w:val="Heading 2_4"/>
    <w:qFormat/>
    <w:rsid w:val="002918F9"/>
    <w:pPr>
      <w:keepNext/>
      <w:jc w:val="center"/>
      <w:outlineLvl w:val="1"/>
    </w:pPr>
    <w:rPr>
      <w:sz w:val="28"/>
    </w:rPr>
  </w:style>
  <w:style w:type="paragraph" w:customStyle="1" w:styleId="142">
    <w:name w:val="Заголовок_14"/>
    <w:next w:val="BodyText6"/>
    <w:qFormat/>
    <w:pPr>
      <w:keepNext/>
      <w:spacing w:before="240" w:after="120"/>
    </w:pPr>
    <w:rPr>
      <w:rFonts w:ascii="Liberation Sans" w:eastAsia="Microsoft YaHei" w:hAnsi="Liberation Sans" w:cs="Lucida Sans"/>
      <w:sz w:val="28"/>
      <w:szCs w:val="28"/>
    </w:rPr>
  </w:style>
  <w:style w:type="paragraph" w:customStyle="1" w:styleId="BodyText6">
    <w:name w:val="Body Text_6"/>
    <w:qFormat/>
    <w:pPr>
      <w:spacing w:after="140" w:line="276" w:lineRule="auto"/>
    </w:pPr>
  </w:style>
  <w:style w:type="paragraph" w:customStyle="1" w:styleId="1121">
    <w:name w:val="Обычный1_12"/>
    <w:qFormat/>
    <w:rsid w:val="0075506D"/>
    <w:pPr>
      <w:widowControl w:val="0"/>
    </w:pPr>
    <w:rPr>
      <w:rFonts w:ascii="Times New Roman" w:eastAsia="Times New Roman" w:hAnsi="Times New Roman" w:cs="Times New Roman"/>
      <w:sz w:val="24"/>
      <w:szCs w:val="20"/>
    </w:rPr>
  </w:style>
  <w:style w:type="paragraph" w:customStyle="1" w:styleId="1130">
    <w:name w:val="Знак1_13"/>
    <w:qFormat/>
    <w:rsid w:val="0018413E"/>
    <w:pPr>
      <w:spacing w:after="160" w:line="240" w:lineRule="exact"/>
    </w:pPr>
    <w:rPr>
      <w:sz w:val="20"/>
      <w:szCs w:val="20"/>
    </w:rPr>
  </w:style>
  <w:style w:type="paragraph" w:customStyle="1" w:styleId="Heading25">
    <w:name w:val="Heading 2_5"/>
    <w:qFormat/>
    <w:rsid w:val="00C85A25"/>
    <w:pPr>
      <w:keepNext/>
      <w:jc w:val="center"/>
      <w:outlineLvl w:val="1"/>
    </w:pPr>
    <w:rPr>
      <w:sz w:val="28"/>
    </w:rPr>
  </w:style>
  <w:style w:type="paragraph" w:customStyle="1" w:styleId="152">
    <w:name w:val="Заголовок_15"/>
    <w:next w:val="BodyText7"/>
    <w:qFormat/>
    <w:pPr>
      <w:keepNext/>
      <w:spacing w:before="240" w:after="120"/>
    </w:pPr>
    <w:rPr>
      <w:rFonts w:ascii="Liberation Sans" w:eastAsia="Microsoft YaHei" w:hAnsi="Liberation Sans" w:cs="Lucida Sans"/>
      <w:sz w:val="28"/>
      <w:szCs w:val="28"/>
    </w:rPr>
  </w:style>
  <w:style w:type="paragraph" w:customStyle="1" w:styleId="BodyText7">
    <w:name w:val="Body Text_7"/>
    <w:qFormat/>
    <w:pPr>
      <w:spacing w:after="140" w:line="276" w:lineRule="auto"/>
    </w:pPr>
  </w:style>
  <w:style w:type="paragraph" w:customStyle="1" w:styleId="1140">
    <w:name w:val="Знак1_14"/>
    <w:qFormat/>
    <w:rsid w:val="004D3C76"/>
    <w:pPr>
      <w:spacing w:after="160" w:line="240" w:lineRule="exact"/>
    </w:pPr>
    <w:rPr>
      <w:sz w:val="20"/>
      <w:szCs w:val="20"/>
    </w:rPr>
  </w:style>
  <w:style w:type="paragraph" w:customStyle="1" w:styleId="1131">
    <w:name w:val="Обычный1_13"/>
    <w:qFormat/>
    <w:pPr>
      <w:widowControl w:val="0"/>
    </w:pPr>
    <w:rPr>
      <w:rFonts w:ascii="Times New Roman" w:eastAsia="Times New Roman" w:hAnsi="Times New Roman" w:cs="Times New Roman"/>
      <w:sz w:val="24"/>
      <w:szCs w:val="20"/>
    </w:rPr>
  </w:style>
  <w:style w:type="paragraph" w:customStyle="1" w:styleId="Heading26">
    <w:name w:val="Heading 2_6"/>
    <w:qFormat/>
    <w:rsid w:val="002918F9"/>
    <w:pPr>
      <w:keepNext/>
      <w:jc w:val="center"/>
      <w:outlineLvl w:val="1"/>
    </w:pPr>
    <w:rPr>
      <w:sz w:val="28"/>
    </w:rPr>
  </w:style>
  <w:style w:type="paragraph" w:customStyle="1" w:styleId="162">
    <w:name w:val="Заголовок_16"/>
    <w:next w:val="BodyText8"/>
    <w:qFormat/>
    <w:pPr>
      <w:keepNext/>
      <w:spacing w:before="240" w:after="120"/>
    </w:pPr>
    <w:rPr>
      <w:rFonts w:ascii="Liberation Sans" w:eastAsia="Microsoft YaHei" w:hAnsi="Liberation Sans" w:cs="Lucida Sans"/>
      <w:sz w:val="28"/>
      <w:szCs w:val="28"/>
    </w:rPr>
  </w:style>
  <w:style w:type="paragraph" w:customStyle="1" w:styleId="BodyText8">
    <w:name w:val="Body Text_8"/>
    <w:qFormat/>
    <w:pPr>
      <w:spacing w:after="140" w:line="276" w:lineRule="auto"/>
    </w:pPr>
  </w:style>
  <w:style w:type="paragraph" w:customStyle="1" w:styleId="1141">
    <w:name w:val="Обычный1_14"/>
    <w:qFormat/>
    <w:rsid w:val="00673E78"/>
    <w:pPr>
      <w:widowControl w:val="0"/>
    </w:pPr>
    <w:rPr>
      <w:rFonts w:ascii="Times New Roman" w:eastAsia="Times New Roman" w:hAnsi="Times New Roman" w:cs="Times New Roman"/>
      <w:sz w:val="24"/>
      <w:szCs w:val="20"/>
    </w:rPr>
  </w:style>
  <w:style w:type="paragraph" w:customStyle="1" w:styleId="1150">
    <w:name w:val="Знак1_15"/>
    <w:qFormat/>
    <w:rsid w:val="003B7C2A"/>
    <w:pPr>
      <w:spacing w:after="160" w:line="240" w:lineRule="exact"/>
    </w:pPr>
    <w:rPr>
      <w:sz w:val="20"/>
      <w:szCs w:val="20"/>
    </w:rPr>
  </w:style>
  <w:style w:type="paragraph" w:customStyle="1" w:styleId="affa">
    <w:name w:val="Содержимое таблицы"/>
    <w:basedOn w:val="a"/>
    <w:qFormat/>
  </w:style>
  <w:style w:type="paragraph" w:customStyle="1" w:styleId="affb">
    <w:name w:val="Заголовок таблицы"/>
    <w:basedOn w:val="aff9"/>
    <w:qFormat/>
    <w:pPr>
      <w:suppressLineNumbers/>
      <w:jc w:val="center"/>
    </w:pPr>
    <w:rPr>
      <w:b/>
      <w:bCs/>
    </w:rPr>
  </w:style>
  <w:style w:type="paragraph" w:customStyle="1" w:styleId="172">
    <w:name w:val="Заголовок_17"/>
    <w:next w:val="aa"/>
    <w:qFormat/>
    <w:pPr>
      <w:keepNext/>
      <w:spacing w:before="240" w:after="120"/>
    </w:pPr>
    <w:rPr>
      <w:rFonts w:ascii="Liberation Sans" w:eastAsia="Microsoft YaHei" w:hAnsi="Liberation Sans" w:cs="Lucida Sans"/>
      <w:sz w:val="28"/>
      <w:szCs w:val="28"/>
    </w:rPr>
  </w:style>
  <w:style w:type="paragraph" w:customStyle="1" w:styleId="1151">
    <w:name w:val="Обычный1_15"/>
    <w:qFormat/>
    <w:rsid w:val="00C6077A"/>
    <w:pPr>
      <w:widowControl w:val="0"/>
    </w:pPr>
    <w:rPr>
      <w:rFonts w:ascii="Times New Roman" w:eastAsia="Times New Roman" w:hAnsi="Times New Roman" w:cs="Times New Roman"/>
      <w:sz w:val="24"/>
      <w:szCs w:val="20"/>
    </w:rPr>
  </w:style>
  <w:style w:type="paragraph" w:customStyle="1" w:styleId="1160">
    <w:name w:val="Знак1_16"/>
    <w:qFormat/>
    <w:rsid w:val="00846914"/>
    <w:pPr>
      <w:spacing w:after="160" w:line="240" w:lineRule="exact"/>
    </w:pPr>
    <w:rPr>
      <w:sz w:val="20"/>
      <w:szCs w:val="20"/>
    </w:rPr>
  </w:style>
  <w:style w:type="paragraph" w:customStyle="1" w:styleId="182">
    <w:name w:val="Заголовок_18"/>
    <w:next w:val="aa"/>
    <w:qFormat/>
    <w:pPr>
      <w:keepNext/>
      <w:spacing w:before="240" w:after="120"/>
    </w:pPr>
    <w:rPr>
      <w:rFonts w:ascii="Liberation Sans" w:eastAsia="Microsoft YaHei" w:hAnsi="Liberation Sans" w:cs="Lucida Sans"/>
      <w:sz w:val="28"/>
      <w:szCs w:val="28"/>
    </w:rPr>
  </w:style>
  <w:style w:type="paragraph" w:customStyle="1" w:styleId="1161">
    <w:name w:val="Обычный1_16"/>
    <w:qFormat/>
    <w:rsid w:val="00C6077A"/>
    <w:pPr>
      <w:widowControl w:val="0"/>
    </w:pPr>
    <w:rPr>
      <w:rFonts w:ascii="Times New Roman" w:eastAsia="Times New Roman" w:hAnsi="Times New Roman" w:cs="Times New Roman"/>
      <w:sz w:val="24"/>
      <w:szCs w:val="20"/>
    </w:rPr>
  </w:style>
  <w:style w:type="paragraph" w:customStyle="1" w:styleId="1170">
    <w:name w:val="Знак1_17"/>
    <w:qFormat/>
    <w:rsid w:val="00846914"/>
    <w:pPr>
      <w:spacing w:after="160" w:line="240" w:lineRule="exact"/>
    </w:pPr>
    <w:rPr>
      <w:sz w:val="20"/>
      <w:szCs w:val="20"/>
    </w:rPr>
  </w:style>
  <w:style w:type="paragraph" w:customStyle="1" w:styleId="192">
    <w:name w:val="Заголовок_19"/>
    <w:next w:val="aa"/>
    <w:qFormat/>
    <w:pPr>
      <w:keepNext/>
      <w:spacing w:before="240" w:after="120"/>
    </w:pPr>
    <w:rPr>
      <w:rFonts w:ascii="Liberation Sans" w:eastAsia="Microsoft YaHei" w:hAnsi="Liberation Sans" w:cs="Lucida Sans"/>
      <w:sz w:val="28"/>
      <w:szCs w:val="28"/>
    </w:rPr>
  </w:style>
  <w:style w:type="paragraph" w:customStyle="1" w:styleId="1171">
    <w:name w:val="Обычный1_17"/>
    <w:qFormat/>
    <w:rsid w:val="00C6077A"/>
    <w:pPr>
      <w:widowControl w:val="0"/>
    </w:pPr>
    <w:rPr>
      <w:rFonts w:ascii="Times New Roman" w:eastAsia="Times New Roman" w:hAnsi="Times New Roman" w:cs="Times New Roman"/>
      <w:sz w:val="24"/>
      <w:szCs w:val="20"/>
    </w:rPr>
  </w:style>
  <w:style w:type="paragraph" w:customStyle="1" w:styleId="1180">
    <w:name w:val="Знак1_18"/>
    <w:qFormat/>
    <w:rsid w:val="00846914"/>
    <w:pPr>
      <w:spacing w:after="160" w:line="240" w:lineRule="exact"/>
    </w:pPr>
    <w:rPr>
      <w:sz w:val="20"/>
      <w:szCs w:val="20"/>
    </w:rPr>
  </w:style>
  <w:style w:type="paragraph" w:customStyle="1" w:styleId="201">
    <w:name w:val="Заголовок_20"/>
    <w:next w:val="aa"/>
    <w:qFormat/>
    <w:pPr>
      <w:keepNext/>
      <w:spacing w:before="240" w:after="120"/>
    </w:pPr>
    <w:rPr>
      <w:rFonts w:ascii="Liberation Sans" w:eastAsia="Microsoft YaHei" w:hAnsi="Liberation Sans" w:cs="Lucida Sans"/>
      <w:sz w:val="28"/>
      <w:szCs w:val="28"/>
    </w:rPr>
  </w:style>
  <w:style w:type="paragraph" w:customStyle="1" w:styleId="1181">
    <w:name w:val="Обычный1_18"/>
    <w:qFormat/>
    <w:rsid w:val="00C6077A"/>
    <w:pPr>
      <w:widowControl w:val="0"/>
    </w:pPr>
    <w:rPr>
      <w:rFonts w:ascii="Times New Roman" w:eastAsia="Times New Roman" w:hAnsi="Times New Roman" w:cs="Times New Roman"/>
      <w:sz w:val="24"/>
      <w:szCs w:val="20"/>
    </w:rPr>
  </w:style>
  <w:style w:type="paragraph" w:customStyle="1" w:styleId="1190">
    <w:name w:val="Знак1_19"/>
    <w:qFormat/>
    <w:rsid w:val="00846914"/>
    <w:pPr>
      <w:spacing w:after="160" w:line="240" w:lineRule="exact"/>
    </w:pPr>
    <w:rPr>
      <w:sz w:val="20"/>
      <w:szCs w:val="20"/>
    </w:rPr>
  </w:style>
  <w:style w:type="paragraph" w:customStyle="1" w:styleId="211">
    <w:name w:val="Заголовок_21"/>
    <w:next w:val="aa"/>
    <w:qFormat/>
    <w:pPr>
      <w:keepNext/>
      <w:spacing w:before="240" w:after="120"/>
    </w:pPr>
    <w:rPr>
      <w:rFonts w:ascii="Liberation Sans" w:eastAsia="Microsoft YaHei" w:hAnsi="Liberation Sans" w:cs="Lucida Sans"/>
      <w:sz w:val="28"/>
      <w:szCs w:val="28"/>
    </w:rPr>
  </w:style>
  <w:style w:type="paragraph" w:customStyle="1" w:styleId="1201">
    <w:name w:val="Знак1_20"/>
    <w:qFormat/>
    <w:rsid w:val="00B40164"/>
    <w:pPr>
      <w:spacing w:after="160" w:line="240" w:lineRule="exact"/>
    </w:pPr>
    <w:rPr>
      <w:sz w:val="20"/>
      <w:szCs w:val="20"/>
    </w:rPr>
  </w:style>
  <w:style w:type="paragraph" w:customStyle="1" w:styleId="1191">
    <w:name w:val="Обычный1_19"/>
    <w:qFormat/>
    <w:pPr>
      <w:widowControl w:val="0"/>
    </w:pPr>
    <w:rPr>
      <w:rFonts w:ascii="Times New Roman" w:eastAsia="Times New Roman" w:hAnsi="Times New Roman" w:cs="Times New Roman"/>
      <w:sz w:val="24"/>
      <w:szCs w:val="20"/>
    </w:rPr>
  </w:style>
  <w:style w:type="paragraph" w:customStyle="1" w:styleId="220">
    <w:name w:val="Заголовок_22"/>
    <w:next w:val="aa"/>
    <w:qFormat/>
    <w:pPr>
      <w:keepNext/>
      <w:spacing w:before="240" w:after="120"/>
    </w:pPr>
    <w:rPr>
      <w:rFonts w:ascii="Liberation Sans" w:eastAsia="Microsoft YaHei" w:hAnsi="Liberation Sans" w:cs="Lucida Sans"/>
      <w:sz w:val="28"/>
      <w:szCs w:val="28"/>
    </w:rPr>
  </w:style>
  <w:style w:type="paragraph" w:customStyle="1" w:styleId="1210">
    <w:name w:val="Знак1_21"/>
    <w:qFormat/>
    <w:rsid w:val="00B40164"/>
    <w:pPr>
      <w:spacing w:after="160" w:line="240" w:lineRule="exact"/>
    </w:pPr>
    <w:rPr>
      <w:sz w:val="20"/>
      <w:szCs w:val="20"/>
    </w:rPr>
  </w:style>
  <w:style w:type="paragraph" w:customStyle="1" w:styleId="1202">
    <w:name w:val="Обычный1_20"/>
    <w:qFormat/>
    <w:pPr>
      <w:widowControl w:val="0"/>
    </w:pPr>
    <w:rPr>
      <w:rFonts w:ascii="Times New Roman" w:eastAsia="Times New Roman" w:hAnsi="Times New Roman" w:cs="Times New Roman"/>
      <w:sz w:val="24"/>
      <w:szCs w:val="20"/>
    </w:rPr>
  </w:style>
  <w:style w:type="paragraph" w:customStyle="1" w:styleId="231">
    <w:name w:val="Заголовок_23"/>
    <w:next w:val="aa"/>
    <w:qFormat/>
    <w:pPr>
      <w:keepNext/>
      <w:spacing w:before="240" w:after="120"/>
    </w:pPr>
    <w:rPr>
      <w:rFonts w:ascii="Liberation Sans" w:eastAsia="Microsoft YaHei" w:hAnsi="Liberation Sans" w:cs="Lucida Sans"/>
      <w:sz w:val="28"/>
      <w:szCs w:val="28"/>
    </w:rPr>
  </w:style>
  <w:style w:type="paragraph" w:customStyle="1" w:styleId="msonormalbullet1gif">
    <w:name w:val="msonormalbullet1.gif"/>
    <w:qFormat/>
    <w:rsid w:val="009E2F3A"/>
    <w:pPr>
      <w:spacing w:beforeAutospacing="1" w:afterAutospacing="1"/>
    </w:pPr>
    <w:rPr>
      <w:rFonts w:ascii="Times New Roman" w:hAnsi="Times New Roman" w:cs="Times New Roman"/>
      <w:sz w:val="24"/>
      <w:szCs w:val="24"/>
    </w:rPr>
  </w:style>
  <w:style w:type="paragraph" w:customStyle="1" w:styleId="msonormalbullet2gif">
    <w:name w:val="msonormalbullet2.gif"/>
    <w:qFormat/>
    <w:rsid w:val="009E2F3A"/>
    <w:pPr>
      <w:spacing w:beforeAutospacing="1" w:afterAutospacing="1"/>
    </w:pPr>
    <w:rPr>
      <w:rFonts w:ascii="Times New Roman" w:hAnsi="Times New Roman" w:cs="Times New Roman"/>
      <w:sz w:val="24"/>
      <w:szCs w:val="24"/>
    </w:rPr>
  </w:style>
  <w:style w:type="paragraph" w:customStyle="1" w:styleId="msonormalbullet3gif">
    <w:name w:val="msonormalbullet3.gif"/>
    <w:qFormat/>
    <w:rsid w:val="009E2F3A"/>
    <w:pPr>
      <w:spacing w:beforeAutospacing="1" w:afterAutospacing="1"/>
    </w:pPr>
    <w:rPr>
      <w:rFonts w:ascii="Times New Roman" w:hAnsi="Times New Roman" w:cs="Times New Roman"/>
      <w:sz w:val="24"/>
      <w:szCs w:val="24"/>
    </w:rPr>
  </w:style>
  <w:style w:type="paragraph" w:customStyle="1" w:styleId="1220">
    <w:name w:val="Знак1_22"/>
    <w:qFormat/>
    <w:pPr>
      <w:spacing w:after="160" w:line="240" w:lineRule="exact"/>
    </w:pPr>
    <w:rPr>
      <w:sz w:val="20"/>
      <w:szCs w:val="20"/>
    </w:rPr>
  </w:style>
  <w:style w:type="paragraph" w:customStyle="1" w:styleId="1211">
    <w:name w:val="Обычный1_21"/>
    <w:qFormat/>
    <w:pPr>
      <w:widowControl w:val="0"/>
    </w:pPr>
    <w:rPr>
      <w:rFonts w:ascii="Times New Roman" w:eastAsia="Times New Roman" w:hAnsi="Times New Roman" w:cs="Times New Roman"/>
      <w:sz w:val="24"/>
      <w:szCs w:val="20"/>
    </w:rPr>
  </w:style>
  <w:style w:type="paragraph" w:customStyle="1" w:styleId="240">
    <w:name w:val="Заголовок_24"/>
    <w:next w:val="BodyText9"/>
    <w:qFormat/>
    <w:pPr>
      <w:keepNext/>
      <w:spacing w:before="240" w:after="120"/>
    </w:pPr>
    <w:rPr>
      <w:rFonts w:ascii="Liberation Sans" w:eastAsia="Microsoft YaHei" w:hAnsi="Liberation Sans" w:cs="Lucida Sans"/>
      <w:sz w:val="28"/>
      <w:szCs w:val="28"/>
    </w:rPr>
  </w:style>
  <w:style w:type="paragraph" w:customStyle="1" w:styleId="BodyText9">
    <w:name w:val="Body Text_9"/>
    <w:qFormat/>
    <w:pPr>
      <w:spacing w:after="140" w:line="276" w:lineRule="auto"/>
    </w:pPr>
  </w:style>
  <w:style w:type="paragraph" w:customStyle="1" w:styleId="1230">
    <w:name w:val="Знак1_23"/>
    <w:qFormat/>
    <w:rsid w:val="001C700B"/>
    <w:pPr>
      <w:spacing w:after="160" w:line="240" w:lineRule="exact"/>
    </w:pPr>
    <w:rPr>
      <w:sz w:val="20"/>
      <w:szCs w:val="20"/>
    </w:rPr>
  </w:style>
  <w:style w:type="paragraph" w:customStyle="1" w:styleId="250">
    <w:name w:val="Заголовок_25"/>
    <w:next w:val="BodyText10"/>
    <w:qFormat/>
    <w:pPr>
      <w:keepNext/>
      <w:spacing w:before="240" w:after="120"/>
    </w:pPr>
    <w:rPr>
      <w:rFonts w:ascii="Liberation Sans" w:eastAsia="Microsoft YaHei" w:hAnsi="Liberation Sans" w:cs="Lucida Sans"/>
      <w:sz w:val="28"/>
      <w:szCs w:val="28"/>
    </w:rPr>
  </w:style>
  <w:style w:type="paragraph" w:customStyle="1" w:styleId="BodyText10">
    <w:name w:val="Body Text_10"/>
    <w:qFormat/>
    <w:pPr>
      <w:spacing w:after="140" w:line="276" w:lineRule="auto"/>
    </w:pPr>
  </w:style>
  <w:style w:type="paragraph" w:customStyle="1" w:styleId="1240">
    <w:name w:val="Знак1_24"/>
    <w:qFormat/>
    <w:rsid w:val="001C700B"/>
    <w:pPr>
      <w:spacing w:after="160" w:line="240" w:lineRule="exact"/>
    </w:pPr>
    <w:rPr>
      <w:sz w:val="20"/>
      <w:szCs w:val="20"/>
    </w:rPr>
  </w:style>
  <w:style w:type="paragraph" w:customStyle="1" w:styleId="260">
    <w:name w:val="Заголовок_26"/>
    <w:next w:val="BodyText11"/>
    <w:qFormat/>
    <w:pPr>
      <w:keepNext/>
      <w:spacing w:before="240" w:after="120"/>
    </w:pPr>
    <w:rPr>
      <w:rFonts w:ascii="Liberation Sans" w:eastAsia="Microsoft YaHei" w:hAnsi="Liberation Sans" w:cs="Lucida Sans"/>
      <w:sz w:val="28"/>
      <w:szCs w:val="28"/>
    </w:rPr>
  </w:style>
  <w:style w:type="paragraph" w:customStyle="1" w:styleId="BodyText11">
    <w:name w:val="Body Text_11"/>
    <w:qFormat/>
    <w:pPr>
      <w:spacing w:after="140" w:line="276" w:lineRule="auto"/>
    </w:pPr>
  </w:style>
  <w:style w:type="paragraph" w:customStyle="1" w:styleId="1250">
    <w:name w:val="Знак1_25"/>
    <w:qFormat/>
    <w:rsid w:val="007461E6"/>
    <w:pPr>
      <w:spacing w:after="160" w:line="240" w:lineRule="exact"/>
    </w:pPr>
    <w:rPr>
      <w:sz w:val="20"/>
      <w:szCs w:val="20"/>
    </w:rPr>
  </w:style>
  <w:style w:type="paragraph" w:customStyle="1" w:styleId="270">
    <w:name w:val="Заголовок_27"/>
    <w:next w:val="aa"/>
    <w:qFormat/>
    <w:pPr>
      <w:keepNext/>
      <w:spacing w:before="240" w:after="120"/>
    </w:pPr>
    <w:rPr>
      <w:rFonts w:ascii="Liberation Sans" w:eastAsia="Microsoft YaHei" w:hAnsi="Liberation Sans" w:cs="Lucida Sans"/>
      <w:sz w:val="28"/>
      <w:szCs w:val="28"/>
    </w:rPr>
  </w:style>
  <w:style w:type="paragraph" w:customStyle="1" w:styleId="1260">
    <w:name w:val="Знак1_26"/>
    <w:qFormat/>
    <w:pPr>
      <w:spacing w:after="160" w:line="240" w:lineRule="exact"/>
    </w:pPr>
    <w:rPr>
      <w:sz w:val="20"/>
      <w:szCs w:val="20"/>
    </w:rPr>
  </w:style>
  <w:style w:type="paragraph" w:customStyle="1" w:styleId="1221">
    <w:name w:val="Обычный1_22"/>
    <w:qFormat/>
    <w:pPr>
      <w:widowControl w:val="0"/>
    </w:pPr>
    <w:rPr>
      <w:rFonts w:ascii="Times New Roman" w:eastAsia="Times New Roman" w:hAnsi="Times New Roman" w:cs="Times New Roman"/>
      <w:sz w:val="24"/>
      <w:szCs w:val="20"/>
    </w:rPr>
  </w:style>
  <w:style w:type="paragraph" w:customStyle="1" w:styleId="280">
    <w:name w:val="Заголовок_28"/>
    <w:next w:val="BodyText12"/>
    <w:qFormat/>
    <w:pPr>
      <w:keepNext/>
      <w:spacing w:before="240" w:after="120"/>
    </w:pPr>
    <w:rPr>
      <w:rFonts w:ascii="Liberation Sans" w:eastAsia="Microsoft YaHei" w:hAnsi="Liberation Sans" w:cs="Lucida Sans"/>
      <w:sz w:val="28"/>
      <w:szCs w:val="28"/>
    </w:rPr>
  </w:style>
  <w:style w:type="paragraph" w:customStyle="1" w:styleId="BodyText12">
    <w:name w:val="Body Text_12"/>
    <w:qFormat/>
    <w:pPr>
      <w:spacing w:after="140" w:line="276" w:lineRule="auto"/>
    </w:pPr>
  </w:style>
  <w:style w:type="paragraph" w:customStyle="1" w:styleId="1270">
    <w:name w:val="Знак1_27"/>
    <w:qFormat/>
    <w:rsid w:val="001C700B"/>
    <w:pPr>
      <w:spacing w:after="160" w:line="240" w:lineRule="exact"/>
    </w:pPr>
    <w:rPr>
      <w:sz w:val="20"/>
      <w:szCs w:val="20"/>
    </w:rPr>
  </w:style>
  <w:style w:type="paragraph" w:customStyle="1" w:styleId="290">
    <w:name w:val="Заголовок_29"/>
    <w:next w:val="aa"/>
    <w:qFormat/>
    <w:pPr>
      <w:keepNext/>
      <w:spacing w:before="240" w:after="120"/>
    </w:pPr>
    <w:rPr>
      <w:rFonts w:ascii="Liberation Sans" w:eastAsia="Microsoft YaHei" w:hAnsi="Liberation Sans" w:cs="Lucida Sans"/>
      <w:sz w:val="28"/>
      <w:szCs w:val="28"/>
    </w:rPr>
  </w:style>
  <w:style w:type="paragraph" w:customStyle="1" w:styleId="1280">
    <w:name w:val="Знак1_28"/>
    <w:qFormat/>
    <w:rsid w:val="00586A93"/>
    <w:pPr>
      <w:spacing w:after="160" w:line="240" w:lineRule="exact"/>
    </w:pPr>
    <w:rPr>
      <w:sz w:val="20"/>
    </w:rPr>
  </w:style>
  <w:style w:type="paragraph" w:customStyle="1" w:styleId="1231">
    <w:name w:val="Обычный1_23"/>
    <w:qFormat/>
    <w:pPr>
      <w:widowControl w:val="0"/>
    </w:pPr>
    <w:rPr>
      <w:rFonts w:ascii="Times New Roman" w:eastAsia="Times New Roman" w:hAnsi="Times New Roman" w:cs="Times New Roman"/>
      <w:sz w:val="24"/>
      <w:szCs w:val="20"/>
    </w:rPr>
  </w:style>
  <w:style w:type="paragraph" w:customStyle="1" w:styleId="301">
    <w:name w:val="Заголовок_30"/>
    <w:next w:val="aa"/>
    <w:qFormat/>
    <w:pPr>
      <w:keepNext/>
      <w:spacing w:before="240" w:after="120"/>
    </w:pPr>
    <w:rPr>
      <w:rFonts w:ascii="Liberation Sans" w:eastAsia="Microsoft YaHei" w:hAnsi="Liberation Sans" w:cs="Lucida Sans"/>
      <w:sz w:val="28"/>
      <w:szCs w:val="28"/>
    </w:rPr>
  </w:style>
  <w:style w:type="paragraph" w:customStyle="1" w:styleId="129">
    <w:name w:val="Знак1_29"/>
    <w:qFormat/>
    <w:rsid w:val="00586A93"/>
    <w:pPr>
      <w:spacing w:after="160" w:line="240" w:lineRule="exact"/>
    </w:pPr>
    <w:rPr>
      <w:sz w:val="20"/>
    </w:rPr>
  </w:style>
  <w:style w:type="paragraph" w:customStyle="1" w:styleId="1241">
    <w:name w:val="Обычный1_24"/>
    <w:qFormat/>
    <w:pPr>
      <w:widowControl w:val="0"/>
    </w:pPr>
    <w:rPr>
      <w:rFonts w:ascii="Times New Roman" w:eastAsia="Times New Roman" w:hAnsi="Times New Roman" w:cs="Times New Roman"/>
      <w:sz w:val="24"/>
      <w:szCs w:val="20"/>
    </w:rPr>
  </w:style>
  <w:style w:type="paragraph" w:customStyle="1" w:styleId="31b">
    <w:name w:val="Заголовок_31"/>
    <w:next w:val="BodyText13"/>
    <w:qFormat/>
    <w:pPr>
      <w:keepNext/>
      <w:spacing w:before="240" w:after="120"/>
    </w:pPr>
    <w:rPr>
      <w:rFonts w:ascii="Liberation Sans" w:eastAsia="Microsoft YaHei" w:hAnsi="Liberation Sans" w:cs="Lucida Sans"/>
      <w:sz w:val="28"/>
      <w:szCs w:val="28"/>
    </w:rPr>
  </w:style>
  <w:style w:type="paragraph" w:customStyle="1" w:styleId="BodyText13">
    <w:name w:val="Body Text_13"/>
    <w:qFormat/>
    <w:pPr>
      <w:spacing w:after="140" w:line="276" w:lineRule="auto"/>
    </w:pPr>
  </w:style>
  <w:style w:type="paragraph" w:customStyle="1" w:styleId="1300">
    <w:name w:val="Знак1_30"/>
    <w:qFormat/>
    <w:rsid w:val="001C700B"/>
    <w:pPr>
      <w:spacing w:after="160" w:line="240" w:lineRule="exact"/>
    </w:pPr>
    <w:rPr>
      <w:sz w:val="20"/>
      <w:szCs w:val="20"/>
    </w:rPr>
  </w:style>
  <w:style w:type="paragraph" w:customStyle="1" w:styleId="BodyText14">
    <w:name w:val="Body Text_14"/>
    <w:qFormat/>
    <w:pPr>
      <w:spacing w:after="140" w:line="276" w:lineRule="auto"/>
    </w:pPr>
  </w:style>
  <w:style w:type="paragraph" w:customStyle="1" w:styleId="1e">
    <w:name w:val="Знак1"/>
    <w:qFormat/>
    <w:rsid w:val="001C700B"/>
    <w:pPr>
      <w:spacing w:after="160" w:line="240" w:lineRule="exact"/>
    </w:pPr>
    <w:rPr>
      <w:sz w:val="20"/>
      <w:szCs w:val="20"/>
    </w:rPr>
  </w:style>
  <w:style w:type="paragraph" w:customStyle="1" w:styleId="1f">
    <w:name w:val="Обычный1"/>
    <w:qFormat/>
    <w:pPr>
      <w:widowControl w:val="0"/>
    </w:pPr>
    <w:rPr>
      <w:rFonts w:ascii="Times New Roman" w:eastAsia="Times New Roman" w:hAnsi="Times New Roman" w:cs="Times New Roman"/>
      <w:sz w:val="24"/>
      <w:szCs w:val="20"/>
    </w:rPr>
  </w:style>
  <w:style w:type="paragraph" w:customStyle="1" w:styleId="affc">
    <w:name w:val="Верхний колонтитул слева"/>
    <w:basedOn w:val="a7"/>
    <w:qFormat/>
  </w:style>
  <w:style w:type="numbering" w:customStyle="1" w:styleId="WW8Num2">
    <w:name w:val="WW8Num2"/>
    <w:qFormat/>
  </w:style>
  <w:style w:type="table" w:styleId="affd">
    <w:name w:val="Table Grid"/>
    <w:basedOn w:val="a1"/>
    <w:rsid w:val="004C42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04">
    <w:name w:val="Сетка таблицы1_0"/>
    <w:basedOn w:val="a1"/>
    <w:rsid w:val="004C42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e">
    <w:name w:val="Сетка таблицы1_1"/>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a">
    <w:name w:val="Сетка таблицы1_2"/>
    <w:basedOn w:val="a1"/>
    <w:rsid w:val="00B4124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
    <w:name w:val="Сетка таблицы1_3"/>
    <w:basedOn w:val="a1"/>
    <w:rsid w:val="00B4124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
    <w:name w:val="Сетка таблицы1_4"/>
    <w:basedOn w:val="a1"/>
    <w:rsid w:val="00E44D4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
    <w:name w:val="Сетка таблицы1_5"/>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3">
    <w:name w:val="Сетка таблицы1_6"/>
    <w:basedOn w:val="a1"/>
    <w:rsid w:val="009F010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3">
    <w:name w:val="Сетка таблицы1_7"/>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3">
    <w:name w:val="Сетка таблицы1_8"/>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93">
    <w:name w:val="Сетка таблицы1_9"/>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3">
    <w:name w:val="Сетка таблицы1_10"/>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2">
    <w:name w:val="Сетка таблицы1_11"/>
    <w:basedOn w:val="a1"/>
    <w:rsid w:val="00B4124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2">
    <w:name w:val="Сетка таблицы1_12"/>
    <w:basedOn w:val="a1"/>
    <w:rsid w:val="00B4124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2">
    <w:name w:val="Сетка таблицы1_13"/>
    <w:basedOn w:val="a1"/>
    <w:rsid w:val="00E44D4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42">
    <w:name w:val="Сетка таблицы1_14"/>
    <w:basedOn w:val="a1"/>
    <w:rsid w:val="009F010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52">
    <w:name w:val="Сетка таблицы1_15"/>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62">
    <w:name w:val="Сетка таблицы1_16"/>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72">
    <w:name w:val="Сетка таблицы1_17"/>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f0">
    <w:name w:val="Сетка таблицы1"/>
    <w:basedOn w:val="a1"/>
    <w:rsid w:val="00500A7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header" Target="header59.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numbering" Target="numbering.xml"/><Relationship Id="rId63" Type="http://schemas.openxmlformats.org/officeDocument/2006/relationships/header" Target="header5.xml"/><Relationship Id="rId68" Type="http://schemas.openxmlformats.org/officeDocument/2006/relationships/header" Target="header10.xml"/><Relationship Id="rId84" Type="http://schemas.openxmlformats.org/officeDocument/2006/relationships/header" Target="header26.xml"/><Relationship Id="rId89" Type="http://schemas.openxmlformats.org/officeDocument/2006/relationships/header" Target="header31.xml"/><Relationship Id="rId112" Type="http://schemas.openxmlformats.org/officeDocument/2006/relationships/header" Target="header54.xml"/><Relationship Id="rId133" Type="http://schemas.openxmlformats.org/officeDocument/2006/relationships/header" Target="header75.xml"/><Relationship Id="rId138" Type="http://schemas.openxmlformats.org/officeDocument/2006/relationships/header" Target="header80.xml"/><Relationship Id="rId16" Type="http://schemas.openxmlformats.org/officeDocument/2006/relationships/customXml" Target="../customXml/item16.xml"/><Relationship Id="rId107" Type="http://schemas.openxmlformats.org/officeDocument/2006/relationships/header" Target="header49.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image" Target="media/image1.png"/><Relationship Id="rId58" Type="http://schemas.openxmlformats.org/officeDocument/2006/relationships/hyperlink" Target="consultantplus://offline/ref=0A51F4D33FD3432EAC82AA4A1C072F90B96F4FC1E14A82F8CFA4F47F77A5D282B83FEF76C784029C3CA6130CA9836FC73F43CD1491F120FCD0A2687BCCm2O" TargetMode="External"/><Relationship Id="rId74" Type="http://schemas.openxmlformats.org/officeDocument/2006/relationships/header" Target="header16.xml"/><Relationship Id="rId79" Type="http://schemas.openxmlformats.org/officeDocument/2006/relationships/header" Target="header21.xml"/><Relationship Id="rId102" Type="http://schemas.openxmlformats.org/officeDocument/2006/relationships/header" Target="header44.xml"/><Relationship Id="rId123" Type="http://schemas.openxmlformats.org/officeDocument/2006/relationships/header" Target="header65.xml"/><Relationship Id="rId128" Type="http://schemas.openxmlformats.org/officeDocument/2006/relationships/header" Target="header70.xml"/><Relationship Id="rId144" Type="http://schemas.openxmlformats.org/officeDocument/2006/relationships/header" Target="header86.xml"/><Relationship Id="rId149"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header" Target="header32.xml"/><Relationship Id="rId95" Type="http://schemas.openxmlformats.org/officeDocument/2006/relationships/header" Target="header37.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styles" Target="styles.xml"/><Relationship Id="rId64" Type="http://schemas.openxmlformats.org/officeDocument/2006/relationships/header" Target="header6.xml"/><Relationship Id="rId69" Type="http://schemas.openxmlformats.org/officeDocument/2006/relationships/header" Target="header11.xml"/><Relationship Id="rId113" Type="http://schemas.openxmlformats.org/officeDocument/2006/relationships/header" Target="header55.xml"/><Relationship Id="rId118" Type="http://schemas.openxmlformats.org/officeDocument/2006/relationships/header" Target="header60.xml"/><Relationship Id="rId134" Type="http://schemas.openxmlformats.org/officeDocument/2006/relationships/header" Target="header76.xml"/><Relationship Id="rId139" Type="http://schemas.openxmlformats.org/officeDocument/2006/relationships/header" Target="header81.xml"/><Relationship Id="rId80" Type="http://schemas.openxmlformats.org/officeDocument/2006/relationships/header" Target="header22.xml"/><Relationship Id="rId85" Type="http://schemas.openxmlformats.org/officeDocument/2006/relationships/header" Target="header27.xml"/><Relationship Id="rId15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header" Target="header1.xml"/><Relationship Id="rId67" Type="http://schemas.openxmlformats.org/officeDocument/2006/relationships/header" Target="header9.xml"/><Relationship Id="rId103" Type="http://schemas.openxmlformats.org/officeDocument/2006/relationships/header" Target="header45.xml"/><Relationship Id="rId108" Type="http://schemas.openxmlformats.org/officeDocument/2006/relationships/header" Target="header50.xml"/><Relationship Id="rId116" Type="http://schemas.openxmlformats.org/officeDocument/2006/relationships/header" Target="header58.xml"/><Relationship Id="rId124" Type="http://schemas.openxmlformats.org/officeDocument/2006/relationships/header" Target="header66.xml"/><Relationship Id="rId129" Type="http://schemas.openxmlformats.org/officeDocument/2006/relationships/header" Target="header71.xml"/><Relationship Id="rId137" Type="http://schemas.openxmlformats.org/officeDocument/2006/relationships/header" Target="header79.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hyperlink" Target="consultantplus://offline/ref=33530CB97C46CA0F544AF9EAAC372C65D0A00DA5B8BFE44D12C3581255D4BF40A4930C3194C3294041940EE32350B6EC78B80478DA39DD17G254M" TargetMode="External"/><Relationship Id="rId62" Type="http://schemas.openxmlformats.org/officeDocument/2006/relationships/header" Target="header4.xml"/><Relationship Id="rId70" Type="http://schemas.openxmlformats.org/officeDocument/2006/relationships/header" Target="header12.xml"/><Relationship Id="rId75" Type="http://schemas.openxmlformats.org/officeDocument/2006/relationships/header" Target="header17.xml"/><Relationship Id="rId83" Type="http://schemas.openxmlformats.org/officeDocument/2006/relationships/header" Target="header25.xml"/><Relationship Id="rId88" Type="http://schemas.openxmlformats.org/officeDocument/2006/relationships/header" Target="header30.xml"/><Relationship Id="rId91" Type="http://schemas.openxmlformats.org/officeDocument/2006/relationships/header" Target="header33.xml"/><Relationship Id="rId96" Type="http://schemas.openxmlformats.org/officeDocument/2006/relationships/header" Target="header38.xml"/><Relationship Id="rId111" Type="http://schemas.openxmlformats.org/officeDocument/2006/relationships/header" Target="header53.xml"/><Relationship Id="rId132" Type="http://schemas.openxmlformats.org/officeDocument/2006/relationships/header" Target="header74.xml"/><Relationship Id="rId140" Type="http://schemas.openxmlformats.org/officeDocument/2006/relationships/header" Target="header82.xml"/><Relationship Id="rId145" Type="http://schemas.openxmlformats.org/officeDocument/2006/relationships/header" Target="header87.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settings" Target="settings.xml"/><Relationship Id="rId57" Type="http://schemas.openxmlformats.org/officeDocument/2006/relationships/hyperlink" Target="consultantplus://offline/ref=99BEEAB0C6ACC1BD457D628F8A991CCCFC8073F4D331C11B67EABB18CE6A1BAC3BA3F6EBCB079B3E310ECAAC3BD6CF6C01H0bDN" TargetMode="External"/><Relationship Id="rId106" Type="http://schemas.openxmlformats.org/officeDocument/2006/relationships/header" Target="header48.xml"/><Relationship Id="rId114" Type="http://schemas.openxmlformats.org/officeDocument/2006/relationships/header" Target="header56.xml"/><Relationship Id="rId119" Type="http://schemas.openxmlformats.org/officeDocument/2006/relationships/header" Target="header61.xml"/><Relationship Id="rId127" Type="http://schemas.openxmlformats.org/officeDocument/2006/relationships/header" Target="header69.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endnotes" Target="endnotes.xml"/><Relationship Id="rId60" Type="http://schemas.openxmlformats.org/officeDocument/2006/relationships/header" Target="header2.xml"/><Relationship Id="rId65" Type="http://schemas.openxmlformats.org/officeDocument/2006/relationships/header" Target="header7.xml"/><Relationship Id="rId73" Type="http://schemas.openxmlformats.org/officeDocument/2006/relationships/header" Target="header15.xml"/><Relationship Id="rId78" Type="http://schemas.openxmlformats.org/officeDocument/2006/relationships/header" Target="header20.xml"/><Relationship Id="rId81" Type="http://schemas.openxmlformats.org/officeDocument/2006/relationships/header" Target="header23.xml"/><Relationship Id="rId86" Type="http://schemas.openxmlformats.org/officeDocument/2006/relationships/header" Target="header28.xml"/><Relationship Id="rId94" Type="http://schemas.openxmlformats.org/officeDocument/2006/relationships/header" Target="header36.xml"/><Relationship Id="rId99" Type="http://schemas.openxmlformats.org/officeDocument/2006/relationships/header" Target="header41.xml"/><Relationship Id="rId101" Type="http://schemas.openxmlformats.org/officeDocument/2006/relationships/header" Target="header43.xml"/><Relationship Id="rId122" Type="http://schemas.openxmlformats.org/officeDocument/2006/relationships/header" Target="header64.xml"/><Relationship Id="rId130" Type="http://schemas.openxmlformats.org/officeDocument/2006/relationships/header" Target="header72.xml"/><Relationship Id="rId135" Type="http://schemas.openxmlformats.org/officeDocument/2006/relationships/header" Target="header77.xml"/><Relationship Id="rId143" Type="http://schemas.openxmlformats.org/officeDocument/2006/relationships/header" Target="header85.xml"/><Relationship Id="rId148" Type="http://schemas.openxmlformats.org/officeDocument/2006/relationships/header" Target="header90.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header" Target="header51.xml"/><Relationship Id="rId34" Type="http://schemas.openxmlformats.org/officeDocument/2006/relationships/customXml" Target="../customXml/item34.xml"/><Relationship Id="rId50" Type="http://schemas.openxmlformats.org/officeDocument/2006/relationships/webSettings" Target="webSettings.xml"/><Relationship Id="rId55" Type="http://schemas.openxmlformats.org/officeDocument/2006/relationships/hyperlink" Target="consultantplus://offline/ref=0A51F4D33FD3432EAC82AA4A1C072F90B96F4FC1E14A82F8CFA4F47F77A5D282B83FEF76C784029C3CA6130CA9836FC73F43CD1491F120FCD0A2687BCCm2O" TargetMode="External"/><Relationship Id="rId76" Type="http://schemas.openxmlformats.org/officeDocument/2006/relationships/header" Target="header18.xml"/><Relationship Id="rId97" Type="http://schemas.openxmlformats.org/officeDocument/2006/relationships/header" Target="header39.xml"/><Relationship Id="rId104" Type="http://schemas.openxmlformats.org/officeDocument/2006/relationships/header" Target="header46.xml"/><Relationship Id="rId120" Type="http://schemas.openxmlformats.org/officeDocument/2006/relationships/header" Target="header62.xml"/><Relationship Id="rId125" Type="http://schemas.openxmlformats.org/officeDocument/2006/relationships/header" Target="header67.xml"/><Relationship Id="rId141" Type="http://schemas.openxmlformats.org/officeDocument/2006/relationships/header" Target="header83.xml"/><Relationship Id="rId146" Type="http://schemas.openxmlformats.org/officeDocument/2006/relationships/header" Target="header88.xml"/><Relationship Id="rId7" Type="http://schemas.openxmlformats.org/officeDocument/2006/relationships/customXml" Target="../customXml/item7.xml"/><Relationship Id="rId71" Type="http://schemas.openxmlformats.org/officeDocument/2006/relationships/header" Target="header13.xml"/><Relationship Id="rId92" Type="http://schemas.openxmlformats.org/officeDocument/2006/relationships/header" Target="header34.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header" Target="header8.xml"/><Relationship Id="rId87" Type="http://schemas.openxmlformats.org/officeDocument/2006/relationships/header" Target="header29.xml"/><Relationship Id="rId110" Type="http://schemas.openxmlformats.org/officeDocument/2006/relationships/header" Target="header52.xml"/><Relationship Id="rId115" Type="http://schemas.openxmlformats.org/officeDocument/2006/relationships/header" Target="header57.xml"/><Relationship Id="rId131" Type="http://schemas.openxmlformats.org/officeDocument/2006/relationships/header" Target="header73.xml"/><Relationship Id="rId136" Type="http://schemas.openxmlformats.org/officeDocument/2006/relationships/header" Target="header78.xml"/><Relationship Id="rId61" Type="http://schemas.openxmlformats.org/officeDocument/2006/relationships/header" Target="header3.xml"/><Relationship Id="rId82" Type="http://schemas.openxmlformats.org/officeDocument/2006/relationships/header" Target="header24.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hyperlink" Target="https://promote.budget.gov.ru/" TargetMode="External"/><Relationship Id="rId77" Type="http://schemas.openxmlformats.org/officeDocument/2006/relationships/header" Target="header19.xml"/><Relationship Id="rId100" Type="http://schemas.openxmlformats.org/officeDocument/2006/relationships/header" Target="header42.xml"/><Relationship Id="rId105" Type="http://schemas.openxmlformats.org/officeDocument/2006/relationships/header" Target="header47.xml"/><Relationship Id="rId126" Type="http://schemas.openxmlformats.org/officeDocument/2006/relationships/header" Target="header68.xml"/><Relationship Id="rId147" Type="http://schemas.openxmlformats.org/officeDocument/2006/relationships/header" Target="header89.xml"/><Relationship Id="rId8" Type="http://schemas.openxmlformats.org/officeDocument/2006/relationships/customXml" Target="../customXml/item8.xml"/><Relationship Id="rId51" Type="http://schemas.openxmlformats.org/officeDocument/2006/relationships/footnotes" Target="footnotes.xml"/><Relationship Id="rId72" Type="http://schemas.openxmlformats.org/officeDocument/2006/relationships/header" Target="header14.xml"/><Relationship Id="rId93" Type="http://schemas.openxmlformats.org/officeDocument/2006/relationships/header" Target="header35.xml"/><Relationship Id="rId98" Type="http://schemas.openxmlformats.org/officeDocument/2006/relationships/header" Target="header40.xml"/><Relationship Id="rId121" Type="http://schemas.openxmlformats.org/officeDocument/2006/relationships/header" Target="header63.xml"/><Relationship Id="rId142" Type="http://schemas.openxmlformats.org/officeDocument/2006/relationships/header" Target="header84.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item1.xml><?xml version="1.0" encoding="utf-8"?>
<Properties xmlns="http://schemas.openxmlformats.org/officeDocument/2006/custom-properties" xmlns:vt="http://schemas.openxmlformats.org/officeDocument/2006/docPropsVTypes"/>
</file>

<file path=customXml/item2.xml><?xml version="1.0" encoding="utf-8"?>
<Properties xmlns="http://schemas.openxmlformats.org/officeDocument/2006/custom-properties" xmlns:vt="http://schemas.openxmlformats.org/officeDocument/2006/docPropsVTypes"/>
</file>

<file path=customXml/item3.xml><?xml version="1.0" encoding="utf-8"?>
<Properties xmlns="http://schemas.openxmlformats.org/officeDocument/2006/custom-properties" xmlns:vt="http://schemas.openxmlformats.org/officeDocument/2006/docPropsVTypes"/>
</file>

<file path=customXml/item4.xml><?xml version="1.0" encoding="utf-8"?>
<Properties xmlns="http://schemas.openxmlformats.org/officeDocument/2006/custom-properties" xmlns:vt="http://schemas.openxmlformats.org/officeDocument/2006/docPropsVTypes"/>
</file>

<file path=customXml/item5.xml><?xml version="1.0" encoding="utf-8"?>
<Properties xmlns="http://schemas.openxmlformats.org/officeDocument/2006/custom-properties" xmlns:vt="http://schemas.openxmlformats.org/officeDocument/2006/docPropsVTyp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roperties xmlns="http://schemas.openxmlformats.org/officeDocument/2006/custom-properties" xmlns:vt="http://schemas.openxmlformats.org/officeDocument/2006/docPropsVTypes"/>
</file>

<file path=customXml/item8.xml><?xml version="1.0" encoding="utf-8"?>
<Properties xmlns="http://schemas.openxmlformats.org/officeDocument/2006/custom-properties" xmlns:vt="http://schemas.openxmlformats.org/officeDocument/2006/docPropsVTypes"/>
</file>

<file path=customXml/item9.xml><?xml version="1.0" encoding="utf-8"?>
<Properties xmlns="http://schemas.openxmlformats.org/officeDocument/2006/custom-properties" xmlns:vt="http://schemas.openxmlformats.org/officeDocument/2006/docPropsVTypes"/>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Properties xmlns="http://schemas.openxmlformats.org/officeDocument/2006/custom-properties" xmlns:vt="http://schemas.openxmlformats.org/officeDocument/2006/docPropsVTypes"/>
</file>

<file path=customXml/item12.xml><?xml version="1.0" encoding="utf-8"?>
<Properties xmlns="http://schemas.openxmlformats.org/officeDocument/2006/custom-properties" xmlns:vt="http://schemas.openxmlformats.org/officeDocument/2006/docPropsVTypes"/>
</file>

<file path=customXml/item13.xml><?xml version="1.0" encoding="utf-8"?>
<Properties xmlns="http://schemas.openxmlformats.org/officeDocument/2006/custom-properties" xmlns:vt="http://schemas.openxmlformats.org/officeDocument/2006/docPropsVTypes"/>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Properties xmlns="http://schemas.openxmlformats.org/officeDocument/2006/custom-properties" xmlns:vt="http://schemas.openxmlformats.org/officeDocument/2006/docPropsVTypes"/>
</file>

<file path=customXml/item16.xml><?xml version="1.0" encoding="utf-8"?>
<Properties xmlns="http://schemas.openxmlformats.org/officeDocument/2006/custom-properties" xmlns:vt="http://schemas.openxmlformats.org/officeDocument/2006/docPropsVTypes"/>
</file>

<file path=customXml/item17.xml><?xml version="1.0" encoding="utf-8"?>
<Properties xmlns="http://schemas.openxmlformats.org/officeDocument/2006/custom-properties" xmlns:vt="http://schemas.openxmlformats.org/officeDocument/2006/docPropsVTypes"/>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Properties xmlns="http://schemas.openxmlformats.org/officeDocument/2006/custom-properties" xmlns:vt="http://schemas.openxmlformats.org/officeDocument/2006/docPropsVTypes"/>
</file>

<file path=customXml/item20.xml><?xml version="1.0" encoding="utf-8"?>
<Properties xmlns="http://schemas.openxmlformats.org/officeDocument/2006/custom-properties" xmlns:vt="http://schemas.openxmlformats.org/officeDocument/2006/docPropsVTypes"/>
</file>

<file path=customXml/item21.xml><?xml version="1.0" encoding="utf-8"?>
<Properties xmlns="http://schemas.openxmlformats.org/officeDocument/2006/custom-properties" xmlns:vt="http://schemas.openxmlformats.org/officeDocument/2006/docPropsVTypes"/>
</file>

<file path=customXml/item22.xml><?xml version="1.0" encoding="utf-8"?>
<Properties xmlns="http://schemas.openxmlformats.org/officeDocument/2006/custom-properties" xmlns:vt="http://schemas.openxmlformats.org/officeDocument/2006/docPropsVTypes"/>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Properties xmlns="http://schemas.openxmlformats.org/officeDocument/2006/custom-properties" xmlns:vt="http://schemas.openxmlformats.org/officeDocument/2006/docPropsVTypes"/>
</file>

<file path=customXml/item25.xml><?xml version="1.0" encoding="utf-8"?>
<Properties xmlns="http://schemas.openxmlformats.org/officeDocument/2006/custom-properties" xmlns:vt="http://schemas.openxmlformats.org/officeDocument/2006/docPropsVTypes"/>
</file>

<file path=customXml/item26.xml><?xml version="1.0" encoding="utf-8"?>
<b:Sources xmlns:b="http://schemas.openxmlformats.org/officeDocument/2006/bibliography" xmlns="http://schemas.openxmlformats.org/officeDocument/2006/bibliography" SelectedStyle="\APA.XSL" StyleName="APA Fifth Edition"/>
</file>

<file path=customXml/item27.xml><?xml version="1.0" encoding="utf-8"?>
<Properties xmlns="http://schemas.openxmlformats.org/officeDocument/2006/custom-properties" xmlns:vt="http://schemas.openxmlformats.org/officeDocument/2006/docPropsVTypes"/>
</file>

<file path=customXml/item28.xml><?xml version="1.0" encoding="utf-8"?>
<Properties xmlns="http://schemas.openxmlformats.org/officeDocument/2006/custom-properties" xmlns:vt="http://schemas.openxmlformats.org/officeDocument/2006/docPropsVTypes"/>
</file>

<file path=customXml/item29.xml><?xml version="1.0" encoding="utf-8"?>
<Properties xmlns="http://schemas.openxmlformats.org/officeDocument/2006/custom-properties" xmlns:vt="http://schemas.openxmlformats.org/officeDocument/2006/docPropsVTypes"/>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Properties xmlns="http://schemas.openxmlformats.org/officeDocument/2006/custom-properties" xmlns:vt="http://schemas.openxmlformats.org/officeDocument/2006/docPropsVTypes"/>
</file>

<file path=customXml/item32.xml><?xml version="1.0" encoding="utf-8"?>
<Properties xmlns="http://schemas.openxmlformats.org/officeDocument/2006/custom-properties" xmlns:vt="http://schemas.openxmlformats.org/officeDocument/2006/docPropsVTypes"/>
</file>

<file path=customXml/item33.xml><?xml version="1.0" encoding="utf-8"?>
<Properties xmlns="http://schemas.openxmlformats.org/officeDocument/2006/custom-properties" xmlns:vt="http://schemas.openxmlformats.org/officeDocument/2006/docPropsVTypes"/>
</file>

<file path=customXml/item34.xml><?xml version="1.0" encoding="utf-8"?>
<Properties xmlns="http://schemas.openxmlformats.org/officeDocument/2006/custom-properties" xmlns:vt="http://schemas.openxmlformats.org/officeDocument/2006/docPropsVTypes"/>
</file>

<file path=customXml/item35.xml><?xml version="1.0" encoding="utf-8"?>
<Properties xmlns="http://schemas.openxmlformats.org/officeDocument/2006/custom-properties" xmlns:vt="http://schemas.openxmlformats.org/officeDocument/2006/docPropsVTypes"/>
</file>

<file path=customXml/item36.xml><?xml version="1.0" encoding="utf-8"?>
<Properties xmlns="http://schemas.openxmlformats.org/officeDocument/2006/custom-properties" xmlns:vt="http://schemas.openxmlformats.org/officeDocument/2006/docPropsVTypes"/>
</file>

<file path=customXml/item37.xml><?xml version="1.0" encoding="utf-8"?>
<Properties xmlns="http://schemas.openxmlformats.org/officeDocument/2006/custom-properties" xmlns:vt="http://schemas.openxmlformats.org/officeDocument/2006/docPropsVTypes"/>
</file>

<file path=customXml/item38.xml><?xml version="1.0" encoding="utf-8"?>
<Properties xmlns="http://schemas.openxmlformats.org/officeDocument/2006/custom-properties" xmlns:vt="http://schemas.openxmlformats.org/officeDocument/2006/docPropsVTypes"/>
</file>

<file path=customXml/item39.xml><?xml version="1.0" encoding="utf-8"?>
<Properties xmlns="http://schemas.openxmlformats.org/officeDocument/2006/custom-properties" xmlns:vt="http://schemas.openxmlformats.org/officeDocument/2006/docPropsVTypes"/>
</file>

<file path=customXml/item40.xml><?xml version="1.0" encoding="utf-8"?>
<Properties xmlns="http://schemas.openxmlformats.org/officeDocument/2006/custom-properties" xmlns:vt="http://schemas.openxmlformats.org/officeDocument/2006/docPropsVTypes"/>
</file>

<file path=customXml/item41.xml><?xml version="1.0" encoding="utf-8"?>
<Properties xmlns="http://schemas.openxmlformats.org/officeDocument/2006/custom-properties" xmlns:vt="http://schemas.openxmlformats.org/officeDocument/2006/docPropsVTypes"/>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fth Edition"/>
</file>

<file path=customXml/item44.xml><?xml version="1.0" encoding="utf-8"?>
<b:Sources xmlns:b="http://schemas.openxmlformats.org/officeDocument/2006/bibliography" xmlns="http://schemas.openxmlformats.org/officeDocument/2006/bibliography" SelectedStyle="\APA.XSL" StyleName="APA Fifth Edition"/>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26C2EE5-BA84-489C-A0EC-53734D5FAD9A}">
  <ds:schemaRefs>
    <ds:schemaRef ds:uri="http://schemas.openxmlformats.org/officeDocument/2006/custom-properties"/>
    <ds:schemaRef ds:uri="http://schemas.openxmlformats.org/officeDocument/2006/docPropsVTypes"/>
  </ds:schemaRefs>
</ds:datastoreItem>
</file>

<file path=customXml/itemProps2.xml><?xml version="1.0" encoding="utf-8"?>
<ds:datastoreItem xmlns:ds="http://schemas.openxmlformats.org/officeDocument/2006/customXml" ds:itemID="{8EFB0D05-CC4C-46FD-8728-47456FFF8D9D}">
  <ds:schemaRefs>
    <ds:schemaRef ds:uri="http://schemas.openxmlformats.org/officeDocument/2006/custom-properties"/>
    <ds:schemaRef ds:uri="http://schemas.openxmlformats.org/officeDocument/2006/docPropsVTypes"/>
  </ds:schemaRefs>
</ds:datastoreItem>
</file>

<file path=customXml/itemProps3.xml><?xml version="1.0" encoding="utf-8"?>
<ds:datastoreItem xmlns:ds="http://schemas.openxmlformats.org/officeDocument/2006/customXml" ds:itemID="{B82DAABC-A57E-4438-B5F4-E2EE09D8D00D}">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3D64A159-4EF5-42E2-AAE6-15424F611EA7}">
  <ds:schemaRefs>
    <ds:schemaRef ds:uri="http://schemas.openxmlformats.org/officeDocument/2006/custom-properties"/>
    <ds:schemaRef ds:uri="http://schemas.openxmlformats.org/officeDocument/2006/docPropsVTypes"/>
  </ds:schemaRefs>
</ds:datastoreItem>
</file>

<file path=customXml/itemProps5.xml><?xml version="1.0" encoding="utf-8"?>
<ds:datastoreItem xmlns:ds="http://schemas.openxmlformats.org/officeDocument/2006/customXml" ds:itemID="{17D35C2D-136D-46A5-B8EB-00E0340BB82E}">
  <ds:schemaRefs>
    <ds:schemaRef ds:uri="http://schemas.openxmlformats.org/officeDocument/2006/custom-properties"/>
    <ds:schemaRef ds:uri="http://schemas.openxmlformats.org/officeDocument/2006/docPropsVTypes"/>
  </ds:schemaRefs>
</ds:datastoreItem>
</file>

<file path=customXml/itemProps6.xml><?xml version="1.0" encoding="utf-8"?>
<ds:datastoreItem xmlns:ds="http://schemas.openxmlformats.org/officeDocument/2006/customXml" ds:itemID="{6241B263-E2F7-4C8E-B0DB-87B321127235}">
  <ds:schemaRefs>
    <ds:schemaRef ds:uri="http://schemas.openxmlformats.org/officeDocument/2006/bibliography"/>
  </ds:schemaRefs>
</ds:datastoreItem>
</file>

<file path=customXml/itemProps7.xml><?xml version="1.0" encoding="utf-8"?>
<ds:datastoreItem xmlns:ds="http://schemas.openxmlformats.org/officeDocument/2006/customXml" ds:itemID="{DDEBAC88-BB0B-4550-9E9E-97E94AE9BF8D}">
  <ds:schemaRefs>
    <ds:schemaRef ds:uri="http://schemas.openxmlformats.org/officeDocument/2006/custom-properties"/>
    <ds:schemaRef ds:uri="http://schemas.openxmlformats.org/officeDocument/2006/docPropsVTypes"/>
  </ds:schemaRefs>
</ds:datastoreItem>
</file>

<file path=customXml/itemProps8.xml><?xml version="1.0" encoding="utf-8"?>
<ds:datastoreItem xmlns:ds="http://schemas.openxmlformats.org/officeDocument/2006/customXml" ds:itemID="{501E0577-CF73-4E26-B497-18D69885B41A}">
  <ds:schemaRefs>
    <ds:schemaRef ds:uri="http://schemas.openxmlformats.org/officeDocument/2006/custom-properties"/>
    <ds:schemaRef ds:uri="http://schemas.openxmlformats.org/officeDocument/2006/docPropsVTypes"/>
  </ds:schemaRefs>
</ds:datastoreItem>
</file>

<file path=customXml/itemProps9.xml><?xml version="1.0" encoding="utf-8"?>
<ds:datastoreItem xmlns:ds="http://schemas.openxmlformats.org/officeDocument/2006/customXml" ds:itemID="{FAB12155-9A72-4D78-B58D-D4451B87E3CB}">
  <ds:schemaRefs>
    <ds:schemaRef ds:uri="http://schemas.openxmlformats.org/officeDocument/2006/custom-properties"/>
    <ds:schemaRef ds:uri="http://schemas.openxmlformats.org/officeDocument/2006/docPropsVTypes"/>
  </ds:schemaRefs>
</ds:datastoreItem>
</file>

<file path=customXml/itemProps10.xml><?xml version="1.0" encoding="utf-8"?>
<ds:datastoreItem xmlns:ds="http://schemas.openxmlformats.org/officeDocument/2006/customXml" ds:itemID="{4F5CDD63-9CCE-4DFA-B63A-9B5FABEDA6B7}">
  <ds:schemaRefs>
    <ds:schemaRef ds:uri="http://schemas.openxmlformats.org/officeDocument/2006/bibliography"/>
  </ds:schemaRefs>
</ds:datastoreItem>
</file>

<file path=customXml/itemProps11.xml><?xml version="1.0" encoding="utf-8"?>
<ds:datastoreItem xmlns:ds="http://schemas.openxmlformats.org/officeDocument/2006/customXml" ds:itemID="{D3D547E6-5C04-44BD-BB97-2F0BE079D828}">
  <ds:schemaRefs>
    <ds:schemaRef ds:uri="http://schemas.openxmlformats.org/officeDocument/2006/custom-properties"/>
    <ds:schemaRef ds:uri="http://schemas.openxmlformats.org/officeDocument/2006/docPropsVTypes"/>
  </ds:schemaRefs>
</ds:datastoreItem>
</file>

<file path=customXml/itemProps12.xml><?xml version="1.0" encoding="utf-8"?>
<ds:datastoreItem xmlns:ds="http://schemas.openxmlformats.org/officeDocument/2006/customXml" ds:itemID="{A57EBEB1-3258-4F65-9EDD-4C3DDEF30CA3}">
  <ds:schemaRefs>
    <ds:schemaRef ds:uri="http://schemas.openxmlformats.org/officeDocument/2006/custom-properties"/>
    <ds:schemaRef ds:uri="http://schemas.openxmlformats.org/officeDocument/2006/docPropsVTypes"/>
  </ds:schemaRefs>
</ds:datastoreItem>
</file>

<file path=customXml/itemProps13.xml><?xml version="1.0" encoding="utf-8"?>
<ds:datastoreItem xmlns:ds="http://schemas.openxmlformats.org/officeDocument/2006/customXml" ds:itemID="{9C9AFE01-6D1E-4AF7-8C2C-F8907170CC46}">
  <ds:schemaRefs>
    <ds:schemaRef ds:uri="http://schemas.openxmlformats.org/officeDocument/2006/custom-properties"/>
    <ds:schemaRef ds:uri="http://schemas.openxmlformats.org/officeDocument/2006/docPropsVTypes"/>
  </ds:schemaRefs>
</ds:datastoreItem>
</file>

<file path=customXml/itemProps14.xml><?xml version="1.0" encoding="utf-8"?>
<ds:datastoreItem xmlns:ds="http://schemas.openxmlformats.org/officeDocument/2006/customXml" ds:itemID="{A16D98CB-2D72-423F-91FA-4BA229AC881A}">
  <ds:schemaRefs>
    <ds:schemaRef ds:uri="http://schemas.openxmlformats.org/officeDocument/2006/bibliography"/>
  </ds:schemaRefs>
</ds:datastoreItem>
</file>

<file path=customXml/itemProps15.xml><?xml version="1.0" encoding="utf-8"?>
<ds:datastoreItem xmlns:ds="http://schemas.openxmlformats.org/officeDocument/2006/customXml" ds:itemID="{9EE060B7-2E2B-414B-8ECF-E7D0DC654022}">
  <ds:schemaRefs>
    <ds:schemaRef ds:uri="http://schemas.openxmlformats.org/officeDocument/2006/custom-properties"/>
    <ds:schemaRef ds:uri="http://schemas.openxmlformats.org/officeDocument/2006/docPropsVTypes"/>
  </ds:schemaRefs>
</ds:datastoreItem>
</file>

<file path=customXml/itemProps16.xml><?xml version="1.0" encoding="utf-8"?>
<ds:datastoreItem xmlns:ds="http://schemas.openxmlformats.org/officeDocument/2006/customXml" ds:itemID="{9BBB20D4-5556-40D2-83D3-06E599302C4E}">
  <ds:schemaRefs>
    <ds:schemaRef ds:uri="http://schemas.openxmlformats.org/officeDocument/2006/custom-properties"/>
    <ds:schemaRef ds:uri="http://schemas.openxmlformats.org/officeDocument/2006/docPropsVTypes"/>
  </ds:schemaRefs>
</ds:datastoreItem>
</file>

<file path=customXml/itemProps17.xml><?xml version="1.0" encoding="utf-8"?>
<ds:datastoreItem xmlns:ds="http://schemas.openxmlformats.org/officeDocument/2006/customXml" ds:itemID="{536767AB-F11B-47F3-A7B3-4F2CD049A03C}">
  <ds:schemaRefs>
    <ds:schemaRef ds:uri="http://schemas.openxmlformats.org/officeDocument/2006/custom-properties"/>
    <ds:schemaRef ds:uri="http://schemas.openxmlformats.org/officeDocument/2006/docPropsVTypes"/>
  </ds:schemaRefs>
</ds:datastoreItem>
</file>

<file path=customXml/itemProps18.xml><?xml version="1.0" encoding="utf-8"?>
<ds:datastoreItem xmlns:ds="http://schemas.openxmlformats.org/officeDocument/2006/customXml" ds:itemID="{BAE8314E-67C2-4CAC-9F0E-5EF3FC4E8809}">
  <ds:schemaRefs>
    <ds:schemaRef ds:uri="http://schemas.openxmlformats.org/officeDocument/2006/bibliography"/>
  </ds:schemaRefs>
</ds:datastoreItem>
</file>

<file path=customXml/itemProps19.xml><?xml version="1.0" encoding="utf-8"?>
<ds:datastoreItem xmlns:ds="http://schemas.openxmlformats.org/officeDocument/2006/customXml" ds:itemID="{D4E39BE9-F891-4E06-9D3B-B3FAE65D94F1}">
  <ds:schemaRefs>
    <ds:schemaRef ds:uri="http://schemas.openxmlformats.org/officeDocument/2006/custom-properties"/>
    <ds:schemaRef ds:uri="http://schemas.openxmlformats.org/officeDocument/2006/docPropsVTypes"/>
  </ds:schemaRefs>
</ds:datastoreItem>
</file>

<file path=customXml/itemProps20.xml><?xml version="1.0" encoding="utf-8"?>
<ds:datastoreItem xmlns:ds="http://schemas.openxmlformats.org/officeDocument/2006/customXml" ds:itemID="{93A7C33E-CBBB-4701-991D-1CEB549A8A4E}">
  <ds:schemaRefs>
    <ds:schemaRef ds:uri="http://schemas.openxmlformats.org/officeDocument/2006/custom-properties"/>
    <ds:schemaRef ds:uri="http://schemas.openxmlformats.org/officeDocument/2006/docPropsVTypes"/>
  </ds:schemaRefs>
</ds:datastoreItem>
</file>

<file path=customXml/itemProps21.xml><?xml version="1.0" encoding="utf-8"?>
<ds:datastoreItem xmlns:ds="http://schemas.openxmlformats.org/officeDocument/2006/customXml" ds:itemID="{A004ABE7-EECC-4543-B413-A01EDA2467F5}">
  <ds:schemaRefs>
    <ds:schemaRef ds:uri="http://schemas.openxmlformats.org/officeDocument/2006/custom-properties"/>
    <ds:schemaRef ds:uri="http://schemas.openxmlformats.org/officeDocument/2006/docPropsVTypes"/>
  </ds:schemaRefs>
</ds:datastoreItem>
</file>

<file path=customXml/itemProps22.xml><?xml version="1.0" encoding="utf-8"?>
<ds:datastoreItem xmlns:ds="http://schemas.openxmlformats.org/officeDocument/2006/customXml" ds:itemID="{CCB6DB06-5661-4856-8528-A8838F5C8598}">
  <ds:schemaRefs>
    <ds:schemaRef ds:uri="http://schemas.openxmlformats.org/officeDocument/2006/custom-properties"/>
    <ds:schemaRef ds:uri="http://schemas.openxmlformats.org/officeDocument/2006/docPropsVTypes"/>
  </ds:schemaRefs>
</ds:datastoreItem>
</file>

<file path=customXml/itemProps23.xml><?xml version="1.0" encoding="utf-8"?>
<ds:datastoreItem xmlns:ds="http://schemas.openxmlformats.org/officeDocument/2006/customXml" ds:itemID="{A16D98CB-2D72-423F-91FA-4BA229AC881A}">
  <ds:schemaRefs>
    <ds:schemaRef ds:uri="http://schemas.openxmlformats.org/officeDocument/2006/bibliography"/>
  </ds:schemaRefs>
</ds:datastoreItem>
</file>

<file path=customXml/itemProps24.xml><?xml version="1.0" encoding="utf-8"?>
<ds:datastoreItem xmlns:ds="http://schemas.openxmlformats.org/officeDocument/2006/customXml" ds:itemID="{0DE3C181-A3C5-4C1D-B2D1-2E234CC8A7F5}">
  <ds:schemaRefs>
    <ds:schemaRef ds:uri="http://schemas.openxmlformats.org/officeDocument/2006/custom-properties"/>
    <ds:schemaRef ds:uri="http://schemas.openxmlformats.org/officeDocument/2006/docPropsVTypes"/>
  </ds:schemaRefs>
</ds:datastoreItem>
</file>

<file path=customXml/itemProps25.xml><?xml version="1.0" encoding="utf-8"?>
<ds:datastoreItem xmlns:ds="http://schemas.openxmlformats.org/officeDocument/2006/customXml" ds:itemID="{98BF8591-B4E4-4CC9-B4AB-46DB7499809B}">
  <ds:schemaRefs>
    <ds:schemaRef ds:uri="http://schemas.openxmlformats.org/officeDocument/2006/custom-properties"/>
    <ds:schemaRef ds:uri="http://schemas.openxmlformats.org/officeDocument/2006/docPropsVTypes"/>
  </ds:schemaRefs>
</ds:datastoreItem>
</file>

<file path=customXml/itemProps26.xml><?xml version="1.0" encoding="utf-8"?>
<ds:datastoreItem xmlns:ds="http://schemas.openxmlformats.org/officeDocument/2006/customXml" ds:itemID="{DC7CFF56-C314-4897-B90D-AB488B16894F}">
  <ds:schemaRefs>
    <ds:schemaRef ds:uri="http://schemas.openxmlformats.org/officeDocument/2006/bibliography"/>
  </ds:schemaRefs>
</ds:datastoreItem>
</file>

<file path=customXml/itemProps27.xml><?xml version="1.0" encoding="utf-8"?>
<ds:datastoreItem xmlns:ds="http://schemas.openxmlformats.org/officeDocument/2006/customXml" ds:itemID="{112CE7C4-1359-48CA-8B3B-D8017415E9C7}">
  <ds:schemaRefs>
    <ds:schemaRef ds:uri="http://schemas.openxmlformats.org/officeDocument/2006/custom-properties"/>
    <ds:schemaRef ds:uri="http://schemas.openxmlformats.org/officeDocument/2006/docPropsVTypes"/>
  </ds:schemaRefs>
</ds:datastoreItem>
</file>

<file path=customXml/itemProps28.xml><?xml version="1.0" encoding="utf-8"?>
<ds:datastoreItem xmlns:ds="http://schemas.openxmlformats.org/officeDocument/2006/customXml" ds:itemID="{F88D0FAC-6735-4A1C-A4DB-C3CB6EE76950}">
  <ds:schemaRefs>
    <ds:schemaRef ds:uri="http://schemas.openxmlformats.org/officeDocument/2006/custom-properties"/>
    <ds:schemaRef ds:uri="http://schemas.openxmlformats.org/officeDocument/2006/docPropsVTypes"/>
  </ds:schemaRefs>
</ds:datastoreItem>
</file>

<file path=customXml/itemProps29.xml><?xml version="1.0" encoding="utf-8"?>
<ds:datastoreItem xmlns:ds="http://schemas.openxmlformats.org/officeDocument/2006/customXml" ds:itemID="{607CD99D-CE30-464E-B8EB-2FCEFE9A2A2E}">
  <ds:schemaRefs>
    <ds:schemaRef ds:uri="http://schemas.openxmlformats.org/officeDocument/2006/custom-properties"/>
    <ds:schemaRef ds:uri="http://schemas.openxmlformats.org/officeDocument/2006/docPropsVTypes"/>
  </ds:schemaRefs>
</ds:datastoreItem>
</file>

<file path=customXml/itemProps30.xml><?xml version="1.0" encoding="utf-8"?>
<ds:datastoreItem xmlns:ds="http://schemas.openxmlformats.org/officeDocument/2006/customXml" ds:itemID="{4F5CDD63-9CCE-4DFA-B63A-9B5FABEDA6B7}">
  <ds:schemaRefs>
    <ds:schemaRef ds:uri="http://schemas.openxmlformats.org/officeDocument/2006/bibliography"/>
  </ds:schemaRefs>
</ds:datastoreItem>
</file>

<file path=customXml/itemProps31.xml><?xml version="1.0" encoding="utf-8"?>
<ds:datastoreItem xmlns:ds="http://schemas.openxmlformats.org/officeDocument/2006/customXml" ds:itemID="{7507303A-2490-4544-AA36-29F7F0B3CA1E}">
  <ds:schemaRefs>
    <ds:schemaRef ds:uri="http://schemas.openxmlformats.org/officeDocument/2006/custom-properties"/>
    <ds:schemaRef ds:uri="http://schemas.openxmlformats.org/officeDocument/2006/docPropsVTypes"/>
  </ds:schemaRefs>
</ds:datastoreItem>
</file>

<file path=customXml/itemProps32.xml><?xml version="1.0" encoding="utf-8"?>
<ds:datastoreItem xmlns:ds="http://schemas.openxmlformats.org/officeDocument/2006/customXml" ds:itemID="{1F321B3A-1993-4C5A-9393-A1ED8472E9CB}">
  <ds:schemaRefs>
    <ds:schemaRef ds:uri="http://schemas.openxmlformats.org/officeDocument/2006/custom-properties"/>
    <ds:schemaRef ds:uri="http://schemas.openxmlformats.org/officeDocument/2006/docPropsVTypes"/>
  </ds:schemaRefs>
</ds:datastoreItem>
</file>

<file path=customXml/itemProps33.xml><?xml version="1.0" encoding="utf-8"?>
<ds:datastoreItem xmlns:ds="http://schemas.openxmlformats.org/officeDocument/2006/customXml" ds:itemID="{1BCBBB37-63F5-4A8B-AE18-2EF71CD49E1D}">
  <ds:schemaRefs>
    <ds:schemaRef ds:uri="http://schemas.openxmlformats.org/officeDocument/2006/custom-properties"/>
    <ds:schemaRef ds:uri="http://schemas.openxmlformats.org/officeDocument/2006/docPropsVTypes"/>
  </ds:schemaRefs>
</ds:datastoreItem>
</file>

<file path=customXml/itemProps34.xml><?xml version="1.0" encoding="utf-8"?>
<ds:datastoreItem xmlns:ds="http://schemas.openxmlformats.org/officeDocument/2006/customXml" ds:itemID="{09576E6E-A039-449A-B124-90A26ED43D51}">
  <ds:schemaRefs>
    <ds:schemaRef ds:uri="http://schemas.openxmlformats.org/officeDocument/2006/custom-properties"/>
    <ds:schemaRef ds:uri="http://schemas.openxmlformats.org/officeDocument/2006/docPropsVTypes"/>
  </ds:schemaRefs>
</ds:datastoreItem>
</file>

<file path=customXml/itemProps35.xml><?xml version="1.0" encoding="utf-8"?>
<ds:datastoreItem xmlns:ds="http://schemas.openxmlformats.org/officeDocument/2006/customXml" ds:itemID="{2AE80CBB-713F-44A3-8BB7-AAFD14DA310B}">
  <ds:schemaRefs>
    <ds:schemaRef ds:uri="http://schemas.openxmlformats.org/officeDocument/2006/custom-properties"/>
    <ds:schemaRef ds:uri="http://schemas.openxmlformats.org/officeDocument/2006/docPropsVTypes"/>
  </ds:schemaRefs>
</ds:datastoreItem>
</file>

<file path=customXml/itemProps36.xml><?xml version="1.0" encoding="utf-8"?>
<ds:datastoreItem xmlns:ds="http://schemas.openxmlformats.org/officeDocument/2006/customXml" ds:itemID="{FDDE1016-228B-4C4B-919F-B24E015FCD0C}">
  <ds:schemaRefs>
    <ds:schemaRef ds:uri="http://schemas.openxmlformats.org/officeDocument/2006/custom-properties"/>
    <ds:schemaRef ds:uri="http://schemas.openxmlformats.org/officeDocument/2006/docPropsVTypes"/>
  </ds:schemaRefs>
</ds:datastoreItem>
</file>

<file path=customXml/itemProps37.xml><?xml version="1.0" encoding="utf-8"?>
<ds:datastoreItem xmlns:ds="http://schemas.openxmlformats.org/officeDocument/2006/customXml" ds:itemID="{968AED50-0049-41C1-B745-8E578AA92399}">
  <ds:schemaRefs>
    <ds:schemaRef ds:uri="http://schemas.openxmlformats.org/officeDocument/2006/custom-properties"/>
    <ds:schemaRef ds:uri="http://schemas.openxmlformats.org/officeDocument/2006/docPropsVTypes"/>
  </ds:schemaRefs>
</ds:datastoreItem>
</file>

<file path=customXml/itemProps38.xml><?xml version="1.0" encoding="utf-8"?>
<ds:datastoreItem xmlns:ds="http://schemas.openxmlformats.org/officeDocument/2006/customXml" ds:itemID="{F46274B2-0288-4BD7-840A-9FA008DC3163}">
  <ds:schemaRefs>
    <ds:schemaRef ds:uri="http://schemas.openxmlformats.org/officeDocument/2006/custom-properties"/>
    <ds:schemaRef ds:uri="http://schemas.openxmlformats.org/officeDocument/2006/docPropsVTypes"/>
  </ds:schemaRefs>
</ds:datastoreItem>
</file>

<file path=customXml/itemProps39.xml><?xml version="1.0" encoding="utf-8"?>
<ds:datastoreItem xmlns:ds="http://schemas.openxmlformats.org/officeDocument/2006/customXml" ds:itemID="{A540867D-4170-4121-9D31-FA85F1AD44F7}">
  <ds:schemaRefs>
    <ds:schemaRef ds:uri="http://schemas.openxmlformats.org/officeDocument/2006/custom-properties"/>
    <ds:schemaRef ds:uri="http://schemas.openxmlformats.org/officeDocument/2006/docPropsVTypes"/>
  </ds:schemaRefs>
</ds:datastoreItem>
</file>

<file path=customXml/itemProps40.xml><?xml version="1.0" encoding="utf-8"?>
<ds:datastoreItem xmlns:ds="http://schemas.openxmlformats.org/officeDocument/2006/customXml" ds:itemID="{A1A35174-CDBF-450B-9D49-B301112F6C35}">
  <ds:schemaRefs>
    <ds:schemaRef ds:uri="http://schemas.openxmlformats.org/officeDocument/2006/custom-properties"/>
    <ds:schemaRef ds:uri="http://schemas.openxmlformats.org/officeDocument/2006/docPropsVTypes"/>
  </ds:schemaRefs>
</ds:datastoreItem>
</file>

<file path=customXml/itemProps41.xml><?xml version="1.0" encoding="utf-8"?>
<ds:datastoreItem xmlns:ds="http://schemas.openxmlformats.org/officeDocument/2006/customXml" ds:itemID="{0C0CEBC5-1325-4D3A-B870-CA181BB7E331}">
  <ds:schemaRefs>
    <ds:schemaRef ds:uri="http://schemas.openxmlformats.org/officeDocument/2006/custom-properties"/>
    <ds:schemaRef ds:uri="http://schemas.openxmlformats.org/officeDocument/2006/docPropsVTypes"/>
  </ds:schemaRefs>
</ds:datastoreItem>
</file>

<file path=customXml/itemProps42.xml><?xml version="1.0" encoding="utf-8"?>
<ds:datastoreItem xmlns:ds="http://schemas.openxmlformats.org/officeDocument/2006/customXml" ds:itemID="{BC07F468-96C0-4F8F-8D0C-879EC3DE592F}">
  <ds:schemaRefs>
    <ds:schemaRef ds:uri="http://schemas.openxmlformats.org/officeDocument/2006/bibliography"/>
  </ds:schemaRefs>
</ds:datastoreItem>
</file>

<file path=customXml/itemProps43.xml><?xml version="1.0" encoding="utf-8"?>
<ds:datastoreItem xmlns:ds="http://schemas.openxmlformats.org/officeDocument/2006/customXml" ds:itemID="{4F5CDD63-9CCE-4DFA-B63A-9B5FABEDA6B7}">
  <ds:schemaRefs>
    <ds:schemaRef ds:uri="http://schemas.openxmlformats.org/officeDocument/2006/bibliography"/>
  </ds:schemaRefs>
</ds:datastoreItem>
</file>

<file path=customXml/itemProps44.xml><?xml version="1.0" encoding="utf-8"?>
<ds:datastoreItem xmlns:ds="http://schemas.openxmlformats.org/officeDocument/2006/customXml" ds:itemID="{DB76FA35-D2D7-49CB-9273-DB0FE8069D48}">
  <ds:schemaRefs>
    <ds:schemaRef ds:uri="http://schemas.openxmlformats.org/officeDocument/2006/bibliography"/>
  </ds:schemaRefs>
</ds:datastoreItem>
</file>

<file path=customXml/itemProps45.xml><?xml version="1.0" encoding="utf-8"?>
<ds:datastoreItem xmlns:ds="http://schemas.openxmlformats.org/officeDocument/2006/customXml" ds:itemID="{A16D98CB-2D72-423F-91FA-4BA229AC881A}">
  <ds:schemaRefs>
    <ds:schemaRef ds:uri="http://schemas.openxmlformats.org/officeDocument/2006/bibliography"/>
  </ds:schemaRefs>
</ds:datastoreItem>
</file>

<file path=customXml/itemProps46.xml><?xml version="1.0" encoding="utf-8"?>
<ds:datastoreItem xmlns:ds="http://schemas.openxmlformats.org/officeDocument/2006/customXml" ds:itemID="{BAE8314E-67C2-4CAC-9F0E-5EF3FC4E880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108</Pages>
  <Words>27875</Words>
  <Characters>158888</Characters>
  <Application>Microsoft Office Word</Application>
  <DocSecurity>0</DocSecurity>
  <Lines>1324</Lines>
  <Paragraphs>372</Paragraphs>
  <ScaleCrop>false</ScaleCrop>
  <Company>УСХ</Company>
  <LinksUpToDate>false</LinksUpToDate>
  <CharactersWithSpaces>186391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Пользователь</dc:creator>
  <dc:description/>
  <cp:lastModifiedBy>Финько</cp:lastModifiedBy>
  <cp:revision>2</cp:revision>
  <cp:lastPrinted>2025-05-14T17:03:00Z</cp:lastPrinted>
  <dcterms:created xsi:type="dcterms:W3CDTF">2026-09-01T06:29:00Z</dcterms:created>
  <dcterms:modified xsi:type="dcterms:W3CDTF">2026-09-01T06:29:00Z</dcterms:modified>
  <dc:language>ru-RU</dc:language>
</cp:coreProperties>
</file>