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57" r:id="rId3"/>
    <p:sldId id="262" r:id="rId4"/>
    <p:sldId id="258" r:id="rId5"/>
    <p:sldId id="266" r:id="rId6"/>
    <p:sldId id="260" r:id="rId7"/>
    <p:sldId id="261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4648200" y="4648200"/>
            <a:ext cx="3810000" cy="1296988"/>
          </a:xfr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ru-RU" sz="1800" dirty="0" smtClean="0">
                <a:solidFill>
                  <a:schemeClr val="bg1"/>
                </a:solidFill>
                <a:latin typeface="+mn-lt"/>
              </a:rPr>
              <a:t>Подготовил воспитатель </a:t>
            </a:r>
            <a:br>
              <a:rPr lang="ru-RU" sz="1800" dirty="0" smtClean="0">
                <a:solidFill>
                  <a:schemeClr val="bg1"/>
                </a:solidFill>
                <a:latin typeface="+mn-lt"/>
              </a:rPr>
            </a:br>
            <a:r>
              <a:rPr lang="ru-RU" sz="1800" dirty="0" err="1" smtClean="0">
                <a:solidFill>
                  <a:schemeClr val="bg1"/>
                </a:solidFill>
                <a:latin typeface="+mn-lt"/>
              </a:rPr>
              <a:t>Драган</a:t>
            </a:r>
            <a:r>
              <a:rPr lang="ru-RU" sz="1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+mn-lt"/>
              </a:rPr>
              <a:t>Инна Геннадиевна</a:t>
            </a:r>
            <a:endParaRPr lang="es-ES" sz="18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51" name="Rectangle 122"/>
          <p:cNvSpPr>
            <a:spLocks noChangeArrowheads="1"/>
          </p:cNvSpPr>
          <p:nvPr/>
        </p:nvSpPr>
        <p:spPr bwMode="auto">
          <a:xfrm>
            <a:off x="323850" y="4868863"/>
            <a:ext cx="33115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7" name="Rectangle 110"/>
          <p:cNvSpPr txBox="1">
            <a:spLocks noChangeArrowheads="1"/>
          </p:cNvSpPr>
          <p:nvPr/>
        </p:nvSpPr>
        <p:spPr bwMode="auto">
          <a:xfrm>
            <a:off x="1928813" y="357188"/>
            <a:ext cx="7000875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s-ES" sz="3600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110"/>
          <p:cNvSpPr txBox="1">
            <a:spLocks noChangeArrowheads="1"/>
          </p:cNvSpPr>
          <p:nvPr/>
        </p:nvSpPr>
        <p:spPr bwMode="auto">
          <a:xfrm>
            <a:off x="1143000" y="3124201"/>
            <a:ext cx="7391400" cy="12954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accent1">
                <a:lumMod val="25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1" kern="0" dirty="0" smtClean="0">
                <a:solidFill>
                  <a:schemeClr val="bg1"/>
                </a:solidFill>
                <a:ea typeface="+mj-ea"/>
                <a:cs typeface="+mj-cs"/>
              </a:rPr>
              <a:t>Дидактическое пособие </a:t>
            </a:r>
          </a:p>
          <a:p>
            <a:pPr algn="ctr">
              <a:defRPr/>
            </a:pPr>
            <a:r>
              <a:rPr lang="ru-RU" sz="2400" b="1" kern="0" dirty="0" smtClean="0">
                <a:solidFill>
                  <a:schemeClr val="bg1"/>
                </a:solidFill>
                <a:ea typeface="+mj-ea"/>
                <a:cs typeface="+mj-cs"/>
              </a:rPr>
              <a:t>«Геометрическая пирамида»</a:t>
            </a:r>
            <a:endParaRPr lang="es-ES" sz="2400" b="1" kern="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914400" y="669959"/>
            <a:ext cx="7391400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ru-RU" sz="2400" b="1" kern="0" dirty="0" smtClean="0">
                <a:solidFill>
                  <a:schemeClr val="bg1"/>
                </a:solidFill>
              </a:rPr>
              <a:t>Муниципальное казенное дошкольное образовательное учреждение детский сад </a:t>
            </a:r>
            <a:r>
              <a:rPr lang="ru-RU" sz="2400" b="1" kern="0" dirty="0" smtClean="0">
                <a:solidFill>
                  <a:schemeClr val="bg1"/>
                </a:solidFill>
              </a:rPr>
              <a:t>общеразвивающего </a:t>
            </a:r>
            <a:r>
              <a:rPr lang="ru-RU" sz="2400" b="1" kern="0" dirty="0" smtClean="0">
                <a:solidFill>
                  <a:schemeClr val="bg1"/>
                </a:solidFill>
              </a:rPr>
              <a:t>вида </a:t>
            </a:r>
            <a:r>
              <a:rPr lang="ru-RU" sz="2400" b="1" kern="0" dirty="0" smtClean="0">
                <a:solidFill>
                  <a:schemeClr val="bg1"/>
                </a:solidFill>
              </a:rPr>
              <a:t>№ </a:t>
            </a:r>
            <a:r>
              <a:rPr lang="ru-RU" sz="2400" b="1" kern="0" dirty="0" smtClean="0">
                <a:solidFill>
                  <a:schemeClr val="bg1"/>
                </a:solidFill>
              </a:rPr>
              <a:t>11 станицы Павловской</a:t>
            </a:r>
            <a:endParaRPr lang="es-ES" sz="2400" b="1" kern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47800" y="1219200"/>
            <a:ext cx="7315200" cy="4114800"/>
          </a:xfrm>
        </p:spPr>
        <p:txBody>
          <a:bodyPr>
            <a:normAutofit fontScale="32500" lnSpcReduction="20000"/>
          </a:bodyPr>
          <a:lstStyle/>
          <a:p>
            <a:r>
              <a:rPr lang="ru-RU" b="1" u="sng" dirty="0" smtClean="0">
                <a:solidFill>
                  <a:schemeClr val="bg1"/>
                </a:solidFill>
              </a:rPr>
              <a:t>Задачи</a:t>
            </a:r>
            <a:r>
              <a:rPr lang="ru-RU" dirty="0" smtClean="0">
                <a:solidFill>
                  <a:schemeClr val="bg1"/>
                </a:solidFill>
              </a:rPr>
              <a:t>: развивать умение различать </a:t>
            </a:r>
            <a:r>
              <a:rPr lang="ru-RU" dirty="0" smtClean="0">
                <a:solidFill>
                  <a:schemeClr val="bg1"/>
                </a:solidFill>
              </a:rPr>
              <a:t>геометрические фигуры, группировать фигуры по цвету и форме, развивать умение ориентироваться от других объектов, описывать словами пространственные положения, используя предлоги (над, под, между, развивать умение графи</a:t>
            </a:r>
          </a:p>
          <a:p>
            <a:pPr>
              <a:buNone/>
            </a:pPr>
            <a:r>
              <a:rPr lang="ru-RU" b="1" dirty="0" smtClean="0"/>
              <a:t>      </a:t>
            </a:r>
            <a:r>
              <a:rPr lang="ru-RU" sz="5000" b="1" dirty="0" smtClean="0"/>
              <a:t>Задачи</a:t>
            </a:r>
            <a:r>
              <a:rPr lang="ru-RU" sz="5000" dirty="0" smtClean="0"/>
              <a:t>: развивать умение различать геометрические фигуры, группировать фигуры по цвету и форме, развивать умение ориентироваться от других объектов, описывать словами пространственные положения, используя предлоги (над, под, между, развивать умение графически показывать отношения между элементами множеств (использование знаков </a:t>
            </a:r>
            <a:r>
              <a:rPr lang="ru-RU" sz="5000" i="1" dirty="0" smtClean="0"/>
              <a:t>«&gt;»</a:t>
            </a:r>
            <a:r>
              <a:rPr lang="ru-RU" sz="5000" dirty="0" smtClean="0"/>
              <a:t>, </a:t>
            </a:r>
            <a:r>
              <a:rPr lang="ru-RU" sz="5000" i="1" dirty="0" smtClean="0"/>
              <a:t>«&lt;»</a:t>
            </a:r>
            <a:r>
              <a:rPr lang="ru-RU" sz="5000" dirty="0" smtClean="0"/>
              <a:t>, </a:t>
            </a:r>
            <a:r>
              <a:rPr lang="ru-RU" sz="5000" i="1" dirty="0" smtClean="0"/>
              <a:t>«=»</a:t>
            </a:r>
            <a:r>
              <a:rPr lang="ru-RU" sz="5000" dirty="0" smtClean="0"/>
              <a:t>, развивать зрительно-моторную координацию.</a:t>
            </a:r>
          </a:p>
          <a:p>
            <a:pPr>
              <a:buNone/>
            </a:pPr>
            <a:r>
              <a:rPr lang="ru-RU" sz="5000" dirty="0" smtClean="0">
                <a:solidFill>
                  <a:schemeClr val="bg1"/>
                </a:solidFill>
              </a:rPr>
              <a:t>чески </a:t>
            </a:r>
            <a:r>
              <a:rPr lang="ru-RU" sz="5000" dirty="0" smtClean="0">
                <a:solidFill>
                  <a:schemeClr val="bg1"/>
                </a:solidFill>
              </a:rPr>
              <a:t>показывать отношения между элементами множеств (использование знаков </a:t>
            </a:r>
            <a:r>
              <a:rPr lang="ru-RU" sz="5000" i="1" dirty="0" smtClean="0">
                <a:solidFill>
                  <a:schemeClr val="bg1"/>
                </a:solidFill>
              </a:rPr>
              <a:t>«&gt;»</a:t>
            </a:r>
            <a:r>
              <a:rPr lang="ru-RU" sz="5000" dirty="0" smtClean="0">
                <a:solidFill>
                  <a:schemeClr val="bg1"/>
                </a:solidFill>
              </a:rPr>
              <a:t>, </a:t>
            </a:r>
            <a:r>
              <a:rPr lang="ru-RU" sz="5000" i="1" dirty="0" smtClean="0">
                <a:solidFill>
                  <a:schemeClr val="bg1"/>
                </a:solidFill>
              </a:rPr>
              <a:t>«&lt;»</a:t>
            </a:r>
            <a:r>
              <a:rPr lang="ru-RU" sz="5000" dirty="0" smtClean="0">
                <a:solidFill>
                  <a:schemeClr val="bg1"/>
                </a:solidFill>
              </a:rPr>
              <a:t>, </a:t>
            </a:r>
            <a:r>
              <a:rPr lang="ru-RU" sz="5000" i="1" dirty="0" smtClean="0">
                <a:solidFill>
                  <a:schemeClr val="bg1"/>
                </a:solidFill>
              </a:rPr>
              <a:t>«=»</a:t>
            </a:r>
            <a:r>
              <a:rPr lang="ru-RU" sz="5000" dirty="0" smtClean="0">
                <a:solidFill>
                  <a:schemeClr val="bg1"/>
                </a:solidFill>
              </a:rPr>
              <a:t>, развивать зрительно-моторную координацию.</a:t>
            </a:r>
          </a:p>
          <a:p>
            <a:pPr>
              <a:buNone/>
            </a:pPr>
            <a:r>
              <a:rPr lang="ru-RU" sz="5000" b="1" dirty="0" err="1" smtClean="0">
                <a:solidFill>
                  <a:schemeClr val="bg1"/>
                </a:solidFill>
              </a:rPr>
              <a:t>Ва</a:t>
            </a:r>
            <a:r>
              <a:rPr lang="ru-RU" sz="5000" b="1" dirty="0" err="1" smtClean="0"/>
              <a:t>Вариативность</a:t>
            </a:r>
            <a:r>
              <a:rPr lang="ru-RU" sz="5000" b="1" dirty="0" smtClean="0"/>
              <a:t> использования</a:t>
            </a:r>
            <a:r>
              <a:rPr lang="ru-RU" sz="5000" dirty="0" smtClean="0"/>
              <a:t>: пособие может быть использовано на занятиях по формированию математических представлений при изучении цветов спектра и геометрических фигур.</a:t>
            </a:r>
          </a:p>
          <a:p>
            <a:pPr>
              <a:buNone/>
            </a:pPr>
            <a:r>
              <a:rPr lang="ru-RU" sz="5000" b="1" u="sng" dirty="0" smtClean="0">
                <a:solidFill>
                  <a:schemeClr val="bg1"/>
                </a:solidFill>
              </a:rPr>
              <a:t>использования</a:t>
            </a:r>
            <a:r>
              <a:rPr lang="ru-RU" sz="5000" dirty="0" smtClean="0">
                <a:solidFill>
                  <a:schemeClr val="bg1"/>
                </a:solidFill>
              </a:rPr>
              <a:t>: пособие может быть использовано на занятиях по формированию </a:t>
            </a:r>
            <a:r>
              <a:rPr lang="ru-RU" dirty="0" smtClean="0">
                <a:solidFill>
                  <a:schemeClr val="bg1"/>
                </a:solidFill>
              </a:rPr>
              <a:t>математических представлений при изучении цветов спектра и геометрических фигур.</a:t>
            </a:r>
          </a:p>
          <a:p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Пособие </a:t>
            </a:r>
            <a:r>
              <a:rPr lang="ru-RU" b="1" dirty="0" smtClean="0"/>
              <a:t>изготовлено 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</a:t>
            </a:r>
            <a:r>
              <a:rPr lang="ru-RU" dirty="0" smtClean="0"/>
              <a:t>- </a:t>
            </a:r>
            <a:r>
              <a:rPr lang="ru-RU" dirty="0" smtClean="0"/>
              <a:t>цилиндры с фигурами (пластиковая труба</a:t>
            </a:r>
            <a:r>
              <a:rPr lang="ru-RU" dirty="0" smtClean="0"/>
              <a:t>); </a:t>
            </a:r>
          </a:p>
          <a:p>
            <a:pPr>
              <a:buNone/>
            </a:pPr>
            <a:r>
              <a:rPr lang="ru-RU" dirty="0" smtClean="0"/>
              <a:t>      -образцы </a:t>
            </a:r>
            <a:r>
              <a:rPr lang="ru-RU" dirty="0" smtClean="0"/>
              <a:t>для построения (лазерные диски</a:t>
            </a:r>
            <a:r>
              <a:rPr lang="ru-RU" dirty="0" smtClean="0"/>
              <a:t>);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</a:t>
            </a:r>
            <a:r>
              <a:rPr lang="ru-RU" dirty="0" smtClean="0"/>
              <a:t>-карточки </a:t>
            </a:r>
            <a:r>
              <a:rPr lang="ru-RU" dirty="0" smtClean="0"/>
              <a:t>с цифрами и знаками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95800"/>
            <a:ext cx="8229600" cy="1219200"/>
          </a:xfrm>
        </p:spPr>
        <p:txBody>
          <a:bodyPr>
            <a:normAutofit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2050" name="Picture 2" descr="F:\фото Инна\DSC046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20000"/>
          </a:blip>
          <a:srcRect l="-2198" b="2747"/>
          <a:stretch>
            <a:fillRect/>
          </a:stretch>
        </p:blipFill>
        <p:spPr bwMode="auto">
          <a:xfrm>
            <a:off x="990600" y="1524000"/>
            <a:ext cx="6285854" cy="4785360"/>
          </a:xfrm>
          <a:prstGeom prst="round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905000" y="5334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111111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Дидактическое пособие «Геометрическая  пирамида»</a:t>
            </a:r>
            <a:endParaRPr lang="ru-RU" sz="2400" b="1" dirty="0" smtClean="0">
              <a:latin typeface="Constant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95800"/>
            <a:ext cx="8229600" cy="1219200"/>
          </a:xfrm>
        </p:spPr>
        <p:txBody>
          <a:bodyPr>
            <a:normAutofit/>
          </a:bodyPr>
          <a:lstStyle/>
          <a:p>
            <a:r>
              <a:rPr lang="ru-RU" sz="1600" u="sng" dirty="0" smtClean="0">
                <a:solidFill>
                  <a:schemeClr val="bg1"/>
                </a:solidFill>
              </a:rPr>
              <a:t>Игровые действия</a:t>
            </a:r>
            <a:r>
              <a:rPr lang="ru-RU" sz="1600" dirty="0" smtClean="0">
                <a:solidFill>
                  <a:schemeClr val="bg1"/>
                </a:solidFill>
              </a:rPr>
              <a:t>: ребенку предлагается выстроить узор из цилиндров  вертикально  по предложенному плоскостному образцу. Начинать составлять узор необходимо  с фигуры, которая размещена в самом низу на плоскостном образце.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3074" name="Picture 2" descr="F:\фото Инна\DSC046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10000"/>
          </a:blip>
          <a:srcRect t="1754" r="14474"/>
          <a:stretch>
            <a:fillRect/>
          </a:stretch>
        </p:blipFill>
        <p:spPr bwMode="auto">
          <a:xfrm>
            <a:off x="1219200" y="1447800"/>
            <a:ext cx="5562600" cy="4792394"/>
          </a:xfrm>
          <a:prstGeom prst="round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33600" y="4572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    </a:t>
            </a:r>
            <a:r>
              <a:rPr lang="ru-RU" sz="2400" b="1" dirty="0" smtClean="0"/>
              <a:t>Составление узора по        плоскостному образцу</a:t>
            </a:r>
            <a:endParaRPr lang="ru-RU" sz="2400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79248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</a:t>
            </a:r>
            <a:r>
              <a:rPr lang="ru-RU" sz="2700" b="1" dirty="0" smtClean="0"/>
              <a:t>Сравнение количества фигур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3100" dirty="0" smtClean="0">
                <a:solidFill>
                  <a:schemeClr val="bg1"/>
                </a:solidFill>
              </a:rPr>
              <a:t>Сравнение количества фигур.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F:\фото Инна\DSC046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20000"/>
          </a:blip>
          <a:srcRect r="16250" b="5000"/>
          <a:stretch>
            <a:fillRect/>
          </a:stretch>
        </p:blipFill>
        <p:spPr bwMode="auto">
          <a:xfrm>
            <a:off x="1255294" y="990599"/>
            <a:ext cx="5831305" cy="4960961"/>
          </a:xfrm>
          <a:prstGeom prst="round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2578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bg1"/>
                </a:solidFill>
              </a:rPr>
              <a:t>Составление узора по предложенной цепочке.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F:\фото Инна\DSC046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10000"/>
          </a:blip>
          <a:srcRect r="10940"/>
          <a:stretch>
            <a:fillRect/>
          </a:stretch>
        </p:blipFill>
        <p:spPr bwMode="auto">
          <a:xfrm>
            <a:off x="1066800" y="1295400"/>
            <a:ext cx="5943600" cy="5005295"/>
          </a:xfrm>
          <a:prstGeom prst="round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838200" y="609600"/>
            <a:ext cx="74101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Составление узора по предложенной цепочке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57628"/>
            <a:ext cx="8229600" cy="2466972"/>
          </a:xfrm>
        </p:spPr>
        <p:txBody>
          <a:bodyPr>
            <a:normAutofit fontScale="92500"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ЛЮБИМАЯ СТАНИЦА ПАВЛОВСКАЯ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http://900igr.net/datas/istorija/Bismark/0009-009-Spasibo-za-vnimani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83</TotalTime>
  <Words>260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Подготовил воспитатель  Драган Инна Геннадиевна</vt:lpstr>
      <vt:lpstr>Слайд 2</vt:lpstr>
      <vt:lpstr>Слайд 3</vt:lpstr>
      <vt:lpstr> </vt:lpstr>
      <vt:lpstr>Игровые действия: ребенку предлагается выстроить узор из цилиндров  вертикально  по предложенному плоскостному образцу. Начинать составлять узор необходимо  с фигуры, которая размещена в самом низу на плоскостном образце. </vt:lpstr>
      <vt:lpstr>                                             Сравнение количества фигур. Сравнение количества фигур. </vt:lpstr>
      <vt:lpstr>Составление узора по предложенной цепочке. 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Воспитатель Драган Инна Геннадиевна</dc:title>
  <dc:creator>Инна</dc:creator>
  <cp:lastModifiedBy>123</cp:lastModifiedBy>
  <cp:revision>13</cp:revision>
  <dcterms:created xsi:type="dcterms:W3CDTF">2018-04-08T22:00:49Z</dcterms:created>
  <dcterms:modified xsi:type="dcterms:W3CDTF">2018-04-10T11:33:01Z</dcterms:modified>
</cp:coreProperties>
</file>