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9E7"/>
    <a:srgbClr val="E3F1C7"/>
    <a:srgbClr val="F3EEF6"/>
    <a:srgbClr val="F3F3FF"/>
    <a:srgbClr val="FFFFFF"/>
    <a:srgbClr val="000000"/>
    <a:srgbClr val="E8DEEE"/>
    <a:srgbClr val="EDECF8"/>
    <a:srgbClr val="CCE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8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EEF530-9D14-42C9-BDB9-4D691BE2A7BF}" type="datetimeFigureOut">
              <a:rPr lang="ru-RU" smtClean="0"/>
              <a:t>18.05.2022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8B2D8-301C-4221-9BCF-4AFF9699CF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06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48B2D8-301C-4221-9BCF-4AFF9699CF2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928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100000">
              <a:srgbClr val="92D050"/>
            </a:gs>
            <a:gs pos="94000">
              <a:srgbClr val="EEE196">
                <a:alpha val="3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18.05.2022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72588" y="176167"/>
            <a:ext cx="4857226" cy="1652632"/>
          </a:xfrm>
          <a:prstGeom prst="roundRect">
            <a:avLst/>
          </a:prstGeom>
          <a:solidFill>
            <a:srgbClr val="F3F9E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«ведению ЛПХ»,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ведения личного подсобного хозяйства в </a:t>
            </a:r>
            <a:r>
              <a:rPr lang="ru-RU" sz="1100" dirty="0"/>
              <a:t>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4" y="2044746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35133" y="5696125"/>
            <a:ext cx="4337827" cy="10178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ведением ЛПХ: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b="1" dirty="0"/>
              <a:t>&gt; </a:t>
            </a:r>
            <a:r>
              <a:rPr lang="ru-RU" sz="1200" b="1" dirty="0" smtClean="0"/>
              <a:t>20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000</a:t>
            </a:r>
            <a:r>
              <a:rPr lang="ru-RU" sz="1200" dirty="0">
                <a:ea typeface="Tahoma" panose="020B0604030504040204" pitchFamily="34" charset="0"/>
                <a:cs typeface="Tahoma" panose="020B0604030504040204" pitchFamily="34" charset="0"/>
              </a:rPr>
              <a:t> р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.                       </a:t>
            </a:r>
            <a:r>
              <a:rPr lang="ru-RU" sz="1000" i="1" dirty="0"/>
              <a:t>в случае обращения с 1 апреля по 31 октября 2022 года</a:t>
            </a:r>
            <a:r>
              <a:rPr lang="ru-RU" sz="1000" dirty="0"/>
              <a:t>; </a:t>
            </a:r>
          </a:p>
          <a:p>
            <a:pPr algn="just"/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b="1" dirty="0"/>
              <a:t>&gt; </a:t>
            </a:r>
            <a:r>
              <a:rPr lang="ru-RU" sz="1200" b="1" dirty="0" smtClean="0"/>
              <a:t>10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000 р. </a:t>
            </a:r>
            <a:r>
              <a:rPr lang="ru-RU" sz="1000" i="1" dirty="0"/>
              <a:t>в случае обращения после 1 ноября 2022 года; </a:t>
            </a: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услуг 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обучения                           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2044745"/>
            <a:ext cx="4748169" cy="330791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</a:t>
            </a:r>
          </a:p>
          <a:p>
            <a:pPr algn="just"/>
            <a:r>
              <a:rPr lang="ru-RU" sz="1100" dirty="0" smtClean="0"/>
              <a:t>6. Правоустанавливающий </a:t>
            </a:r>
            <a:r>
              <a:rPr lang="ru-RU" sz="1100" dirty="0"/>
              <a:t>документ </a:t>
            </a:r>
            <a:r>
              <a:rPr lang="ru-RU" sz="1100" dirty="0" smtClean="0"/>
              <a:t>(заявителя или члена семьи) на </a:t>
            </a:r>
            <a:r>
              <a:rPr lang="ru-RU" sz="1100" dirty="0"/>
              <a:t>земельный участок, предоставленный по </a:t>
            </a:r>
            <a:r>
              <a:rPr lang="ru-RU" sz="1100" dirty="0" smtClean="0"/>
              <a:t>112-ФЗ «О личном подсобном хозяйстве» 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3574" y="4186106"/>
            <a:ext cx="4085439" cy="1395830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встать на учет в качестве </a:t>
            </a:r>
            <a:r>
              <a:rPr lang="ru-RU" sz="1100" dirty="0" smtClean="0"/>
              <a:t>налогоплательщика </a:t>
            </a:r>
            <a:r>
              <a:rPr lang="ru-RU" sz="1100" dirty="0"/>
              <a:t>налога на профессиональный </a:t>
            </a:r>
            <a:r>
              <a:rPr lang="ru-RU" sz="1100" dirty="0" smtClean="0"/>
              <a:t>доход;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и</a:t>
            </a:r>
            <a:r>
              <a:rPr lang="ru-RU" sz="1100" dirty="0" smtClean="0"/>
              <a:t>меть правоустанавливающий документ на земельный участок, предоставленный по 112-ФЗ (у заявителя или члена семьи);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товары для ведения ЛПК и сельскохозяйственную продукцию, указанную в  постановлении № 458</a:t>
            </a:r>
            <a:endParaRPr lang="ru-RU" sz="1100" dirty="0"/>
          </a:p>
          <a:p>
            <a:pPr algn="ctr"/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3280095" y="814814"/>
            <a:ext cx="1203137" cy="1038065"/>
          </a:xfrm>
          <a:prstGeom prst="roundRect">
            <a:avLst/>
          </a:prstGeom>
          <a:solidFill>
            <a:srgbClr val="FFCC99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4681058" y="704673"/>
            <a:ext cx="2374084" cy="1258349"/>
          </a:xfrm>
          <a:prstGeom prst="roundRect">
            <a:avLst/>
          </a:prstGeom>
          <a:solidFill>
            <a:srgbClr val="F3EEF6"/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048103" y="5386174"/>
            <a:ext cx="1501629" cy="1327833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695406" y="2214696"/>
            <a:ext cx="1577849" cy="3058610"/>
          </a:xfrm>
          <a:prstGeom prst="roundRect">
            <a:avLst/>
          </a:prstGeom>
          <a:solidFill>
            <a:srgbClr val="A7A6B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3574" y="2818701"/>
            <a:ext cx="3983663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0" y="2044745"/>
            <a:ext cx="1367404" cy="773956"/>
          </a:xfrm>
          <a:prstGeom prst="roundRect">
            <a:avLst/>
          </a:prstGeom>
          <a:solidFill>
            <a:srgbClr val="EDEC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927758"/>
            <a:ext cx="1367403" cy="1166069"/>
          </a:xfrm>
          <a:prstGeom prst="roundRect">
            <a:avLst/>
          </a:prstGeom>
          <a:solidFill>
            <a:srgbClr val="C5C1D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244829"/>
            <a:ext cx="1367403" cy="1107833"/>
          </a:xfrm>
          <a:prstGeom prst="roundRect">
            <a:avLst/>
          </a:prstGeom>
          <a:solidFill>
            <a:srgbClr val="A28DA9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5581936"/>
            <a:ext cx="1367403" cy="936310"/>
          </a:xfrm>
          <a:prstGeom prst="roundRect">
            <a:avLst/>
          </a:prstGeom>
          <a:solidFill>
            <a:srgbClr val="C4B1D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  <p:pic>
        <p:nvPicPr>
          <p:cNvPr id="20" name="Рисунок 19" descr="http://dtsr-shahty.ru/images/dtsr/sockon2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280" y="176167"/>
            <a:ext cx="2324974" cy="52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Объект 3"/>
          <p:cNvSpPr txBox="1">
            <a:spLocks/>
          </p:cNvSpPr>
          <p:nvPr/>
        </p:nvSpPr>
        <p:spPr>
          <a:xfrm>
            <a:off x="1912690" y="814815"/>
            <a:ext cx="1182847" cy="963651"/>
          </a:xfrm>
          <a:prstGeom prst="roundRect">
            <a:avLst/>
          </a:prstGeom>
          <a:solidFill>
            <a:srgbClr val="F3F3FF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Заключить СК по данному направлению  можно 1 раз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479237" y="209586"/>
            <a:ext cx="47101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 smtClean="0">
                <a:solidFill>
                  <a:srgbClr val="7030A0"/>
                </a:solidFill>
              </a:rPr>
              <a:t>на ведение личного подсобного хозяйства </a:t>
            </a:r>
          </a:p>
        </p:txBody>
      </p:sp>
      <p:pic>
        <p:nvPicPr>
          <p:cNvPr id="25" name="Рисунок 24" descr="https://yt3.ggpht.com/a/AATXAJynD0i-Civ5SbfD1kL-NrHnaGjjvNZkquJHZHSJQg=s900-c-k-c0x00ffffff-no-rj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558" y="814814"/>
            <a:ext cx="1644242" cy="110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385</TotalTime>
  <Words>405</Words>
  <Application>Microsoft Office PowerPoint</Application>
  <PresentationFormat>Произвольный</PresentationFormat>
  <Paragraphs>40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Ирина Викторовна Горбенко</cp:lastModifiedBy>
  <cp:revision>69</cp:revision>
  <cp:lastPrinted>2020-11-02T02:56:51Z</cp:lastPrinted>
  <dcterms:created xsi:type="dcterms:W3CDTF">2020-10-29T02:15:42Z</dcterms:created>
  <dcterms:modified xsi:type="dcterms:W3CDTF">2022-05-17T23:02:39Z</dcterms:modified>
</cp:coreProperties>
</file>