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E1FF"/>
    <a:srgbClr val="86CBDE"/>
    <a:srgbClr val="B8B83A"/>
    <a:srgbClr val="7C9062"/>
    <a:srgbClr val="F2B800"/>
    <a:srgbClr val="FFF5D5"/>
    <a:srgbClr val="79CFE7"/>
    <a:srgbClr val="D9F6FF"/>
    <a:srgbClr val="A8D7FE"/>
    <a:srgbClr val="A9D5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378" autoAdjust="0"/>
    <p:restoredTop sz="94660"/>
  </p:normalViewPr>
  <p:slideViewPr>
    <p:cSldViewPr snapToGrid="0">
      <p:cViewPr>
        <p:scale>
          <a:sx n="114" d="100"/>
          <a:sy n="114" d="100"/>
        </p:scale>
        <p:origin x="-1188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14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21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08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98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5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11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66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04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19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71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85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58653" y="117447"/>
            <a:ext cx="5158551" cy="44880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1400" b="1" dirty="0" smtClean="0">
                <a:solidFill>
                  <a:srgbClr val="0070C0">
                    <a:alpha val="63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осуществление предпринимательской деятельности</a:t>
            </a:r>
            <a:endParaRPr lang="ru-RU" sz="1400" b="1" dirty="0">
              <a:solidFill>
                <a:srgbClr val="0070C0">
                  <a:alpha val="63000"/>
                </a:srgb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751428" y="67112"/>
            <a:ext cx="4278386" cy="1754705"/>
          </a:xfrm>
          <a:prstGeom prst="roundRect">
            <a:avLst/>
          </a:prstGeom>
          <a:solidFill>
            <a:srgbClr val="FFF5D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1100" b="1" dirty="0" smtClean="0"/>
              <a:t>Предмет социального </a:t>
            </a:r>
            <a:r>
              <a:rPr lang="ru-RU" sz="1100" b="1" dirty="0"/>
              <a:t>контракта </a:t>
            </a:r>
            <a:r>
              <a:rPr lang="ru-RU" sz="1100" b="1" dirty="0" smtClean="0"/>
              <a:t>по мероприятию «поиск работы»</a:t>
            </a:r>
            <a:r>
              <a:rPr lang="ru-RU" sz="1100" dirty="0" smtClean="0"/>
              <a:t> -  соглашение </a:t>
            </a:r>
            <a:r>
              <a:rPr lang="ru-RU" sz="1100" dirty="0"/>
              <a:t>Сторон, в соответствии с которым </a:t>
            </a:r>
            <a:r>
              <a:rPr lang="ru-RU" sz="1100" dirty="0" smtClean="0"/>
              <a:t>КГКУ «ЦСПН» обязуется </a:t>
            </a:r>
            <a:r>
              <a:rPr lang="ru-RU" sz="1100" dirty="0"/>
              <a:t>оказать Заявителю государственную социальную помощь при реализации мероприятия по </a:t>
            </a:r>
            <a:r>
              <a:rPr lang="ru-RU" sz="1100" dirty="0" smtClean="0"/>
              <a:t>«осуществлению ИП», </a:t>
            </a:r>
            <a:r>
              <a:rPr lang="ru-RU" sz="1100" dirty="0"/>
              <a:t>а Заявитель (семья Заявителя) - предпринять активные действия по выполнению мероприятий, предусмотренных программой социальной адаптации, в </a:t>
            </a:r>
            <a:r>
              <a:rPr lang="ru-RU" sz="1100" dirty="0" smtClean="0"/>
              <a:t>целях осуществления </a:t>
            </a:r>
            <a:r>
              <a:rPr lang="ru-RU" sz="1100" dirty="0"/>
              <a:t>предпринимательской деятельности  в период действия социального контракта</a:t>
            </a:r>
            <a:r>
              <a:rPr lang="ru-RU" sz="1100" dirty="0" smtClean="0"/>
              <a:t>. </a:t>
            </a:r>
          </a:p>
          <a:p>
            <a:pPr marL="0" indent="0" algn="just">
              <a:buNone/>
            </a:pPr>
            <a:r>
              <a:rPr lang="ru-RU" sz="1100" b="1" u="sng" dirty="0" smtClean="0"/>
              <a:t>Программа </a:t>
            </a:r>
            <a:r>
              <a:rPr lang="ru-RU" sz="1100" b="1" u="sng" dirty="0"/>
              <a:t>социальной адаптации</a:t>
            </a:r>
            <a:r>
              <a:rPr lang="ru-RU" sz="1100" dirty="0"/>
              <a:t> - разработанные межведомственной комиссией совместно с гражданином мероприятия, которые направлены на преодоление им трудной жизненной ситуации, а также определенные такой программой виды, объем и порядок реализации этих мероприятий.</a:t>
            </a:r>
          </a:p>
          <a:p>
            <a:pPr marL="0" indent="0" algn="just">
              <a:buNone/>
            </a:pPr>
            <a:endParaRPr lang="ru-RU" sz="11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90216" y="1821817"/>
            <a:ext cx="3983663" cy="63475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малоимущие семьи;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</a:t>
            </a:r>
            <a:r>
              <a:rPr lang="ru-RU" sz="1200" dirty="0"/>
              <a:t>малоимущие одиноко проживающие </a:t>
            </a:r>
            <a:r>
              <a:rPr lang="ru-RU" sz="1200" dirty="0" smtClean="0"/>
              <a:t>граждане 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695406" y="2679497"/>
            <a:ext cx="705394" cy="1"/>
          </a:xfrm>
          <a:prstGeom prst="straightConnector1">
            <a:avLst/>
          </a:prstGeom>
          <a:ln>
            <a:noFill/>
            <a:tailEnd type="triangle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1651911" y="5701754"/>
            <a:ext cx="4279103" cy="1062145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100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Выплаты связанные с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осуществлением ИП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не </a:t>
            </a:r>
            <a:r>
              <a:rPr lang="ru-RU" sz="1200" b="1" dirty="0"/>
              <a:t>&gt; </a:t>
            </a:r>
            <a:r>
              <a:rPr lang="ru-RU" sz="1200" b="1" dirty="0" smtClean="0"/>
              <a:t>3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50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000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 р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r>
              <a:rPr lang="ru-RU" sz="1000" i="1" dirty="0"/>
              <a:t>в случае обращения с 1 апреля по 31 октября 2022 </a:t>
            </a:r>
            <a:r>
              <a:rPr lang="ru-RU" sz="1000" i="1" dirty="0" smtClean="0"/>
              <a:t>года</a:t>
            </a:r>
            <a:r>
              <a:rPr lang="ru-RU" sz="1200" dirty="0" smtClean="0"/>
              <a:t>; </a:t>
            </a:r>
          </a:p>
          <a:p>
            <a:pPr algn="just"/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не </a:t>
            </a:r>
            <a:r>
              <a:rPr lang="ru-RU" sz="1200" b="1" dirty="0"/>
              <a:t>&gt; </a:t>
            </a:r>
            <a:r>
              <a:rPr lang="ru-RU" sz="1200" b="1" dirty="0" smtClean="0"/>
              <a:t>2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50 </a:t>
            </a:r>
            <a:r>
              <a:rPr lang="ru-RU" sz="1200" b="1" dirty="0">
                <a:ea typeface="Tahoma" panose="020B0604030504040204" pitchFamily="34" charset="0"/>
                <a:cs typeface="Tahoma" panose="020B0604030504040204" pitchFamily="34" charset="0"/>
              </a:rPr>
              <a:t>000 р. </a:t>
            </a:r>
            <a:r>
              <a:rPr lang="ru-RU" sz="1000" i="1" dirty="0"/>
              <a:t>в случае обращения </a:t>
            </a:r>
            <a:r>
              <a:rPr lang="ru-RU" sz="1000" i="1" dirty="0" smtClean="0"/>
              <a:t>после 1 ноября </a:t>
            </a:r>
            <a:r>
              <a:rPr lang="ru-RU" sz="1000" i="1" dirty="0"/>
              <a:t>2022 года</a:t>
            </a:r>
            <a:r>
              <a:rPr lang="ru-RU" sz="1000" i="1" dirty="0" smtClean="0"/>
              <a:t>; </a:t>
            </a:r>
          </a:p>
          <a:p>
            <a:pPr algn="just"/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Выплаты </a:t>
            </a:r>
            <a:r>
              <a:rPr lang="ru-RU" sz="1200" b="1" dirty="0">
                <a:ea typeface="Tahoma" panose="020B0604030504040204" pitchFamily="34" charset="0"/>
                <a:cs typeface="Tahoma" panose="020B0604030504040204" pitchFamily="34" charset="0"/>
              </a:rPr>
              <a:t>связанные с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обучением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: оплата услуг обучения не </a:t>
            </a:r>
            <a:r>
              <a:rPr lang="ru-RU" sz="1200" dirty="0" smtClean="0"/>
              <a:t>&gt; 30 </a:t>
            </a:r>
            <a:r>
              <a:rPr lang="ru-RU" sz="1200" dirty="0" err="1" smtClean="0"/>
              <a:t>тыс.р</a:t>
            </a:r>
            <a:r>
              <a:rPr lang="ru-RU" sz="1200" dirty="0" smtClean="0"/>
              <a:t>.</a:t>
            </a:r>
            <a:endParaRPr lang="ru-RU" sz="12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357145" y="1929469"/>
            <a:ext cx="4672669" cy="3423194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/>
              <a:t>1. Заявление;</a:t>
            </a:r>
          </a:p>
          <a:p>
            <a:pPr algn="just"/>
            <a:r>
              <a:rPr lang="ru-RU" sz="1100" dirty="0" smtClean="0"/>
              <a:t>2. Паспорт гражданина РФ (в случае его отсутствия - временное удостоверение личности гражданина РФ).</a:t>
            </a:r>
          </a:p>
          <a:p>
            <a:pPr algn="just"/>
            <a:r>
              <a:rPr lang="ru-RU" sz="1100" dirty="0" smtClean="0"/>
              <a:t>В случае обращения малоимущей семьи - паспорт гражданина Российской Федерации (в случае его отсутствия - временное удостоверение личности гражданина Российской Федерации) каждого члена семьи заявителя;</a:t>
            </a:r>
          </a:p>
          <a:p>
            <a:pPr algn="just"/>
            <a:r>
              <a:rPr lang="ru-RU" sz="1100" dirty="0" smtClean="0"/>
              <a:t>3. Документы, подтверждающие доходы заявителя и каждого члена его семьи за три последних месяца</a:t>
            </a:r>
            <a:r>
              <a:rPr lang="ru-RU" sz="1100" b="1" dirty="0" smtClean="0"/>
              <a:t>,</a:t>
            </a:r>
            <a:r>
              <a:rPr lang="ru-RU" sz="1100" dirty="0" smtClean="0"/>
              <a:t> предшествующих месяцу обращения, в соответствии с видами доходов, утвержденных постановлением Правительства Российской Федерации № 512; </a:t>
            </a:r>
          </a:p>
          <a:p>
            <a:pPr algn="just"/>
            <a:r>
              <a:rPr lang="ru-RU" sz="1100" dirty="0" smtClean="0"/>
              <a:t>4</a:t>
            </a:r>
            <a:r>
              <a:rPr lang="ru-RU" sz="1100" dirty="0"/>
              <a:t>. Согласие на обработку персональных данных несовершеннолетних лиц, зарегистрированных совместно с заявителем;</a:t>
            </a:r>
          </a:p>
          <a:p>
            <a:pPr algn="just"/>
            <a:r>
              <a:rPr lang="ru-RU" sz="1100" dirty="0"/>
              <a:t>5. </a:t>
            </a:r>
            <a:r>
              <a:rPr lang="ru-RU" sz="1100" dirty="0" smtClean="0"/>
              <a:t>Свидетельство </a:t>
            </a:r>
            <a:r>
              <a:rPr lang="ru-RU" sz="1100" dirty="0"/>
              <a:t>о рождении ребенка (детей</a:t>
            </a:r>
            <a:r>
              <a:rPr lang="ru-RU" sz="1100" dirty="0" smtClean="0"/>
              <a:t>), выданное  компетентными органами иностранных государств и нотариально </a:t>
            </a:r>
            <a:r>
              <a:rPr lang="ru-RU" sz="1100" dirty="0"/>
              <a:t>удостоверенный перевод на русский язык</a:t>
            </a:r>
            <a:r>
              <a:rPr lang="ru-RU" sz="1100" dirty="0" smtClean="0"/>
              <a:t> </a:t>
            </a:r>
            <a:r>
              <a:rPr lang="ru-RU" sz="1100" dirty="0"/>
              <a:t>(в случае обращения малоимущей семьи, имеющей несовершеннолетних детей </a:t>
            </a:r>
            <a:r>
              <a:rPr lang="ru-RU" sz="1100" dirty="0" smtClean="0"/>
              <a:t>и регистрации </a:t>
            </a:r>
            <a:r>
              <a:rPr lang="ru-RU" sz="1100" dirty="0"/>
              <a:t>записи акта о рождении ребенка за пределами </a:t>
            </a:r>
            <a:r>
              <a:rPr lang="ru-RU" sz="1100" dirty="0" smtClean="0"/>
              <a:t>Российской Федерации). </a:t>
            </a:r>
            <a:endParaRPr lang="ru-RU" sz="11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533193" y="3892492"/>
            <a:ext cx="4238433" cy="1748168"/>
          </a:xfrm>
          <a:prstGeom prst="roundRect">
            <a:avLst>
              <a:gd name="adj" fmla="val 33314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 smtClean="0"/>
              <a:t>встать на учет в качестве ИП или налогоплательщика налога на профессиональный доход (быть действующим ИП или </a:t>
            </a:r>
            <a:r>
              <a:rPr lang="ru-RU" sz="1100" dirty="0" err="1" smtClean="0"/>
              <a:t>самозанятым</a:t>
            </a:r>
            <a:r>
              <a:rPr lang="ru-RU" sz="1100" dirty="0" smtClean="0"/>
              <a:t>);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 smtClean="0"/>
              <a:t>составить бизнес – план;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 smtClean="0"/>
              <a:t>приобрести основные средства, материально-производственные запасы, имущественные обязательства (не более 15 %), лицензию на программное обеспечение и (или) осуществление отдельных видов деятельности </a:t>
            </a:r>
            <a:r>
              <a:rPr lang="ru-RU" sz="1100" dirty="0"/>
              <a:t>по </a:t>
            </a:r>
            <a:r>
              <a:rPr lang="ru-RU" sz="1100" dirty="0" smtClean="0"/>
              <a:t>99-ФЗ (не более 10%), </a:t>
            </a:r>
            <a:r>
              <a:rPr lang="ru-RU" sz="1100" dirty="0"/>
              <a:t>понести расходы связанные с постановкой на учет (не более 5 %),   </a:t>
            </a:r>
            <a:endParaRPr lang="ru-RU" sz="1100" dirty="0" smtClean="0"/>
          </a:p>
          <a:p>
            <a:pPr algn="ctr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, 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17204" y="5436066"/>
            <a:ext cx="4412610" cy="131984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100" dirty="0" smtClean="0"/>
              <a:t>1. Подать </a:t>
            </a:r>
            <a:r>
              <a:rPr lang="ru-RU" sz="1100" dirty="0"/>
              <a:t>заявление и пакет документов через МФЦ в органы социальной защиты.</a:t>
            </a:r>
          </a:p>
          <a:p>
            <a:pPr algn="just"/>
            <a:r>
              <a:rPr lang="ru-RU" sz="1100" dirty="0"/>
              <a:t>2. Разработать совместно с межведомственной комиссией индивидуальную программу  социальной адаптации. </a:t>
            </a:r>
          </a:p>
          <a:p>
            <a:pPr algn="just"/>
            <a:r>
              <a:rPr lang="ru-RU" sz="1100" dirty="0"/>
              <a:t>3. Заключить социальный контракт.</a:t>
            </a:r>
          </a:p>
          <a:p>
            <a:pPr algn="just"/>
            <a:r>
              <a:rPr lang="ru-RU" sz="1100" dirty="0"/>
              <a:t>4. Выполнять мероприятия программы социальной адаптации и обязанности, установленные социальным контрактом.</a:t>
            </a:r>
          </a:p>
          <a:p>
            <a:pPr algn="just"/>
            <a:r>
              <a:rPr lang="ru-RU" sz="1100" dirty="0"/>
              <a:t>5. Предоставлять </a:t>
            </a:r>
            <a:r>
              <a:rPr lang="ru-RU" sz="1100" dirty="0" smtClean="0"/>
              <a:t>отчетность и документы.</a:t>
            </a:r>
            <a:endParaRPr lang="ru-RU" sz="1100" dirty="0"/>
          </a:p>
        </p:txBody>
      </p:sp>
      <p:sp>
        <p:nvSpPr>
          <p:cNvPr id="26" name="Объект 3"/>
          <p:cNvSpPr txBox="1">
            <a:spLocks/>
          </p:cNvSpPr>
          <p:nvPr/>
        </p:nvSpPr>
        <p:spPr>
          <a:xfrm>
            <a:off x="3092426" y="662727"/>
            <a:ext cx="1060523" cy="1057010"/>
          </a:xfrm>
          <a:prstGeom prst="roundRect">
            <a:avLst/>
          </a:prstGeom>
          <a:solidFill>
            <a:srgbClr val="F89E8C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Срок действия СК</a:t>
            </a:r>
          </a:p>
        </p:txBody>
      </p:sp>
      <p:sp>
        <p:nvSpPr>
          <p:cNvPr id="30" name="Объект 3"/>
          <p:cNvSpPr txBox="1">
            <a:spLocks/>
          </p:cNvSpPr>
          <p:nvPr/>
        </p:nvSpPr>
        <p:spPr>
          <a:xfrm>
            <a:off x="4311940" y="637557"/>
            <a:ext cx="3238151" cy="1098955"/>
          </a:xfrm>
          <a:prstGeom prst="roundRect">
            <a:avLst/>
          </a:prstGeom>
          <a:solidFill>
            <a:srgbClr val="D7F1FD"/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200" dirty="0"/>
              <a:t>не более чем на </a:t>
            </a:r>
            <a:r>
              <a:rPr lang="ru-RU" sz="1200" dirty="0" smtClean="0"/>
              <a:t>12 </a:t>
            </a:r>
            <a:r>
              <a:rPr lang="ru-RU" sz="1200" dirty="0"/>
              <a:t>месяцев </a:t>
            </a:r>
          </a:p>
          <a:p>
            <a:pPr algn="just"/>
            <a:r>
              <a:rPr lang="ru-RU" sz="1200" dirty="0" smtClean="0"/>
              <a:t>может </a:t>
            </a:r>
            <a:r>
              <a:rPr lang="ru-RU" sz="1200" dirty="0"/>
              <a:t>быть </a:t>
            </a:r>
            <a:r>
              <a:rPr lang="ru-RU" sz="1200" dirty="0" smtClean="0"/>
              <a:t>продлен, </a:t>
            </a:r>
            <a:r>
              <a:rPr lang="ru-RU" sz="1200" dirty="0"/>
              <a:t>но не более чем на половину срока </a:t>
            </a:r>
            <a:r>
              <a:rPr lang="ru-RU" sz="1200" dirty="0" smtClean="0"/>
              <a:t>ранее заключенного СК</a:t>
            </a:r>
            <a:endParaRPr lang="ru-RU" sz="17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048103" y="5428075"/>
            <a:ext cx="1501629" cy="1327833"/>
          </a:xfrm>
          <a:prstGeom prst="roundRect">
            <a:avLst/>
          </a:prstGeom>
          <a:solidFill>
            <a:srgbClr val="F89E8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Действия для граждан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805180" y="2202356"/>
            <a:ext cx="1501629" cy="3058610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Обязательные документы </a:t>
            </a:r>
            <a:r>
              <a:rPr lang="ru-RU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назначения ГСП по СК</a:t>
            </a:r>
          </a:p>
          <a:p>
            <a:pPr algn="ctr"/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549979" y="2553904"/>
            <a:ext cx="4128102" cy="127512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среднедушевой </a:t>
            </a:r>
            <a:r>
              <a:rPr lang="ru-RU" sz="1200" dirty="0"/>
              <a:t>доход семьи (одиноко проживающего гражданина) ниже величины прожиточного минимума, установленного в Приморском крае (ВПМ определяется по социально-демографическим группам);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проживание на </a:t>
            </a:r>
            <a:r>
              <a:rPr lang="ru-RU" sz="1200" dirty="0"/>
              <a:t>территории Приморского </a:t>
            </a:r>
            <a:r>
              <a:rPr lang="ru-RU" sz="1200" dirty="0" smtClean="0"/>
              <a:t>края</a:t>
            </a:r>
            <a:endParaRPr lang="ru-RU" sz="1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5789" y="1758115"/>
            <a:ext cx="1367404" cy="706844"/>
          </a:xfrm>
          <a:prstGeom prst="roundRect">
            <a:avLst/>
          </a:prstGeom>
          <a:solidFill>
            <a:srgbClr val="D9F6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Кто может быть участником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92281" y="2579858"/>
            <a:ext cx="1367403" cy="1166069"/>
          </a:xfrm>
          <a:prstGeom prst="roundRect">
            <a:avLst/>
          </a:prstGeom>
          <a:solidFill>
            <a:srgbClr val="97E1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назначения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2281" y="3951216"/>
            <a:ext cx="1367403" cy="1484850"/>
          </a:xfrm>
          <a:prstGeom prst="roundRect">
            <a:avLst/>
          </a:prstGeom>
          <a:solidFill>
            <a:srgbClr val="86CBDE"/>
          </a:solidFill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получения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58673" y="5764671"/>
            <a:ext cx="1367403" cy="936310"/>
          </a:xfrm>
          <a:prstGeom prst="roundRect">
            <a:avLst/>
          </a:prstGeom>
          <a:solidFill>
            <a:srgbClr val="79CFE7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Размер и период выплаты, в том числе в связи с обучением</a:t>
            </a:r>
            <a:endParaRPr lang="ru-RU" sz="1200" b="1" dirty="0">
              <a:solidFill>
                <a:schemeClr val="tx1"/>
              </a:solidFill>
            </a:endParaRPr>
          </a:p>
        </p:txBody>
      </p:sp>
      <p:pic>
        <p:nvPicPr>
          <p:cNvPr id="19" name="Рисунок 18" descr="https://ds04.infourok.ru/uploads/ex/0b31/000d9fc0-7871c9de/img10.jpg"/>
          <p:cNvPicPr/>
          <p:nvPr/>
        </p:nvPicPr>
        <p:blipFill rotWithShape="1">
          <a:blip r:embed="rId2" cstate="print"/>
          <a:srcRect b="8696"/>
          <a:stretch/>
        </p:blipFill>
        <p:spPr bwMode="auto">
          <a:xfrm>
            <a:off x="158673" y="662728"/>
            <a:ext cx="1560352" cy="105701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" name="Рисунок 19" descr="http://dtsr-shahty.ru/images/dtsr/sockon2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281" y="37747"/>
            <a:ext cx="2324974" cy="528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Объект 3"/>
          <p:cNvSpPr txBox="1">
            <a:spLocks/>
          </p:cNvSpPr>
          <p:nvPr/>
        </p:nvSpPr>
        <p:spPr>
          <a:xfrm>
            <a:off x="1837197" y="662727"/>
            <a:ext cx="1160115" cy="1073785"/>
          </a:xfrm>
          <a:prstGeom prst="roundRect">
            <a:avLst/>
          </a:prstGeom>
          <a:solidFill>
            <a:srgbClr val="86CBDE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Заключить СК по данному направлению можно 1 раз</a:t>
            </a:r>
          </a:p>
        </p:txBody>
      </p:sp>
    </p:spTree>
    <p:extLst>
      <p:ext uri="{BB962C8B-B14F-4D97-AF65-F5344CB8AC3E}">
        <p14:creationId xmlns:p14="http://schemas.microsoft.com/office/powerpoint/2010/main" val="405619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онкие сплошные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437</TotalTime>
  <Words>438</Words>
  <Application>Microsoft Office PowerPoint</Application>
  <PresentationFormat>Произвольный</PresentationFormat>
  <Paragraphs>38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На осуществление предпринимательской деятельности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связи с введением на территории Приморского края режима повышенной готовности на основании постановления Губернатора Приморского края от 18.03.2020 № 21-пг  «О мерах по предотвращению распространения на территории Приморского края новой коронавирусной инфекции (COVID-2019)» продлено беззаявительное предоставление мер социальной поддержки</dc:title>
  <dc:creator>Ульзутуева Наталья Евгеньевна</dc:creator>
  <cp:lastModifiedBy>Ирина Викторовна Горбенко</cp:lastModifiedBy>
  <cp:revision>73</cp:revision>
  <cp:lastPrinted>2020-11-02T02:56:51Z</cp:lastPrinted>
  <dcterms:created xsi:type="dcterms:W3CDTF">2020-10-29T02:15:42Z</dcterms:created>
  <dcterms:modified xsi:type="dcterms:W3CDTF">2022-05-17T23:00:32Z</dcterms:modified>
</cp:coreProperties>
</file>