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embeddedFontLst>
    <p:embeddedFont>
      <p:font typeface="Arimo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old" panose="020F0502020204030203" charset="0"/>
      <p:regular r:id="rId14"/>
    </p:embeddedFont>
    <p:embeddedFont>
      <p:font typeface="Lato Heavy" panose="020B0604020202020204" charset="0"/>
      <p:regular r:id="rId15"/>
    </p:embeddedFont>
    <p:embeddedFont>
      <p:font typeface="Lato Heavy Bold" panose="020B0604020202020204" charset="0"/>
      <p:regular r:id="rId16"/>
    </p:embeddedFont>
    <p:embeddedFont>
      <p:font typeface="Lato Italics" panose="020B0604020202020204" charset="0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445" autoAdjust="0"/>
  </p:normalViewPr>
  <p:slideViewPr>
    <p:cSldViewPr>
      <p:cViewPr varScale="1">
        <p:scale>
          <a:sx n="71" d="100"/>
          <a:sy n="71" d="100"/>
        </p:scale>
        <p:origin x="31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46A1-C7FE-41EE-8285-499DC77498B2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CDE6-EB31-44B7-A310-2D4B595EE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3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0CDE6-EB31-44B7-A310-2D4B595EEB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C:\Users\simple-photo\Desktop\статья Колпакова\IMG_4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7677"/>
            <a:ext cx="7556500" cy="2244324"/>
          </a:xfrm>
          <a:prstGeom prst="rect">
            <a:avLst/>
          </a:prstGeom>
          <a:noFill/>
        </p:spPr>
      </p:pic>
      <p:sp>
        <p:nvSpPr>
          <p:cNvPr id="2" name="TextBox 2"/>
          <p:cNvSpPr txBox="1"/>
          <p:nvPr/>
        </p:nvSpPr>
        <p:spPr>
          <a:xfrm>
            <a:off x="254873" y="2220544"/>
            <a:ext cx="7048370" cy="1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-431152" y="1833094"/>
            <a:ext cx="8422303" cy="160800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8048" y="4114590"/>
            <a:ext cx="4008010" cy="1346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dirty="0">
                <a:solidFill>
                  <a:srgbClr val="282828"/>
                </a:solidFill>
                <a:latin typeface="Lato Heavy"/>
              </a:rPr>
              <a:t> </a:t>
            </a:r>
            <a:r>
              <a:rPr lang="ru-RU" sz="1903" dirty="0">
                <a:solidFill>
                  <a:srgbClr val="282828"/>
                </a:solidFill>
                <a:latin typeface="Lato Heavy"/>
              </a:rPr>
              <a:t>Многофункциональное дидактическое пособие по краеведению </a:t>
            </a:r>
            <a:endParaRPr lang="en-US" sz="1903" dirty="0">
              <a:solidFill>
                <a:srgbClr val="282828"/>
              </a:solidFill>
              <a:latin typeface="Lato Heavy"/>
            </a:endParaRPr>
          </a:p>
          <a:p>
            <a:pPr algn="ctr">
              <a:lnSpc>
                <a:spcPts val="2664"/>
              </a:lnSpc>
            </a:pPr>
            <a:endParaRPr lang="en-US" sz="1903" dirty="0">
              <a:solidFill>
                <a:srgbClr val="282828"/>
              </a:solidFill>
              <a:latin typeface="Lato Heavy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97994" y="5469354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322834" y="1897928"/>
            <a:ext cx="3247054" cy="8795472"/>
            <a:chOff x="0" y="-28575"/>
            <a:chExt cx="1125604" cy="3089328"/>
          </a:xfrm>
        </p:grpSpPr>
        <p:sp>
          <p:nvSpPr>
            <p:cNvPr id="11" name="Freeform 11"/>
            <p:cNvSpPr/>
            <p:nvPr/>
          </p:nvSpPr>
          <p:spPr>
            <a:xfrm>
              <a:off x="0" y="-14506"/>
              <a:ext cx="1125604" cy="3075259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18472" y="1038864"/>
            <a:ext cx="558477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 dirty="0">
                <a:solidFill>
                  <a:srgbClr val="157AA8"/>
                </a:solidFill>
                <a:latin typeface="Lato Heavy Bold"/>
              </a:rPr>
              <a:t>"</a:t>
            </a:r>
            <a:r>
              <a:rPr lang="ru-RU" sz="2600" b="1" dirty="0">
                <a:solidFill>
                  <a:srgbClr val="157AA8"/>
                </a:solidFill>
                <a:latin typeface="Lato Heavy Bold"/>
              </a:rPr>
              <a:t>СЕМИГРАД</a:t>
            </a:r>
            <a:r>
              <a:rPr lang="en-US" sz="2600" dirty="0">
                <a:solidFill>
                  <a:srgbClr val="157AA8"/>
                </a:solidFill>
                <a:latin typeface="Lato Heavy Bold"/>
              </a:rPr>
              <a:t>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18472" y="372881"/>
            <a:ext cx="5911850" cy="439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ru-RU" sz="1150" dirty="0">
                <a:latin typeface="Lato"/>
              </a:rPr>
              <a:t>МУНИЦИПАЛЬНОЕ БЮДЖЕТНОЕ ДОШКОЛЬНОЕ ОБРАЗОВАТЕЛЬНОЕ УЧРЕЖДЕНИЕ «ДЕТСКИЙ САД № 342 Г.</a:t>
            </a:r>
            <a:r>
              <a:rPr lang="en-US" sz="1150" dirty="0">
                <a:latin typeface="Lato"/>
              </a:rPr>
              <a:t> ЧЕЛЯБИНСКА</a:t>
            </a:r>
            <a:r>
              <a:rPr lang="ru-RU" sz="1150" dirty="0">
                <a:latin typeface="Lato"/>
              </a:rPr>
              <a:t>»</a:t>
            </a:r>
            <a:r>
              <a:rPr lang="en-US" sz="1150" dirty="0">
                <a:latin typeface="Lato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84106" y="4393026"/>
            <a:ext cx="2962479" cy="581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АННОТАЦИЯ:</a:t>
            </a:r>
          </a:p>
          <a:p>
            <a:r>
              <a:rPr lang="ru-RU" sz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Многофункциональное дидактическое пособие содержит комплект игр по краеведению для детей 5 -7 лет. </a:t>
            </a:r>
          </a:p>
          <a:p>
            <a:r>
              <a:rPr lang="ru-RU" sz="12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Игры направлены на развитие представлений о родном городе, речевой активности, расширение словарного запаса детей.</a:t>
            </a:r>
          </a:p>
          <a:p>
            <a:r>
              <a:rPr lang="ru-RU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 использовании представленных игр следует придерживаться определенных принципов: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</a:t>
            </a:r>
            <a:r>
              <a:rPr lang="ru-RU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пираться на уже имеющиеся у детей знания;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</a:t>
            </a:r>
            <a:r>
              <a:rPr lang="ru-RU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ледить за тем, чтобы дидактическая задача была доступна детям;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</a:t>
            </a:r>
            <a:r>
              <a:rPr lang="ru-RU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оддерживать интерес и разнообразие игрового действия;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</a:t>
            </a:r>
            <a:r>
              <a:rPr lang="ru-RU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остепенно усложнять задачу и игровые действия;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</a:t>
            </a:r>
            <a:r>
              <a:rPr lang="ru-RU" sz="1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онкретно и четко объяснять правила игры.</a:t>
            </a:r>
          </a:p>
          <a:p>
            <a:r>
              <a:rPr lang="ru-RU" sz="12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Предлагаемые дидактические игры помогут организовать и интересно провести совместную деятельность педагога с детьми.</a:t>
            </a:r>
            <a:endParaRPr lang="ru-RU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Пособие не является статичным по своему характеру, может видоизменяться в зависимости от возможностей и потребностей каждого ребенка.  </a:t>
            </a:r>
          </a:p>
          <a:p>
            <a:pPr marL="514350" indent="-514350">
              <a:lnSpc>
                <a:spcPts val="2051"/>
              </a:lnSpc>
            </a:pPr>
            <a:endParaRPr lang="en-US" sz="2617" u="none" dirty="0">
              <a:solidFill>
                <a:srgbClr val="FFFFFF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54567" y="6309647"/>
            <a:ext cx="2476500" cy="48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460" lvl="1">
              <a:lnSpc>
                <a:spcPts val="1958"/>
              </a:lnSpc>
            </a:pPr>
            <a:endParaRPr lang="ru-RU" sz="1400" dirty="0">
              <a:solidFill>
                <a:srgbClr val="FFFFFF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15460" lvl="1">
              <a:lnSpc>
                <a:spcPts val="1958"/>
              </a:lnSpc>
            </a:pPr>
            <a:r>
              <a:rPr lang="ru-RU" sz="1398" dirty="0">
                <a:solidFill>
                  <a:srgbClr val="FFFFFF"/>
                </a:solidFill>
                <a:latin typeface="Lato"/>
              </a:rPr>
              <a:t>  </a:t>
            </a:r>
            <a:endParaRPr lang="en-US" sz="1398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68EAE52-982B-DF0C-1BA0-376206F8B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7" y="109558"/>
            <a:ext cx="1660589" cy="166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D161A6-7483-87AB-A86C-BC0483F27563}"/>
              </a:ext>
            </a:extLst>
          </p:cNvPr>
          <p:cNvSpPr txBox="1"/>
          <p:nvPr/>
        </p:nvSpPr>
        <p:spPr>
          <a:xfrm>
            <a:off x="300955" y="5715368"/>
            <a:ext cx="3829570" cy="2133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>
              <a:spcBef>
                <a:spcPts val="305"/>
              </a:spcBef>
            </a:pPr>
            <a:r>
              <a:rPr lang="ru-RU" sz="1100" b="1" spc="2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Ц</a:t>
            </a:r>
            <a:r>
              <a:rPr lang="ru-RU" sz="1100" b="1" spc="-7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</a:t>
            </a:r>
            <a:r>
              <a:rPr lang="ru-RU" sz="1100" b="1" spc="-6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л</a:t>
            </a:r>
            <a:r>
              <a:rPr lang="ru-RU" sz="1100" b="1" spc="-7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</a:t>
            </a:r>
            <a:r>
              <a:rPr lang="ru-RU" sz="1100" b="1" spc="-12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</a:t>
            </a:r>
            <a:r>
              <a:rPr lang="ru-RU" sz="1100" b="1" spc="-10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</a:t>
            </a:r>
            <a:r>
              <a:rPr lang="ru-RU" sz="1100" b="1" spc="-12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я</a:t>
            </a:r>
            <a:r>
              <a:rPr lang="ru-RU" sz="1100" b="1" spc="-7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1100" b="1" spc="-10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</a:t>
            </a:r>
            <a:r>
              <a:rPr lang="ru-RU" sz="1100" b="1" spc="-5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</a:t>
            </a:r>
            <a:r>
              <a:rPr lang="ru-RU" sz="1100" b="1" spc="-1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</a:t>
            </a:r>
            <a:r>
              <a:rPr lang="ru-RU" sz="1100" b="1" spc="-8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</a:t>
            </a:r>
            <a:r>
              <a:rPr lang="ru-RU" sz="1100" b="1" spc="-1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</a:t>
            </a:r>
            <a:r>
              <a:rPr lang="ru-RU" sz="1100" b="1" spc="-5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</a:t>
            </a:r>
            <a:r>
              <a:rPr lang="ru-RU" sz="1100" b="1" spc="-7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</a:t>
            </a:r>
            <a:r>
              <a:rPr lang="ru-RU" sz="1100" b="1" spc="-8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</a:t>
            </a:r>
            <a:r>
              <a:rPr lang="ru-RU" sz="1100" b="1" spc="-12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я</a:t>
            </a:r>
            <a:endParaRPr lang="ru-RU" sz="11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 marR="539115" lvl="0">
              <a:lnSpc>
                <a:spcPct val="114500"/>
              </a:lnSpc>
            </a:pPr>
            <a:r>
              <a:rPr lang="ru-RU" sz="1100" spc="5" dirty="0">
                <a:solidFill>
                  <a:srgbClr val="21212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Педагоги ДОУ</a:t>
            </a:r>
            <a:r>
              <a:rPr lang="ru-RU" sz="1100" spc="20" dirty="0">
                <a:solidFill>
                  <a:srgbClr val="21212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дети 5-7 лет.</a:t>
            </a:r>
            <a:endParaRPr lang="ru-RU" sz="11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 lvl="0">
              <a:spcBef>
                <a:spcPts val="210"/>
              </a:spcBef>
            </a:pPr>
            <a:r>
              <a:rPr lang="ru-RU" sz="1100" b="1" spc="-2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</a:t>
            </a:r>
            <a:r>
              <a:rPr lang="ru-RU" sz="1100" b="1" spc="-7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</a:t>
            </a:r>
            <a:r>
              <a:rPr lang="ru-RU" sz="1100" b="1" spc="-5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</a:t>
            </a:r>
            <a:r>
              <a:rPr lang="ru-RU" sz="1100" b="1" spc="-4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</a:t>
            </a:r>
            <a:r>
              <a:rPr lang="ru-RU" sz="1100" b="1" spc="-6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л</a:t>
            </a:r>
            <a:r>
              <a:rPr lang="ru-RU" sz="1100" b="1" spc="-7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</a:t>
            </a:r>
            <a:r>
              <a:rPr lang="ru-RU" sz="1100" b="1" spc="-4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</a:t>
            </a:r>
            <a:r>
              <a:rPr lang="ru-RU" sz="1100" b="1" spc="-9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</a:t>
            </a:r>
            <a:r>
              <a:rPr lang="ru-RU" sz="1100" b="1" spc="-5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</a:t>
            </a:r>
            <a:r>
              <a:rPr lang="ru-RU" sz="1100" b="1" spc="-7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 </a:t>
            </a:r>
            <a:r>
              <a:rPr lang="ru-RU" sz="1100" b="1" spc="-9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</a:t>
            </a:r>
            <a:r>
              <a:rPr lang="ru-RU" sz="1100" b="1" spc="-5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</a:t>
            </a:r>
            <a:r>
              <a:rPr lang="ru-RU" sz="1100" b="1" spc="-6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л</a:t>
            </a:r>
            <a:r>
              <a:rPr lang="ru-RU" sz="1100" b="1" spc="-70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</a:t>
            </a:r>
            <a:endParaRPr lang="ru-RU" sz="1100" b="1" spc="-7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 lvl="0">
              <a:spcBef>
                <a:spcPts val="210"/>
              </a:spcBef>
            </a:pPr>
            <a:r>
              <a:rPr lang="ru-RU" sz="1100" spc="-7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Развитие познавательной  и творческой активности детей , коммуникативных навыков совместной деятельности через  ознакомление </a:t>
            </a:r>
            <a:r>
              <a:rPr lang="ru-RU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детей с культурными и историческими достопримечательностями родного города.</a:t>
            </a:r>
            <a:endParaRPr lang="en-US" sz="1100" dirty="0">
              <a:latin typeface="Lato Heavy" panose="020B060402020202020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8260" lvl="0">
              <a:spcBef>
                <a:spcPts val="210"/>
              </a:spcBef>
            </a:pPr>
            <a:r>
              <a:rPr lang="ru-RU" sz="1100" b="1" spc="-55" dirty="0">
                <a:solidFill>
                  <a:srgbClr val="1579A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Цель</a:t>
            </a:r>
          </a:p>
          <a:p>
            <a:pPr marL="48260" lvl="0">
              <a:spcBef>
                <a:spcPts val="210"/>
              </a:spcBef>
            </a:pPr>
            <a:r>
              <a:rPr lang="ru-RU" sz="1100" spc="-5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Расширение представлений детей о родном городе,</a:t>
            </a:r>
          </a:p>
          <a:p>
            <a:pPr marL="48260" lvl="0">
              <a:spcBef>
                <a:spcPts val="210"/>
              </a:spcBef>
            </a:pPr>
            <a:r>
              <a:rPr lang="ru-RU" sz="1100" spc="-5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приобщение дошкольников к истории и культуре родного</a:t>
            </a:r>
          </a:p>
          <a:p>
            <a:pPr marL="48260" lvl="0">
              <a:spcBef>
                <a:spcPts val="210"/>
              </a:spcBef>
            </a:pPr>
            <a:r>
              <a:rPr lang="ru-RU" sz="1100" spc="-5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города.</a:t>
            </a:r>
          </a:p>
        </p:txBody>
      </p:sp>
      <p:pic>
        <p:nvPicPr>
          <p:cNvPr id="1026" name="Picture 2" descr="C:\Users\simple-photo\Desktop\статья Колпакова\IMG_4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424150" y="-9055100"/>
            <a:ext cx="1628652" cy="1221489"/>
          </a:xfrm>
          <a:prstGeom prst="rect">
            <a:avLst/>
          </a:prstGeom>
          <a:noFill/>
        </p:spPr>
      </p:pic>
      <p:pic>
        <p:nvPicPr>
          <p:cNvPr id="23" name="Picture 2" descr="C:\Users\simple-photo\Desktop\статья Колпакова\IMG_41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71750" y="-8902700"/>
            <a:ext cx="2190632" cy="717325"/>
          </a:xfrm>
          <a:prstGeom prst="rect">
            <a:avLst/>
          </a:prstGeom>
          <a:noFill/>
        </p:spPr>
      </p:pic>
      <p:pic>
        <p:nvPicPr>
          <p:cNvPr id="24" name="Picture 2" descr="C:\Users\simple-photo\Desktop\статья Колпакова\IMG_41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119350" y="-8750300"/>
            <a:ext cx="2190632" cy="717325"/>
          </a:xfrm>
          <a:prstGeom prst="rect">
            <a:avLst/>
          </a:prstGeom>
          <a:noFill/>
        </p:spPr>
      </p:pic>
      <p:pic>
        <p:nvPicPr>
          <p:cNvPr id="25" name="Picture 2" descr="C:\Users\simple-photo\Desktop\статья Колпакова\IMG_41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966951" y="-8597901"/>
            <a:ext cx="7560000" cy="2475531"/>
          </a:xfrm>
          <a:prstGeom prst="rect">
            <a:avLst/>
          </a:prstGeom>
          <a:noFill/>
        </p:spPr>
      </p:pic>
      <p:pic>
        <p:nvPicPr>
          <p:cNvPr id="1028" name="Picture 4" descr="C:\Users\simple-photo\Desktop\статья Колпакова\IMG_4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424150" y="-9055100"/>
            <a:ext cx="7560000" cy="5670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FC2A64-D2B0-5C9C-905F-EE54AE4837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53" y="9062018"/>
            <a:ext cx="1993353" cy="14950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C1B42C-8CB3-1A50-3E34-F6B548A608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9" y="7849028"/>
            <a:ext cx="2122066" cy="1591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442944"/>
            <a:ext cx="7556500" cy="22377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43701" y="3129887"/>
            <a:ext cx="2087081" cy="432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ru-RU" sz="12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sz="12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sz="12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ru-RU" sz="12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828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Вариант 1</a:t>
            </a:r>
          </a:p>
          <a:p>
            <a:r>
              <a:rPr lang="ru-RU" sz="1100" i="1" dirty="0">
                <a:solidFill>
                  <a:srgbClr val="2828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«Достопримечательности города</a:t>
            </a:r>
            <a:r>
              <a:rPr lang="ru-RU" sz="1100" b="1" i="1" dirty="0">
                <a:solidFill>
                  <a:srgbClr val="2828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</a:t>
            </a:r>
          </a:p>
          <a:p>
            <a:r>
              <a:rPr lang="ru-RU" sz="1100" dirty="0">
                <a:solidFill>
                  <a:srgbClr val="2828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Материалы: карточки с изображением достопримечательностей города.</a:t>
            </a:r>
          </a:p>
          <a:p>
            <a:r>
              <a:rPr lang="ru-RU" sz="1100" b="0" i="0" dirty="0">
                <a:solidFill>
                  <a:srgbClr val="01010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Дети называют по очереди достопримечательность, затем дают краткое описание, если ребёнок затрудняется, педагог зачитывает познавательную информацию на оборотной стороне карточки.</a:t>
            </a:r>
          </a:p>
          <a:p>
            <a:r>
              <a:rPr lang="ru-RU" sz="1100" dirty="0">
                <a:solidFill>
                  <a:srgbClr val="01010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Задание можно усложнить, разложив на игровом поле карточки гербов и достопримечательностей по районам города. </a:t>
            </a:r>
            <a:endParaRPr lang="ru-RU" sz="1100" b="1" dirty="0">
              <a:solidFill>
                <a:srgbClr val="2828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lnSpc>
                <a:spcPts val="1526"/>
              </a:lnSpc>
              <a:buFont typeface="Arial" panose="020B0604020202020204" pitchFamily="34" charset="0"/>
              <a:buChar char="•"/>
            </a:pPr>
            <a:endParaRPr lang="en-US" sz="1090" b="1" dirty="0">
              <a:solidFill>
                <a:srgbClr val="2828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mo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83250" y="365447"/>
            <a:ext cx="1296474" cy="99396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843701" y="5633141"/>
            <a:ext cx="2063440" cy="1015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 marR="46990">
              <a:lnSpc>
                <a:spcPct val="114500"/>
              </a:lnSpc>
              <a:spcBef>
                <a:spcPts val="100"/>
              </a:spcBef>
            </a:pPr>
            <a:endParaRPr lang="ru-RU" sz="1200" spc="-10" dirty="0">
              <a:solidFill>
                <a:srgbClr val="282828"/>
              </a:solidFill>
              <a:latin typeface="Tahoma"/>
              <a:cs typeface="Tahoma"/>
            </a:endParaRPr>
          </a:p>
          <a:p>
            <a:pPr marL="12700" marR="46990">
              <a:lnSpc>
                <a:spcPct val="114000"/>
              </a:lnSpc>
            </a:pPr>
            <a:endParaRPr lang="ru-R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 marR="46990">
              <a:lnSpc>
                <a:spcPct val="114500"/>
              </a:lnSpc>
              <a:spcBef>
                <a:spcPts val="100"/>
              </a:spcBef>
            </a:pPr>
            <a:endParaRPr lang="ru-RU" sz="1200" dirty="0">
              <a:latin typeface="Tahoma"/>
              <a:cs typeface="Tahoma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Lato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Lato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72042"/>
            <a:chOff x="0" y="-38100"/>
            <a:chExt cx="6999846" cy="2896057"/>
          </a:xfrm>
        </p:grpSpPr>
        <p:sp>
          <p:nvSpPr>
            <p:cNvPr id="19" name="TextBox 19"/>
            <p:cNvSpPr txBox="1"/>
            <p:nvPr/>
          </p:nvSpPr>
          <p:spPr>
            <a:xfrm>
              <a:off x="3546350" y="2655748"/>
              <a:ext cx="3422830" cy="202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01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" y="-38100"/>
              <a:ext cx="6999842" cy="334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89">
                  <a:solidFill>
                    <a:srgbClr val="FFFFFF"/>
                  </a:solidFill>
                  <a:latin typeface="Lato Heavy Bold"/>
                </a:rPr>
                <a:t>Материал подготовили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3" cy="694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9" lvl="1">
                <a:lnSpc>
                  <a:spcPts val="1399"/>
                </a:lnSpc>
              </a:pPr>
              <a:r>
                <a:rPr lang="ru-RU" sz="12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Воспитатели МБДОУ  «ДС № 342 </a:t>
              </a:r>
              <a:r>
                <a:rPr lang="ru-RU" sz="1200" dirty="0" err="1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г.Челябинска</a:t>
              </a:r>
              <a:r>
                <a:rPr lang="ru-RU" sz="12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»: Акимкина А.В., </a:t>
              </a:r>
              <a:r>
                <a:rPr lang="ru-RU" sz="1200" dirty="0" err="1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Глевская</a:t>
              </a:r>
              <a:r>
                <a:rPr lang="ru-RU" sz="1200" dirty="0">
                  <a:solidFill>
                    <a:srgbClr val="FFFFFF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Ю.Ю., Колпакова Н.Б., Крючкова К.П. </a:t>
              </a:r>
            </a:p>
            <a:p>
              <a:pPr marL="107949" lvl="1">
                <a:lnSpc>
                  <a:spcPts val="1399"/>
                </a:lnSpc>
              </a:pPr>
              <a:r>
                <a:rPr lang="ru-RU" sz="999" dirty="0">
                  <a:solidFill>
                    <a:srgbClr val="FFFFFF"/>
                  </a:solidFill>
                  <a:latin typeface="Lato Italics"/>
                </a:rPr>
                <a:t> </a:t>
              </a:r>
              <a:endParaRPr lang="en-US" sz="999" dirty="0">
                <a:solidFill>
                  <a:srgbClr val="FFFFFF"/>
                </a:solidFill>
                <a:latin typeface="Lato Italics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108373" y="1256401"/>
            <a:ext cx="2124493" cy="174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26"/>
              </a:lnSpc>
              <a:spcBef>
                <a:spcPct val="0"/>
              </a:spcBef>
            </a:pPr>
            <a:endParaRPr lang="en-US" sz="1090" u="none" dirty="0">
              <a:solidFill>
                <a:srgbClr val="282828"/>
              </a:solidFill>
              <a:latin typeface="Lato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194325" y="1578514"/>
            <a:ext cx="2038539" cy="2289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1526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Вариант 3</a:t>
            </a:r>
          </a:p>
          <a:p>
            <a:pPr>
              <a:lnSpc>
                <a:spcPts val="1526"/>
              </a:lnSpc>
            </a:pPr>
            <a:r>
              <a:rPr lang="ru-RU" sz="11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«Кто и чем прославил наш город»</a:t>
            </a:r>
          </a:p>
          <a:p>
            <a:pPr>
              <a:lnSpc>
                <a:spcPts val="1526"/>
              </a:lnSpc>
            </a:pPr>
            <a:r>
              <a:rPr lang="ru-RU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Материалы: карточки с изображением знаменитых людей города.</a:t>
            </a:r>
          </a:p>
          <a:p>
            <a:pPr>
              <a:lnSpc>
                <a:spcPts val="1526"/>
              </a:lnSpc>
            </a:pPr>
            <a:r>
              <a:rPr lang="ru-RU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Дет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называют фамилию изображённого на карточке  человека и рассказывают о том, чем он прославил наш город.</a:t>
            </a:r>
            <a:endParaRPr lang="ru-R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Lato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2017" y="304331"/>
            <a:ext cx="2070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375"/>
              </a:spcBef>
            </a:pPr>
            <a:r>
              <a:rPr lang="ru-RU" sz="1200" i="1" spc="75" dirty="0">
                <a:solidFill>
                  <a:srgbClr val="282828"/>
                </a:solidFill>
                <a:latin typeface="Trebuchet MS"/>
                <a:cs typeface="Trebuchet MS"/>
              </a:rPr>
              <a:t>Многофункциональное дидактическое пособие по краеведению </a:t>
            </a:r>
            <a:r>
              <a:rPr lang="ru-RU" sz="1200" i="1" spc="-150" dirty="0">
                <a:solidFill>
                  <a:srgbClr val="282828"/>
                </a:solidFill>
                <a:latin typeface="Trebuchet MS"/>
                <a:cs typeface="Trebuchet MS"/>
              </a:rPr>
              <a:t>«</a:t>
            </a:r>
            <a:r>
              <a:rPr lang="ru-RU" sz="1200" i="1" spc="35" dirty="0" err="1">
                <a:solidFill>
                  <a:srgbClr val="282828"/>
                </a:solidFill>
                <a:latin typeface="Trebuchet MS"/>
                <a:cs typeface="Trebuchet MS"/>
              </a:rPr>
              <a:t>Семиград</a:t>
            </a:r>
            <a:r>
              <a:rPr lang="ru-RU" sz="1200" i="1" spc="-145" dirty="0">
                <a:solidFill>
                  <a:srgbClr val="282828"/>
                </a:solidFill>
                <a:latin typeface="Trebuchet MS"/>
                <a:cs typeface="Trebuchet MS"/>
              </a:rPr>
              <a:t>»</a:t>
            </a:r>
            <a:endParaRPr lang="ru-RU"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87230" y="553185"/>
            <a:ext cx="212607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0" dirty="0">
                <a:solidFill>
                  <a:srgbClr val="0070C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Правила игры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Воспитатель или ребёнок раскладывает на игровом поле   карточки с изображениями по секторам по выбранной тематике. </a:t>
            </a:r>
            <a:r>
              <a:rPr lang="ru-RU" sz="1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Можно играть втроём, предварительно каждый играющий выбирает свой цвет маркера. Либо использовать игру как викторину. Для этого группа делится на три команды. </a:t>
            </a:r>
            <a:endParaRPr lang="ru-RU" sz="11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Ребенок вращает стрелки  и выбирает изображение  на который она указывает, далее дети называют то, что изображено и рассказывают информацию об объекте. </a:t>
            </a:r>
          </a:p>
          <a:p>
            <a:r>
              <a:rPr lang="ru-RU" sz="11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Варианты дидактических игр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92696" y="7346964"/>
            <a:ext cx="2357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42016" y="1229347"/>
            <a:ext cx="191248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Перед началом игры проводится виртуальная экскурсия по городу, показ презентаций, рассматривание иллюстраций, беседы о  городе.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После того как будут изучены все материалы, можно приступать к игровым действиям. Игру нужно начинать под руководством взрослого, в дальнейшем, по мере её освоения, дети могут играть самостоятельно. </a:t>
            </a:r>
            <a:endParaRPr lang="ru-R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1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Описание игрового материала </a:t>
            </a:r>
          </a:p>
          <a:p>
            <a:r>
              <a:rPr lang="ru-RU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Пособие состоит из: игрового поля, разделенного на семь цветных секторов и  тремя цветными стрелками или маркерами посередине, различными наборами карточек с фотографиями достопримечательностей, предприятий, знаменитых людей города и др. На оборотной стороне карточек содержатся познавательные сведения. </a:t>
            </a:r>
          </a:p>
        </p:txBody>
      </p:sp>
      <p:pic>
        <p:nvPicPr>
          <p:cNvPr id="2050" name="Picture 2" descr="C:\Users\simple-photo\Desktop\статья Колпакова\IMG_4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2785" y="6972049"/>
            <a:ext cx="1920079" cy="1440060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1E2F8BA-48F1-4518-3A64-3DE2ED7A3F8C}"/>
              </a:ext>
            </a:extLst>
          </p:cNvPr>
          <p:cNvSpPr txBox="1"/>
          <p:nvPr/>
        </p:nvSpPr>
        <p:spPr>
          <a:xfrm>
            <a:off x="5194325" y="3962753"/>
            <a:ext cx="212449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2828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Вариант 4</a:t>
            </a:r>
          </a:p>
          <a:p>
            <a:r>
              <a:rPr lang="ru-RU" sz="1100" i="1" dirty="0">
                <a:solidFill>
                  <a:srgbClr val="2828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«Назови предприятие»</a:t>
            </a:r>
          </a:p>
          <a:p>
            <a:r>
              <a:rPr lang="ru-RU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Материалы: карточки с изображением логотипов и продукции предприятий города.</a:t>
            </a:r>
          </a:p>
          <a:p>
            <a:r>
              <a:rPr lang="ru-RU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Дети называют логотипы предприятий и продукцию, которую они выпускают. Потом игра проводится в форме соревнования между командами. Нужно разложить правильно все картинки с образцами к данным логотипам. В конце проверяется правильность.</a:t>
            </a:r>
            <a:endParaRPr lang="ru-RU" sz="1100" dirty="0">
              <a:solidFill>
                <a:srgbClr val="2828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B77C6E-A7EA-7F78-887F-F00714060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4" y="6955901"/>
            <a:ext cx="1947532" cy="14606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BE7412-0678-91F0-8056-2A5F2E0EC26B}"/>
              </a:ext>
            </a:extLst>
          </p:cNvPr>
          <p:cNvSpPr txBox="1"/>
          <p:nvPr/>
        </p:nvSpPr>
        <p:spPr>
          <a:xfrm>
            <a:off x="2774384" y="7127861"/>
            <a:ext cx="23009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Вариант 2</a:t>
            </a:r>
          </a:p>
          <a:p>
            <a:pPr algn="just"/>
            <a:r>
              <a:rPr lang="ru-RU" sz="11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«Назови герб района»</a:t>
            </a:r>
          </a:p>
          <a:p>
            <a:pPr algn="just"/>
            <a:r>
              <a:rPr lang="ru-RU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Материалы: набор карточек с изображением гербов районов города.</a:t>
            </a:r>
          </a:p>
          <a:p>
            <a:pPr algn="just"/>
            <a:r>
              <a:rPr lang="ru-RU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Дети называют район, которому принадлежит герб.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575</Words>
  <Application>Microsoft Office PowerPoint</Application>
  <PresentationFormat>Произвольный</PresentationFormat>
  <Paragraphs>60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3" baseType="lpstr">
      <vt:lpstr>Arimo</vt:lpstr>
      <vt:lpstr>Arial</vt:lpstr>
      <vt:lpstr>Lato Italics</vt:lpstr>
      <vt:lpstr>Calibri</vt:lpstr>
      <vt:lpstr>Tahoma</vt:lpstr>
      <vt:lpstr>Lato Heavy Bold</vt:lpstr>
      <vt:lpstr>Lato Heavy</vt:lpstr>
      <vt:lpstr>Lato Bold</vt:lpstr>
      <vt:lpstr>Lato</vt:lpstr>
      <vt:lpstr>Trebuchet MS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Татьяна</dc:creator>
  <cp:lastModifiedBy>Пользователь</cp:lastModifiedBy>
  <cp:revision>76</cp:revision>
  <dcterms:created xsi:type="dcterms:W3CDTF">2006-08-16T00:00:00Z</dcterms:created>
  <dcterms:modified xsi:type="dcterms:W3CDTF">2022-08-05T10:53:30Z</dcterms:modified>
  <dc:identifier>DAFBocwV3JE</dc:identifier>
</cp:coreProperties>
</file>