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" ContentType="application/vnd.ms-exce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65" r:id="rId6"/>
    <p:sldId id="286" r:id="rId7"/>
    <p:sldId id="274" r:id="rId8"/>
    <p:sldId id="270" r:id="rId9"/>
    <p:sldId id="271" r:id="rId10"/>
    <p:sldId id="272" r:id="rId11"/>
    <p:sldId id="266" r:id="rId12"/>
    <p:sldId id="275" r:id="rId13"/>
    <p:sldId id="269" r:id="rId14"/>
    <p:sldId id="273" r:id="rId15"/>
    <p:sldId id="276" r:id="rId16"/>
    <p:sldId id="278" r:id="rId17"/>
    <p:sldId id="279" r:id="rId18"/>
    <p:sldId id="280" r:id="rId19"/>
    <p:sldId id="282" r:id="rId20"/>
    <p:sldId id="283" r:id="rId21"/>
    <p:sldId id="281" r:id="rId22"/>
    <p:sldId id="285" r:id="rId23"/>
    <p:sldId id="268" r:id="rId24"/>
    <p:sldId id="284" r:id="rId25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06" autoAdjust="0"/>
  </p:normalViewPr>
  <p:slideViewPr>
    <p:cSldViewPr showGuides="1">
      <p:cViewPr varScale="1">
        <p:scale>
          <a:sx n="99" d="100"/>
          <a:sy n="99" d="100"/>
        </p:scale>
        <p:origin x="84" y="42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014E8C-77D1-4CE0-A4F6-A17BDCC9178B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9845EC-3473-4DCA-9F16-CC3A59B76E64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b="1" i="0" baseline="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Дотации</a:t>
          </a:r>
          <a:r>
            <a:rPr lang="ru-RU" sz="1400" b="0" i="0" baseline="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 в целях сокращения различия в бюджетной обеспеченности и обеспечения сбалансированности муниципальных образований</a:t>
          </a:r>
        </a:p>
      </dgm:t>
    </dgm:pt>
    <dgm:pt modelId="{C7D4BD1C-6EEA-41F5-B506-48E735E84C65}" type="parTrans" cxnId="{4CBB47E7-18A9-4714-A172-DB39524A6744}">
      <dgm:prSet/>
      <dgm:spPr/>
      <dgm:t>
        <a:bodyPr/>
        <a:lstStyle/>
        <a:p>
          <a:endParaRPr lang="ru-RU"/>
        </a:p>
      </dgm:t>
    </dgm:pt>
    <dgm:pt modelId="{83ABBA6B-EEFC-476E-9E58-01F3FF722E5E}" type="sibTrans" cxnId="{4CBB47E7-18A9-4714-A172-DB39524A6744}">
      <dgm:prSet/>
      <dgm:spPr/>
      <dgm:t>
        <a:bodyPr/>
        <a:lstStyle/>
        <a:p>
          <a:endParaRPr lang="ru-RU"/>
        </a:p>
      </dgm:t>
    </dgm:pt>
    <dgm:pt modelId="{7295D25A-58D2-426B-9D89-660BB13F056A}">
      <dgm:prSet custT="1"/>
      <dgm:spPr/>
      <dgm:t>
        <a:bodyPr/>
        <a:lstStyle/>
        <a:p>
          <a:r>
            <a:rPr lang="ru-RU" sz="1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Субсидии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на финансирование на долевой основе социально значимых расходов местных бюджетов</a:t>
          </a:r>
        </a:p>
      </dgm:t>
    </dgm:pt>
    <dgm:pt modelId="{A389F209-BAD3-4EEA-AE1C-F05F1222B758}" type="parTrans" cxnId="{9215D805-030C-46BB-A4A6-01C4A01C319C}">
      <dgm:prSet/>
      <dgm:spPr/>
      <dgm:t>
        <a:bodyPr/>
        <a:lstStyle/>
        <a:p>
          <a:endParaRPr lang="ru-RU"/>
        </a:p>
      </dgm:t>
    </dgm:pt>
    <dgm:pt modelId="{F235CE51-92B6-4E88-B018-3BA73AD6A684}" type="sibTrans" cxnId="{9215D805-030C-46BB-A4A6-01C4A01C319C}">
      <dgm:prSet/>
      <dgm:spPr/>
      <dgm:t>
        <a:bodyPr/>
        <a:lstStyle/>
        <a:p>
          <a:endParaRPr lang="ru-RU"/>
        </a:p>
      </dgm:t>
    </dgm:pt>
    <dgm:pt modelId="{32978A00-0707-4B8C-841E-E966277E6BF8}">
      <dgm:prSet custT="1"/>
      <dgm:spPr/>
      <dgm:t>
        <a:bodyPr/>
        <a:lstStyle/>
        <a:p>
          <a:r>
            <a:rPr lang="ru-RU" sz="1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Субвенции </a:t>
          </a:r>
          <a:r>
            <a:rPr lang="ru-RU" sz="1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 выполнение полномочий  краевых органов власти, переданных для исполнения в местные бюджеты</a:t>
          </a:r>
        </a:p>
      </dgm:t>
    </dgm:pt>
    <dgm:pt modelId="{C07B2359-1511-48D6-943C-968C21BF3BEB}" type="parTrans" cxnId="{AEA21E41-CC14-481C-9562-B0FEBC9C7761}">
      <dgm:prSet/>
      <dgm:spPr/>
      <dgm:t>
        <a:bodyPr/>
        <a:lstStyle/>
        <a:p>
          <a:endParaRPr lang="ru-RU"/>
        </a:p>
      </dgm:t>
    </dgm:pt>
    <dgm:pt modelId="{7BF811A8-C38D-4E75-95F4-C7E395FC2A58}" type="sibTrans" cxnId="{AEA21E41-CC14-481C-9562-B0FEBC9C7761}">
      <dgm:prSet/>
      <dgm:spPr/>
      <dgm:t>
        <a:bodyPr/>
        <a:lstStyle/>
        <a:p>
          <a:endParaRPr lang="ru-RU"/>
        </a:p>
      </dgm:t>
    </dgm:pt>
    <dgm:pt modelId="{5B3D049C-5FEA-413E-B3D7-384902EB2B1C}" type="pres">
      <dgm:prSet presAssocID="{AA014E8C-77D1-4CE0-A4F6-A17BDCC9178B}" presName="linear" presStyleCnt="0">
        <dgm:presLayoutVars>
          <dgm:dir/>
          <dgm:resizeHandles val="exact"/>
        </dgm:presLayoutVars>
      </dgm:prSet>
      <dgm:spPr/>
    </dgm:pt>
    <dgm:pt modelId="{C7A84257-A719-48C5-8B0B-8F106B08A075}" type="pres">
      <dgm:prSet presAssocID="{DC9845EC-3473-4DCA-9F16-CC3A59B76E64}" presName="comp" presStyleCnt="0"/>
      <dgm:spPr/>
    </dgm:pt>
    <dgm:pt modelId="{DBE70F71-481B-48C5-B8AB-6CA87EB0ACCF}" type="pres">
      <dgm:prSet presAssocID="{DC9845EC-3473-4DCA-9F16-CC3A59B76E64}" presName="box" presStyleLbl="node1" presStyleIdx="0" presStyleCnt="3"/>
      <dgm:spPr/>
    </dgm:pt>
    <dgm:pt modelId="{0D61FB57-8B10-45CE-B953-20E09333B008}" type="pres">
      <dgm:prSet presAssocID="{DC9845EC-3473-4DCA-9F16-CC3A59B76E64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4848F3FA-D0C9-4375-A211-2A6A54DB95AF}" type="pres">
      <dgm:prSet presAssocID="{DC9845EC-3473-4DCA-9F16-CC3A59B76E64}" presName="text" presStyleLbl="node1" presStyleIdx="0" presStyleCnt="3">
        <dgm:presLayoutVars>
          <dgm:bulletEnabled val="1"/>
        </dgm:presLayoutVars>
      </dgm:prSet>
      <dgm:spPr/>
    </dgm:pt>
    <dgm:pt modelId="{FD382F31-8FE4-4EA8-8781-9CE7AF0C4179}" type="pres">
      <dgm:prSet presAssocID="{83ABBA6B-EEFC-476E-9E58-01F3FF722E5E}" presName="spacer" presStyleCnt="0"/>
      <dgm:spPr/>
    </dgm:pt>
    <dgm:pt modelId="{E406E357-838F-4313-B20C-7678CC36CD47}" type="pres">
      <dgm:prSet presAssocID="{7295D25A-58D2-426B-9D89-660BB13F056A}" presName="comp" presStyleCnt="0"/>
      <dgm:spPr/>
    </dgm:pt>
    <dgm:pt modelId="{B88516FB-4093-4322-9BCB-A331F5BC9BB0}" type="pres">
      <dgm:prSet presAssocID="{7295D25A-58D2-426B-9D89-660BB13F056A}" presName="box" presStyleLbl="node1" presStyleIdx="1" presStyleCnt="3"/>
      <dgm:spPr/>
    </dgm:pt>
    <dgm:pt modelId="{4B71DD82-1313-4F7B-8238-4B1AC2E7F67B}" type="pres">
      <dgm:prSet presAssocID="{7295D25A-58D2-426B-9D89-660BB13F056A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43B0D87F-85EB-4A60-B557-804B091028D6}" type="pres">
      <dgm:prSet presAssocID="{7295D25A-58D2-426B-9D89-660BB13F056A}" presName="text" presStyleLbl="node1" presStyleIdx="1" presStyleCnt="3">
        <dgm:presLayoutVars>
          <dgm:bulletEnabled val="1"/>
        </dgm:presLayoutVars>
      </dgm:prSet>
      <dgm:spPr/>
    </dgm:pt>
    <dgm:pt modelId="{2EF27A41-5D6C-418C-8C92-5BE636C094BA}" type="pres">
      <dgm:prSet presAssocID="{F235CE51-92B6-4E88-B018-3BA73AD6A684}" presName="spacer" presStyleCnt="0"/>
      <dgm:spPr/>
    </dgm:pt>
    <dgm:pt modelId="{E52067F5-AD2B-4FA8-BDED-2DD032031D6F}" type="pres">
      <dgm:prSet presAssocID="{32978A00-0707-4B8C-841E-E966277E6BF8}" presName="comp" presStyleCnt="0"/>
      <dgm:spPr/>
    </dgm:pt>
    <dgm:pt modelId="{B381388E-5649-4C14-8C9A-9C10AF895E40}" type="pres">
      <dgm:prSet presAssocID="{32978A00-0707-4B8C-841E-E966277E6BF8}" presName="box" presStyleLbl="node1" presStyleIdx="2" presStyleCnt="3"/>
      <dgm:spPr/>
    </dgm:pt>
    <dgm:pt modelId="{E94C51A2-84A8-40A1-BC3A-3F701EB2FCFA}" type="pres">
      <dgm:prSet presAssocID="{32978A00-0707-4B8C-841E-E966277E6BF8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281BD269-4F9E-4CC4-B937-78A940257E74}" type="pres">
      <dgm:prSet presAssocID="{32978A00-0707-4B8C-841E-E966277E6BF8}" presName="text" presStyleLbl="node1" presStyleIdx="2" presStyleCnt="3">
        <dgm:presLayoutVars>
          <dgm:bulletEnabled val="1"/>
        </dgm:presLayoutVars>
      </dgm:prSet>
      <dgm:spPr/>
    </dgm:pt>
  </dgm:ptLst>
  <dgm:cxnLst>
    <dgm:cxn modelId="{9215D805-030C-46BB-A4A6-01C4A01C319C}" srcId="{AA014E8C-77D1-4CE0-A4F6-A17BDCC9178B}" destId="{7295D25A-58D2-426B-9D89-660BB13F056A}" srcOrd="1" destOrd="0" parTransId="{A389F209-BAD3-4EEA-AE1C-F05F1222B758}" sibTransId="{F235CE51-92B6-4E88-B018-3BA73AD6A684}"/>
    <dgm:cxn modelId="{16B95716-EE5A-4F73-99A5-D619D15750D6}" type="presOf" srcId="{DC9845EC-3473-4DCA-9F16-CC3A59B76E64}" destId="{DBE70F71-481B-48C5-B8AB-6CA87EB0ACCF}" srcOrd="0" destOrd="0" presId="urn:microsoft.com/office/officeart/2005/8/layout/vList4"/>
    <dgm:cxn modelId="{7CF38822-7166-4A09-8886-6ABC514B565D}" type="presOf" srcId="{32978A00-0707-4B8C-841E-E966277E6BF8}" destId="{B381388E-5649-4C14-8C9A-9C10AF895E40}" srcOrd="0" destOrd="0" presId="urn:microsoft.com/office/officeart/2005/8/layout/vList4"/>
    <dgm:cxn modelId="{54A6C124-8553-4C8A-8E42-B54C01C6573B}" type="presOf" srcId="{32978A00-0707-4B8C-841E-E966277E6BF8}" destId="{281BD269-4F9E-4CC4-B937-78A940257E74}" srcOrd="1" destOrd="0" presId="urn:microsoft.com/office/officeart/2005/8/layout/vList4"/>
    <dgm:cxn modelId="{6DEE0B3B-DA41-4098-9C45-9AAA22BA3875}" type="presOf" srcId="{7295D25A-58D2-426B-9D89-660BB13F056A}" destId="{B88516FB-4093-4322-9BCB-A331F5BC9BB0}" srcOrd="0" destOrd="0" presId="urn:microsoft.com/office/officeart/2005/8/layout/vList4"/>
    <dgm:cxn modelId="{AEA21E41-CC14-481C-9562-B0FEBC9C7761}" srcId="{AA014E8C-77D1-4CE0-A4F6-A17BDCC9178B}" destId="{32978A00-0707-4B8C-841E-E966277E6BF8}" srcOrd="2" destOrd="0" parTransId="{C07B2359-1511-48D6-943C-968C21BF3BEB}" sibTransId="{7BF811A8-C38D-4E75-95F4-C7E395FC2A58}"/>
    <dgm:cxn modelId="{339CA07C-EFBE-4194-9765-A3EAA9B19EC5}" type="presOf" srcId="{AA014E8C-77D1-4CE0-A4F6-A17BDCC9178B}" destId="{5B3D049C-5FEA-413E-B3D7-384902EB2B1C}" srcOrd="0" destOrd="0" presId="urn:microsoft.com/office/officeart/2005/8/layout/vList4"/>
    <dgm:cxn modelId="{AB6E3FCD-7BD8-4828-AE66-9A0CB09069AA}" type="presOf" srcId="{DC9845EC-3473-4DCA-9F16-CC3A59B76E64}" destId="{4848F3FA-D0C9-4375-A211-2A6A54DB95AF}" srcOrd="1" destOrd="0" presId="urn:microsoft.com/office/officeart/2005/8/layout/vList4"/>
    <dgm:cxn modelId="{A6445CE3-8252-448F-861A-1B9579401BF2}" type="presOf" srcId="{7295D25A-58D2-426B-9D89-660BB13F056A}" destId="{43B0D87F-85EB-4A60-B557-804B091028D6}" srcOrd="1" destOrd="0" presId="urn:microsoft.com/office/officeart/2005/8/layout/vList4"/>
    <dgm:cxn modelId="{4CBB47E7-18A9-4714-A172-DB39524A6744}" srcId="{AA014E8C-77D1-4CE0-A4F6-A17BDCC9178B}" destId="{DC9845EC-3473-4DCA-9F16-CC3A59B76E64}" srcOrd="0" destOrd="0" parTransId="{C7D4BD1C-6EEA-41F5-B506-48E735E84C65}" sibTransId="{83ABBA6B-EEFC-476E-9E58-01F3FF722E5E}"/>
    <dgm:cxn modelId="{9A4A0862-15E6-4D90-A45C-F3B450D75993}" type="presParOf" srcId="{5B3D049C-5FEA-413E-B3D7-384902EB2B1C}" destId="{C7A84257-A719-48C5-8B0B-8F106B08A075}" srcOrd="0" destOrd="0" presId="urn:microsoft.com/office/officeart/2005/8/layout/vList4"/>
    <dgm:cxn modelId="{4484EBED-557F-4E5C-8930-6CB979CCAA90}" type="presParOf" srcId="{C7A84257-A719-48C5-8B0B-8F106B08A075}" destId="{DBE70F71-481B-48C5-B8AB-6CA87EB0ACCF}" srcOrd="0" destOrd="0" presId="urn:microsoft.com/office/officeart/2005/8/layout/vList4"/>
    <dgm:cxn modelId="{5B419D06-63BF-4A93-A70A-72A5797FE2EE}" type="presParOf" srcId="{C7A84257-A719-48C5-8B0B-8F106B08A075}" destId="{0D61FB57-8B10-45CE-B953-20E09333B008}" srcOrd="1" destOrd="0" presId="urn:microsoft.com/office/officeart/2005/8/layout/vList4"/>
    <dgm:cxn modelId="{FC53812A-44A8-41C4-966D-2428A98D4FD7}" type="presParOf" srcId="{C7A84257-A719-48C5-8B0B-8F106B08A075}" destId="{4848F3FA-D0C9-4375-A211-2A6A54DB95AF}" srcOrd="2" destOrd="0" presId="urn:microsoft.com/office/officeart/2005/8/layout/vList4"/>
    <dgm:cxn modelId="{09603BFA-8FF0-4E11-9892-3D3A0E930FCB}" type="presParOf" srcId="{5B3D049C-5FEA-413E-B3D7-384902EB2B1C}" destId="{FD382F31-8FE4-4EA8-8781-9CE7AF0C4179}" srcOrd="1" destOrd="0" presId="urn:microsoft.com/office/officeart/2005/8/layout/vList4"/>
    <dgm:cxn modelId="{3B689EA3-8FAC-46B1-9E9A-8AFDEA702354}" type="presParOf" srcId="{5B3D049C-5FEA-413E-B3D7-384902EB2B1C}" destId="{E406E357-838F-4313-B20C-7678CC36CD47}" srcOrd="2" destOrd="0" presId="urn:microsoft.com/office/officeart/2005/8/layout/vList4"/>
    <dgm:cxn modelId="{5494B031-9718-4E25-BB65-01A1CE548EC1}" type="presParOf" srcId="{E406E357-838F-4313-B20C-7678CC36CD47}" destId="{B88516FB-4093-4322-9BCB-A331F5BC9BB0}" srcOrd="0" destOrd="0" presId="urn:microsoft.com/office/officeart/2005/8/layout/vList4"/>
    <dgm:cxn modelId="{F55B1077-EDFD-4D55-9AB2-0E8B2E36B951}" type="presParOf" srcId="{E406E357-838F-4313-B20C-7678CC36CD47}" destId="{4B71DD82-1313-4F7B-8238-4B1AC2E7F67B}" srcOrd="1" destOrd="0" presId="urn:microsoft.com/office/officeart/2005/8/layout/vList4"/>
    <dgm:cxn modelId="{3D5F9D19-63B1-40CE-9D6D-96CEBB6ACC1D}" type="presParOf" srcId="{E406E357-838F-4313-B20C-7678CC36CD47}" destId="{43B0D87F-85EB-4A60-B557-804B091028D6}" srcOrd="2" destOrd="0" presId="urn:microsoft.com/office/officeart/2005/8/layout/vList4"/>
    <dgm:cxn modelId="{96BAD296-2FAE-4C9F-B633-C0EE1BA446C2}" type="presParOf" srcId="{5B3D049C-5FEA-413E-B3D7-384902EB2B1C}" destId="{2EF27A41-5D6C-418C-8C92-5BE636C094BA}" srcOrd="3" destOrd="0" presId="urn:microsoft.com/office/officeart/2005/8/layout/vList4"/>
    <dgm:cxn modelId="{2ABC8CF8-B8AF-486E-97E0-34CE0564F480}" type="presParOf" srcId="{5B3D049C-5FEA-413E-B3D7-384902EB2B1C}" destId="{E52067F5-AD2B-4FA8-BDED-2DD032031D6F}" srcOrd="4" destOrd="0" presId="urn:microsoft.com/office/officeart/2005/8/layout/vList4"/>
    <dgm:cxn modelId="{BF79384D-EB26-4522-98DF-9CF2D6FB8A08}" type="presParOf" srcId="{E52067F5-AD2B-4FA8-BDED-2DD032031D6F}" destId="{B381388E-5649-4C14-8C9A-9C10AF895E40}" srcOrd="0" destOrd="0" presId="urn:microsoft.com/office/officeart/2005/8/layout/vList4"/>
    <dgm:cxn modelId="{F5CC6898-0BFC-4FFB-8314-C78111269F89}" type="presParOf" srcId="{E52067F5-AD2B-4FA8-BDED-2DD032031D6F}" destId="{E94C51A2-84A8-40A1-BC3A-3F701EB2FCFA}" srcOrd="1" destOrd="0" presId="urn:microsoft.com/office/officeart/2005/8/layout/vList4"/>
    <dgm:cxn modelId="{84CC77A3-FABF-48EF-8A4D-16E6F3520531}" type="presParOf" srcId="{E52067F5-AD2B-4FA8-BDED-2DD032031D6F}" destId="{281BD269-4F9E-4CC4-B937-78A940257E7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70F71-481B-48C5-B8AB-6CA87EB0ACCF}">
      <dsp:nvSpPr>
        <dsp:cNvPr id="0" name=""/>
        <dsp:cNvSpPr/>
      </dsp:nvSpPr>
      <dsp:spPr>
        <a:xfrm>
          <a:off x="0" y="0"/>
          <a:ext cx="5040559" cy="855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b="1" i="0" kern="1200" baseline="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Дотации</a:t>
          </a:r>
          <a:r>
            <a:rPr lang="ru-RU" sz="1400" b="0" i="0" kern="1200" baseline="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 в целях сокращения различия в бюджетной обеспеченности и обеспечения сбалансированности муниципальных образований</a:t>
          </a:r>
        </a:p>
      </dsp:txBody>
      <dsp:txXfrm>
        <a:off x="1093692" y="0"/>
        <a:ext cx="3946866" cy="855807"/>
      </dsp:txXfrm>
    </dsp:sp>
    <dsp:sp modelId="{0D61FB57-8B10-45CE-B953-20E09333B008}">
      <dsp:nvSpPr>
        <dsp:cNvPr id="0" name=""/>
        <dsp:cNvSpPr/>
      </dsp:nvSpPr>
      <dsp:spPr>
        <a:xfrm>
          <a:off x="85580" y="85580"/>
          <a:ext cx="1008111" cy="68464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8516FB-4093-4322-9BCB-A331F5BC9BB0}">
      <dsp:nvSpPr>
        <dsp:cNvPr id="0" name=""/>
        <dsp:cNvSpPr/>
      </dsp:nvSpPr>
      <dsp:spPr>
        <a:xfrm>
          <a:off x="0" y="941388"/>
          <a:ext cx="5040559" cy="855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Субсидии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на финансирование на долевой основе социально значимых расходов местных бюджетов</a:t>
          </a:r>
        </a:p>
      </dsp:txBody>
      <dsp:txXfrm>
        <a:off x="1093692" y="941388"/>
        <a:ext cx="3946866" cy="855807"/>
      </dsp:txXfrm>
    </dsp:sp>
    <dsp:sp modelId="{4B71DD82-1313-4F7B-8238-4B1AC2E7F67B}">
      <dsp:nvSpPr>
        <dsp:cNvPr id="0" name=""/>
        <dsp:cNvSpPr/>
      </dsp:nvSpPr>
      <dsp:spPr>
        <a:xfrm>
          <a:off x="85580" y="1026969"/>
          <a:ext cx="1008111" cy="68464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81388E-5649-4C14-8C9A-9C10AF895E40}">
      <dsp:nvSpPr>
        <dsp:cNvPr id="0" name=""/>
        <dsp:cNvSpPr/>
      </dsp:nvSpPr>
      <dsp:spPr>
        <a:xfrm>
          <a:off x="0" y="1882777"/>
          <a:ext cx="5040559" cy="855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Субвенции </a:t>
          </a:r>
          <a:r>
            <a:rPr lang="ru-RU" sz="1400" b="1" kern="1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400" kern="1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 выполнение полномочий  краевых органов власти, переданных для исполнения в местные бюджеты</a:t>
          </a:r>
        </a:p>
      </dsp:txBody>
      <dsp:txXfrm>
        <a:off x="1093692" y="1882777"/>
        <a:ext cx="3946866" cy="855807"/>
      </dsp:txXfrm>
    </dsp:sp>
    <dsp:sp modelId="{E94C51A2-84A8-40A1-BC3A-3F701EB2FCFA}">
      <dsp:nvSpPr>
        <dsp:cNvPr id="0" name=""/>
        <dsp:cNvSpPr/>
      </dsp:nvSpPr>
      <dsp:spPr>
        <a:xfrm>
          <a:off x="85580" y="1968357"/>
          <a:ext cx="1008111" cy="68464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1A8D7CD-8991-473A-98DD-9481C69F516C}" type="datetime1">
              <a:rPr lang="ru-RU" smtClean="0"/>
              <a:t>03.02.2022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A4CBEF8-5CDE-472B-839B-B8BB0C88100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89E2E-5006-462F-9CFF-40BE8892199F}" type="datetime1">
              <a:rPr lang="ru-RU" smtClean="0"/>
              <a:pPr/>
              <a:t>03.02.2022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BB98AFB-CB0D-4DFE-87B9-B4B0D0DE73CD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686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2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84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90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2416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545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477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537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03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BB98AFB-CB0D-4DFE-87B9-B4B0D0DE73CD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98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 rtlCol="0">
            <a:normAutofit/>
          </a:bodyPr>
          <a:lstStyle>
            <a:lvl1pPr>
              <a:defRPr sz="5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 rtlCol="0"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1496C0B-B31D-497F-9CE4-6E431D417F46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647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5F7D0D-9C0B-42C0-9BF9-5FB54A607EF4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6809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3E89C5-D85E-4904-A3B3-21A025A36710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8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F1CBF33-99D0-4B58-882B-5267B7A4CC16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2915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rtlCol="0" anchor="b">
            <a:normAutofit/>
          </a:bodyPr>
          <a:lstStyle>
            <a:lvl1pPr algn="l">
              <a:defRPr sz="5400" b="1" cap="none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F105AF-73C1-4F69-BBE7-4B515F245F84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013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D999AE-4496-4A50-B2C7-3CFC0508C87E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1370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5B330E-76FE-4B0A-B62E-9DA8ADBB56B9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007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26039CF-334C-46F0-98D6-52EB300FDF3E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0715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30C9EF-6ECF-471E-9B05-297DB3344CFA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415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rtlCol="0" anchor="b">
            <a:normAutofit/>
          </a:bodyPr>
          <a:lstStyle>
            <a:lvl1pPr algn="l">
              <a:defRPr sz="3600" b="1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5CFBC1-777C-451A-8A03-EE746BBDCB41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AEAE4A8-A6E5-453E-B946-FB774B73F48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017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rtlCol="0" anchor="b">
            <a:noAutofit/>
          </a:bodyPr>
          <a:lstStyle>
            <a:lvl1pPr algn="l">
              <a:defRPr sz="3600" b="1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196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DD312389-0A3B-4391-96D8-8E3F6108E838}" type="datetime1">
              <a:rPr lang="ru-RU" noProof="0" smtClean="0"/>
              <a:t>03.02.2022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AAEAE4A8-A6E5-453E-B946-FB774B73F48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6.emf"/><Relationship Id="rId4" Type="http://schemas.openxmlformats.org/officeDocument/2006/relationships/oleObject" Target="../embeddings/Microsoft_Excel_97-2003_Worksheet2.xls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Microsoft_Excel_97-2003_Worksheet.xls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4" y="533401"/>
            <a:ext cx="7549478" cy="735360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образование Крыловский район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2" y="2420888"/>
            <a:ext cx="5893296" cy="2379712"/>
          </a:xfrm>
        </p:spPr>
        <p:txBody>
          <a:bodyPr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49E39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5200" b="1" i="1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Бюджет для граждан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1CDF465-E947-489F-A6B6-F2B30E99B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8588" y="3429000"/>
            <a:ext cx="40671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879376"/>
          </a:xfrm>
        </p:spPr>
        <p:txBody>
          <a:bodyPr rtlCol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  ДОХОДОВ  БЮДЖЕТА </a:t>
            </a:r>
            <a:b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МУНИЦИПАЛЬНОГО  ОБРАЗОВАНИЯ   КРЫЛОВСКИЙ   РАЙОН </a:t>
            </a:r>
            <a:b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(в процентах)</a:t>
            </a:r>
            <a:r>
              <a:rPr kumimoji="0" lang="ru-RU" altLang="ru-RU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altLang="ru-RU" sz="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0525" y="2132856"/>
            <a:ext cx="8686800" cy="1371600"/>
          </a:xfrm>
        </p:spPr>
        <p:txBody>
          <a:bodyPr rtlCol="0"/>
          <a:lstStyle/>
          <a:p>
            <a:pPr rtl="0"/>
            <a:endParaRPr lang="ru-RU" dirty="0"/>
          </a:p>
        </p:txBody>
      </p:sp>
      <p:graphicFrame>
        <p:nvGraphicFramePr>
          <p:cNvPr id="4" name="Object 1">
            <a:extLst>
              <a:ext uri="{FF2B5EF4-FFF2-40B4-BE49-F238E27FC236}">
                <a16:creationId xmlns:a16="http://schemas.microsoft.com/office/drawing/2014/main" id="{D7453483-7BA2-4761-B631-5413FCA8D2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0324914"/>
              </p:ext>
            </p:extLst>
          </p:nvPr>
        </p:nvGraphicFramePr>
        <p:xfrm>
          <a:off x="504825" y="1571625"/>
          <a:ext cx="9622035" cy="474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Worksheet" r:id="rId4" imgW="8134474" imgH="4743606" progId="Excel.Sheet.8">
                  <p:embed/>
                </p:oleObj>
              </mc:Choice>
              <mc:Fallback>
                <p:oleObj name="Worksheet" r:id="rId4" imgW="8134474" imgH="4743606" progId="Excel.Sheet.8">
                  <p:embed/>
                  <p:pic>
                    <p:nvPicPr>
                      <p:cNvPr id="27651" name="Object 1">
                        <a:extLst>
                          <a:ext uri="{FF2B5EF4-FFF2-40B4-BE49-F238E27FC236}">
                            <a16:creationId xmlns:a16="http://schemas.microsoft.com/office/drawing/2014/main" id="{20EBFC49-0CED-46AC-BA30-BDC2D79DAFC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25" y="1571625"/>
                        <a:ext cx="9622035" cy="474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117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892" y="533400"/>
            <a:ext cx="8568952" cy="1066800"/>
          </a:xfrm>
        </p:spPr>
        <p:txBody>
          <a:bodyPr rtlCol="0">
            <a:no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РАСХОДЫ БЮДЖЕТА </a:t>
            </a:r>
            <a:b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МУНИЦИПАЛЬНОГО ОБРАЗОВАНИЯ КРЫЛОВСКИЙ РАЙОН </a:t>
            </a:r>
            <a:b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РАЗДЕЛАМ БЮДЖЕТНОЙ КЛАССИФИКАЦИИ РАСХОДОВ</a:t>
            </a:r>
            <a:b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                                                           </a:t>
            </a:r>
            <a:r>
              <a:rPr kumimoji="0" lang="ru-RU" altLang="ru-RU" sz="14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BBD93CE0-364C-4D14-9DF4-7EE4A3C5BA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349294"/>
              </p:ext>
            </p:extLst>
          </p:nvPr>
        </p:nvGraphicFramePr>
        <p:xfrm>
          <a:off x="1413892" y="1600200"/>
          <a:ext cx="8568952" cy="4418748"/>
        </p:xfrm>
        <a:graphic>
          <a:graphicData uri="http://schemas.openxmlformats.org/drawingml/2006/table">
            <a:tbl>
              <a:tblPr/>
              <a:tblGrid>
                <a:gridCol w="6080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3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3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427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бюджетной классификации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9" marR="514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итоге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1073075,7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91232,1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8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95,0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меньше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0,1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8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9070,4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8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22847,8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51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60893,7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784739,4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73,1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29966,8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750,0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45806,9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25173,6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 трансферты общего характера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51459" marR="5145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21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B7D8C9F-6731-4BBB-839D-788FFA2B902B}"/>
              </a:ext>
            </a:extLst>
          </p:cNvPr>
          <p:cNvSpPr txBox="1"/>
          <p:nvPr/>
        </p:nvSpPr>
        <p:spPr>
          <a:xfrm>
            <a:off x="1485900" y="404665"/>
            <a:ext cx="9793088" cy="58375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spc="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РАСХОДЫ  НА  ОБРАЗОВАНИЕ</a:t>
            </a:r>
            <a:endParaRPr lang="ru-RU" sz="3200" b="1" spc="2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D4FE8F3-C4E9-4AF3-B309-8718C3F91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524694"/>
              </p:ext>
            </p:extLst>
          </p:nvPr>
        </p:nvGraphicFramePr>
        <p:xfrm>
          <a:off x="1485900" y="1068388"/>
          <a:ext cx="6264696" cy="2972539"/>
        </p:xfrm>
        <a:graphic>
          <a:graphicData uri="http://schemas.openxmlformats.org/drawingml/2006/table">
            <a:tbl>
              <a:tblPr/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901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 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5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итоге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итоге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96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Образование, 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528849,0</a:t>
                      </a: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784739,4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7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143285,8</a:t>
                      </a: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148499,1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18,9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Общее образование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306015,4</a:t>
                      </a: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57,8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549487,3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Дополнительное образование детей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52886,6</a:t>
                      </a: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57134,7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72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7750,9</a:t>
                      </a: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9814,9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85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образования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18910,3</a:t>
                      </a: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19803,4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DFDFFCC-69C4-42FF-A546-6CD8BB48FB46}"/>
              </a:ext>
            </a:extLst>
          </p:cNvPr>
          <p:cNvSpPr txBox="1"/>
          <p:nvPr/>
        </p:nvSpPr>
        <p:spPr>
          <a:xfrm>
            <a:off x="2782044" y="4149080"/>
            <a:ext cx="59274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Структура расходов на образование  в 2022 году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5456CAE-309B-47ED-A241-5EBD14486F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32417" r="32417"/>
          <a:stretch>
            <a:fillRect/>
          </a:stretch>
        </p:blipFill>
        <p:spPr>
          <a:xfrm>
            <a:off x="8039100" y="1068388"/>
            <a:ext cx="3606800" cy="5384800"/>
          </a:xfrm>
          <a:prstGeom prst="rect">
            <a:avLst/>
          </a:prstGeom>
        </p:spPr>
      </p:pic>
      <p:graphicFrame>
        <p:nvGraphicFramePr>
          <p:cNvPr id="13" name="Object 1">
            <a:extLst>
              <a:ext uri="{FF2B5EF4-FFF2-40B4-BE49-F238E27FC236}">
                <a16:creationId xmlns:a16="http://schemas.microsoft.com/office/drawing/2014/main" id="{84D49A37-9A15-4503-9C28-C42CDC3573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9504858"/>
              </p:ext>
            </p:extLst>
          </p:nvPr>
        </p:nvGraphicFramePr>
        <p:xfrm>
          <a:off x="1485900" y="4527550"/>
          <a:ext cx="6336704" cy="192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Worksheet" r:id="rId4" imgW="7705882" imgH="2152546" progId="Excel.Sheet.8">
                  <p:embed/>
                </p:oleObj>
              </mc:Choice>
              <mc:Fallback>
                <p:oleObj name="Worksheet" r:id="rId4" imgW="7705882" imgH="2152546" progId="Excel.Sheet.8">
                  <p:embed/>
                  <p:pic>
                    <p:nvPicPr>
                      <p:cNvPr id="29753" name="Object 1">
                        <a:extLst>
                          <a:ext uri="{FF2B5EF4-FFF2-40B4-BE49-F238E27FC236}">
                            <a16:creationId xmlns:a16="http://schemas.microsoft.com/office/drawing/2014/main" id="{6BD4A396-76B4-4B8C-B20F-B22C8ECD0EE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4527550"/>
                        <a:ext cx="6336704" cy="192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314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B7D8C9F-6731-4BBB-839D-788FFA2B902B}"/>
              </a:ext>
            </a:extLst>
          </p:cNvPr>
          <p:cNvSpPr txBox="1"/>
          <p:nvPr/>
        </p:nvSpPr>
        <p:spPr>
          <a:xfrm>
            <a:off x="1485900" y="404664"/>
            <a:ext cx="9145016" cy="1220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spc="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РАСХОДЫ  НА  КУЛЬТУРУ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1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1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b="1" spc="2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D4FE8F3-C4E9-4AF3-B309-8718C3F91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651847"/>
              </p:ext>
            </p:extLst>
          </p:nvPr>
        </p:nvGraphicFramePr>
        <p:xfrm>
          <a:off x="1485900" y="1341587"/>
          <a:ext cx="6264696" cy="2791571"/>
        </p:xfrm>
        <a:graphic>
          <a:graphicData uri="http://schemas.openxmlformats.org/drawingml/2006/table">
            <a:tbl>
              <a:tblPr/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901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 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5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исполнение, </a:t>
                      </a: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итоге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итоге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9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    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кинематография, всего,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33219,9</a:t>
                      </a: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29966,8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7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Культура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28104,9</a:t>
                      </a: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84,6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24978,1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83,4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0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культуры, кинематографии (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на обеспечение деятельности отдела культуры и централизованной бухгалтерии)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5115,0</a:t>
                      </a: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15,4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4988,7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16,6</a:t>
                      </a:r>
                    </a:p>
                  </a:txBody>
                  <a:tcPr marL="63507" marR="6350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0" name="Object 1">
            <a:extLst>
              <a:ext uri="{FF2B5EF4-FFF2-40B4-BE49-F238E27FC236}">
                <a16:creationId xmlns:a16="http://schemas.microsoft.com/office/drawing/2014/main" id="{4C1DA2F9-A269-459B-BBFD-7210DCCCF6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0872227"/>
              </p:ext>
            </p:extLst>
          </p:nvPr>
        </p:nvGraphicFramePr>
        <p:xfrm>
          <a:off x="8038628" y="1125135"/>
          <a:ext cx="3600400" cy="2887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Worksheet" r:id="rId3" imgW="3848202" imgH="3505304" progId="Excel.Sheet.8">
                  <p:embed/>
                </p:oleObj>
              </mc:Choice>
              <mc:Fallback>
                <p:oleObj name="Worksheet" r:id="rId3" imgW="3848202" imgH="3505304" progId="Excel.Sheet.8">
                  <p:embed/>
                  <p:pic>
                    <p:nvPicPr>
                      <p:cNvPr id="30758" name="Object 1">
                        <a:extLst>
                          <a:ext uri="{FF2B5EF4-FFF2-40B4-BE49-F238E27FC236}">
                            <a16:creationId xmlns:a16="http://schemas.microsoft.com/office/drawing/2014/main" id="{1C957BC7-F379-4DBF-8ABC-6C75644BC92C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8628" y="1125135"/>
                        <a:ext cx="3600400" cy="2887224"/>
                      </a:xfrm>
                      <a:prstGeom prst="rect">
                        <a:avLst/>
                      </a:prstGeom>
                      <a:solidFill>
                        <a:srgbClr val="D7F3F5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86558D0-EAC9-41B6-ACE6-1005AAE61E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00" y="4221088"/>
            <a:ext cx="6912767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34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7DC65B-FF9C-43B8-BA1D-E879A47ADE01}"/>
              </a:ext>
            </a:extLst>
          </p:cNvPr>
          <p:cNvSpPr txBox="1">
            <a:spLocks/>
          </p:cNvSpPr>
          <p:nvPr/>
        </p:nvSpPr>
        <p:spPr bwMode="auto">
          <a:xfrm>
            <a:off x="2205980" y="476672"/>
            <a:ext cx="756126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800" b="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ЗДРАВООХРАНЕНИЕ</a:t>
            </a:r>
            <a:b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                                                            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CFBCFF-ED43-4B8A-8CBB-42C66361E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2724" y="1519870"/>
            <a:ext cx="2867025" cy="3048000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A4EEA3A6-B795-4AF7-BE43-8DBC952FD2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151131"/>
              </p:ext>
            </p:extLst>
          </p:nvPr>
        </p:nvGraphicFramePr>
        <p:xfrm>
          <a:off x="1692275" y="1412875"/>
          <a:ext cx="6767513" cy="4202113"/>
        </p:xfrm>
        <a:graphic>
          <a:graphicData uri="http://schemas.openxmlformats.org/drawingml/2006/table">
            <a:tbl>
              <a:tblPr/>
              <a:tblGrid>
                <a:gridCol w="2493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40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95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15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2" marR="685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2" marR="6857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2" marR="6857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0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Амбулаторная помощь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(Осуществление отдельных государственных полномочий по строительству и реконструкции объектов здравоохранения, включая проектно-изыскательские работы, необходимых для организации оказания медицинской помощи в соответствии с территориальной программой государственных гарантий бесплатного оказания гражданам медицинской помощи в Краснодарском крае)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2" marR="6857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72" marR="6857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750,0</a:t>
                      </a:r>
                    </a:p>
                  </a:txBody>
                  <a:tcPr marL="68572" marR="6857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830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A57386-6B1E-4AB0-8525-13148DF7E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916" y="3653656"/>
            <a:ext cx="6264695" cy="3270226"/>
          </a:xfrm>
          <a:prstGeom prst="rect">
            <a:avLst/>
          </a:prstGeom>
        </p:spPr>
      </p:pic>
      <p:sp>
        <p:nvSpPr>
          <p:cNvPr id="7" name="WordArt 2">
            <a:extLst>
              <a:ext uri="{FF2B5EF4-FFF2-40B4-BE49-F238E27FC236}">
                <a16:creationId xmlns:a16="http://schemas.microsoft.com/office/drawing/2014/main" id="{D2B62E29-3C19-4E63-84BB-E10A3A6C062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557908" y="644525"/>
            <a:ext cx="10153128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EA428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СОЦИАЛЬНУЮ ПОЛИТИКУ</a:t>
            </a:r>
            <a:endParaRPr lang="ru-RU" sz="1400" b="1" kern="10" dirty="0">
              <a:solidFill>
                <a:srgbClr val="3F76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0CB4630A-1EA8-4A25-8A23-3AF767CA97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237219"/>
              </p:ext>
            </p:extLst>
          </p:nvPr>
        </p:nvGraphicFramePr>
        <p:xfrm>
          <a:off x="1629915" y="1322674"/>
          <a:ext cx="6264695" cy="2330982"/>
        </p:xfrm>
        <a:graphic>
          <a:graphicData uri="http://schemas.openxmlformats.org/drawingml/2006/table">
            <a:tbl>
              <a:tblPr/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24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469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8" marR="6855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итоге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итоге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политика, всего,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43311,9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45806,9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51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Социальное обеспечение населения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1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43221,9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45706,9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68558" marR="685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F3C5E87-A684-4C8C-BAEE-E0B712C122AE}"/>
              </a:ext>
            </a:extLst>
          </p:cNvPr>
          <p:cNvSpPr txBox="1"/>
          <p:nvPr/>
        </p:nvSpPr>
        <p:spPr>
          <a:xfrm>
            <a:off x="6526460" y="1072579"/>
            <a:ext cx="1062038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Object 1">
            <a:extLst>
              <a:ext uri="{FF2B5EF4-FFF2-40B4-BE49-F238E27FC236}">
                <a16:creationId xmlns:a16="http://schemas.microsoft.com/office/drawing/2014/main" id="{95FD7A5C-EF87-4C9D-99CF-1E924CA578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570225"/>
              </p:ext>
            </p:extLst>
          </p:nvPr>
        </p:nvGraphicFramePr>
        <p:xfrm>
          <a:off x="7966075" y="1319213"/>
          <a:ext cx="3744913" cy="421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" name="Worksheet" r:id="rId4" imgW="3448043" imgH="3847970" progId="Excel.Sheet.8">
                  <p:embed/>
                </p:oleObj>
              </mc:Choice>
              <mc:Fallback>
                <p:oleObj name="Worksheet" r:id="rId4" imgW="3448043" imgH="3847970" progId="Excel.Sheet.8">
                  <p:embed/>
                  <p:pic>
                    <p:nvPicPr>
                      <p:cNvPr id="32806" name="Object 1">
                        <a:extLst>
                          <a:ext uri="{FF2B5EF4-FFF2-40B4-BE49-F238E27FC236}">
                            <a16:creationId xmlns:a16="http://schemas.microsoft.com/office/drawing/2014/main" id="{6F8662FE-103C-4238-A913-957D2E92E568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6075" y="1319213"/>
                        <a:ext cx="3744913" cy="421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171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21423E-1D79-425D-84F4-6D20184FF98D}"/>
              </a:ext>
            </a:extLst>
          </p:cNvPr>
          <p:cNvSpPr txBox="1"/>
          <p:nvPr/>
        </p:nvSpPr>
        <p:spPr>
          <a:xfrm>
            <a:off x="1125860" y="548680"/>
            <a:ext cx="104411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0" cap="none" spc="0" normalizeH="0" baseline="0" noProof="0" dirty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ФИЗИЧЕСКУЮ КУЛЬТУРУ И СПОРТ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EE4ED2D-53D2-435E-AD0E-8428EB98BA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28013"/>
              </p:ext>
            </p:extLst>
          </p:nvPr>
        </p:nvGraphicFramePr>
        <p:xfrm>
          <a:off x="1197868" y="1556792"/>
          <a:ext cx="7416800" cy="1471132"/>
        </p:xfrm>
        <a:graphic>
          <a:graphicData uri="http://schemas.openxmlformats.org/drawingml/2006/table">
            <a:tbl>
              <a:tblPr/>
              <a:tblGrid>
                <a:gridCol w="281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30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год,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год,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Динамика,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2022/2021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9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 культура и   спорт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20634,9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25173,6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122,0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CB32644-D3F0-47DA-8DFE-BB81DDC743A3}"/>
              </a:ext>
            </a:extLst>
          </p:cNvPr>
          <p:cNvSpPr txBox="1"/>
          <p:nvPr/>
        </p:nvSpPr>
        <p:spPr>
          <a:xfrm>
            <a:off x="7354334" y="1315842"/>
            <a:ext cx="12779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C79A8A-1B0D-4B70-8C4E-06BCEB18B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460" y="3140968"/>
            <a:ext cx="4836368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71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EFC275-598E-4F70-8129-3F2305B24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591344"/>
          </a:xfrm>
        </p:spPr>
        <p:txBody>
          <a:bodyPr/>
          <a:lstStyle/>
          <a:p>
            <a:pPr algn="ctr"/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«ПРОГРАММНАЯ» СТРУКТУРА РАСХОДОВ БЮДЖЕТА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КРЫЛОВСКИЙ РАЙОН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одержимое 5">
            <a:extLst>
              <a:ext uri="{FF2B5EF4-FFF2-40B4-BE49-F238E27FC236}">
                <a16:creationId xmlns:a16="http://schemas.microsoft.com/office/drawing/2014/main" id="{825FC45E-1204-4779-AC3A-15F0089EAB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3664081"/>
              </p:ext>
            </p:extLst>
          </p:nvPr>
        </p:nvGraphicFramePr>
        <p:xfrm>
          <a:off x="1431925" y="1334865"/>
          <a:ext cx="8320088" cy="4873624"/>
        </p:xfrm>
        <a:graphic>
          <a:graphicData uri="http://schemas.openxmlformats.org/drawingml/2006/table">
            <a:tbl>
              <a:tblPr/>
              <a:tblGrid>
                <a:gridCol w="5902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8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329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4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общем объеме расходов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бюджета МО Крыловский район, всего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1073075,7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6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 муниципальных программ МО Крыловский район, всего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1063733,9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«Развитие образования»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755988,3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70,5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7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«Социальная поддержка граждан»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43918,0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97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«Обеспечение безопасности населения»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264,0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меньше 0,1%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0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«Развитие культуры»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58095,8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02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«Обращение с твердыми коммунальными отходами»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B696231-3E44-45BA-AFC8-79340E8CCA15}"/>
              </a:ext>
            </a:extLst>
          </p:cNvPr>
          <p:cNvSpPr txBox="1"/>
          <p:nvPr/>
        </p:nvSpPr>
        <p:spPr>
          <a:xfrm>
            <a:off x="8474075" y="1058640"/>
            <a:ext cx="12779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87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5">
            <a:extLst>
              <a:ext uri="{FF2B5EF4-FFF2-40B4-BE49-F238E27FC236}">
                <a16:creationId xmlns:a16="http://schemas.microsoft.com/office/drawing/2014/main" id="{8171C1EB-901A-4FF3-85C9-8E2F586D0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454498"/>
              </p:ext>
            </p:extLst>
          </p:nvPr>
        </p:nvGraphicFramePr>
        <p:xfrm>
          <a:off x="1557908" y="476672"/>
          <a:ext cx="8358188" cy="6134100"/>
        </p:xfrm>
        <a:graphic>
          <a:graphicData uri="http://schemas.openxmlformats.org/drawingml/2006/table">
            <a:tbl>
              <a:tblPr/>
              <a:tblGrid>
                <a:gridCol w="5929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4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4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0477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5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объеме расходов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6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«Развитие физической культуры и спорта»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25173,6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4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«Развитие жилищно-коммунального хозяйства»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58393,7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96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«Экономическое развитие»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983,0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«Молодежь Крыловского района»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«Развитие сельского хозяйства»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6080,5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04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 программа муниципального образования Крыловский район «Управление муниципальными финансами»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11694,6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0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«Муниципальное управление в муниципальном образовании Крыловский район»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68778,7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53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«Комплексное и устойчивое развитие в сфере архитектуры, градостроительства и размещения рекламных конструкций на территории МО Крыловский район»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78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>
            <a:extLst>
              <a:ext uri="{FF2B5EF4-FFF2-40B4-BE49-F238E27FC236}">
                <a16:creationId xmlns:a16="http://schemas.microsoft.com/office/drawing/2014/main" id="{6119A9A4-235D-451C-A4E3-01FED4B4FD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973611"/>
              </p:ext>
            </p:extLst>
          </p:nvPr>
        </p:nvGraphicFramePr>
        <p:xfrm>
          <a:off x="1557908" y="323102"/>
          <a:ext cx="8381032" cy="6289625"/>
        </p:xfrm>
        <a:graphic>
          <a:graphicData uri="http://schemas.openxmlformats.org/drawingml/2006/table">
            <a:tbl>
              <a:tblPr/>
              <a:tblGrid>
                <a:gridCol w="5945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7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7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959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объеме расходов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«Управление земельными участками и объектами недвижимости для муниципальных нужд»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2657,5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«Комплексное развитие пассажирского транспорта муниципального образования Крыловский район»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9500,0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«Повышение безопасности дорожного движения»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меньше 0,1%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«Предупреждение и ликвидация последствий чрезвычайных и стихийных бедствий в муниципальном образовании Крыловский район»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8320,4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«Поддержка Крыловского (Екатериновского) районного казачьего общества»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меньше 0,1%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«Гармонизация межнациональных отношений и профилактика экстремизма в муниципальном образовании Крыловский район»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меньше 0,1%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«Развитие архивного дела в муниципальном образовании Крыловский район»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меньше 0,1%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3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«Информатизация администрации муниципального образования Крыловский район»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3074,8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69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Бюджет для граждан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65213" y="1844824"/>
            <a:ext cx="7045424" cy="4174976"/>
          </a:xfrm>
        </p:spPr>
        <p:txBody>
          <a:bodyPr rtlCol="0"/>
          <a:lstStyle/>
          <a:p>
            <a:pPr rtl="0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на основе решения Совета муниципального образования Крыловский район  от 23 декабря 2021 года № 100        «О бюджете муниципального образования Крыловский район на 2022 год и на плановый период 2023 и 2024 годов»</a:t>
            </a:r>
          </a:p>
          <a:p>
            <a:pPr rtl="0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1DC03A-40BC-49A2-8584-12FB8706C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4532" y="3932312"/>
            <a:ext cx="4572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2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5">
            <a:extLst>
              <a:ext uri="{FF2B5EF4-FFF2-40B4-BE49-F238E27FC236}">
                <a16:creationId xmlns:a16="http://schemas.microsoft.com/office/drawing/2014/main" id="{01D10F94-DF94-40F6-BD60-7E4952195B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732521"/>
              </p:ext>
            </p:extLst>
          </p:nvPr>
        </p:nvGraphicFramePr>
        <p:xfrm>
          <a:off x="1413892" y="495934"/>
          <a:ext cx="8329612" cy="5866131"/>
        </p:xfrm>
        <a:graphic>
          <a:graphicData uri="http://schemas.openxmlformats.org/drawingml/2006/table">
            <a:tbl>
              <a:tblPr/>
              <a:tblGrid>
                <a:gridCol w="5909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2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020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3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общем объеме расходов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«Система комплексного обеспечения безопасности жизнедеятельности в муниципальном образовании  Крыловский район»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750,0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Крыловский район «Взаимодействие администрации муниципального образования Крыловский район со средствами массовой информации»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3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на непрограммную деятельность, всего</a:t>
                      </a: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9341,8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3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762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34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Непрограммные расходы органов местного самоуправления (резервные фонды администрации муниципального образования, осуществление полномочий по составлению (изменению) списков кандидатов в присяжные заседатели федеральных судов общей юрисдикции в Российской Федерации, мероприятия по обеспечению мобилизационной готовности экономики, создание условий для оказания медицинской помощи населению на территории муниципального района, капитальный ремонт, ремонт и содержание автомобильных дорог, премирование победителей конкурса на звание «Лучший орган территориального общественного самоуправления»)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7743,3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Контрольно-счетной палаты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1598,5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26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0A129D88-11F0-487D-BA22-180998167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950" y="730250"/>
            <a:ext cx="7358063" cy="314007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Контактная информация</a:t>
            </a:r>
            <a:endParaRPr lang="ru-RU" altLang="ru-RU" sz="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Финансовое управление </a:t>
            </a:r>
            <a:endParaRPr lang="ru-RU" altLang="ru-RU" sz="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администрации муниципального образования </a:t>
            </a:r>
            <a:endParaRPr lang="ru-RU" altLang="ru-RU" sz="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Крыловский район</a:t>
            </a:r>
            <a:endParaRPr lang="ru-RU" altLang="ru-RU" sz="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Адрес: 352080,</a:t>
            </a:r>
            <a:endParaRPr lang="ru-RU" altLang="ru-RU" sz="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ст. Крыловская, ул. Орджоникидзе, д. 43, ком. № 60</a:t>
            </a:r>
            <a:endParaRPr lang="ru-RU" altLang="ru-RU" sz="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Телефон: (86161) 31-2-91</a:t>
            </a:r>
            <a:endParaRPr lang="ru-RU" altLang="ru-RU" sz="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Факс: (86161) 32-5-67</a:t>
            </a:r>
            <a:endParaRPr lang="ru-RU" altLang="ru-RU" sz="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Адрес электронной почты:</a:t>
            </a:r>
            <a:endParaRPr lang="ru-RU" altLang="ru-RU" sz="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 defTabSz="4572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fuamokryl@mail.ru</a:t>
            </a:r>
            <a:endParaRPr lang="ru-RU" altLang="ru-RU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7C7B2435-DD39-44E5-B7AA-E8F1DA147624}"/>
              </a:ext>
            </a:extLst>
          </p:cNvPr>
          <p:cNvSpPr txBox="1">
            <a:spLocks/>
          </p:cNvSpPr>
          <p:nvPr/>
        </p:nvSpPr>
        <p:spPr>
          <a:xfrm>
            <a:off x="2133972" y="5229200"/>
            <a:ext cx="7761758" cy="79208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algn="ctr" defTabSz="457200">
              <a:spcBef>
                <a:spcPct val="20000"/>
              </a:spcBef>
              <a:buClr>
                <a:srgbClr val="549E39"/>
              </a:buClr>
              <a:buSzPct val="70000"/>
              <a:buFont typeface="Wingdings 2"/>
              <a:buNone/>
              <a:defRPr/>
            </a:pPr>
            <a:r>
              <a:rPr lang="ru-RU" sz="54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  <a:r>
              <a:rPr lang="ru-RU" sz="5400" dirty="0">
                <a:solidFill>
                  <a:srgbClr val="455F51"/>
                </a:solidFill>
                <a:latin typeface="Century Gothic"/>
              </a:rPr>
              <a:t>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A7CAB39-A8D1-47E2-B0C6-CC20C8E35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684" y="188639"/>
            <a:ext cx="3480048" cy="36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0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75C8914-61E5-4223-B050-7A57DE2FF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932" y="332656"/>
            <a:ext cx="849694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3" y="838200"/>
            <a:ext cx="4114800" cy="5181600"/>
          </a:xfrm>
        </p:spPr>
        <p:txBody>
          <a:bodyPr rtlCol="0">
            <a:norm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Franklin Gothic Book" panose="020B0604020202020204" pitchFamily="34" charset="0"/>
                <a:ea typeface="+mn-ea"/>
                <a:cs typeface="+mn-cs"/>
              </a:rPr>
              <a:t>«Бюджет для граждан» </a:t>
            </a: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Franklin Gothic Book" panose="020B0604020202020204" pitchFamily="34" charset="0"/>
                <a:ea typeface="+mn-ea"/>
                <a:cs typeface="+mn-cs"/>
              </a:rPr>
              <a:t>- это документ, представленный в виде аналитического материала. Он разработан финансовым управлением администрации муниципального образования Крыловский район. Основная цель – донести актуальную информацию о бюджете в простой для понимания форме. «Бюджет для граждан» предназначен для вас, уважаемые жители района. Его «прочтение» не требует специальных знаний в сфере бюджетного законодательства.</a:t>
            </a:r>
          </a:p>
          <a:p>
            <a:pPr rtl="0"/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ECBF3E-B3B8-4FEA-8C98-86BDE45866DA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1" r="28541"/>
          <a:stretch>
            <a:fillRect/>
          </a:stretch>
        </p:blipFill>
        <p:spPr bwMode="auto">
          <a:xfrm>
            <a:off x="5865812" y="838200"/>
            <a:ext cx="5780173" cy="460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55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7765503" cy="1066800"/>
          </a:xfrm>
        </p:spPr>
        <p:txBody>
          <a:bodyPr rtlCol="0">
            <a:normAutofit fontScale="9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 w="10541" cmpd="sng">
                  <a:solidFill>
                    <a:srgbClr val="8AB833">
                      <a:lumMod val="5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Arial" charset="0"/>
              </a:rPr>
              <a:t>Как происходит подготовка проекта бюджета муниципального образования ?</a:t>
            </a:r>
            <a:br>
              <a:rPr kumimoji="0" lang="ru-RU" sz="2200" b="0" i="0" u="none" strike="noStrike" kern="1200" cap="none" spc="0" normalizeH="0" baseline="0" noProof="0" dirty="0">
                <a:ln w="10541" cmpd="sng">
                  <a:solidFill>
                    <a:srgbClr val="8AB833">
                      <a:lumMod val="5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Arial" charset="0"/>
              </a:rPr>
            </a:br>
            <a:r>
              <a:rPr kumimoji="0" lang="ru-RU" sz="1600" b="0" i="0" u="none" strike="noStrike" kern="1200" cap="none" spc="0" normalizeH="0" noProof="0" dirty="0">
                <a:ln w="10541" cmpd="sng">
                  <a:solidFill>
                    <a:srgbClr val="8AB833">
                      <a:lumMod val="5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Бюджет муниципального образования Крыловский район на 2022 год и на плановый период 2023 и 2024 годов  сформирован в программном формате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8686800" cy="685801"/>
          </a:xfrm>
        </p:spPr>
        <p:txBody>
          <a:bodyPr rtlCol="0">
            <a:normAutofit fontScale="8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30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Times New Roman" panose="02020603050405020304" pitchFamily="18" charset="0"/>
              </a:rPr>
              <a:t>Составление проекта бюджета основывается на</a:t>
            </a:r>
          </a:p>
          <a:p>
            <a:pPr rtl="0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2148879" cy="3429000"/>
          </a:xfrm>
          <a:solidFill>
            <a:schemeClr val="bg2">
              <a:lumMod val="90000"/>
            </a:schemeClr>
          </a:solidFill>
        </p:spPr>
        <p:txBody>
          <a:bodyPr rtlCol="0">
            <a:normAutofit fontScale="92500" lnSpcReduction="10000"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Послании Президента Российской Федерации Федеральному Собранию Российской Федерации от 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21 апреля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2021 года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ru-RU" sz="6600" b="1" i="0" u="none" strike="noStrike" kern="1200" cap="none" spc="0" normalizeH="0" baseline="0" noProof="0" dirty="0">
              <a:ln>
                <a:noFill/>
              </a:ln>
              <a:solidFill>
                <a:srgbClr val="206028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640822" y="2592198"/>
            <a:ext cx="2309575" cy="3427602"/>
          </a:xfrm>
          <a:solidFill>
            <a:schemeClr val="bg2">
              <a:lumMod val="90000"/>
            </a:schemeClr>
          </a:solidFill>
        </p:spPr>
        <p:txBody>
          <a:bodyPr rtlCol="0">
            <a:normAutofit fontScale="92500" lnSpcReduction="10000"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Century Gothic"/>
              </a:rPr>
              <a:t>прогнозе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социально-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экономического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развития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муниципального образования Крыловский район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на 2022-2024 годы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ru-RU" sz="6600" b="1" i="0" u="none" strike="noStrike" kern="1200" cap="none" spc="0" normalizeH="0" baseline="0" noProof="0" dirty="0">
              <a:ln>
                <a:noFill/>
              </a:ln>
              <a:solidFill>
                <a:srgbClr val="206028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  <p:sp>
        <p:nvSpPr>
          <p:cNvPr id="18" name="Объект 5">
            <a:extLst>
              <a:ext uri="{FF2B5EF4-FFF2-40B4-BE49-F238E27FC236}">
                <a16:creationId xmlns:a16="http://schemas.microsoft.com/office/drawing/2014/main" id="{D683FCE5-BC9F-49F6-87D4-EB7F14B7BBB0}"/>
              </a:ext>
            </a:extLst>
          </p:cNvPr>
          <p:cNvSpPr txBox="1">
            <a:spLocks/>
          </p:cNvSpPr>
          <p:nvPr/>
        </p:nvSpPr>
        <p:spPr>
          <a:xfrm>
            <a:off x="6665159" y="2598820"/>
            <a:ext cx="2309575" cy="339370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6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Century Gothic"/>
              </a:rPr>
              <a:t>основных</a:t>
            </a: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направлениях бюджетной  и налоговой политики муниципального образования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Крыловский район  на 2022 год и плановый период 2023 и 2024 годов</a:t>
            </a:r>
          </a:p>
          <a:p>
            <a:pPr marL="0" indent="0" algn="ctr"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ru-RU" altLang="ru-RU" sz="6600" b="1" dirty="0">
              <a:solidFill>
                <a:srgbClr val="2060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ru-RU" sz="6600" b="1" dirty="0">
              <a:solidFill>
                <a:srgbClr val="2060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8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1988840"/>
            <a:ext cx="8686801" cy="1872208"/>
          </a:xfrm>
        </p:spPr>
        <p:txBody>
          <a:bodyPr rtlCol="0">
            <a:normAutofit/>
          </a:bodyPr>
          <a:lstStyle/>
          <a:p>
            <a:pPr rtl="0"/>
            <a:r>
              <a:rPr kumimoji="0" lang="ru-RU" altLang="ru-RU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Основные параметры         бюджета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6A96A8-B2C4-493B-80D7-3568BCA92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8548" y="3717032"/>
            <a:ext cx="45624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623B858-7A9A-4A00-9DF9-FBC32C7073FA}"/>
              </a:ext>
            </a:extLst>
          </p:cNvPr>
          <p:cNvSpPr txBox="1"/>
          <p:nvPr/>
        </p:nvSpPr>
        <p:spPr>
          <a:xfrm>
            <a:off x="2205980" y="332657"/>
            <a:ext cx="82089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Бюджет муниципального образования Крыловский район</a:t>
            </a:r>
          </a:p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ru-RU" alt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4C8759C-588C-4DF6-8BF3-203DB9983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655577"/>
              </p:ext>
            </p:extLst>
          </p:nvPr>
        </p:nvGraphicFramePr>
        <p:xfrm>
          <a:off x="1413892" y="887240"/>
          <a:ext cx="9577063" cy="2348397"/>
        </p:xfrm>
        <a:graphic>
          <a:graphicData uri="http://schemas.openxmlformats.org/drawingml/2006/table">
            <a:tbl>
              <a:tblPr/>
              <a:tblGrid>
                <a:gridCol w="40068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79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7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3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1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531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 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Динамика, %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2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утверждено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исполнение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утверждено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2022/2021 </a:t>
                      </a: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(исполнение)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0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</a:txBody>
                  <a:tcPr marL="55154" marR="551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279,5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295,9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290,8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98,3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 учетом переданных полномочий от поселений,  возврата остатков прошлых лет )</a:t>
                      </a:r>
                    </a:p>
                  </a:txBody>
                  <a:tcPr marL="55154" marR="551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522,8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513,8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782,3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152,3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5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возврат остатков прошлых лет </a:t>
                      </a:r>
                    </a:p>
                  </a:txBody>
                  <a:tcPr marL="55154" marR="551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-0,1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8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Доходы, всего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54" marR="551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802,3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809,7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1073,1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54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54" marR="551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847,7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777,8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1073,1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138,0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1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(-), профицит (+)</a:t>
                      </a:r>
                    </a:p>
                  </a:txBody>
                  <a:tcPr marL="55154" marR="551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-45,4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31,9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55154" marR="55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4B6534C-06A3-43FF-81EB-E191CEAF7D19}"/>
              </a:ext>
            </a:extLst>
          </p:cNvPr>
          <p:cNvSpPr txBox="1"/>
          <p:nvPr/>
        </p:nvSpPr>
        <p:spPr>
          <a:xfrm>
            <a:off x="1413892" y="3185185"/>
            <a:ext cx="417646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из краевого бюджета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96DF32C4-A052-485E-BFAB-0DAF3C9CF0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387954"/>
              </p:ext>
            </p:extLst>
          </p:nvPr>
        </p:nvGraphicFramePr>
        <p:xfrm>
          <a:off x="1413892" y="3714750"/>
          <a:ext cx="4032447" cy="3122614"/>
        </p:xfrm>
        <a:graphic>
          <a:graphicData uri="http://schemas.openxmlformats.org/drawingml/2006/table">
            <a:tbl>
              <a:tblPr/>
              <a:tblGrid>
                <a:gridCol w="1706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7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2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519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 (исполнение)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(утверждено)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Динамика, %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0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2022/2021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</a:t>
                      </a:r>
                      <a:r>
                        <a:rPr kumimoji="0" lang="ru-RU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(без учета возврата остатков прошлых лет )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522,5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782,0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150,2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4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90,7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4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42,6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318,1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7,5 раза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8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352,2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354,9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04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22,7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60,8</a:t>
                      </a:r>
                    </a:p>
                  </a:txBody>
                  <a:tcPr marL="68559" marR="685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DED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id="{D5D461D4-0685-4E82-9435-7F3BB25EE7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7363024"/>
              </p:ext>
            </p:extLst>
          </p:nvPr>
        </p:nvGraphicFramePr>
        <p:xfrm>
          <a:off x="5950395" y="3714750"/>
          <a:ext cx="5040559" cy="2738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140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807368"/>
          </a:xfrm>
        </p:spPr>
        <p:txBody>
          <a:bodyPr rtlCol="0">
            <a:normAutofit fontScale="9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Структура финансовой помощи </a:t>
            </a:r>
            <a:b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муниципальному образованию Крыловский район</a:t>
            </a:r>
            <a:br>
              <a:rPr kumimoji="0" lang="ru-RU" altLang="ru-RU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                                                                                               </a:t>
            </a:r>
            <a:b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                                                                                                                       </a:t>
            </a:r>
            <a:r>
              <a:rPr kumimoji="0" lang="ru-RU" alt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млн. рублей</a:t>
            </a:r>
            <a:endParaRPr kumimoji="0" lang="ru-RU" altLang="ru-RU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9" name="Object 2">
            <a:extLst>
              <a:ext uri="{FF2B5EF4-FFF2-40B4-BE49-F238E27FC236}">
                <a16:creationId xmlns:a16="http://schemas.microsoft.com/office/drawing/2014/main" id="{A1C6B4E9-1E36-49D9-A74A-6D602267CD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3646673"/>
              </p:ext>
            </p:extLst>
          </p:nvPr>
        </p:nvGraphicFramePr>
        <p:xfrm>
          <a:off x="857250" y="1341439"/>
          <a:ext cx="9557642" cy="446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Worksheet" r:id="rId4" imgW="8877227" imgH="5724558" progId="Excel.Sheet.8">
                  <p:embed/>
                </p:oleObj>
              </mc:Choice>
              <mc:Fallback>
                <p:oleObj name="Worksheet" r:id="rId4" imgW="8877227" imgH="5724558" progId="Excel.Sheet.8">
                  <p:embed/>
                  <p:pic>
                    <p:nvPicPr>
                      <p:cNvPr id="25604" name="Object 2">
                        <a:extLst>
                          <a:ext uri="{FF2B5EF4-FFF2-40B4-BE49-F238E27FC236}">
                            <a16:creationId xmlns:a16="http://schemas.microsoft.com/office/drawing/2014/main" id="{8D5E27FF-8B11-4C52-9E92-20DEABB56090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1341439"/>
                        <a:ext cx="9557642" cy="446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171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B1C1E98A-8C49-470E-B6B0-121151491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663352"/>
          </a:xfrm>
        </p:spPr>
        <p:txBody>
          <a:bodyPr>
            <a:normAutofit fontScale="9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Основные источники формирования налоговых и неналоговых доходов </a:t>
            </a:r>
            <a:b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бюджета  муниципального образования Крыловский район</a:t>
            </a:r>
            <a:endParaRPr lang="ru-RU" dirty="0"/>
          </a:p>
        </p:txBody>
      </p:sp>
      <p:graphicFrame>
        <p:nvGraphicFramePr>
          <p:cNvPr id="13" name="Таблица 13">
            <a:extLst>
              <a:ext uri="{FF2B5EF4-FFF2-40B4-BE49-F238E27FC236}">
                <a16:creationId xmlns:a16="http://schemas.microsoft.com/office/drawing/2014/main" id="{7619A129-F35E-48F6-953E-25E619DA95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978131"/>
              </p:ext>
            </p:extLst>
          </p:nvPr>
        </p:nvGraphicFramePr>
        <p:xfrm>
          <a:off x="1068404" y="1222408"/>
          <a:ext cx="9994560" cy="5663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504">
                  <a:extLst>
                    <a:ext uri="{9D8B030D-6E8A-4147-A177-3AD203B41FA5}">
                      <a16:colId xmlns:a16="http://schemas.microsoft.com/office/drawing/2014/main" val="2710572293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43243046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37672047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44714662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286947200"/>
                    </a:ext>
                  </a:extLst>
                </a:gridCol>
              </a:tblGrid>
              <a:tr h="262376">
                <a:tc gridSpan="5">
                  <a:txBody>
                    <a:bodyPr/>
                    <a:lstStyle/>
                    <a:p>
                      <a:pPr algn="r"/>
                      <a:r>
                        <a:rPr lang="ru-RU" sz="1200" b="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тыс. рублей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234549"/>
                  </a:ext>
                </a:extLst>
              </a:tr>
              <a:tr h="288032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</a:txBody>
                  <a:tcPr marL="53773" marR="53773" marT="0" marB="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</a:txBody>
                  <a:tcPr marL="53778" marR="53778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</a:txBody>
                  <a:tcPr marL="53773" marR="53773" marT="0" marB="0" horzOverflow="overflow"/>
                </a:tc>
                <a:extLst>
                  <a:ext uri="{0D108BD9-81ED-4DB2-BD59-A6C34878D82A}">
                    <a16:rowId xmlns:a16="http://schemas.microsoft.com/office/drawing/2014/main" val="3098879717"/>
                  </a:ext>
                </a:extLst>
              </a:tr>
              <a:tr h="26261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утверждено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исполнение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утверждено</a:t>
                      </a:r>
                    </a:p>
                  </a:txBody>
                  <a:tcPr marL="53773" marR="537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652366176"/>
                  </a:ext>
                </a:extLst>
              </a:tr>
              <a:tr h="3134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773" marR="53773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279517,2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295935,2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290795,6</a:t>
                      </a:r>
                    </a:p>
                  </a:txBody>
                  <a:tcPr marL="53773" marR="537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90398597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773" marR="53773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ДОХОДЫ: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242445,5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255290,7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262560,0</a:t>
                      </a:r>
                    </a:p>
                  </a:txBody>
                  <a:tcPr marL="53773" marR="537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60620983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(основные):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884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178092,4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180970,0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181073,8</a:t>
                      </a:r>
                    </a:p>
                  </a:txBody>
                  <a:tcPr marL="53773" marR="537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697423365"/>
                  </a:ext>
                </a:extLst>
              </a:tr>
              <a:tr h="2655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41230,0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41922,7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43386,0</a:t>
                      </a:r>
                    </a:p>
                  </a:txBody>
                  <a:tcPr marL="53773" marR="537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245801842"/>
                  </a:ext>
                </a:extLst>
              </a:tr>
              <a:tr h="4574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упрощённой системы налогообложения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12705,0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17652,8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25669,1</a:t>
                      </a:r>
                    </a:p>
                  </a:txBody>
                  <a:tcPr marL="53773" marR="537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537108149"/>
                  </a:ext>
                </a:extLst>
              </a:tr>
              <a:tr h="1631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A428A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них (основные):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877617"/>
                  </a:ext>
                </a:extLst>
              </a:tr>
              <a:tr h="4574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Доходы, получаемые в виде арендной платы за земельные участки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773" marR="53773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18711,0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19726,2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20800,0</a:t>
                      </a:r>
                    </a:p>
                  </a:txBody>
                  <a:tcPr marL="53773" marR="537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190341789"/>
                  </a:ext>
                </a:extLst>
              </a:tr>
              <a:tr h="4574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земельных участков, государственная собственность на которые не разграничена и которые расположены в границах сельских поселений и межселенных территорий муниципальных районов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773" marR="53773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13677,0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13764,3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1900,0</a:t>
                      </a:r>
                    </a:p>
                  </a:txBody>
                  <a:tcPr marL="53773" marR="537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069351732"/>
                  </a:ext>
                </a:extLst>
              </a:tr>
              <a:tr h="4574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перечисления части прибыли, остающейся после уплаты налогов и иных обязательных платежей </a:t>
                      </a:r>
                      <a:r>
                        <a:rPr kumimoji="0" lang="ru-RU" sz="1400" b="1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муниципальных унитарных предприятий, созданных муниципальными районами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73" marR="53773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221,1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221,1</a:t>
                      </a:r>
                    </a:p>
                  </a:txBody>
                  <a:tcPr marL="53773" marR="537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1450,0</a:t>
                      </a:r>
                    </a:p>
                  </a:txBody>
                  <a:tcPr marL="53773" marR="537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76035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42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Деловой контраст 16x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870694_TF02895266.potx" id="{16432B4B-B661-4108-AF30-DE0EBB899A27}" vid="{278A82A8-3C16-41B1-979D-36A195C8C230}"/>
    </a:ext>
  </a:extLst>
</a:theme>
</file>

<file path=ppt/theme/theme2.xml><?xml version="1.0" encoding="utf-8"?>
<a:theme xmlns:a="http://schemas.openxmlformats.org/drawingml/2006/main" name="Тема Offic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02F2BE50-DDB3-465B-A26E-975A276D43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80FAF7-F941-4D3E-A3C3-283A611079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9220E13-D325-4A9E-AA7A-0D1409275EB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578</TotalTime>
  <Words>1529</Words>
  <Application>Microsoft Office PowerPoint</Application>
  <PresentationFormat>Произвольный</PresentationFormat>
  <Paragraphs>426</Paragraphs>
  <Slides>21</Slides>
  <Notes>10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Arial</vt:lpstr>
      <vt:lpstr>Calibri</vt:lpstr>
      <vt:lpstr>Century Gothic</vt:lpstr>
      <vt:lpstr>Franklin Gothic Book</vt:lpstr>
      <vt:lpstr>Franklin Gothic Medium</vt:lpstr>
      <vt:lpstr>Georgia</vt:lpstr>
      <vt:lpstr>Times New Roman</vt:lpstr>
      <vt:lpstr>Wingdings 2</vt:lpstr>
      <vt:lpstr>Деловой контраст 16x9</vt:lpstr>
      <vt:lpstr>Лист Microsoft Excel 97–2003</vt:lpstr>
      <vt:lpstr>Worksheet</vt:lpstr>
      <vt:lpstr>Муниципальное образование Крыловский район</vt:lpstr>
      <vt:lpstr>Бюджет для граждан</vt:lpstr>
      <vt:lpstr>Презентация PowerPoint</vt:lpstr>
      <vt:lpstr>Презентация PowerPoint</vt:lpstr>
      <vt:lpstr>Как происходит подготовка проекта бюджета муниципального образования ? Бюджет муниципального образования Крыловский район на 2022 год и на плановый период 2023 и 2024 годов  сформирован в программном формате</vt:lpstr>
      <vt:lpstr>Основные параметры         бюджета</vt:lpstr>
      <vt:lpstr>Презентация PowerPoint</vt:lpstr>
      <vt:lpstr>Структура финансовой помощи  муниципальному образованию Крыловский район                                                                                                                                                                                                                          млн. рублей</vt:lpstr>
      <vt:lpstr>Основные источники формирования налоговых и неналоговых доходов  бюджета  муниципального образования Крыловский район</vt:lpstr>
      <vt:lpstr>СТРУКТУРА  ДОХОДОВ  БЮДЖЕТА  МУНИЦИПАЛЬНОГО  ОБРАЗОВАНИЯ   КРЫЛОВСКИЙ   РАЙОН  (в процентах) </vt:lpstr>
      <vt:lpstr>РАСХОДЫ БЮДЖЕТА  МУНИЦИПАЛЬНОГО ОБРАЗОВАНИЯ КРЫЛОВСКИЙ РАЙОН  ПО РАЗДЕЛАМ БЮДЖЕТНОЙ КЛАССИФИКАЦИИ РАСХОДОВ                                                                                                                           тыс. рублей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«ПРОГРАММНАЯ» СТРУКТУРА РАСХОДОВ БЮДЖЕТА МУНИЦИПАЛЬНОГО ОБРАЗОВАНИЯ КРЫЛОВСКИЙ РАЙОН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образование Крыловский район</dc:title>
  <dc:creator>Баева Амалия Сергеевна</dc:creator>
  <cp:lastModifiedBy>Баева Амалия Сергеевна</cp:lastModifiedBy>
  <cp:revision>2</cp:revision>
  <dcterms:created xsi:type="dcterms:W3CDTF">2022-02-02T07:02:36Z</dcterms:created>
  <dcterms:modified xsi:type="dcterms:W3CDTF">2022-02-03T08:26:15Z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