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12192000" cy="10693400"/>
  <p:notesSz cx="121920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2076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6C6D7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" b="1" i="0">
                <a:solidFill>
                  <a:srgbClr val="63666A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6C6D7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950" b="1" i="0">
                <a:solidFill>
                  <a:srgbClr val="63666A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6C6D7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763" y="4762"/>
            <a:ext cx="12187555" cy="6853555"/>
          </a:xfrm>
          <a:custGeom>
            <a:avLst/>
            <a:gdLst/>
            <a:ahLst/>
            <a:cxnLst/>
            <a:rect l="l" t="t" r="r" b="b"/>
            <a:pathLst>
              <a:path w="12187555" h="6853555">
                <a:moveTo>
                  <a:pt x="12187236" y="0"/>
                </a:moveTo>
                <a:lnTo>
                  <a:pt x="0" y="0"/>
                </a:lnTo>
                <a:lnTo>
                  <a:pt x="0" y="6853237"/>
                </a:lnTo>
                <a:lnTo>
                  <a:pt x="12187236" y="6853237"/>
                </a:lnTo>
                <a:lnTo>
                  <a:pt x="12187236" y="0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763" y="4762"/>
            <a:ext cx="12187555" cy="6853555"/>
          </a:xfrm>
          <a:custGeom>
            <a:avLst/>
            <a:gdLst/>
            <a:ahLst/>
            <a:cxnLst/>
            <a:rect l="l" t="t" r="r" b="b"/>
            <a:pathLst>
              <a:path w="12187555" h="6853555">
                <a:moveTo>
                  <a:pt x="12187236" y="0"/>
                </a:moveTo>
                <a:lnTo>
                  <a:pt x="0" y="0"/>
                </a:lnTo>
                <a:lnTo>
                  <a:pt x="0" y="6853237"/>
                </a:lnTo>
              </a:path>
            </a:pathLst>
          </a:custGeom>
          <a:ln w="12699">
            <a:solidFill>
              <a:srgbClr val="2E52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14350" y="2886075"/>
            <a:ext cx="11163300" cy="1085850"/>
          </a:xfrm>
          <a:custGeom>
            <a:avLst/>
            <a:gdLst/>
            <a:ahLst/>
            <a:cxnLst/>
            <a:rect l="l" t="t" r="r" b="b"/>
            <a:pathLst>
              <a:path w="11163300" h="1085850">
                <a:moveTo>
                  <a:pt x="10982325" y="1085850"/>
                </a:moveTo>
                <a:lnTo>
                  <a:pt x="180975" y="1085850"/>
                </a:lnTo>
                <a:lnTo>
                  <a:pt x="132864" y="1079385"/>
                </a:lnTo>
                <a:lnTo>
                  <a:pt x="89633" y="1061141"/>
                </a:lnTo>
                <a:lnTo>
                  <a:pt x="53006" y="1032843"/>
                </a:lnTo>
                <a:lnTo>
                  <a:pt x="24708" y="996216"/>
                </a:lnTo>
                <a:lnTo>
                  <a:pt x="6464" y="952985"/>
                </a:lnTo>
                <a:lnTo>
                  <a:pt x="0" y="904875"/>
                </a:lnTo>
                <a:lnTo>
                  <a:pt x="0" y="180975"/>
                </a:lnTo>
                <a:lnTo>
                  <a:pt x="6464" y="132864"/>
                </a:lnTo>
                <a:lnTo>
                  <a:pt x="24708" y="89633"/>
                </a:lnTo>
                <a:lnTo>
                  <a:pt x="53006" y="53006"/>
                </a:lnTo>
                <a:lnTo>
                  <a:pt x="89633" y="24708"/>
                </a:lnTo>
                <a:lnTo>
                  <a:pt x="132864" y="6464"/>
                </a:lnTo>
                <a:lnTo>
                  <a:pt x="180975" y="0"/>
                </a:lnTo>
                <a:lnTo>
                  <a:pt x="10982325" y="0"/>
                </a:lnTo>
                <a:lnTo>
                  <a:pt x="11030435" y="6464"/>
                </a:lnTo>
                <a:lnTo>
                  <a:pt x="11073666" y="24708"/>
                </a:lnTo>
                <a:lnTo>
                  <a:pt x="11110293" y="53006"/>
                </a:lnTo>
                <a:lnTo>
                  <a:pt x="11138591" y="89633"/>
                </a:lnTo>
                <a:lnTo>
                  <a:pt x="11156835" y="132864"/>
                </a:lnTo>
                <a:lnTo>
                  <a:pt x="11163300" y="180975"/>
                </a:lnTo>
                <a:lnTo>
                  <a:pt x="11163300" y="904875"/>
                </a:lnTo>
                <a:lnTo>
                  <a:pt x="11156835" y="952985"/>
                </a:lnTo>
                <a:lnTo>
                  <a:pt x="11138591" y="996216"/>
                </a:lnTo>
                <a:lnTo>
                  <a:pt x="11110293" y="1032843"/>
                </a:lnTo>
                <a:lnTo>
                  <a:pt x="11073666" y="1061141"/>
                </a:lnTo>
                <a:lnTo>
                  <a:pt x="11030435" y="1079385"/>
                </a:lnTo>
                <a:lnTo>
                  <a:pt x="10982325" y="1085850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6C6D7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9137" y="393636"/>
            <a:ext cx="10709910" cy="640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6C6D7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95209" y="1744027"/>
            <a:ext cx="4126865" cy="2387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" b="1" i="0">
                <a:solidFill>
                  <a:srgbClr val="63666A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png"/><Relationship Id="rId5" Type="http://schemas.openxmlformats.org/officeDocument/2006/relationships/image" Target="../media/image18.jpg"/><Relationship Id="rId10" Type="http://schemas.openxmlformats.org/officeDocument/2006/relationships/image" Target="../media/image23.png"/><Relationship Id="rId4" Type="http://schemas.openxmlformats.org/officeDocument/2006/relationships/image" Target="../media/image17.jp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7.jpg"/><Relationship Id="rId7" Type="http://schemas.openxmlformats.org/officeDocument/2006/relationships/image" Target="../media/image16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10" Type="http://schemas.openxmlformats.org/officeDocument/2006/relationships/image" Target="../media/image31.jpg"/><Relationship Id="rId4" Type="http://schemas.openxmlformats.org/officeDocument/2006/relationships/image" Target="../media/image8.jpg"/><Relationship Id="rId9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13" Type="http://schemas.openxmlformats.org/officeDocument/2006/relationships/image" Target="../media/image65.jp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12" Type="http://schemas.openxmlformats.org/officeDocument/2006/relationships/image" Target="../media/image64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jpg"/><Relationship Id="rId15" Type="http://schemas.openxmlformats.org/officeDocument/2006/relationships/image" Target="../media/image67.png"/><Relationship Id="rId10" Type="http://schemas.openxmlformats.org/officeDocument/2006/relationships/image" Target="../media/image62.jp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support@crpt.ru" TargetMode="External"/><Relationship Id="rId4" Type="http://schemas.openxmlformats.org/officeDocument/2006/relationships/hyperlink" Target="mailto:beer@crpt.r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34260" y="1375794"/>
            <a:ext cx="4170743" cy="460559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9525" y="9523"/>
            <a:ext cx="6096000" cy="6848475"/>
          </a:xfrm>
          <a:custGeom>
            <a:avLst/>
            <a:gdLst/>
            <a:ahLst/>
            <a:cxnLst/>
            <a:rect l="l" t="t" r="r" b="b"/>
            <a:pathLst>
              <a:path w="6096000" h="6848475">
                <a:moveTo>
                  <a:pt x="6096000" y="6848476"/>
                </a:moveTo>
                <a:lnTo>
                  <a:pt x="0" y="6848476"/>
                </a:lnTo>
                <a:lnTo>
                  <a:pt x="0" y="0"/>
                </a:lnTo>
                <a:lnTo>
                  <a:pt x="6096000" y="0"/>
                </a:lnTo>
                <a:lnTo>
                  <a:pt x="6096000" y="6848476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91515" y="1457007"/>
            <a:ext cx="5074920" cy="1406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Segoe UI"/>
                <a:cs typeface="Segoe UI"/>
              </a:rPr>
              <a:t>Постановление</a:t>
            </a:r>
            <a:r>
              <a:rPr sz="1800" b="0" spc="-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Segoe UI"/>
                <a:cs typeface="Segoe UI"/>
              </a:rPr>
              <a:t>Правительства</a:t>
            </a:r>
            <a:r>
              <a:rPr sz="1800" b="0" spc="-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800" b="0" dirty="0">
                <a:solidFill>
                  <a:srgbClr val="FFFFFF"/>
                </a:solidFill>
                <a:latin typeface="Segoe UI"/>
                <a:cs typeface="Segoe UI"/>
              </a:rPr>
              <a:t>РФ</a:t>
            </a:r>
            <a:r>
              <a:rPr sz="1800" b="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800" dirty="0">
                <a:solidFill>
                  <a:srgbClr val="FFFFFF"/>
                </a:solidFill>
              </a:rPr>
              <a:t>№</a:t>
            </a:r>
            <a:r>
              <a:rPr sz="1800" spc="-30" dirty="0">
                <a:solidFill>
                  <a:srgbClr val="FFFFFF"/>
                </a:solidFill>
              </a:rPr>
              <a:t> </a:t>
            </a:r>
            <a:r>
              <a:rPr sz="1800" spc="-20" dirty="0">
                <a:solidFill>
                  <a:srgbClr val="FFFFFF"/>
                </a:solidFill>
              </a:rPr>
              <a:t>2173</a:t>
            </a:r>
            <a:endParaRPr sz="1800">
              <a:latin typeface="Segoe UI"/>
              <a:cs typeface="Segoe UI"/>
            </a:endParaRPr>
          </a:p>
          <a:p>
            <a:pPr marL="12700" marR="5080">
              <a:lnSpc>
                <a:spcPct val="100800"/>
              </a:lnSpc>
            </a:pPr>
            <a:r>
              <a:rPr sz="1800" dirty="0">
                <a:solidFill>
                  <a:srgbClr val="FFFFFF"/>
                </a:solidFill>
              </a:rPr>
              <a:t>«Об</a:t>
            </a:r>
            <a:r>
              <a:rPr sz="1800" spc="-10" dirty="0">
                <a:solidFill>
                  <a:srgbClr val="FFFFFF"/>
                </a:solidFill>
              </a:rPr>
              <a:t> </a:t>
            </a:r>
            <a:r>
              <a:rPr sz="1800" dirty="0">
                <a:solidFill>
                  <a:srgbClr val="FFFFFF"/>
                </a:solidFill>
              </a:rPr>
              <a:t>утверждении</a:t>
            </a:r>
            <a:r>
              <a:rPr sz="1800" spc="-45" dirty="0">
                <a:solidFill>
                  <a:srgbClr val="FFFFFF"/>
                </a:solidFill>
              </a:rPr>
              <a:t> </a:t>
            </a:r>
            <a:r>
              <a:rPr sz="1800" spc="-10" dirty="0">
                <a:solidFill>
                  <a:srgbClr val="FFFFFF"/>
                </a:solidFill>
              </a:rPr>
              <a:t>Правил</a:t>
            </a:r>
            <a:r>
              <a:rPr sz="1800" spc="-65" dirty="0">
                <a:solidFill>
                  <a:srgbClr val="FFFFFF"/>
                </a:solidFill>
              </a:rPr>
              <a:t> </a:t>
            </a:r>
            <a:r>
              <a:rPr sz="1800" dirty="0">
                <a:solidFill>
                  <a:srgbClr val="FFFFFF"/>
                </a:solidFill>
              </a:rPr>
              <a:t>маркировки</a:t>
            </a:r>
            <a:r>
              <a:rPr sz="1800" spc="-40" dirty="0">
                <a:solidFill>
                  <a:srgbClr val="FFFFFF"/>
                </a:solidFill>
              </a:rPr>
              <a:t> </a:t>
            </a:r>
            <a:r>
              <a:rPr sz="1800" spc="-10" dirty="0">
                <a:solidFill>
                  <a:srgbClr val="FFFFFF"/>
                </a:solidFill>
              </a:rPr>
              <a:t>пива, </a:t>
            </a:r>
            <a:r>
              <a:rPr sz="1800" dirty="0">
                <a:solidFill>
                  <a:srgbClr val="FFFFFF"/>
                </a:solidFill>
              </a:rPr>
              <a:t>напитков,</a:t>
            </a:r>
            <a:r>
              <a:rPr sz="1800" spc="-45" dirty="0">
                <a:solidFill>
                  <a:srgbClr val="FFFFFF"/>
                </a:solidFill>
              </a:rPr>
              <a:t> </a:t>
            </a:r>
            <a:r>
              <a:rPr sz="1800" spc="-10" dirty="0">
                <a:solidFill>
                  <a:srgbClr val="FFFFFF"/>
                </a:solidFill>
              </a:rPr>
              <a:t>изготавливаемых</a:t>
            </a:r>
            <a:r>
              <a:rPr sz="1800" spc="-30" dirty="0">
                <a:solidFill>
                  <a:srgbClr val="FFFFFF"/>
                </a:solidFill>
              </a:rPr>
              <a:t> </a:t>
            </a:r>
            <a:r>
              <a:rPr sz="1800" dirty="0">
                <a:solidFill>
                  <a:srgbClr val="FFFFFF"/>
                </a:solidFill>
              </a:rPr>
              <a:t>на</a:t>
            </a:r>
            <a:r>
              <a:rPr sz="1800" spc="-75" dirty="0">
                <a:solidFill>
                  <a:srgbClr val="FFFFFF"/>
                </a:solidFill>
              </a:rPr>
              <a:t> </a:t>
            </a:r>
            <a:r>
              <a:rPr sz="1800" dirty="0">
                <a:solidFill>
                  <a:srgbClr val="FFFFFF"/>
                </a:solidFill>
              </a:rPr>
              <a:t>основе</a:t>
            </a:r>
            <a:r>
              <a:rPr sz="1800" spc="-15" dirty="0">
                <a:solidFill>
                  <a:srgbClr val="FFFFFF"/>
                </a:solidFill>
              </a:rPr>
              <a:t> </a:t>
            </a:r>
            <a:r>
              <a:rPr sz="1800" spc="-20" dirty="0">
                <a:solidFill>
                  <a:srgbClr val="FFFFFF"/>
                </a:solidFill>
              </a:rPr>
              <a:t>пива </a:t>
            </a:r>
            <a:r>
              <a:rPr sz="1800" dirty="0">
                <a:solidFill>
                  <a:srgbClr val="FFFFFF"/>
                </a:solidFill>
              </a:rPr>
              <a:t>и</a:t>
            </a:r>
            <a:r>
              <a:rPr sz="1800" spc="-10" dirty="0">
                <a:solidFill>
                  <a:srgbClr val="FFFFFF"/>
                </a:solidFill>
              </a:rPr>
              <a:t> отдельных</a:t>
            </a:r>
            <a:r>
              <a:rPr sz="1800" spc="-20" dirty="0">
                <a:solidFill>
                  <a:srgbClr val="FFFFFF"/>
                </a:solidFill>
              </a:rPr>
              <a:t> </a:t>
            </a:r>
            <a:r>
              <a:rPr sz="1800" dirty="0">
                <a:solidFill>
                  <a:srgbClr val="FFFFFF"/>
                </a:solidFill>
              </a:rPr>
              <a:t>видов</a:t>
            </a:r>
            <a:r>
              <a:rPr sz="1800" spc="-65" dirty="0">
                <a:solidFill>
                  <a:srgbClr val="FFFFFF"/>
                </a:solidFill>
              </a:rPr>
              <a:t> </a:t>
            </a:r>
            <a:r>
              <a:rPr sz="1800" spc="-10" dirty="0">
                <a:solidFill>
                  <a:srgbClr val="FFFFFF"/>
                </a:solidFill>
              </a:rPr>
              <a:t>слабоалкогольных напитков»</a:t>
            </a:r>
            <a:endParaRPr sz="1800"/>
          </a:p>
        </p:txBody>
      </p:sp>
      <p:grpSp>
        <p:nvGrpSpPr>
          <p:cNvPr id="5" name="object 5"/>
          <p:cNvGrpSpPr/>
          <p:nvPr/>
        </p:nvGrpSpPr>
        <p:grpSpPr>
          <a:xfrm>
            <a:off x="704850" y="3303587"/>
            <a:ext cx="3596004" cy="2916555"/>
            <a:chOff x="704850" y="3303587"/>
            <a:chExt cx="3596004" cy="2916555"/>
          </a:xfrm>
        </p:grpSpPr>
        <p:sp>
          <p:nvSpPr>
            <p:cNvPr id="6" name="object 6"/>
            <p:cNvSpPr/>
            <p:nvPr/>
          </p:nvSpPr>
          <p:spPr>
            <a:xfrm>
              <a:off x="704850" y="3324225"/>
              <a:ext cx="3596004" cy="0"/>
            </a:xfrm>
            <a:custGeom>
              <a:avLst/>
              <a:gdLst/>
              <a:ahLst/>
              <a:cxnLst/>
              <a:rect l="l" t="t" r="r" b="b"/>
              <a:pathLst>
                <a:path w="3596004">
                  <a:moveTo>
                    <a:pt x="3595751" y="0"/>
                  </a:moveTo>
                  <a:lnTo>
                    <a:pt x="0" y="0"/>
                  </a:lnTo>
                </a:path>
              </a:pathLst>
            </a:custGeom>
            <a:ln w="41275">
              <a:solidFill>
                <a:srgbClr val="F6F32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4850" y="5476875"/>
              <a:ext cx="3362325" cy="74295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691515" y="3501008"/>
            <a:ext cx="3709670" cy="504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105"/>
              </a:spcBef>
            </a:pPr>
            <a:r>
              <a:rPr sz="1550" dirty="0">
                <a:solidFill>
                  <a:srgbClr val="FFFFFF"/>
                </a:solidFill>
                <a:latin typeface="Segoe UI"/>
                <a:cs typeface="Segoe UI"/>
              </a:rPr>
              <a:t>Экземплярная</a:t>
            </a:r>
            <a:r>
              <a:rPr sz="1550" spc="3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FFFFFF"/>
                </a:solidFill>
                <a:latin typeface="Segoe UI"/>
                <a:cs typeface="Segoe UI"/>
              </a:rPr>
              <a:t>прослеживаемость</a:t>
            </a:r>
            <a:r>
              <a:rPr sz="1550" spc="3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50" spc="-20" dirty="0">
                <a:solidFill>
                  <a:srgbClr val="FFFFFF"/>
                </a:solidFill>
                <a:latin typeface="Segoe UI"/>
                <a:cs typeface="Segoe UI"/>
              </a:rPr>
              <a:t>пива </a:t>
            </a:r>
            <a:r>
              <a:rPr sz="1550" dirty="0">
                <a:solidFill>
                  <a:srgbClr val="FFFFFF"/>
                </a:solidFill>
                <a:latin typeface="Segoe UI"/>
                <a:cs typeface="Segoe UI"/>
              </a:rPr>
              <a:t>и</a:t>
            </a:r>
            <a:r>
              <a:rPr sz="1550" spc="1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FFFFFF"/>
                </a:solidFill>
                <a:latin typeface="Segoe UI"/>
                <a:cs typeface="Segoe UI"/>
              </a:rPr>
              <a:t>слабоалкогольных</a:t>
            </a:r>
            <a:r>
              <a:rPr sz="1550" spc="1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Segoe UI"/>
                <a:cs typeface="Segoe UI"/>
              </a:rPr>
              <a:t>напитков</a:t>
            </a:r>
            <a:endParaRPr sz="15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Общие</a:t>
            </a:r>
            <a:r>
              <a:rPr sz="2400" spc="-9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рекомендации</a:t>
            </a:r>
            <a:r>
              <a:rPr sz="2400" spc="-6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по</a:t>
            </a:r>
            <a:r>
              <a:rPr sz="2400" spc="-10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использованию</a:t>
            </a:r>
            <a:r>
              <a:rPr sz="2400" spc="-2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КИТУ</a:t>
            </a:r>
            <a:r>
              <a:rPr sz="2400" spc="-110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паллет</a:t>
            </a:r>
            <a:endParaRPr sz="24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1258061"/>
            <a:ext cx="142875" cy="14287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03555" y="1077785"/>
            <a:ext cx="11195050" cy="556323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98450" marR="8890" algn="just">
              <a:lnSpc>
                <a:spcPct val="155400"/>
              </a:lnSpc>
              <a:spcBef>
                <a:spcPts val="55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Участник</a:t>
            </a:r>
            <a:r>
              <a:rPr sz="1550" spc="3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оборота</a:t>
            </a:r>
            <a:r>
              <a:rPr sz="1550" spc="3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имеет</a:t>
            </a:r>
            <a:r>
              <a:rPr sz="1550" spc="3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право</a:t>
            </a:r>
            <a:r>
              <a:rPr sz="1550" spc="3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формировать</a:t>
            </a:r>
            <a:r>
              <a:rPr sz="1550" spc="3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30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как</a:t>
            </a:r>
            <a:r>
              <a:rPr sz="1550" spc="3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550" spc="3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формате</a:t>
            </a:r>
            <a:r>
              <a:rPr sz="1550" spc="3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SSCC,</a:t>
            </a:r>
            <a:r>
              <a:rPr sz="1550" spc="3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так</a:t>
            </a:r>
            <a:r>
              <a:rPr sz="1550" spc="3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</a:t>
            </a:r>
            <a:r>
              <a:rPr sz="1550" spc="3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550" spc="3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формате</a:t>
            </a:r>
            <a:r>
              <a:rPr sz="1550" spc="3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GS1-128</a:t>
            </a:r>
            <a:r>
              <a:rPr sz="1550" spc="3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550" spc="3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паллет,</a:t>
            </a:r>
            <a:r>
              <a:rPr sz="1550" spc="3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50" dirty="0">
                <a:solidFill>
                  <a:srgbClr val="6C6D71"/>
                </a:solidFill>
                <a:latin typeface="Segoe UI"/>
                <a:cs typeface="Segoe UI"/>
              </a:rPr>
              <a:t>в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зависимости</a:t>
            </a:r>
            <a:r>
              <a:rPr sz="1550" spc="4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от</a:t>
            </a:r>
            <a:r>
              <a:rPr sz="1550" spc="409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бизнес-потребностей.</a:t>
            </a:r>
            <a:r>
              <a:rPr sz="1550" spc="3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Тем</a:t>
            </a:r>
            <a:r>
              <a:rPr sz="1550" spc="4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</a:t>
            </a:r>
            <a:r>
              <a:rPr sz="1550" spc="4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менее,</a:t>
            </a:r>
            <a:r>
              <a:rPr sz="1550" spc="3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550" spc="3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3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паллеты</a:t>
            </a:r>
            <a:r>
              <a:rPr sz="1550" spc="3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рекомендуется</a:t>
            </a:r>
            <a:r>
              <a:rPr sz="1550" spc="43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формат</a:t>
            </a:r>
            <a:r>
              <a:rPr sz="1550" spc="3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SSCC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,</a:t>
            </a:r>
            <a:r>
              <a:rPr sz="1550" b="1" spc="4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код</a:t>
            </a:r>
            <a:r>
              <a:rPr sz="1550" spc="4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будет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состоять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из</a:t>
            </a:r>
            <a:r>
              <a:rPr sz="1550" spc="1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четырех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групп:</a:t>
            </a:r>
            <a:endParaRPr sz="1550">
              <a:latin typeface="Segoe UI"/>
              <a:cs typeface="Segoe UI"/>
            </a:endParaRPr>
          </a:p>
          <a:p>
            <a:pPr marL="754380" indent="-283845" algn="just">
              <a:lnSpc>
                <a:spcPct val="100000"/>
              </a:lnSpc>
              <a:spcBef>
                <a:spcPts val="845"/>
              </a:spcBef>
              <a:buFont typeface="Arial MT"/>
              <a:buChar char="•"/>
              <a:tabLst>
                <a:tab pos="754380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первая</a:t>
            </a:r>
            <a:r>
              <a:rPr sz="1400" spc="-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(W)</a:t>
            </a:r>
            <a:r>
              <a:rPr sz="1400" spc="-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-</a:t>
            </a:r>
            <a:r>
              <a:rPr sz="1400" spc="-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цифра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расширения,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использование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значения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данном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разряде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400" spc="-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усмотрение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участника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оборота;</a:t>
            </a:r>
            <a:endParaRPr sz="1400">
              <a:latin typeface="Segoe UI"/>
              <a:cs typeface="Segoe UI"/>
            </a:endParaRPr>
          </a:p>
          <a:p>
            <a:pPr marL="755015" indent="-284480" algn="just">
              <a:lnSpc>
                <a:spcPct val="100000"/>
              </a:lnSpc>
              <a:spcBef>
                <a:spcPts val="869"/>
              </a:spcBef>
              <a:buFont typeface="Arial MT"/>
              <a:buChar char="•"/>
              <a:tabLst>
                <a:tab pos="755015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вторая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(X)</a:t>
            </a:r>
            <a:r>
              <a:rPr sz="1400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-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префикс</a:t>
            </a:r>
            <a:r>
              <a:rPr sz="1400" spc="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компании</a:t>
            </a:r>
            <a:r>
              <a:rPr sz="1400" spc="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GS1,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присваиваемый</a:t>
            </a:r>
            <a:r>
              <a:rPr sz="1400" spc="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члену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GS1</a:t>
            </a:r>
            <a:r>
              <a:rPr sz="1400" spc="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(9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цифр</a:t>
            </a:r>
            <a:r>
              <a:rPr sz="1400" spc="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кода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GLN</a:t>
            </a:r>
            <a:r>
              <a:rPr sz="1400" spc="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компании,</a:t>
            </a:r>
            <a:r>
              <a:rPr sz="1400" spc="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без</a:t>
            </a:r>
            <a:r>
              <a:rPr sz="1400" spc="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префикса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460-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469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и</a:t>
            </a:r>
            <a:endParaRPr sz="1400">
              <a:latin typeface="Segoe UI"/>
              <a:cs typeface="Segoe UI"/>
            </a:endParaRPr>
          </a:p>
          <a:p>
            <a:pPr marL="756285">
              <a:lnSpc>
                <a:spcPct val="100000"/>
              </a:lnSpc>
              <a:spcBef>
                <a:spcPts val="875"/>
              </a:spcBef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контрольной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цифры).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Пример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–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из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GLN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460XXXXXXXXX8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берем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только</a:t>
            </a:r>
            <a:r>
              <a:rPr sz="1400" spc="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X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–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символы с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4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по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12-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й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включительно.</a:t>
            </a:r>
            <a:endParaRPr sz="1400">
              <a:latin typeface="Segoe UI"/>
              <a:cs typeface="Segoe UI"/>
            </a:endParaRPr>
          </a:p>
          <a:p>
            <a:pPr marL="754380" indent="-283845" algn="just">
              <a:lnSpc>
                <a:spcPct val="100000"/>
              </a:lnSpc>
              <a:spcBef>
                <a:spcPts val="795"/>
              </a:spcBef>
              <a:buFont typeface="Arial MT"/>
              <a:buChar char="•"/>
              <a:tabLst>
                <a:tab pos="754380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третья</a:t>
            </a:r>
            <a:r>
              <a:rPr sz="1400" spc="-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(Y)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-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индивидуальный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серийный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номер</a:t>
            </a:r>
            <a:r>
              <a:rPr sz="1400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транспортной</a:t>
            </a:r>
            <a:r>
              <a:rPr sz="1400" spc="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упаковки,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7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разрядов;</a:t>
            </a:r>
            <a:endParaRPr sz="1400">
              <a:latin typeface="Segoe UI"/>
              <a:cs typeface="Segoe UI"/>
            </a:endParaRPr>
          </a:p>
          <a:p>
            <a:pPr marL="754380" indent="-283845" algn="just">
              <a:lnSpc>
                <a:spcPct val="100000"/>
              </a:lnSpc>
              <a:spcBef>
                <a:spcPts val="880"/>
              </a:spcBef>
              <a:buFont typeface="Arial MT"/>
              <a:buChar char="•"/>
              <a:tabLst>
                <a:tab pos="754380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четвертая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(Z)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-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контрольная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цифра.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Пример:</a:t>
            </a:r>
            <a:r>
              <a:rPr sz="1550" spc="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(00)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{W}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{XXXXXXXXX}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{YYYYYYY}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25" dirty="0">
                <a:solidFill>
                  <a:srgbClr val="6C6D71"/>
                </a:solidFill>
                <a:latin typeface="Segoe UI"/>
                <a:cs typeface="Segoe UI"/>
              </a:rPr>
              <a:t>{Z}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Допускается</a:t>
            </a:r>
            <a:r>
              <a:rPr sz="1550" spc="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уменьшение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9</a:t>
            </a:r>
            <a:r>
              <a:rPr sz="1550" spc="1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до</a:t>
            </a:r>
            <a:r>
              <a:rPr sz="1550" spc="1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6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разрядов</a:t>
            </a:r>
            <a:r>
              <a:rPr sz="1550" spc="11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группы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GLN,</a:t>
            </a:r>
            <a:r>
              <a:rPr sz="1550" spc="1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</a:t>
            </a:r>
            <a:r>
              <a:rPr sz="1550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одновременным</a:t>
            </a:r>
            <a:r>
              <a:rPr sz="1550" spc="1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использованием</a:t>
            </a:r>
            <a:r>
              <a:rPr sz="1550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трех</a:t>
            </a:r>
            <a:r>
              <a:rPr sz="1550" spc="1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освободившихся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070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разрядов</a:t>
            </a:r>
            <a:r>
              <a:rPr sz="1550" spc="1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550" spc="1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указания</a:t>
            </a:r>
            <a:r>
              <a:rPr sz="1550" spc="1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внутреннего</a:t>
            </a:r>
            <a:r>
              <a:rPr sz="1550" spc="2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номера</a:t>
            </a:r>
            <a:r>
              <a:rPr sz="1550" spc="1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площадки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УОТ</a:t>
            </a:r>
            <a:r>
              <a:rPr sz="1550" spc="1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(производственной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или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складской),</a:t>
            </a:r>
            <a:r>
              <a:rPr sz="1550" spc="1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где</a:t>
            </a:r>
            <a:r>
              <a:rPr sz="1550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происходит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формирование</a:t>
            </a:r>
            <a:r>
              <a:rPr sz="1550" spc="2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КИТУ.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Пример:</a:t>
            </a:r>
            <a:r>
              <a:rPr sz="1550" spc="1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(00)</a:t>
            </a:r>
            <a:r>
              <a:rPr sz="1550" spc="114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{W}</a:t>
            </a:r>
            <a:r>
              <a:rPr sz="1550" spc="1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{XXXXXX}{PPP}</a:t>
            </a:r>
            <a:r>
              <a:rPr sz="1550" spc="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{YYYYYYY}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{Z}</a:t>
            </a:r>
            <a:r>
              <a:rPr sz="1550" spc="1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где</a:t>
            </a:r>
            <a:r>
              <a:rPr sz="1550" spc="1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P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–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внутренний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идентификатор</a:t>
            </a:r>
            <a:r>
              <a:rPr sz="1550" spc="1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площадки</a:t>
            </a:r>
            <a:r>
              <a:rPr sz="1550" spc="20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25" dirty="0">
                <a:solidFill>
                  <a:srgbClr val="6C6D71"/>
                </a:solidFill>
                <a:latin typeface="Segoe UI"/>
                <a:cs typeface="Segoe UI"/>
              </a:rPr>
              <a:t>УОТ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550" b="1" spc="1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всех</a:t>
            </a:r>
            <a:r>
              <a:rPr sz="1550" b="1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групп</a:t>
            </a:r>
            <a:r>
              <a:rPr sz="1550" b="1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допустимо</a:t>
            </a:r>
            <a:r>
              <a:rPr sz="1550" b="1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использование</a:t>
            </a:r>
            <a:r>
              <a:rPr sz="1550" b="1" spc="1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только</a:t>
            </a:r>
            <a:r>
              <a:rPr sz="1550" b="1" spc="1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цифр</a:t>
            </a:r>
            <a:r>
              <a:rPr sz="1550" b="1" spc="1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от</a:t>
            </a:r>
            <a:r>
              <a:rPr sz="1550" b="1" spc="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0</a:t>
            </a:r>
            <a:r>
              <a:rPr sz="1550" b="1" spc="11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до</a:t>
            </a:r>
            <a:r>
              <a:rPr sz="1550" b="1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b="1" spc="-25" dirty="0">
                <a:solidFill>
                  <a:srgbClr val="6C6D71"/>
                </a:solidFill>
                <a:latin typeface="Segoe UI"/>
                <a:cs typeface="Segoe UI"/>
              </a:rPr>
              <a:t>9.</a:t>
            </a:r>
            <a:endParaRPr sz="1550">
              <a:latin typeface="Segoe UI"/>
              <a:cs typeface="Segoe UI"/>
            </a:endParaRPr>
          </a:p>
          <a:p>
            <a:pPr marL="12700" marR="6985">
              <a:lnSpc>
                <a:spcPct val="147500"/>
              </a:lnSpc>
              <a:spcBef>
                <a:spcPts val="120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ВАЖНО:</a:t>
            </a:r>
            <a:r>
              <a:rPr sz="1400" b="1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данный</a:t>
            </a:r>
            <a:r>
              <a:rPr sz="1400" spc="1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материал</a:t>
            </a:r>
            <a:r>
              <a:rPr sz="1400" spc="1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носит</a:t>
            </a:r>
            <a:r>
              <a:rPr sz="1400" spc="1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рекомендательный</a:t>
            </a:r>
            <a:r>
              <a:rPr sz="1400" spc="1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характер.</a:t>
            </a:r>
            <a:r>
              <a:rPr sz="1400" spc="1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Все</a:t>
            </a:r>
            <a:r>
              <a:rPr sz="1400" spc="1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возникающие</a:t>
            </a:r>
            <a:r>
              <a:rPr sz="1400" spc="1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вопросы</a:t>
            </a:r>
            <a:r>
              <a:rPr sz="1400" spc="1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необходимо</a:t>
            </a:r>
            <a:r>
              <a:rPr sz="1400" spc="1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решать</a:t>
            </a:r>
            <a:r>
              <a:rPr sz="1400" spc="1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путем</a:t>
            </a:r>
            <a:r>
              <a:rPr sz="1400" spc="1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переговоров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между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участниками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оборота.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5312" y="3731323"/>
            <a:ext cx="7239634" cy="2541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Один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из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возможных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вариантов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технической</a:t>
            </a:r>
            <a:r>
              <a:rPr sz="1200" b="1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реализации</a:t>
            </a:r>
            <a:r>
              <a:rPr sz="1200" b="1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бизнес-процесса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агрегации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складе:</a:t>
            </a:r>
            <a:endParaRPr sz="12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buAutoNum type="arabicPeriod"/>
              <a:tabLst>
                <a:tab pos="144780" algn="l"/>
              </a:tabLst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Участники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оборота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формируют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1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950" b="1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учетной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системе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/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системного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интегратора.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Осуществляется</a:t>
            </a:r>
            <a:r>
              <a:rPr sz="9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сборка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маркированной</a:t>
            </a:r>
            <a:r>
              <a:rPr sz="9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9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процессе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сборки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сканируются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КМ/КИГУ/КИТУ,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10" dirty="0">
                <a:solidFill>
                  <a:srgbClr val="63666A"/>
                </a:solidFill>
                <a:latin typeface="Segoe UI"/>
                <a:cs typeface="Segoe UI"/>
              </a:rPr>
              <a:t>нанесенные</a:t>
            </a:r>
            <a:r>
              <a:rPr sz="950" b="1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1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b="1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-10" dirty="0">
                <a:solidFill>
                  <a:srgbClr val="63666A"/>
                </a:solidFill>
                <a:latin typeface="Segoe UI"/>
                <a:cs typeface="Segoe UI"/>
              </a:rPr>
              <a:t>продукцию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3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Заранее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распечатанный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наносится</a:t>
            </a:r>
            <a:r>
              <a:rPr sz="950" spc="2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сформированную</a:t>
            </a:r>
            <a:r>
              <a:rPr sz="950" spc="2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сборную</a:t>
            </a:r>
            <a:r>
              <a:rPr sz="950" b="1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-10" dirty="0">
                <a:solidFill>
                  <a:srgbClr val="63666A"/>
                </a:solidFill>
                <a:latin typeface="Segoe UI"/>
                <a:cs typeface="Segoe UI"/>
              </a:rPr>
              <a:t>упаковку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.</a:t>
            </a:r>
            <a:endParaRPr sz="950">
              <a:latin typeface="Segoe UI"/>
              <a:cs typeface="Segoe UI"/>
            </a:endParaRPr>
          </a:p>
          <a:p>
            <a:pPr marL="12700" marR="1766570" indent="132080">
              <a:lnSpc>
                <a:spcPct val="105500"/>
              </a:lnSpc>
              <a:spcBef>
                <a:spcPts val="600"/>
              </a:spcBef>
              <a:buAutoNum type="arabicPeriod" startAt="3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учетной</a:t>
            </a:r>
            <a:r>
              <a:rPr sz="950" b="1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системе</a:t>
            </a:r>
            <a:r>
              <a:rPr sz="950" b="1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УОТ</a:t>
            </a:r>
            <a:r>
              <a:rPr sz="950" b="1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/</a:t>
            </a:r>
            <a:r>
              <a:rPr sz="950" b="1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b="1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системного</a:t>
            </a:r>
            <a:r>
              <a:rPr sz="950" b="1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интегратора</a:t>
            </a:r>
            <a:r>
              <a:rPr sz="95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выполняется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привязка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собранных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КМ/КИГУ/КИТУ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сборной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упаковки.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5"/>
              </a:spcBef>
              <a:buAutoNum type="arabicPeriod" startAt="3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методом</a:t>
            </a:r>
            <a:r>
              <a:rPr sz="950" b="1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API</a:t>
            </a:r>
            <a:r>
              <a:rPr sz="950" b="1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передается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документ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«Отчет</a:t>
            </a:r>
            <a:r>
              <a:rPr sz="950" b="1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об</a:t>
            </a:r>
            <a:r>
              <a:rPr sz="950" b="1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агрегации»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котором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указана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связь</a:t>
            </a:r>
            <a:r>
              <a:rPr sz="950" b="1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КМ/КИГУ/КИТУ</a:t>
            </a:r>
            <a:r>
              <a:rPr sz="950" b="1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50" b="1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вложения</a:t>
            </a:r>
            <a:r>
              <a:rPr sz="950" b="1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</a:t>
            </a:r>
            <a:r>
              <a:rPr sz="950" b="1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950" b="1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сборной</a:t>
            </a:r>
            <a:r>
              <a:rPr sz="950" b="1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-10" dirty="0">
                <a:solidFill>
                  <a:srgbClr val="63666A"/>
                </a:solidFill>
                <a:latin typeface="Segoe UI"/>
                <a:cs typeface="Segoe UI"/>
              </a:rPr>
              <a:t>упаковки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6"/>
              <a:tabLst>
                <a:tab pos="144780" algn="l"/>
              </a:tabLst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9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5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успешной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обработке</a:t>
            </a:r>
            <a:r>
              <a:rPr sz="95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«Отчета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об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агрегации»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10" dirty="0">
                <a:solidFill>
                  <a:srgbClr val="63666A"/>
                </a:solidFill>
                <a:latin typeface="Segoe UI"/>
                <a:cs typeface="Segoe UI"/>
              </a:rPr>
              <a:t>фиксируется</a:t>
            </a:r>
            <a:r>
              <a:rPr sz="950" b="1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связь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КМ/КИГУ/КИТУ</a:t>
            </a:r>
            <a:r>
              <a:rPr sz="950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вложения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сборной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упаковки.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7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УОТ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запрашивает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результат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обработки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«Отчета</a:t>
            </a:r>
            <a:r>
              <a:rPr sz="9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об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агрегации»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38212" y="2643251"/>
            <a:ext cx="9587865" cy="50800"/>
          </a:xfrm>
          <a:custGeom>
            <a:avLst/>
            <a:gdLst/>
            <a:ahLst/>
            <a:cxnLst/>
            <a:rect l="l" t="t" r="r" b="b"/>
            <a:pathLst>
              <a:path w="9587865" h="50800">
                <a:moveTo>
                  <a:pt x="0" y="0"/>
                </a:moveTo>
                <a:lnTo>
                  <a:pt x="9587674" y="50546"/>
                </a:lnTo>
              </a:path>
            </a:pathLst>
          </a:custGeom>
          <a:ln w="25400">
            <a:solidFill>
              <a:srgbClr val="63666A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Схема</a:t>
            </a:r>
            <a:r>
              <a:rPr sz="2400" spc="-60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организации</a:t>
            </a:r>
            <a:r>
              <a:rPr sz="2400" spc="-5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процессов</a:t>
            </a:r>
            <a:r>
              <a:rPr sz="2400" spc="-1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агрегации</a:t>
            </a:r>
            <a:r>
              <a:rPr sz="2400" spc="-12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КИТУ</a:t>
            </a:r>
            <a:r>
              <a:rPr sz="2400" spc="-2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на</a:t>
            </a:r>
            <a:r>
              <a:rPr sz="2400" spc="-6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складе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4100576" y="2987928"/>
            <a:ext cx="1058545" cy="4794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latin typeface="Segoe UI"/>
                <a:cs typeface="Segoe UI"/>
              </a:rPr>
              <a:t>Нанесение</a:t>
            </a:r>
            <a:endParaRPr sz="95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latin typeface="Segoe UI"/>
                <a:cs typeface="Segoe UI"/>
              </a:rPr>
              <a:t>КИТУ</a:t>
            </a:r>
            <a:r>
              <a:rPr sz="950" spc="9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на</a:t>
            </a:r>
            <a:r>
              <a:rPr sz="950" spc="70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сборную</a:t>
            </a:r>
            <a:endParaRPr sz="95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950" spc="-10" dirty="0">
                <a:latin typeface="Segoe UI"/>
                <a:cs typeface="Segoe UI"/>
              </a:rPr>
              <a:t>упаковку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92366" y="3005709"/>
            <a:ext cx="1517015" cy="47942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-2540" algn="ctr">
              <a:lnSpc>
                <a:spcPct val="105400"/>
              </a:lnSpc>
              <a:spcBef>
                <a:spcPts val="60"/>
              </a:spcBef>
            </a:pPr>
            <a:r>
              <a:rPr sz="950" dirty="0">
                <a:latin typeface="Segoe UI"/>
                <a:cs typeface="Segoe UI"/>
              </a:rPr>
              <a:t>Передача</a:t>
            </a:r>
            <a:r>
              <a:rPr sz="950" spc="204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«Отчета</a:t>
            </a:r>
            <a:r>
              <a:rPr sz="950" spc="95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об </a:t>
            </a:r>
            <a:r>
              <a:rPr sz="950" dirty="0">
                <a:latin typeface="Segoe UI"/>
                <a:cs typeface="Segoe UI"/>
              </a:rPr>
              <a:t>агрегации»</a:t>
            </a:r>
            <a:r>
              <a:rPr sz="950" spc="254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методами</a:t>
            </a:r>
            <a:r>
              <a:rPr sz="950" spc="18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API </a:t>
            </a:r>
            <a:r>
              <a:rPr sz="950" dirty="0">
                <a:latin typeface="Segoe UI"/>
                <a:cs typeface="Segoe UI"/>
              </a:rPr>
              <a:t>в</a:t>
            </a:r>
            <a:r>
              <a:rPr sz="950" spc="7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ГИС</a:t>
            </a:r>
            <a:r>
              <a:rPr sz="950" spc="6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МТ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25989" y="2990913"/>
            <a:ext cx="1334135" cy="48005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-6350" algn="ctr">
              <a:lnSpc>
                <a:spcPct val="105500"/>
              </a:lnSpc>
              <a:spcBef>
                <a:spcPts val="65"/>
              </a:spcBef>
            </a:pPr>
            <a:r>
              <a:rPr sz="950" dirty="0">
                <a:latin typeface="Segoe UI"/>
                <a:cs typeface="Segoe UI"/>
              </a:rPr>
              <a:t>Получение</a:t>
            </a:r>
            <a:r>
              <a:rPr sz="950" spc="180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результата </a:t>
            </a:r>
            <a:r>
              <a:rPr sz="950" dirty="0">
                <a:latin typeface="Segoe UI"/>
                <a:cs typeface="Segoe UI"/>
              </a:rPr>
              <a:t>обработки</a:t>
            </a:r>
            <a:r>
              <a:rPr sz="950" spc="12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«Отчета</a:t>
            </a:r>
            <a:r>
              <a:rPr sz="950" spc="24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об </a:t>
            </a:r>
            <a:r>
              <a:rPr sz="950" spc="-10" dirty="0">
                <a:latin typeface="Segoe UI"/>
                <a:cs typeface="Segoe UI"/>
              </a:rPr>
              <a:t>агрегации»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14400" y="2257425"/>
            <a:ext cx="10287000" cy="781050"/>
            <a:chOff x="914400" y="2257425"/>
            <a:chExt cx="10287000" cy="78105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2225" y="2257425"/>
              <a:ext cx="542925" cy="7239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8150" y="2276475"/>
              <a:ext cx="723900" cy="71437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39025" y="2276475"/>
              <a:ext cx="466725" cy="7239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25125" y="2343150"/>
              <a:ext cx="676275" cy="6858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4400" y="2324100"/>
              <a:ext cx="676275" cy="6858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33700" y="2657475"/>
              <a:ext cx="390525" cy="381000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570601" y="2999041"/>
            <a:ext cx="1203325" cy="48005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-6985" algn="ctr">
              <a:lnSpc>
                <a:spcPct val="105500"/>
              </a:lnSpc>
              <a:spcBef>
                <a:spcPts val="65"/>
              </a:spcBef>
            </a:pPr>
            <a:r>
              <a:rPr sz="950" spc="-10" dirty="0">
                <a:latin typeface="Segoe UI"/>
                <a:cs typeface="Segoe UI"/>
              </a:rPr>
              <a:t>Привязка</a:t>
            </a:r>
            <a:r>
              <a:rPr sz="950" spc="50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вложенных</a:t>
            </a:r>
            <a:r>
              <a:rPr sz="950" spc="16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кодов</a:t>
            </a:r>
            <a:r>
              <a:rPr sz="950" spc="175" dirty="0">
                <a:latin typeface="Segoe UI"/>
                <a:cs typeface="Segoe UI"/>
              </a:rPr>
              <a:t> </a:t>
            </a:r>
            <a:r>
              <a:rPr sz="950" spc="-50" dirty="0">
                <a:latin typeface="Segoe UI"/>
                <a:cs typeface="Segoe UI"/>
              </a:rPr>
              <a:t>к </a:t>
            </a:r>
            <a:r>
              <a:rPr sz="950" dirty="0">
                <a:latin typeface="Segoe UI"/>
                <a:cs typeface="Segoe UI"/>
              </a:rPr>
              <a:t>КИТУ</a:t>
            </a:r>
            <a:r>
              <a:rPr sz="950" spc="6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в</a:t>
            </a:r>
            <a:r>
              <a:rPr sz="950" spc="11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системе</a:t>
            </a:r>
            <a:r>
              <a:rPr sz="950" spc="12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УОТ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71420" y="3043237"/>
            <a:ext cx="1172845" cy="48005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065" marR="5080" indent="-1905" algn="ctr">
              <a:lnSpc>
                <a:spcPct val="105500"/>
              </a:lnSpc>
              <a:spcBef>
                <a:spcPts val="65"/>
              </a:spcBef>
            </a:pPr>
            <a:r>
              <a:rPr sz="950" spc="-10" dirty="0">
                <a:latin typeface="Segoe UI"/>
                <a:cs typeface="Segoe UI"/>
              </a:rPr>
              <a:t>Сканирование </a:t>
            </a:r>
            <a:r>
              <a:rPr sz="950" dirty="0">
                <a:latin typeface="Segoe UI"/>
                <a:cs typeface="Segoe UI"/>
              </a:rPr>
              <a:t>КМ/КИГУ/КИТУ</a:t>
            </a:r>
            <a:r>
              <a:rPr sz="950" spc="25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при </a:t>
            </a:r>
            <a:r>
              <a:rPr sz="950" spc="-10" dirty="0">
                <a:latin typeface="Segoe UI"/>
                <a:cs typeface="Segoe UI"/>
              </a:rPr>
              <a:t>сборке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2777" y="3046348"/>
            <a:ext cx="126555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Формирование</a:t>
            </a:r>
            <a:r>
              <a:rPr sz="950" spc="280" dirty="0">
                <a:latin typeface="Segoe UI"/>
                <a:cs typeface="Segoe UI"/>
              </a:rPr>
              <a:t> </a:t>
            </a:r>
            <a:r>
              <a:rPr sz="950" spc="-20" dirty="0">
                <a:latin typeface="Segoe UI"/>
                <a:cs typeface="Segoe UI"/>
              </a:rPr>
              <a:t>КИТУ</a:t>
            </a:r>
            <a:endParaRPr sz="95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latin typeface="Segoe UI"/>
                <a:cs typeface="Segoe UI"/>
              </a:rPr>
              <a:t>в</a:t>
            </a:r>
            <a:r>
              <a:rPr sz="950" spc="14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системе</a:t>
            </a:r>
            <a:r>
              <a:rPr sz="950" spc="5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УОТ</a:t>
            </a:r>
            <a:endParaRPr sz="950">
              <a:latin typeface="Segoe UI"/>
              <a:cs typeface="Segoe U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22362" y="1998726"/>
            <a:ext cx="193738" cy="174625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171257" y="1998027"/>
            <a:ext cx="86360" cy="1517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1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21" name="object 2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41676" y="1979676"/>
            <a:ext cx="193675" cy="19367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2793745" y="1990471"/>
            <a:ext cx="85725" cy="1511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2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94276" y="1970151"/>
            <a:ext cx="193675" cy="193675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4547234" y="1982470"/>
            <a:ext cx="85725" cy="1511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3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25" name="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046851" y="1979676"/>
            <a:ext cx="193675" cy="193675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6104509" y="1989454"/>
            <a:ext cx="85725" cy="1511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4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561326" y="1989201"/>
            <a:ext cx="193675" cy="193675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7619365" y="1999932"/>
            <a:ext cx="86360" cy="1517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5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42676" y="1998726"/>
            <a:ext cx="184150" cy="193675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10796651" y="2008504"/>
            <a:ext cx="85725" cy="1511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7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06815" y="3006661"/>
            <a:ext cx="1216025" cy="32766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Фиксация</a:t>
            </a:r>
            <a:r>
              <a:rPr sz="950" spc="21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вложений</a:t>
            </a:r>
            <a:endParaRPr sz="95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65"/>
              </a:spcBef>
            </a:pPr>
            <a:r>
              <a:rPr sz="950" dirty="0">
                <a:latin typeface="Segoe UI"/>
                <a:cs typeface="Segoe UI"/>
              </a:rPr>
              <a:t>КИТУ</a:t>
            </a:r>
            <a:r>
              <a:rPr sz="950" spc="5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в</a:t>
            </a:r>
            <a:r>
              <a:rPr sz="950" spc="10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ГИС</a:t>
            </a:r>
            <a:r>
              <a:rPr sz="950" spc="9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МТ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5705475" y="2266950"/>
            <a:ext cx="4076700" cy="771525"/>
            <a:chOff x="5705475" y="2266950"/>
            <a:chExt cx="4076700" cy="771525"/>
          </a:xfrm>
        </p:grpSpPr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43975" y="2276475"/>
              <a:ext cx="838200" cy="7620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05475" y="2266950"/>
              <a:ext cx="685800" cy="685800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237726" y="1998726"/>
            <a:ext cx="193675" cy="193675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9297669" y="2013267"/>
            <a:ext cx="86360" cy="1517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-50" dirty="0">
                <a:solidFill>
                  <a:srgbClr val="6C6D71"/>
                </a:solidFill>
                <a:latin typeface="Segoe UI"/>
                <a:cs typeface="Segoe UI"/>
              </a:rPr>
              <a:t>6</a:t>
            </a:r>
            <a:endParaRPr sz="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5312" y="4478591"/>
            <a:ext cx="64674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Один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из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возможных</a:t>
            </a:r>
            <a:r>
              <a:rPr sz="12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вариантов технической</a:t>
            </a:r>
            <a:r>
              <a:rPr sz="1200" b="1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реализации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бизнес-процесса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агрегации: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5312" y="4782058"/>
            <a:ext cx="5330190" cy="1780539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44780" indent="-132080">
              <a:lnSpc>
                <a:spcPct val="100000"/>
              </a:lnSpc>
              <a:spcBef>
                <a:spcPts val="755"/>
              </a:spcBef>
              <a:buAutoNum type="arabicPeriod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Участник</a:t>
            </a:r>
            <a:r>
              <a:rPr sz="9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оборота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заказывает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9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нанесения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штучную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продукцию.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5"/>
              </a:spcBef>
              <a:buAutoNum type="arabicPeriod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Наносит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(СИ)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штучную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продукцию.</a:t>
            </a:r>
            <a:endParaRPr sz="950">
              <a:latin typeface="Segoe UI"/>
              <a:cs typeface="Segoe UI"/>
            </a:endParaRPr>
          </a:p>
          <a:p>
            <a:pPr marL="12700" marR="93980" indent="132080">
              <a:lnSpc>
                <a:spcPct val="105400"/>
              </a:lnSpc>
              <a:spcBef>
                <a:spcPts val="600"/>
              </a:spcBef>
              <a:buAutoNum type="arabicPeriod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Перед/после</a:t>
            </a:r>
            <a:r>
              <a:rPr sz="950" spc="229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прохождения</a:t>
            </a:r>
            <a:r>
              <a:rPr sz="9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термо-тоннеля/процесса</a:t>
            </a:r>
            <a:r>
              <a:rPr sz="950" spc="2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формирования</a:t>
            </a:r>
            <a:r>
              <a:rPr sz="950" spc="2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группы</a:t>
            </a:r>
            <a:r>
              <a:rPr sz="9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камера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технического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зрения/сканирующее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устройство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фиксирует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группе,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подает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сведения</a:t>
            </a:r>
            <a:r>
              <a:rPr sz="95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ПАК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агрегации.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/>
              <a:tabLst>
                <a:tab pos="144780" algn="l"/>
              </a:tabLst>
            </a:pP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создает задание</a:t>
            </a:r>
            <a:r>
              <a:rPr sz="95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заказ/формирование</a:t>
            </a:r>
            <a:r>
              <a:rPr sz="95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КИГУ/КИТУ,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подает задание</a:t>
            </a:r>
            <a:r>
              <a:rPr sz="95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печать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групповой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этикетки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групповым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кодом.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5"/>
              <a:tabLst>
                <a:tab pos="144780" algn="l"/>
              </a:tabLst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Либо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связывает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полученные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95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ранее</a:t>
            </a:r>
            <a:r>
              <a:rPr sz="95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полученными</a:t>
            </a:r>
            <a:r>
              <a:rPr sz="95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КИГУ/КИТУ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подает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задание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печать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групповой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этикетки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групповым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кодом.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3940" y="4862448"/>
            <a:ext cx="5457190" cy="17005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13715" indent="132080">
              <a:lnSpc>
                <a:spcPct val="105500"/>
              </a:lnSpc>
              <a:spcBef>
                <a:spcPts val="60"/>
              </a:spcBef>
              <a:buAutoNum type="arabicPeriod" startAt="6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Групповая</a:t>
            </a:r>
            <a:r>
              <a:rPr sz="9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этикетка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групповым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кодом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(КИГУ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КИТУ)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наносится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групповую упаковку.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5"/>
              </a:spcBef>
              <a:buAutoNum type="arabicPeriod" startAt="6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Групповой</a:t>
            </a:r>
            <a:r>
              <a:rPr sz="950" spc="229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код</a:t>
            </a:r>
            <a:r>
              <a:rPr sz="950" spc="1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(КИГУ/КИТУ)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сканируется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камерой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технического</a:t>
            </a:r>
            <a:r>
              <a:rPr sz="950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зрения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сканирующим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устройством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данные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</a:t>
            </a:r>
            <a:r>
              <a:rPr sz="9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КИГУ/КИТУ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управляющее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отправляется</a:t>
            </a:r>
            <a:r>
              <a:rPr sz="9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63666A"/>
                </a:solidFill>
                <a:latin typeface="Segoe UI"/>
                <a:cs typeface="Segoe UI"/>
              </a:rPr>
              <a:t>ТУС.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8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Полученные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КИГУ/КИТУ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указываются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формировании</a:t>
            </a:r>
            <a:r>
              <a:rPr sz="950" spc="2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пакета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сопроводительных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документов.</a:t>
            </a:r>
            <a:endParaRPr sz="950">
              <a:latin typeface="Segoe UI"/>
              <a:cs typeface="Segoe UI"/>
            </a:endParaRPr>
          </a:p>
          <a:p>
            <a:pPr marL="144780" indent="-132080">
              <a:lnSpc>
                <a:spcPct val="100000"/>
              </a:lnSpc>
              <a:spcBef>
                <a:spcPts val="660"/>
              </a:spcBef>
              <a:buAutoNum type="arabicPeriod" startAt="9"/>
              <a:tabLst>
                <a:tab pos="14478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ОЭДО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КИГУ/КИТУ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передаются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другому</a:t>
            </a:r>
            <a:r>
              <a:rPr sz="9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участнику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оборота.</a:t>
            </a:r>
            <a:endParaRPr sz="950">
              <a:latin typeface="Segoe UI"/>
              <a:cs typeface="Segoe UI"/>
            </a:endParaRPr>
          </a:p>
          <a:p>
            <a:pPr marL="211454" indent="-198755">
              <a:lnSpc>
                <a:spcPct val="100000"/>
              </a:lnSpc>
              <a:spcBef>
                <a:spcPts val="665"/>
              </a:spcBef>
              <a:buAutoNum type="arabicPeriod" startAt="9"/>
              <a:tabLst>
                <a:tab pos="211454" algn="l"/>
              </a:tabLst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После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успешной</a:t>
            </a:r>
            <a:r>
              <a:rPr sz="95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обработки</a:t>
            </a:r>
            <a:r>
              <a:rPr sz="95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подписанного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2х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сторон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изменяется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собственник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товара.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081543" y="3386201"/>
            <a:ext cx="558165" cy="862330"/>
            <a:chOff x="4081543" y="3386201"/>
            <a:chExt cx="558165" cy="8623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81543" y="3562350"/>
              <a:ext cx="557938" cy="68580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367275" y="3386201"/>
              <a:ext cx="0" cy="187960"/>
            </a:xfrm>
            <a:custGeom>
              <a:avLst/>
              <a:gdLst/>
              <a:ahLst/>
              <a:cxnLst/>
              <a:rect l="l" t="t" r="r" b="b"/>
              <a:pathLst>
                <a:path h="187960">
                  <a:moveTo>
                    <a:pt x="0" y="0"/>
                  </a:moveTo>
                  <a:lnTo>
                    <a:pt x="0" y="187451"/>
                  </a:lnTo>
                </a:path>
              </a:pathLst>
            </a:custGeom>
            <a:ln w="25400">
              <a:solidFill>
                <a:srgbClr val="63666A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67375" y="3462401"/>
            <a:ext cx="685800" cy="689610"/>
            <a:chOff x="5667375" y="3462401"/>
            <a:chExt cx="685800" cy="68961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67375" y="3631390"/>
              <a:ext cx="685800" cy="52010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024625" y="3462401"/>
              <a:ext cx="0" cy="201295"/>
            </a:xfrm>
            <a:custGeom>
              <a:avLst/>
              <a:gdLst/>
              <a:ahLst/>
              <a:cxnLst/>
              <a:rect l="l" t="t" r="r" b="b"/>
              <a:pathLst>
                <a:path h="201295">
                  <a:moveTo>
                    <a:pt x="0" y="0"/>
                  </a:moveTo>
                  <a:lnTo>
                    <a:pt x="0" y="201168"/>
                  </a:lnTo>
                </a:path>
              </a:pathLst>
            </a:custGeom>
            <a:ln w="25400">
              <a:solidFill>
                <a:srgbClr val="63666A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619125" y="1362075"/>
            <a:ext cx="9315450" cy="1638300"/>
            <a:chOff x="619125" y="1362075"/>
            <a:chExt cx="9315450" cy="1638300"/>
          </a:xfrm>
        </p:grpSpPr>
        <p:sp>
          <p:nvSpPr>
            <p:cNvPr id="12" name="object 12"/>
            <p:cNvSpPr/>
            <p:nvPr/>
          </p:nvSpPr>
          <p:spPr>
            <a:xfrm>
              <a:off x="1385951" y="2643250"/>
              <a:ext cx="7832090" cy="0"/>
            </a:xfrm>
            <a:custGeom>
              <a:avLst/>
              <a:gdLst/>
              <a:ahLst/>
              <a:cxnLst/>
              <a:rect l="l" t="t" r="r" b="b"/>
              <a:pathLst>
                <a:path w="7832090">
                  <a:moveTo>
                    <a:pt x="0" y="0"/>
                  </a:moveTo>
                  <a:lnTo>
                    <a:pt x="7832090" y="0"/>
                  </a:lnTo>
                </a:path>
              </a:pathLst>
            </a:custGeom>
            <a:ln w="25400">
              <a:solidFill>
                <a:srgbClr val="63666A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86225" y="2276475"/>
              <a:ext cx="552450" cy="7239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9125" y="2276475"/>
              <a:ext cx="762000" cy="7239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2675" y="2276475"/>
              <a:ext cx="714375" cy="72390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57850" y="2276475"/>
              <a:ext cx="723900" cy="7239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20200" y="2345199"/>
              <a:ext cx="714375" cy="59103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67600" y="2276475"/>
              <a:ext cx="466725" cy="7239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308257" y="1447800"/>
              <a:ext cx="607267" cy="6858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367276" y="2138426"/>
              <a:ext cx="0" cy="149225"/>
            </a:xfrm>
            <a:custGeom>
              <a:avLst/>
              <a:gdLst/>
              <a:ahLst/>
              <a:cxnLst/>
              <a:rect l="l" t="t" r="r" b="b"/>
              <a:pathLst>
                <a:path h="149225">
                  <a:moveTo>
                    <a:pt x="0" y="0"/>
                  </a:moveTo>
                  <a:lnTo>
                    <a:pt x="0" y="148717"/>
                  </a:lnTo>
                </a:path>
              </a:pathLst>
            </a:custGeom>
            <a:ln w="25400">
              <a:solidFill>
                <a:srgbClr val="63666A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72218" y="1362075"/>
              <a:ext cx="557938" cy="68580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024626" y="2081276"/>
              <a:ext cx="3552825" cy="203835"/>
            </a:xfrm>
            <a:custGeom>
              <a:avLst/>
              <a:gdLst/>
              <a:ahLst/>
              <a:cxnLst/>
              <a:rect l="l" t="t" r="r" b="b"/>
              <a:pathLst>
                <a:path w="3552825" h="203835">
                  <a:moveTo>
                    <a:pt x="0" y="0"/>
                  </a:moveTo>
                  <a:lnTo>
                    <a:pt x="0" y="203326"/>
                  </a:lnTo>
                </a:path>
                <a:path w="3552825" h="203835">
                  <a:moveTo>
                    <a:pt x="3552825" y="0"/>
                  </a:moveTo>
                  <a:lnTo>
                    <a:pt x="3552825" y="203326"/>
                  </a:lnTo>
                </a:path>
              </a:pathLst>
            </a:custGeom>
            <a:ln w="25400">
              <a:solidFill>
                <a:srgbClr val="63666A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Схема</a:t>
            </a:r>
            <a:r>
              <a:rPr sz="2400" spc="-4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организации</a:t>
            </a:r>
            <a:r>
              <a:rPr sz="2400" spc="-4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процессов</a:t>
            </a:r>
            <a:r>
              <a:rPr sz="2400" spc="-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агрегации</a:t>
            </a:r>
            <a:r>
              <a:rPr sz="2400" spc="-11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на</a:t>
            </a:r>
            <a:r>
              <a:rPr sz="2400" spc="-4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производстве</a:t>
            </a:r>
            <a:endParaRPr sz="2400"/>
          </a:p>
        </p:txBody>
      </p:sp>
      <p:sp>
        <p:nvSpPr>
          <p:cNvPr id="25" name="object 25"/>
          <p:cNvSpPr txBox="1"/>
          <p:nvPr/>
        </p:nvSpPr>
        <p:spPr>
          <a:xfrm>
            <a:off x="720407" y="3024504"/>
            <a:ext cx="565150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Заказ</a:t>
            </a:r>
            <a:r>
              <a:rPr sz="950" spc="95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КМ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383408" y="3024504"/>
            <a:ext cx="663575" cy="173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latin typeface="Segoe UI"/>
                <a:cs typeface="Segoe UI"/>
              </a:rPr>
              <a:t>Нанесение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027170" y="3024504"/>
            <a:ext cx="67627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3495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latin typeface="Segoe UI"/>
                <a:cs typeface="Segoe UI"/>
              </a:rPr>
              <a:t>Нанесение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-10" dirty="0">
                <a:latin typeface="Segoe UI"/>
                <a:cs typeface="Segoe UI"/>
              </a:rPr>
              <a:t>КИГУ/КИТУ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81726" y="3024504"/>
            <a:ext cx="6610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latin typeface="Segoe UI"/>
                <a:cs typeface="Segoe UI"/>
              </a:rPr>
              <a:t>Нанесение</a:t>
            </a:r>
            <a:endParaRPr sz="950">
              <a:latin typeface="Segoe UI"/>
              <a:cs typeface="Segoe UI"/>
            </a:endParaRPr>
          </a:p>
          <a:p>
            <a:pPr marL="635" algn="ctr">
              <a:lnSpc>
                <a:spcPct val="100000"/>
              </a:lnSpc>
              <a:spcBef>
                <a:spcPts val="60"/>
              </a:spcBef>
            </a:pPr>
            <a:r>
              <a:rPr sz="950" spc="-20" dirty="0">
                <a:latin typeface="Segoe UI"/>
                <a:cs typeface="Segoe UI"/>
              </a:rPr>
              <a:t>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48551" y="3024504"/>
            <a:ext cx="151955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Передача</a:t>
            </a:r>
            <a:r>
              <a:rPr sz="950" spc="19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КИ/КИГУ/КИТУ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latin typeface="Segoe UI"/>
                <a:cs typeface="Segoe UI"/>
              </a:rPr>
              <a:t>в</a:t>
            </a:r>
            <a:r>
              <a:rPr sz="950" spc="11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ТУС</a:t>
            </a:r>
            <a:r>
              <a:rPr sz="950" spc="9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для</a:t>
            </a:r>
            <a:r>
              <a:rPr sz="950" spc="5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указания</a:t>
            </a:r>
            <a:r>
              <a:rPr sz="950" spc="5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в</a:t>
            </a:r>
            <a:r>
              <a:rPr sz="950" spc="110" dirty="0">
                <a:latin typeface="Segoe UI"/>
                <a:cs typeface="Segoe UI"/>
              </a:rPr>
              <a:t> </a:t>
            </a:r>
            <a:r>
              <a:rPr sz="950" spc="-25" dirty="0">
                <a:latin typeface="Segoe UI"/>
                <a:cs typeface="Segoe UI"/>
              </a:rPr>
              <a:t>УПД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831580" y="3024504"/>
            <a:ext cx="150304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Передача</a:t>
            </a:r>
            <a:r>
              <a:rPr sz="950" spc="19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КИ/КИГУ/КИТУ</a:t>
            </a:r>
            <a:endParaRPr sz="950">
              <a:latin typeface="Segoe UI"/>
              <a:cs typeface="Segoe UI"/>
            </a:endParaRPr>
          </a:p>
          <a:p>
            <a:pPr marL="254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latin typeface="Segoe UI"/>
                <a:cs typeface="Segoe UI"/>
              </a:rPr>
              <a:t>в</a:t>
            </a:r>
            <a:r>
              <a:rPr sz="950" spc="13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УПД</a:t>
            </a:r>
            <a:r>
              <a:rPr sz="950" spc="12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с</a:t>
            </a:r>
            <a:r>
              <a:rPr sz="950" spc="2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помощью</a:t>
            </a:r>
            <a:r>
              <a:rPr sz="950" spc="70" dirty="0">
                <a:latin typeface="Segoe UI"/>
                <a:cs typeface="Segoe UI"/>
              </a:rPr>
              <a:t> </a:t>
            </a:r>
            <a:r>
              <a:rPr sz="950" spc="-20" dirty="0">
                <a:latin typeface="Segoe UI"/>
                <a:cs typeface="Segoe UI"/>
              </a:rPr>
              <a:t>ОЭДО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005059" y="1531048"/>
            <a:ext cx="1648460" cy="47942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algn="just">
              <a:lnSpc>
                <a:spcPct val="105400"/>
              </a:lnSpc>
              <a:spcBef>
                <a:spcPts val="65"/>
              </a:spcBef>
            </a:pPr>
            <a:r>
              <a:rPr sz="950" dirty="0">
                <a:latin typeface="Segoe UI"/>
                <a:cs typeface="Segoe UI"/>
              </a:rPr>
              <a:t>Успешно</a:t>
            </a:r>
            <a:r>
              <a:rPr sz="950" spc="150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зафиксированный</a:t>
            </a:r>
            <a:r>
              <a:rPr sz="950" spc="50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и</a:t>
            </a:r>
            <a:r>
              <a:rPr sz="950" spc="5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подписанный</a:t>
            </a:r>
            <a:r>
              <a:rPr sz="950" spc="14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с</a:t>
            </a:r>
            <a:r>
              <a:rPr sz="950" spc="10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2х</a:t>
            </a:r>
            <a:r>
              <a:rPr sz="950" spc="10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сторон </a:t>
            </a:r>
            <a:r>
              <a:rPr sz="950" dirty="0">
                <a:latin typeface="Segoe UI"/>
                <a:cs typeface="Segoe UI"/>
              </a:rPr>
              <a:t>УПД</a:t>
            </a:r>
            <a:r>
              <a:rPr sz="950" spc="15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завершает</a:t>
            </a:r>
            <a:r>
              <a:rPr sz="950" spc="12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процесс</a:t>
            </a:r>
            <a:endParaRPr sz="950">
              <a:latin typeface="Segoe UI"/>
              <a:cs typeface="Segoe U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19550" y="1516840"/>
            <a:ext cx="685800" cy="520103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6432550" y="1623123"/>
            <a:ext cx="914400" cy="32702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5400"/>
              </a:lnSpc>
              <a:spcBef>
                <a:spcPts val="65"/>
              </a:spcBef>
            </a:pPr>
            <a:r>
              <a:rPr sz="950" spc="-10" dirty="0">
                <a:latin typeface="Segoe UI"/>
                <a:cs typeface="Segoe UI"/>
              </a:rPr>
              <a:t>Сканирование КМ/КИГУ/КИТУ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23025" y="3821747"/>
            <a:ext cx="1799589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Формирование</a:t>
            </a:r>
            <a:r>
              <a:rPr sz="950" spc="204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и</a:t>
            </a:r>
            <a:r>
              <a:rPr sz="950" spc="13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печать</a:t>
            </a:r>
            <a:r>
              <a:rPr sz="950" spc="125" dirty="0">
                <a:latin typeface="Segoe UI"/>
                <a:cs typeface="Segoe UI"/>
              </a:rPr>
              <a:t> </a:t>
            </a:r>
            <a:r>
              <a:rPr sz="950" spc="-20" dirty="0">
                <a:latin typeface="Segoe UI"/>
                <a:cs typeface="Segoe UI"/>
              </a:rPr>
              <a:t>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58209" y="1304607"/>
            <a:ext cx="215011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Segoe UI"/>
                <a:cs typeface="Segoe UI"/>
              </a:rPr>
              <a:t>Формирование</a:t>
            </a:r>
            <a:r>
              <a:rPr sz="950" spc="215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и</a:t>
            </a:r>
            <a:r>
              <a:rPr sz="950" spc="130" dirty="0">
                <a:latin typeface="Segoe UI"/>
                <a:cs typeface="Segoe UI"/>
              </a:rPr>
              <a:t> </a:t>
            </a:r>
            <a:r>
              <a:rPr sz="950" dirty="0">
                <a:latin typeface="Segoe UI"/>
                <a:cs typeface="Segoe UI"/>
              </a:rPr>
              <a:t>печать</a:t>
            </a:r>
            <a:r>
              <a:rPr sz="950" spc="135" dirty="0">
                <a:latin typeface="Segoe UI"/>
                <a:cs typeface="Segoe UI"/>
              </a:rPr>
              <a:t> </a:t>
            </a:r>
            <a:r>
              <a:rPr sz="950" spc="-10" dirty="0">
                <a:latin typeface="Segoe UI"/>
                <a:cs typeface="Segoe UI"/>
              </a:rPr>
              <a:t>КИТУ/КИГУ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29914" y="3746754"/>
            <a:ext cx="9144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latin typeface="Segoe UI"/>
                <a:cs typeface="Segoe UI"/>
              </a:rPr>
              <a:t>Сканирование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-10" dirty="0">
                <a:latin typeface="Segoe UI"/>
                <a:cs typeface="Segoe UI"/>
              </a:rPr>
              <a:t>КМ/КИГУ/КИТУ</a:t>
            </a:r>
            <a:endParaRPr sz="9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/>
              <a:t>Схема</a:t>
            </a:r>
            <a:r>
              <a:rPr sz="2400" spc="-55" dirty="0"/>
              <a:t> </a:t>
            </a:r>
            <a:r>
              <a:rPr sz="2400" spc="-10" dirty="0"/>
              <a:t>организации</a:t>
            </a:r>
            <a:r>
              <a:rPr sz="2400" spc="-50" dirty="0"/>
              <a:t> </a:t>
            </a:r>
            <a:r>
              <a:rPr sz="2400" dirty="0"/>
              <a:t>процесса</a:t>
            </a:r>
            <a:r>
              <a:rPr sz="2400" spc="-55" dirty="0"/>
              <a:t> </a:t>
            </a:r>
            <a:r>
              <a:rPr sz="2400" spc="-10" dirty="0"/>
              <a:t>Отгрузки\Приемки</a:t>
            </a:r>
            <a:endParaRPr sz="2400"/>
          </a:p>
        </p:txBody>
      </p:sp>
      <p:grpSp>
        <p:nvGrpSpPr>
          <p:cNvPr id="4" name="object 4"/>
          <p:cNvGrpSpPr/>
          <p:nvPr/>
        </p:nvGrpSpPr>
        <p:grpSpPr>
          <a:xfrm>
            <a:off x="512762" y="1370075"/>
            <a:ext cx="11176635" cy="2355850"/>
            <a:chOff x="512762" y="1370075"/>
            <a:chExt cx="11176635" cy="2355850"/>
          </a:xfrm>
        </p:grpSpPr>
        <p:sp>
          <p:nvSpPr>
            <p:cNvPr id="5" name="object 5"/>
            <p:cNvSpPr/>
            <p:nvPr/>
          </p:nvSpPr>
          <p:spPr>
            <a:xfrm>
              <a:off x="723900" y="1514474"/>
              <a:ext cx="10744200" cy="2057400"/>
            </a:xfrm>
            <a:custGeom>
              <a:avLst/>
              <a:gdLst/>
              <a:ahLst/>
              <a:cxnLst/>
              <a:rect l="l" t="t" r="r" b="b"/>
              <a:pathLst>
                <a:path w="10744200" h="2057400">
                  <a:moveTo>
                    <a:pt x="10631043" y="2057400"/>
                  </a:moveTo>
                  <a:lnTo>
                    <a:pt x="113093" y="2057400"/>
                  </a:lnTo>
                  <a:lnTo>
                    <a:pt x="69072" y="2048506"/>
                  </a:lnTo>
                  <a:lnTo>
                    <a:pt x="33124" y="2024252"/>
                  </a:lnTo>
                  <a:lnTo>
                    <a:pt x="8887" y="1988284"/>
                  </a:lnTo>
                  <a:lnTo>
                    <a:pt x="0" y="1944242"/>
                  </a:lnTo>
                  <a:lnTo>
                    <a:pt x="0" y="113156"/>
                  </a:lnTo>
                  <a:lnTo>
                    <a:pt x="8887" y="69115"/>
                  </a:lnTo>
                  <a:lnTo>
                    <a:pt x="33124" y="33146"/>
                  </a:lnTo>
                  <a:lnTo>
                    <a:pt x="69072" y="8893"/>
                  </a:lnTo>
                  <a:lnTo>
                    <a:pt x="113093" y="0"/>
                  </a:lnTo>
                  <a:lnTo>
                    <a:pt x="10631043" y="0"/>
                  </a:lnTo>
                  <a:lnTo>
                    <a:pt x="10675084" y="8893"/>
                  </a:lnTo>
                  <a:lnTo>
                    <a:pt x="10711053" y="33146"/>
                  </a:lnTo>
                  <a:lnTo>
                    <a:pt x="10735306" y="69115"/>
                  </a:lnTo>
                  <a:lnTo>
                    <a:pt x="10744200" y="113156"/>
                  </a:lnTo>
                  <a:lnTo>
                    <a:pt x="10744200" y="1944242"/>
                  </a:lnTo>
                  <a:lnTo>
                    <a:pt x="10735306" y="1988284"/>
                  </a:lnTo>
                  <a:lnTo>
                    <a:pt x="10711053" y="2024253"/>
                  </a:lnTo>
                  <a:lnTo>
                    <a:pt x="10675084" y="2048506"/>
                  </a:lnTo>
                  <a:lnTo>
                    <a:pt x="10631043" y="20574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9112" y="1376425"/>
              <a:ext cx="11163935" cy="2343150"/>
            </a:xfrm>
            <a:custGeom>
              <a:avLst/>
              <a:gdLst/>
              <a:ahLst/>
              <a:cxnLst/>
              <a:rect l="l" t="t" r="r" b="b"/>
              <a:pathLst>
                <a:path w="11163935" h="2343150">
                  <a:moveTo>
                    <a:pt x="0" y="128778"/>
                  </a:moveTo>
                  <a:lnTo>
                    <a:pt x="10122" y="78652"/>
                  </a:lnTo>
                  <a:lnTo>
                    <a:pt x="37726" y="37719"/>
                  </a:lnTo>
                  <a:lnTo>
                    <a:pt x="78668" y="10120"/>
                  </a:lnTo>
                  <a:lnTo>
                    <a:pt x="128803" y="0"/>
                  </a:lnTo>
                  <a:lnTo>
                    <a:pt x="11034458" y="0"/>
                  </a:lnTo>
                  <a:lnTo>
                    <a:pt x="11084603" y="10120"/>
                  </a:lnTo>
                  <a:lnTo>
                    <a:pt x="11125581" y="37718"/>
                  </a:lnTo>
                  <a:lnTo>
                    <a:pt x="11153223" y="78652"/>
                  </a:lnTo>
                  <a:lnTo>
                    <a:pt x="11163363" y="128778"/>
                  </a:lnTo>
                  <a:lnTo>
                    <a:pt x="11163363" y="2214245"/>
                  </a:lnTo>
                  <a:lnTo>
                    <a:pt x="11153223" y="2264370"/>
                  </a:lnTo>
                  <a:lnTo>
                    <a:pt x="11125581" y="2305304"/>
                  </a:lnTo>
                  <a:lnTo>
                    <a:pt x="11084603" y="2332902"/>
                  </a:lnTo>
                  <a:lnTo>
                    <a:pt x="11034458" y="2343023"/>
                  </a:lnTo>
                  <a:lnTo>
                    <a:pt x="128803" y="2343023"/>
                  </a:lnTo>
                  <a:lnTo>
                    <a:pt x="78668" y="2332902"/>
                  </a:lnTo>
                  <a:lnTo>
                    <a:pt x="37726" y="2305304"/>
                  </a:lnTo>
                  <a:lnTo>
                    <a:pt x="10122" y="2264370"/>
                  </a:lnTo>
                  <a:lnTo>
                    <a:pt x="0" y="2214245"/>
                  </a:lnTo>
                  <a:lnTo>
                    <a:pt x="0" y="12877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12762" y="4075176"/>
            <a:ext cx="11176635" cy="2355850"/>
            <a:chOff x="512762" y="4075176"/>
            <a:chExt cx="11176635" cy="2355850"/>
          </a:xfrm>
        </p:grpSpPr>
        <p:sp>
          <p:nvSpPr>
            <p:cNvPr id="8" name="object 8"/>
            <p:cNvSpPr/>
            <p:nvPr/>
          </p:nvSpPr>
          <p:spPr>
            <a:xfrm>
              <a:off x="723900" y="4219575"/>
              <a:ext cx="10744200" cy="2057400"/>
            </a:xfrm>
            <a:custGeom>
              <a:avLst/>
              <a:gdLst/>
              <a:ahLst/>
              <a:cxnLst/>
              <a:rect l="l" t="t" r="r" b="b"/>
              <a:pathLst>
                <a:path w="10744200" h="2057400">
                  <a:moveTo>
                    <a:pt x="10631043" y="2057400"/>
                  </a:moveTo>
                  <a:lnTo>
                    <a:pt x="113093" y="2057400"/>
                  </a:lnTo>
                  <a:lnTo>
                    <a:pt x="69072" y="2048512"/>
                  </a:lnTo>
                  <a:lnTo>
                    <a:pt x="33124" y="2024275"/>
                  </a:lnTo>
                  <a:lnTo>
                    <a:pt x="8887" y="1988327"/>
                  </a:lnTo>
                  <a:lnTo>
                    <a:pt x="0" y="1944306"/>
                  </a:lnTo>
                  <a:lnTo>
                    <a:pt x="0" y="113157"/>
                  </a:lnTo>
                  <a:lnTo>
                    <a:pt x="8887" y="69115"/>
                  </a:lnTo>
                  <a:lnTo>
                    <a:pt x="33124" y="33146"/>
                  </a:lnTo>
                  <a:lnTo>
                    <a:pt x="69072" y="8893"/>
                  </a:lnTo>
                  <a:lnTo>
                    <a:pt x="113093" y="0"/>
                  </a:lnTo>
                  <a:lnTo>
                    <a:pt x="10631043" y="0"/>
                  </a:lnTo>
                  <a:lnTo>
                    <a:pt x="10675084" y="8893"/>
                  </a:lnTo>
                  <a:lnTo>
                    <a:pt x="10711053" y="33147"/>
                  </a:lnTo>
                  <a:lnTo>
                    <a:pt x="10735306" y="69115"/>
                  </a:lnTo>
                  <a:lnTo>
                    <a:pt x="10744200" y="113157"/>
                  </a:lnTo>
                  <a:lnTo>
                    <a:pt x="10744200" y="1944306"/>
                  </a:lnTo>
                  <a:lnTo>
                    <a:pt x="10735306" y="1988327"/>
                  </a:lnTo>
                  <a:lnTo>
                    <a:pt x="10711053" y="2024275"/>
                  </a:lnTo>
                  <a:lnTo>
                    <a:pt x="10675084" y="2048512"/>
                  </a:lnTo>
                  <a:lnTo>
                    <a:pt x="10631043" y="20574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9112" y="4081526"/>
              <a:ext cx="11163935" cy="2343150"/>
            </a:xfrm>
            <a:custGeom>
              <a:avLst/>
              <a:gdLst/>
              <a:ahLst/>
              <a:cxnLst/>
              <a:rect l="l" t="t" r="r" b="b"/>
              <a:pathLst>
                <a:path w="11163935" h="2343150">
                  <a:moveTo>
                    <a:pt x="0" y="128777"/>
                  </a:moveTo>
                  <a:lnTo>
                    <a:pt x="10122" y="78652"/>
                  </a:lnTo>
                  <a:lnTo>
                    <a:pt x="37726" y="37719"/>
                  </a:lnTo>
                  <a:lnTo>
                    <a:pt x="78668" y="10120"/>
                  </a:lnTo>
                  <a:lnTo>
                    <a:pt x="128803" y="0"/>
                  </a:lnTo>
                  <a:lnTo>
                    <a:pt x="11034458" y="0"/>
                  </a:lnTo>
                  <a:lnTo>
                    <a:pt x="11084603" y="10120"/>
                  </a:lnTo>
                  <a:lnTo>
                    <a:pt x="11125581" y="37719"/>
                  </a:lnTo>
                  <a:lnTo>
                    <a:pt x="11153223" y="78652"/>
                  </a:lnTo>
                  <a:lnTo>
                    <a:pt x="11163363" y="128777"/>
                  </a:lnTo>
                  <a:lnTo>
                    <a:pt x="11163363" y="2214283"/>
                  </a:lnTo>
                  <a:lnTo>
                    <a:pt x="11153223" y="2264417"/>
                  </a:lnTo>
                  <a:lnTo>
                    <a:pt x="11125581" y="2305359"/>
                  </a:lnTo>
                  <a:lnTo>
                    <a:pt x="11084603" y="2332964"/>
                  </a:lnTo>
                  <a:lnTo>
                    <a:pt x="11034458" y="2343086"/>
                  </a:lnTo>
                  <a:lnTo>
                    <a:pt x="128803" y="2343086"/>
                  </a:lnTo>
                  <a:lnTo>
                    <a:pt x="78668" y="2332964"/>
                  </a:lnTo>
                  <a:lnTo>
                    <a:pt x="37726" y="2305359"/>
                  </a:lnTo>
                  <a:lnTo>
                    <a:pt x="10122" y="2264417"/>
                  </a:lnTo>
                  <a:lnTo>
                    <a:pt x="0" y="2214283"/>
                  </a:lnTo>
                  <a:lnTo>
                    <a:pt x="0" y="128777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651119" y="2905188"/>
            <a:ext cx="895350" cy="48005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2540" algn="ctr">
              <a:lnSpc>
                <a:spcPct val="105500"/>
              </a:lnSpc>
              <a:spcBef>
                <a:spcPts val="6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Добавление КИ/КИГУ/КИТУ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89325" y="2905188"/>
            <a:ext cx="915669" cy="32702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22225">
              <a:lnSpc>
                <a:spcPct val="105400"/>
              </a:lnSpc>
              <a:spcBef>
                <a:spcPts val="6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Сканирование КМ/КИГУ/КИТУ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4196" y="2905188"/>
            <a:ext cx="96901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Собираем</a:t>
            </a:r>
            <a:r>
              <a:rPr sz="9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заказ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49768" y="2905188"/>
            <a:ext cx="1403350" cy="48005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262890">
              <a:lnSpc>
                <a:spcPct val="1054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Передача</a:t>
            </a:r>
            <a:r>
              <a:rPr sz="950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УПД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ОЭДО,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ожидание</a:t>
            </a:r>
            <a:endParaRPr sz="950">
              <a:latin typeface="Segoe UI"/>
              <a:cs typeface="Segoe UI"/>
            </a:endParaRPr>
          </a:p>
          <a:p>
            <a:pPr marL="18415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ответа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обработки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132314" y="2905188"/>
            <a:ext cx="54737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Отгрузка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23900" y="1219200"/>
            <a:ext cx="10210800" cy="1852930"/>
            <a:chOff x="723900" y="1219200"/>
            <a:chExt cx="10210800" cy="1852930"/>
          </a:xfrm>
        </p:grpSpPr>
        <p:sp>
          <p:nvSpPr>
            <p:cNvPr id="16" name="object 16"/>
            <p:cNvSpPr/>
            <p:nvPr/>
          </p:nvSpPr>
          <p:spPr>
            <a:xfrm>
              <a:off x="2624201" y="2995675"/>
              <a:ext cx="6953250" cy="76200"/>
            </a:xfrm>
            <a:custGeom>
              <a:avLst/>
              <a:gdLst/>
              <a:ahLst/>
              <a:cxnLst/>
              <a:rect l="l" t="t" r="r" b="b"/>
              <a:pathLst>
                <a:path w="6953250" h="76200">
                  <a:moveTo>
                    <a:pt x="504444" y="38100"/>
                  </a:moveTo>
                  <a:lnTo>
                    <a:pt x="491490" y="31623"/>
                  </a:lnTo>
                  <a:lnTo>
                    <a:pt x="428244" y="0"/>
                  </a:lnTo>
                  <a:lnTo>
                    <a:pt x="428244" y="31623"/>
                  </a:lnTo>
                  <a:lnTo>
                    <a:pt x="0" y="31623"/>
                  </a:lnTo>
                  <a:lnTo>
                    <a:pt x="0" y="44323"/>
                  </a:lnTo>
                  <a:lnTo>
                    <a:pt x="428244" y="44323"/>
                  </a:lnTo>
                  <a:lnTo>
                    <a:pt x="428244" y="76200"/>
                  </a:lnTo>
                  <a:lnTo>
                    <a:pt x="491985" y="44323"/>
                  </a:lnTo>
                  <a:lnTo>
                    <a:pt x="504444" y="38100"/>
                  </a:lnTo>
                  <a:close/>
                </a:path>
                <a:path w="6953250" h="76200">
                  <a:moveTo>
                    <a:pt x="2657094" y="38100"/>
                  </a:moveTo>
                  <a:lnTo>
                    <a:pt x="2644140" y="31623"/>
                  </a:lnTo>
                  <a:lnTo>
                    <a:pt x="2580894" y="0"/>
                  </a:lnTo>
                  <a:lnTo>
                    <a:pt x="2580894" y="31623"/>
                  </a:lnTo>
                  <a:lnTo>
                    <a:pt x="2152523" y="31623"/>
                  </a:lnTo>
                  <a:lnTo>
                    <a:pt x="2152523" y="44323"/>
                  </a:lnTo>
                  <a:lnTo>
                    <a:pt x="2580894" y="44323"/>
                  </a:lnTo>
                  <a:lnTo>
                    <a:pt x="2580894" y="76200"/>
                  </a:lnTo>
                  <a:lnTo>
                    <a:pt x="2644648" y="44323"/>
                  </a:lnTo>
                  <a:lnTo>
                    <a:pt x="2657094" y="38100"/>
                  </a:lnTo>
                  <a:close/>
                </a:path>
                <a:path w="6953250" h="76200">
                  <a:moveTo>
                    <a:pt x="4800219" y="38100"/>
                  </a:moveTo>
                  <a:lnTo>
                    <a:pt x="4787265" y="31623"/>
                  </a:lnTo>
                  <a:lnTo>
                    <a:pt x="4724019" y="0"/>
                  </a:lnTo>
                  <a:lnTo>
                    <a:pt x="4724019" y="31623"/>
                  </a:lnTo>
                  <a:lnTo>
                    <a:pt x="4295648" y="31623"/>
                  </a:lnTo>
                  <a:lnTo>
                    <a:pt x="4295648" y="44323"/>
                  </a:lnTo>
                  <a:lnTo>
                    <a:pt x="4724019" y="44323"/>
                  </a:lnTo>
                  <a:lnTo>
                    <a:pt x="4724019" y="76200"/>
                  </a:lnTo>
                  <a:lnTo>
                    <a:pt x="4787773" y="44323"/>
                  </a:lnTo>
                  <a:lnTo>
                    <a:pt x="4800219" y="38100"/>
                  </a:lnTo>
                  <a:close/>
                </a:path>
                <a:path w="6953250" h="76200">
                  <a:moveTo>
                    <a:pt x="6952869" y="38100"/>
                  </a:moveTo>
                  <a:lnTo>
                    <a:pt x="6939915" y="31623"/>
                  </a:lnTo>
                  <a:lnTo>
                    <a:pt x="6876669" y="0"/>
                  </a:lnTo>
                  <a:lnTo>
                    <a:pt x="6876669" y="31623"/>
                  </a:lnTo>
                  <a:lnTo>
                    <a:pt x="6448298" y="31623"/>
                  </a:lnTo>
                  <a:lnTo>
                    <a:pt x="6448298" y="44323"/>
                  </a:lnTo>
                  <a:lnTo>
                    <a:pt x="6876669" y="44323"/>
                  </a:lnTo>
                  <a:lnTo>
                    <a:pt x="6876669" y="76200"/>
                  </a:lnTo>
                  <a:lnTo>
                    <a:pt x="6940423" y="44323"/>
                  </a:lnTo>
                  <a:lnTo>
                    <a:pt x="6952869" y="3810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7300" y="1666875"/>
              <a:ext cx="1076325" cy="107632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1809750"/>
              <a:ext cx="790575" cy="79057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53075" y="1666875"/>
              <a:ext cx="1085850" cy="107632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05725" y="1695450"/>
              <a:ext cx="1076325" cy="101917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58375" y="1743075"/>
              <a:ext cx="1076325" cy="91440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23900" y="1219200"/>
              <a:ext cx="1038225" cy="209550"/>
            </a:xfrm>
            <a:custGeom>
              <a:avLst/>
              <a:gdLst/>
              <a:ahLst/>
              <a:cxnLst/>
              <a:rect l="l" t="t" r="r" b="b"/>
              <a:pathLst>
                <a:path w="1038225" h="209550">
                  <a:moveTo>
                    <a:pt x="1038225" y="209550"/>
                  </a:moveTo>
                  <a:lnTo>
                    <a:pt x="0" y="209550"/>
                  </a:lnTo>
                  <a:lnTo>
                    <a:pt x="0" y="0"/>
                  </a:lnTo>
                  <a:lnTo>
                    <a:pt x="1038225" y="0"/>
                  </a:lnTo>
                  <a:lnTo>
                    <a:pt x="1038225" y="2095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653154" y="5697220"/>
            <a:ext cx="59245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Разгрузка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41721" y="5697220"/>
            <a:ext cx="914400" cy="32766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21590">
              <a:lnSpc>
                <a:spcPct val="105500"/>
              </a:lnSpc>
              <a:spcBef>
                <a:spcPts val="6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Сканирование КМ/КИГУ/КИТУ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726933" y="5697220"/>
            <a:ext cx="1053465" cy="32766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203200">
              <a:lnSpc>
                <a:spcPct val="1055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Сверка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КИ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22349" y="5697220"/>
            <a:ext cx="54546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Приемка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693909" y="5697220"/>
            <a:ext cx="1426210" cy="32766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205104" marR="5080" indent="-192405">
              <a:lnSpc>
                <a:spcPct val="1055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Подписание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отправка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9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63666A"/>
                </a:solidFill>
                <a:latin typeface="Segoe UI"/>
                <a:cs typeface="Segoe UI"/>
              </a:rPr>
              <a:t>ОЭДО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23900" y="3905250"/>
            <a:ext cx="10210800" cy="1929130"/>
            <a:chOff x="723900" y="3905250"/>
            <a:chExt cx="10210800" cy="1929130"/>
          </a:xfrm>
        </p:grpSpPr>
        <p:sp>
          <p:nvSpPr>
            <p:cNvPr id="29" name="object 29"/>
            <p:cNvSpPr/>
            <p:nvPr/>
          </p:nvSpPr>
          <p:spPr>
            <a:xfrm>
              <a:off x="2624201" y="5757862"/>
              <a:ext cx="6953250" cy="76200"/>
            </a:xfrm>
            <a:custGeom>
              <a:avLst/>
              <a:gdLst/>
              <a:ahLst/>
              <a:cxnLst/>
              <a:rect l="l" t="t" r="r" b="b"/>
              <a:pathLst>
                <a:path w="6953250" h="76200">
                  <a:moveTo>
                    <a:pt x="504444" y="38100"/>
                  </a:moveTo>
                  <a:lnTo>
                    <a:pt x="491744" y="31750"/>
                  </a:lnTo>
                  <a:lnTo>
                    <a:pt x="428244" y="0"/>
                  </a:lnTo>
                  <a:lnTo>
                    <a:pt x="428244" y="31750"/>
                  </a:lnTo>
                  <a:lnTo>
                    <a:pt x="0" y="31750"/>
                  </a:lnTo>
                  <a:lnTo>
                    <a:pt x="0" y="44450"/>
                  </a:lnTo>
                  <a:lnTo>
                    <a:pt x="428244" y="44450"/>
                  </a:lnTo>
                  <a:lnTo>
                    <a:pt x="428244" y="76200"/>
                  </a:lnTo>
                  <a:lnTo>
                    <a:pt x="491744" y="44450"/>
                  </a:lnTo>
                  <a:lnTo>
                    <a:pt x="504444" y="38100"/>
                  </a:lnTo>
                  <a:close/>
                </a:path>
                <a:path w="6953250" h="76200">
                  <a:moveTo>
                    <a:pt x="2657094" y="38100"/>
                  </a:moveTo>
                  <a:lnTo>
                    <a:pt x="2644394" y="31750"/>
                  </a:lnTo>
                  <a:lnTo>
                    <a:pt x="2580894" y="0"/>
                  </a:lnTo>
                  <a:lnTo>
                    <a:pt x="2580894" y="31750"/>
                  </a:lnTo>
                  <a:lnTo>
                    <a:pt x="2152523" y="31750"/>
                  </a:lnTo>
                  <a:lnTo>
                    <a:pt x="2152523" y="44450"/>
                  </a:lnTo>
                  <a:lnTo>
                    <a:pt x="2580894" y="44450"/>
                  </a:lnTo>
                  <a:lnTo>
                    <a:pt x="2580894" y="76200"/>
                  </a:lnTo>
                  <a:lnTo>
                    <a:pt x="2644394" y="44450"/>
                  </a:lnTo>
                  <a:lnTo>
                    <a:pt x="2657094" y="38100"/>
                  </a:lnTo>
                  <a:close/>
                </a:path>
                <a:path w="6953250" h="76200">
                  <a:moveTo>
                    <a:pt x="4800219" y="38100"/>
                  </a:moveTo>
                  <a:lnTo>
                    <a:pt x="4787519" y="31750"/>
                  </a:lnTo>
                  <a:lnTo>
                    <a:pt x="4724019" y="0"/>
                  </a:lnTo>
                  <a:lnTo>
                    <a:pt x="4724019" y="31750"/>
                  </a:lnTo>
                  <a:lnTo>
                    <a:pt x="4295648" y="31750"/>
                  </a:lnTo>
                  <a:lnTo>
                    <a:pt x="4295648" y="44450"/>
                  </a:lnTo>
                  <a:lnTo>
                    <a:pt x="4724019" y="44450"/>
                  </a:lnTo>
                  <a:lnTo>
                    <a:pt x="4724019" y="76200"/>
                  </a:lnTo>
                  <a:lnTo>
                    <a:pt x="4787519" y="44450"/>
                  </a:lnTo>
                  <a:lnTo>
                    <a:pt x="4800219" y="38100"/>
                  </a:lnTo>
                  <a:close/>
                </a:path>
                <a:path w="6953250" h="76200">
                  <a:moveTo>
                    <a:pt x="6952869" y="38100"/>
                  </a:moveTo>
                  <a:lnTo>
                    <a:pt x="6940169" y="31750"/>
                  </a:lnTo>
                  <a:lnTo>
                    <a:pt x="6876669" y="0"/>
                  </a:lnTo>
                  <a:lnTo>
                    <a:pt x="6876669" y="31750"/>
                  </a:lnTo>
                  <a:lnTo>
                    <a:pt x="6448298" y="31750"/>
                  </a:lnTo>
                  <a:lnTo>
                    <a:pt x="6448298" y="44450"/>
                  </a:lnTo>
                  <a:lnTo>
                    <a:pt x="6876669" y="44450"/>
                  </a:lnTo>
                  <a:lnTo>
                    <a:pt x="6876669" y="76200"/>
                  </a:lnTo>
                  <a:lnTo>
                    <a:pt x="6940169" y="44450"/>
                  </a:lnTo>
                  <a:lnTo>
                    <a:pt x="6952869" y="3810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9950" y="4457700"/>
              <a:ext cx="1076325" cy="107632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95950" y="4600575"/>
              <a:ext cx="800100" cy="79057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00975" y="4524375"/>
              <a:ext cx="885825" cy="94297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58375" y="4619625"/>
              <a:ext cx="1076325" cy="75247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57300" y="4543425"/>
              <a:ext cx="1076325" cy="90487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23900" y="3905250"/>
              <a:ext cx="1038225" cy="209550"/>
            </a:xfrm>
            <a:custGeom>
              <a:avLst/>
              <a:gdLst/>
              <a:ahLst/>
              <a:cxnLst/>
              <a:rect l="l" t="t" r="r" b="b"/>
              <a:pathLst>
                <a:path w="1038225" h="209550">
                  <a:moveTo>
                    <a:pt x="1038225" y="209550"/>
                  </a:moveTo>
                  <a:lnTo>
                    <a:pt x="0" y="209550"/>
                  </a:lnTo>
                  <a:lnTo>
                    <a:pt x="0" y="0"/>
                  </a:lnTo>
                  <a:lnTo>
                    <a:pt x="1038225" y="0"/>
                  </a:lnTo>
                  <a:lnTo>
                    <a:pt x="1038225" y="2095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779780" y="3884612"/>
            <a:ext cx="92456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ПРИЕМКА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79780" y="1194752"/>
            <a:ext cx="90487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ОТГРУЗКА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162596" y="1610366"/>
            <a:ext cx="1342390" cy="1009015"/>
            <a:chOff x="1162596" y="1610366"/>
            <a:chExt cx="1342390" cy="1009015"/>
          </a:xfrm>
        </p:grpSpPr>
        <p:sp>
          <p:nvSpPr>
            <p:cNvPr id="39" name="object 39"/>
            <p:cNvSpPr/>
            <p:nvPr/>
          </p:nvSpPr>
          <p:spPr>
            <a:xfrm>
              <a:off x="1162596" y="2019927"/>
              <a:ext cx="608965" cy="599440"/>
            </a:xfrm>
            <a:custGeom>
              <a:avLst/>
              <a:gdLst/>
              <a:ahLst/>
              <a:cxnLst/>
              <a:rect l="l" t="t" r="r" b="b"/>
              <a:pathLst>
                <a:path w="608964" h="599439">
                  <a:moveTo>
                    <a:pt x="305515" y="598907"/>
                  </a:moveTo>
                  <a:lnTo>
                    <a:pt x="352317" y="595159"/>
                  </a:lnTo>
                  <a:lnTo>
                    <a:pt x="398193" y="584322"/>
                  </a:lnTo>
                  <a:lnTo>
                    <a:pt x="442245" y="566399"/>
                  </a:lnTo>
                  <a:lnTo>
                    <a:pt x="483573" y="541393"/>
                  </a:lnTo>
                  <a:lnTo>
                    <a:pt x="594660" y="585352"/>
                  </a:lnTo>
                  <a:lnTo>
                    <a:pt x="550006" y="475994"/>
                  </a:lnTo>
                  <a:lnTo>
                    <a:pt x="575440" y="435311"/>
                  </a:lnTo>
                  <a:lnTo>
                    <a:pt x="593664" y="391946"/>
                  </a:lnTo>
                  <a:lnTo>
                    <a:pt x="604677" y="346785"/>
                  </a:lnTo>
                  <a:lnTo>
                    <a:pt x="608481" y="300713"/>
                  </a:lnTo>
                  <a:lnTo>
                    <a:pt x="605074" y="254616"/>
                  </a:lnTo>
                  <a:lnTo>
                    <a:pt x="594457" y="209378"/>
                  </a:lnTo>
                  <a:lnTo>
                    <a:pt x="576630" y="165886"/>
                  </a:lnTo>
                  <a:lnTo>
                    <a:pt x="551592" y="125023"/>
                  </a:lnTo>
                  <a:lnTo>
                    <a:pt x="519345" y="87676"/>
                  </a:lnTo>
                  <a:lnTo>
                    <a:pt x="481650" y="56113"/>
                  </a:lnTo>
                  <a:lnTo>
                    <a:pt x="440410" y="31563"/>
                  </a:lnTo>
                  <a:lnTo>
                    <a:pt x="396510" y="14028"/>
                  </a:lnTo>
                  <a:lnTo>
                    <a:pt x="350836" y="3507"/>
                  </a:lnTo>
                  <a:lnTo>
                    <a:pt x="304272" y="0"/>
                  </a:lnTo>
                  <a:lnTo>
                    <a:pt x="257705" y="3507"/>
                  </a:lnTo>
                  <a:lnTo>
                    <a:pt x="212020" y="14028"/>
                  </a:lnTo>
                  <a:lnTo>
                    <a:pt x="168101" y="31563"/>
                  </a:lnTo>
                  <a:lnTo>
                    <a:pt x="126835" y="56113"/>
                  </a:lnTo>
                  <a:lnTo>
                    <a:pt x="89106" y="87676"/>
                  </a:lnTo>
                  <a:lnTo>
                    <a:pt x="57016" y="124783"/>
                  </a:lnTo>
                  <a:lnTo>
                    <a:pt x="32062" y="165381"/>
                  </a:lnTo>
                  <a:lnTo>
                    <a:pt x="14242" y="208597"/>
                  </a:lnTo>
                  <a:lnTo>
                    <a:pt x="3556" y="253561"/>
                  </a:lnTo>
                  <a:lnTo>
                    <a:pt x="0" y="299400"/>
                  </a:lnTo>
                  <a:lnTo>
                    <a:pt x="3572" y="345242"/>
                  </a:lnTo>
                  <a:lnTo>
                    <a:pt x="14271" y="390216"/>
                  </a:lnTo>
                  <a:lnTo>
                    <a:pt x="32094" y="433450"/>
                  </a:lnTo>
                  <a:lnTo>
                    <a:pt x="57040" y="474071"/>
                  </a:lnTo>
                  <a:lnTo>
                    <a:pt x="89106" y="511209"/>
                  </a:lnTo>
                  <a:lnTo>
                    <a:pt x="127044" y="542950"/>
                  </a:lnTo>
                  <a:lnTo>
                    <a:pt x="168553" y="567588"/>
                  </a:lnTo>
                  <a:lnTo>
                    <a:pt x="212735" y="585124"/>
                  </a:lnTo>
                  <a:lnTo>
                    <a:pt x="258688" y="595563"/>
                  </a:lnTo>
                  <a:lnTo>
                    <a:pt x="305515" y="598907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343279" y="2114714"/>
              <a:ext cx="247650" cy="256540"/>
            </a:xfrm>
            <a:custGeom>
              <a:avLst/>
              <a:gdLst/>
              <a:ahLst/>
              <a:cxnLst/>
              <a:rect l="l" t="t" r="r" b="b"/>
              <a:pathLst>
                <a:path w="247650" h="256539">
                  <a:moveTo>
                    <a:pt x="215392" y="98336"/>
                  </a:moveTo>
                  <a:lnTo>
                    <a:pt x="121297" y="98336"/>
                  </a:lnTo>
                  <a:lnTo>
                    <a:pt x="121297" y="130695"/>
                  </a:lnTo>
                  <a:lnTo>
                    <a:pt x="152730" y="130695"/>
                  </a:lnTo>
                  <a:lnTo>
                    <a:pt x="152730" y="163042"/>
                  </a:lnTo>
                  <a:lnTo>
                    <a:pt x="215392" y="163042"/>
                  </a:lnTo>
                  <a:lnTo>
                    <a:pt x="215392" y="130695"/>
                  </a:lnTo>
                  <a:lnTo>
                    <a:pt x="215392" y="98336"/>
                  </a:lnTo>
                  <a:close/>
                </a:path>
                <a:path w="247650" h="256539">
                  <a:moveTo>
                    <a:pt x="246837" y="229031"/>
                  </a:moveTo>
                  <a:lnTo>
                    <a:pt x="215392" y="229031"/>
                  </a:lnTo>
                  <a:lnTo>
                    <a:pt x="215392" y="196684"/>
                  </a:lnTo>
                  <a:lnTo>
                    <a:pt x="121386" y="196684"/>
                  </a:lnTo>
                  <a:lnTo>
                    <a:pt x="121386" y="229031"/>
                  </a:lnTo>
                  <a:lnTo>
                    <a:pt x="27190" y="229031"/>
                  </a:lnTo>
                  <a:lnTo>
                    <a:pt x="27190" y="196684"/>
                  </a:lnTo>
                  <a:lnTo>
                    <a:pt x="58623" y="196684"/>
                  </a:lnTo>
                  <a:lnTo>
                    <a:pt x="58623" y="228879"/>
                  </a:lnTo>
                  <a:lnTo>
                    <a:pt x="89954" y="228879"/>
                  </a:lnTo>
                  <a:lnTo>
                    <a:pt x="89954" y="196684"/>
                  </a:lnTo>
                  <a:lnTo>
                    <a:pt x="121386" y="196684"/>
                  </a:lnTo>
                  <a:lnTo>
                    <a:pt x="121386" y="163436"/>
                  </a:lnTo>
                  <a:lnTo>
                    <a:pt x="121386" y="163042"/>
                  </a:lnTo>
                  <a:lnTo>
                    <a:pt x="121386" y="130898"/>
                  </a:lnTo>
                  <a:lnTo>
                    <a:pt x="90055" y="130898"/>
                  </a:lnTo>
                  <a:lnTo>
                    <a:pt x="90055" y="98298"/>
                  </a:lnTo>
                  <a:lnTo>
                    <a:pt x="58623" y="98298"/>
                  </a:lnTo>
                  <a:lnTo>
                    <a:pt x="58623" y="130949"/>
                  </a:lnTo>
                  <a:lnTo>
                    <a:pt x="89954" y="130949"/>
                  </a:lnTo>
                  <a:lnTo>
                    <a:pt x="89954" y="163042"/>
                  </a:lnTo>
                  <a:lnTo>
                    <a:pt x="58420" y="163042"/>
                  </a:lnTo>
                  <a:lnTo>
                    <a:pt x="58420" y="130695"/>
                  </a:lnTo>
                  <a:lnTo>
                    <a:pt x="26885" y="130695"/>
                  </a:lnTo>
                  <a:lnTo>
                    <a:pt x="26885" y="98336"/>
                  </a:lnTo>
                  <a:lnTo>
                    <a:pt x="58420" y="98336"/>
                  </a:lnTo>
                  <a:lnTo>
                    <a:pt x="58420" y="65989"/>
                  </a:lnTo>
                  <a:lnTo>
                    <a:pt x="27190" y="65989"/>
                  </a:lnTo>
                  <a:lnTo>
                    <a:pt x="27190" y="33642"/>
                  </a:lnTo>
                  <a:lnTo>
                    <a:pt x="58623" y="33642"/>
                  </a:lnTo>
                  <a:lnTo>
                    <a:pt x="58623" y="65595"/>
                  </a:lnTo>
                  <a:lnTo>
                    <a:pt x="152730" y="65595"/>
                  </a:lnTo>
                  <a:lnTo>
                    <a:pt x="152730" y="98247"/>
                  </a:lnTo>
                  <a:lnTo>
                    <a:pt x="184264" y="98247"/>
                  </a:lnTo>
                  <a:lnTo>
                    <a:pt x="184264" y="65595"/>
                  </a:lnTo>
                  <a:lnTo>
                    <a:pt x="152831" y="65595"/>
                  </a:lnTo>
                  <a:lnTo>
                    <a:pt x="152831" y="33642"/>
                  </a:lnTo>
                  <a:lnTo>
                    <a:pt x="152831" y="33058"/>
                  </a:lnTo>
                  <a:lnTo>
                    <a:pt x="152831" y="32905"/>
                  </a:lnTo>
                  <a:lnTo>
                    <a:pt x="152831" y="32346"/>
                  </a:lnTo>
                  <a:lnTo>
                    <a:pt x="152831" y="266"/>
                  </a:lnTo>
                  <a:lnTo>
                    <a:pt x="89954" y="266"/>
                  </a:lnTo>
                  <a:lnTo>
                    <a:pt x="89954" y="32346"/>
                  </a:lnTo>
                  <a:lnTo>
                    <a:pt x="58521" y="32346"/>
                  </a:lnTo>
                  <a:lnTo>
                    <a:pt x="58521" y="0"/>
                  </a:lnTo>
                  <a:lnTo>
                    <a:pt x="0" y="0"/>
                  </a:lnTo>
                  <a:lnTo>
                    <a:pt x="0" y="256209"/>
                  </a:lnTo>
                  <a:lnTo>
                    <a:pt x="246837" y="256209"/>
                  </a:lnTo>
                  <a:lnTo>
                    <a:pt x="246837" y="229031"/>
                  </a:lnTo>
                  <a:close/>
                </a:path>
                <a:path w="247650" h="256539">
                  <a:moveTo>
                    <a:pt x="246837" y="163436"/>
                  </a:moveTo>
                  <a:lnTo>
                    <a:pt x="184162" y="163436"/>
                  </a:lnTo>
                  <a:lnTo>
                    <a:pt x="184162" y="196088"/>
                  </a:lnTo>
                  <a:lnTo>
                    <a:pt x="246837" y="196088"/>
                  </a:lnTo>
                  <a:lnTo>
                    <a:pt x="246837" y="163436"/>
                  </a:lnTo>
                  <a:close/>
                </a:path>
                <a:path w="247650" h="256539">
                  <a:moveTo>
                    <a:pt x="247129" y="65557"/>
                  </a:moveTo>
                  <a:lnTo>
                    <a:pt x="215734" y="65557"/>
                  </a:lnTo>
                  <a:lnTo>
                    <a:pt x="215734" y="33058"/>
                  </a:lnTo>
                  <a:lnTo>
                    <a:pt x="184302" y="33058"/>
                  </a:lnTo>
                  <a:lnTo>
                    <a:pt x="184302" y="65709"/>
                  </a:lnTo>
                  <a:lnTo>
                    <a:pt x="215696" y="65709"/>
                  </a:lnTo>
                  <a:lnTo>
                    <a:pt x="215696" y="98196"/>
                  </a:lnTo>
                  <a:lnTo>
                    <a:pt x="247129" y="98196"/>
                  </a:lnTo>
                  <a:lnTo>
                    <a:pt x="247129" y="65557"/>
                  </a:lnTo>
                  <a:close/>
                </a:path>
                <a:path w="247650" h="256539">
                  <a:moveTo>
                    <a:pt x="247129" y="304"/>
                  </a:moveTo>
                  <a:lnTo>
                    <a:pt x="215696" y="304"/>
                  </a:lnTo>
                  <a:lnTo>
                    <a:pt x="215696" y="32956"/>
                  </a:lnTo>
                  <a:lnTo>
                    <a:pt x="247129" y="32956"/>
                  </a:lnTo>
                  <a:lnTo>
                    <a:pt x="247129" y="304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896046" y="1610366"/>
              <a:ext cx="608965" cy="608965"/>
            </a:xfrm>
            <a:custGeom>
              <a:avLst/>
              <a:gdLst/>
              <a:ahLst/>
              <a:cxnLst/>
              <a:rect l="l" t="t" r="r" b="b"/>
              <a:pathLst>
                <a:path w="608964" h="608964">
                  <a:moveTo>
                    <a:pt x="302965" y="608433"/>
                  </a:moveTo>
                  <a:lnTo>
                    <a:pt x="256164" y="604625"/>
                  </a:lnTo>
                  <a:lnTo>
                    <a:pt x="210288" y="593615"/>
                  </a:lnTo>
                  <a:lnTo>
                    <a:pt x="166236" y="575407"/>
                  </a:lnTo>
                  <a:lnTo>
                    <a:pt x="124907" y="550003"/>
                  </a:lnTo>
                  <a:lnTo>
                    <a:pt x="13820" y="594661"/>
                  </a:lnTo>
                  <a:lnTo>
                    <a:pt x="58474" y="483565"/>
                  </a:lnTo>
                  <a:lnTo>
                    <a:pt x="33040" y="442234"/>
                  </a:lnTo>
                  <a:lnTo>
                    <a:pt x="14816" y="398180"/>
                  </a:lnTo>
                  <a:lnTo>
                    <a:pt x="3803" y="352301"/>
                  </a:lnTo>
                  <a:lnTo>
                    <a:pt x="0" y="305496"/>
                  </a:lnTo>
                  <a:lnTo>
                    <a:pt x="3406" y="258666"/>
                  </a:lnTo>
                  <a:lnTo>
                    <a:pt x="14023" y="212708"/>
                  </a:lnTo>
                  <a:lnTo>
                    <a:pt x="31851" y="168524"/>
                  </a:lnTo>
                  <a:lnTo>
                    <a:pt x="56888" y="127012"/>
                  </a:lnTo>
                  <a:lnTo>
                    <a:pt x="89136" y="89071"/>
                  </a:lnTo>
                  <a:lnTo>
                    <a:pt x="126831" y="57005"/>
                  </a:lnTo>
                  <a:lnTo>
                    <a:pt x="168071" y="32065"/>
                  </a:lnTo>
                  <a:lnTo>
                    <a:pt x="211970" y="14251"/>
                  </a:lnTo>
                  <a:lnTo>
                    <a:pt x="257645" y="3562"/>
                  </a:lnTo>
                  <a:lnTo>
                    <a:pt x="304208" y="0"/>
                  </a:lnTo>
                  <a:lnTo>
                    <a:pt x="350775" y="3562"/>
                  </a:lnTo>
                  <a:lnTo>
                    <a:pt x="396461" y="14251"/>
                  </a:lnTo>
                  <a:lnTo>
                    <a:pt x="440379" y="32065"/>
                  </a:lnTo>
                  <a:lnTo>
                    <a:pt x="481645" y="57005"/>
                  </a:lnTo>
                  <a:lnTo>
                    <a:pt x="519374" y="89071"/>
                  </a:lnTo>
                  <a:lnTo>
                    <a:pt x="551465" y="126768"/>
                  </a:lnTo>
                  <a:lnTo>
                    <a:pt x="576419" y="168011"/>
                  </a:lnTo>
                  <a:lnTo>
                    <a:pt x="594238" y="211915"/>
                  </a:lnTo>
                  <a:lnTo>
                    <a:pt x="604925" y="257594"/>
                  </a:lnTo>
                  <a:lnTo>
                    <a:pt x="608481" y="304162"/>
                  </a:lnTo>
                  <a:lnTo>
                    <a:pt x="604908" y="350733"/>
                  </a:lnTo>
                  <a:lnTo>
                    <a:pt x="594209" y="396423"/>
                  </a:lnTo>
                  <a:lnTo>
                    <a:pt x="576386" y="440344"/>
                  </a:lnTo>
                  <a:lnTo>
                    <a:pt x="551440" y="481611"/>
                  </a:lnTo>
                  <a:lnTo>
                    <a:pt x="519374" y="519339"/>
                  </a:lnTo>
                  <a:lnTo>
                    <a:pt x="481436" y="551586"/>
                  </a:lnTo>
                  <a:lnTo>
                    <a:pt x="439927" y="576615"/>
                  </a:lnTo>
                  <a:lnTo>
                    <a:pt x="395746" y="594431"/>
                  </a:lnTo>
                  <a:lnTo>
                    <a:pt x="349792" y="605035"/>
                  </a:lnTo>
                  <a:lnTo>
                    <a:pt x="302965" y="608433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316355" y="1981200"/>
            <a:ext cx="1054100" cy="565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endParaRPr sz="9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076704" y="1753526"/>
            <a:ext cx="247650" cy="179705"/>
          </a:xfrm>
          <a:custGeom>
            <a:avLst/>
            <a:gdLst/>
            <a:ahLst/>
            <a:cxnLst/>
            <a:rect l="l" t="t" r="r" b="b"/>
            <a:pathLst>
              <a:path w="247650" h="179705">
                <a:moveTo>
                  <a:pt x="12103" y="0"/>
                </a:moveTo>
                <a:lnTo>
                  <a:pt x="0" y="0"/>
                </a:lnTo>
                <a:lnTo>
                  <a:pt x="0" y="179171"/>
                </a:lnTo>
                <a:lnTo>
                  <a:pt x="12103" y="179171"/>
                </a:lnTo>
                <a:lnTo>
                  <a:pt x="12103" y="0"/>
                </a:lnTo>
                <a:close/>
              </a:path>
              <a:path w="247650" h="179705">
                <a:moveTo>
                  <a:pt x="24066" y="0"/>
                </a:moveTo>
                <a:lnTo>
                  <a:pt x="18084" y="0"/>
                </a:lnTo>
                <a:lnTo>
                  <a:pt x="18084" y="179171"/>
                </a:lnTo>
                <a:lnTo>
                  <a:pt x="24066" y="179171"/>
                </a:lnTo>
                <a:lnTo>
                  <a:pt x="24066" y="0"/>
                </a:lnTo>
                <a:close/>
              </a:path>
              <a:path w="247650" h="179705">
                <a:moveTo>
                  <a:pt x="54267" y="0"/>
                </a:moveTo>
                <a:lnTo>
                  <a:pt x="36182" y="0"/>
                </a:lnTo>
                <a:lnTo>
                  <a:pt x="36182" y="179171"/>
                </a:lnTo>
                <a:lnTo>
                  <a:pt x="54267" y="179171"/>
                </a:lnTo>
                <a:lnTo>
                  <a:pt x="54267" y="0"/>
                </a:lnTo>
                <a:close/>
              </a:path>
              <a:path w="247650" h="179705">
                <a:moveTo>
                  <a:pt x="90449" y="0"/>
                </a:moveTo>
                <a:lnTo>
                  <a:pt x="66230" y="0"/>
                </a:lnTo>
                <a:lnTo>
                  <a:pt x="66230" y="179171"/>
                </a:lnTo>
                <a:lnTo>
                  <a:pt x="90449" y="179171"/>
                </a:lnTo>
                <a:lnTo>
                  <a:pt x="90449" y="0"/>
                </a:lnTo>
                <a:close/>
              </a:path>
              <a:path w="247650" h="179705">
                <a:moveTo>
                  <a:pt x="102412" y="0"/>
                </a:moveTo>
                <a:lnTo>
                  <a:pt x="96431" y="0"/>
                </a:lnTo>
                <a:lnTo>
                  <a:pt x="96431" y="179171"/>
                </a:lnTo>
                <a:lnTo>
                  <a:pt x="102412" y="179171"/>
                </a:lnTo>
                <a:lnTo>
                  <a:pt x="102412" y="0"/>
                </a:lnTo>
                <a:close/>
              </a:path>
              <a:path w="247650" h="179705">
                <a:moveTo>
                  <a:pt x="126631" y="0"/>
                </a:moveTo>
                <a:lnTo>
                  <a:pt x="108534" y="0"/>
                </a:lnTo>
                <a:lnTo>
                  <a:pt x="108534" y="179171"/>
                </a:lnTo>
                <a:lnTo>
                  <a:pt x="126631" y="179171"/>
                </a:lnTo>
                <a:lnTo>
                  <a:pt x="126631" y="0"/>
                </a:lnTo>
                <a:close/>
              </a:path>
              <a:path w="247650" h="179705">
                <a:moveTo>
                  <a:pt x="144716" y="0"/>
                </a:moveTo>
                <a:lnTo>
                  <a:pt x="132600" y="0"/>
                </a:lnTo>
                <a:lnTo>
                  <a:pt x="132600" y="179171"/>
                </a:lnTo>
                <a:lnTo>
                  <a:pt x="144716" y="179171"/>
                </a:lnTo>
                <a:lnTo>
                  <a:pt x="144716" y="0"/>
                </a:lnTo>
                <a:close/>
              </a:path>
              <a:path w="247650" h="179705">
                <a:moveTo>
                  <a:pt x="168783" y="0"/>
                </a:moveTo>
                <a:lnTo>
                  <a:pt x="156679" y="0"/>
                </a:lnTo>
                <a:lnTo>
                  <a:pt x="156679" y="179171"/>
                </a:lnTo>
                <a:lnTo>
                  <a:pt x="168783" y="179171"/>
                </a:lnTo>
                <a:lnTo>
                  <a:pt x="168783" y="0"/>
                </a:lnTo>
                <a:close/>
              </a:path>
              <a:path w="247650" h="179705">
                <a:moveTo>
                  <a:pt x="186880" y="0"/>
                </a:moveTo>
                <a:lnTo>
                  <a:pt x="174764" y="0"/>
                </a:lnTo>
                <a:lnTo>
                  <a:pt x="174764" y="179171"/>
                </a:lnTo>
                <a:lnTo>
                  <a:pt x="186880" y="179171"/>
                </a:lnTo>
                <a:lnTo>
                  <a:pt x="186880" y="0"/>
                </a:lnTo>
                <a:close/>
              </a:path>
              <a:path w="247650" h="179705">
                <a:moveTo>
                  <a:pt x="204965" y="0"/>
                </a:moveTo>
                <a:lnTo>
                  <a:pt x="198983" y="0"/>
                </a:lnTo>
                <a:lnTo>
                  <a:pt x="198983" y="179171"/>
                </a:lnTo>
                <a:lnTo>
                  <a:pt x="204965" y="179171"/>
                </a:lnTo>
                <a:lnTo>
                  <a:pt x="204965" y="0"/>
                </a:lnTo>
                <a:close/>
              </a:path>
              <a:path w="247650" h="179705">
                <a:moveTo>
                  <a:pt x="235013" y="0"/>
                </a:moveTo>
                <a:lnTo>
                  <a:pt x="222910" y="0"/>
                </a:lnTo>
                <a:lnTo>
                  <a:pt x="222910" y="179171"/>
                </a:lnTo>
                <a:lnTo>
                  <a:pt x="235013" y="179171"/>
                </a:lnTo>
                <a:lnTo>
                  <a:pt x="235013" y="0"/>
                </a:lnTo>
                <a:close/>
              </a:path>
              <a:path w="247650" h="179705">
                <a:moveTo>
                  <a:pt x="247129" y="0"/>
                </a:moveTo>
                <a:lnTo>
                  <a:pt x="241147" y="0"/>
                </a:lnTo>
                <a:lnTo>
                  <a:pt x="241147" y="179171"/>
                </a:lnTo>
                <a:lnTo>
                  <a:pt x="247129" y="179171"/>
                </a:lnTo>
                <a:lnTo>
                  <a:pt x="247129" y="0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43821" y="4839327"/>
            <a:ext cx="608965" cy="599440"/>
          </a:xfrm>
          <a:custGeom>
            <a:avLst/>
            <a:gdLst/>
            <a:ahLst/>
            <a:cxnLst/>
            <a:rect l="l" t="t" r="r" b="b"/>
            <a:pathLst>
              <a:path w="608964" h="599439">
                <a:moveTo>
                  <a:pt x="305515" y="598907"/>
                </a:moveTo>
                <a:lnTo>
                  <a:pt x="352317" y="595159"/>
                </a:lnTo>
                <a:lnTo>
                  <a:pt x="398193" y="584322"/>
                </a:lnTo>
                <a:lnTo>
                  <a:pt x="442245" y="566399"/>
                </a:lnTo>
                <a:lnTo>
                  <a:pt x="483573" y="541393"/>
                </a:lnTo>
                <a:lnTo>
                  <a:pt x="594660" y="585352"/>
                </a:lnTo>
                <a:lnTo>
                  <a:pt x="550006" y="475994"/>
                </a:lnTo>
                <a:lnTo>
                  <a:pt x="575440" y="435311"/>
                </a:lnTo>
                <a:lnTo>
                  <a:pt x="593664" y="391946"/>
                </a:lnTo>
                <a:lnTo>
                  <a:pt x="604677" y="346785"/>
                </a:lnTo>
                <a:lnTo>
                  <a:pt x="608481" y="300713"/>
                </a:lnTo>
                <a:lnTo>
                  <a:pt x="605074" y="254616"/>
                </a:lnTo>
                <a:lnTo>
                  <a:pt x="594457" y="209378"/>
                </a:lnTo>
                <a:lnTo>
                  <a:pt x="576630" y="165886"/>
                </a:lnTo>
                <a:lnTo>
                  <a:pt x="551592" y="125023"/>
                </a:lnTo>
                <a:lnTo>
                  <a:pt x="519345" y="87676"/>
                </a:lnTo>
                <a:lnTo>
                  <a:pt x="481650" y="56113"/>
                </a:lnTo>
                <a:lnTo>
                  <a:pt x="440410" y="31563"/>
                </a:lnTo>
                <a:lnTo>
                  <a:pt x="396510" y="14028"/>
                </a:lnTo>
                <a:lnTo>
                  <a:pt x="350836" y="3507"/>
                </a:lnTo>
                <a:lnTo>
                  <a:pt x="304272" y="0"/>
                </a:lnTo>
                <a:lnTo>
                  <a:pt x="257705" y="3507"/>
                </a:lnTo>
                <a:lnTo>
                  <a:pt x="212020" y="14028"/>
                </a:lnTo>
                <a:lnTo>
                  <a:pt x="168101" y="31563"/>
                </a:lnTo>
                <a:lnTo>
                  <a:pt x="126835" y="56113"/>
                </a:lnTo>
                <a:lnTo>
                  <a:pt x="89106" y="87676"/>
                </a:lnTo>
                <a:lnTo>
                  <a:pt x="57016" y="124783"/>
                </a:lnTo>
                <a:lnTo>
                  <a:pt x="32062" y="165381"/>
                </a:lnTo>
                <a:lnTo>
                  <a:pt x="14242" y="208597"/>
                </a:lnTo>
                <a:lnTo>
                  <a:pt x="3556" y="253561"/>
                </a:lnTo>
                <a:lnTo>
                  <a:pt x="0" y="299400"/>
                </a:lnTo>
                <a:lnTo>
                  <a:pt x="3572" y="345242"/>
                </a:lnTo>
                <a:lnTo>
                  <a:pt x="14271" y="390216"/>
                </a:lnTo>
                <a:lnTo>
                  <a:pt x="32094" y="433450"/>
                </a:lnTo>
                <a:lnTo>
                  <a:pt x="57040" y="474071"/>
                </a:lnTo>
                <a:lnTo>
                  <a:pt x="89106" y="511209"/>
                </a:lnTo>
                <a:lnTo>
                  <a:pt x="127044" y="542950"/>
                </a:lnTo>
                <a:lnTo>
                  <a:pt x="168553" y="567588"/>
                </a:lnTo>
                <a:lnTo>
                  <a:pt x="212735" y="585124"/>
                </a:lnTo>
                <a:lnTo>
                  <a:pt x="258688" y="595563"/>
                </a:lnTo>
                <a:lnTo>
                  <a:pt x="305515" y="598907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495421" y="5208904"/>
            <a:ext cx="3244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endParaRPr sz="900">
              <a:latin typeface="Segoe UI"/>
              <a:cs typeface="Segoe U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514995" y="4315466"/>
            <a:ext cx="1085215" cy="875665"/>
            <a:chOff x="3514995" y="4315466"/>
            <a:chExt cx="1085215" cy="875665"/>
          </a:xfrm>
        </p:grpSpPr>
        <p:sp>
          <p:nvSpPr>
            <p:cNvPr id="47" name="object 47"/>
            <p:cNvSpPr/>
            <p:nvPr/>
          </p:nvSpPr>
          <p:spPr>
            <a:xfrm>
              <a:off x="3514991" y="4934381"/>
              <a:ext cx="257175" cy="257175"/>
            </a:xfrm>
            <a:custGeom>
              <a:avLst/>
              <a:gdLst/>
              <a:ahLst/>
              <a:cxnLst/>
              <a:rect l="l" t="t" r="r" b="b"/>
              <a:pathLst>
                <a:path w="257175" h="257175">
                  <a:moveTo>
                    <a:pt x="93421" y="195821"/>
                  </a:moveTo>
                  <a:lnTo>
                    <a:pt x="60871" y="195821"/>
                  </a:lnTo>
                  <a:lnTo>
                    <a:pt x="60871" y="228612"/>
                  </a:lnTo>
                  <a:lnTo>
                    <a:pt x="93421" y="228612"/>
                  </a:lnTo>
                  <a:lnTo>
                    <a:pt x="93421" y="195821"/>
                  </a:lnTo>
                  <a:close/>
                </a:path>
                <a:path w="257175" h="257175">
                  <a:moveTo>
                    <a:pt x="158711" y="0"/>
                  </a:moveTo>
                  <a:lnTo>
                    <a:pt x="93421" y="0"/>
                  </a:lnTo>
                  <a:lnTo>
                    <a:pt x="93421" y="32639"/>
                  </a:lnTo>
                  <a:lnTo>
                    <a:pt x="158711" y="32639"/>
                  </a:lnTo>
                  <a:lnTo>
                    <a:pt x="158711" y="0"/>
                  </a:lnTo>
                  <a:close/>
                </a:path>
                <a:path w="257175" h="257175">
                  <a:moveTo>
                    <a:pt x="256349" y="163169"/>
                  </a:moveTo>
                  <a:lnTo>
                    <a:pt x="191262" y="163169"/>
                  </a:lnTo>
                  <a:lnTo>
                    <a:pt x="191262" y="195757"/>
                  </a:lnTo>
                  <a:lnTo>
                    <a:pt x="126072" y="195757"/>
                  </a:lnTo>
                  <a:lnTo>
                    <a:pt x="126072" y="228777"/>
                  </a:lnTo>
                  <a:lnTo>
                    <a:pt x="28232" y="228777"/>
                  </a:lnTo>
                  <a:lnTo>
                    <a:pt x="28232" y="195757"/>
                  </a:lnTo>
                  <a:lnTo>
                    <a:pt x="126072" y="195757"/>
                  </a:lnTo>
                  <a:lnTo>
                    <a:pt x="126072" y="163169"/>
                  </a:lnTo>
                  <a:lnTo>
                    <a:pt x="126072" y="162737"/>
                  </a:lnTo>
                  <a:lnTo>
                    <a:pt x="126072" y="130987"/>
                  </a:lnTo>
                  <a:lnTo>
                    <a:pt x="158610" y="130987"/>
                  </a:lnTo>
                  <a:lnTo>
                    <a:pt x="158610" y="162737"/>
                  </a:lnTo>
                  <a:lnTo>
                    <a:pt x="223697" y="162737"/>
                  </a:lnTo>
                  <a:lnTo>
                    <a:pt x="223697" y="130987"/>
                  </a:lnTo>
                  <a:lnTo>
                    <a:pt x="223697" y="97967"/>
                  </a:lnTo>
                  <a:lnTo>
                    <a:pt x="191363" y="97967"/>
                  </a:lnTo>
                  <a:lnTo>
                    <a:pt x="191363" y="65328"/>
                  </a:lnTo>
                  <a:lnTo>
                    <a:pt x="158711" y="65328"/>
                  </a:lnTo>
                  <a:lnTo>
                    <a:pt x="158711" y="32791"/>
                  </a:lnTo>
                  <a:lnTo>
                    <a:pt x="60871" y="32791"/>
                  </a:lnTo>
                  <a:lnTo>
                    <a:pt x="60871" y="65328"/>
                  </a:lnTo>
                  <a:lnTo>
                    <a:pt x="158610" y="65328"/>
                  </a:lnTo>
                  <a:lnTo>
                    <a:pt x="158610" y="97967"/>
                  </a:lnTo>
                  <a:lnTo>
                    <a:pt x="125958" y="97967"/>
                  </a:lnTo>
                  <a:lnTo>
                    <a:pt x="125958" y="130632"/>
                  </a:lnTo>
                  <a:lnTo>
                    <a:pt x="93522" y="130632"/>
                  </a:lnTo>
                  <a:lnTo>
                    <a:pt x="93522" y="98031"/>
                  </a:lnTo>
                  <a:lnTo>
                    <a:pt x="60871" y="98031"/>
                  </a:lnTo>
                  <a:lnTo>
                    <a:pt x="60871" y="130683"/>
                  </a:lnTo>
                  <a:lnTo>
                    <a:pt x="93421" y="130683"/>
                  </a:lnTo>
                  <a:lnTo>
                    <a:pt x="93421" y="162737"/>
                  </a:lnTo>
                  <a:lnTo>
                    <a:pt x="60667" y="162737"/>
                  </a:lnTo>
                  <a:lnTo>
                    <a:pt x="60667" y="130987"/>
                  </a:lnTo>
                  <a:lnTo>
                    <a:pt x="27927" y="130987"/>
                  </a:lnTo>
                  <a:lnTo>
                    <a:pt x="27927" y="97967"/>
                  </a:lnTo>
                  <a:lnTo>
                    <a:pt x="60667" y="97967"/>
                  </a:lnTo>
                  <a:lnTo>
                    <a:pt x="60667" y="64947"/>
                  </a:lnTo>
                  <a:lnTo>
                    <a:pt x="28232" y="64947"/>
                  </a:lnTo>
                  <a:lnTo>
                    <a:pt x="28232" y="33197"/>
                  </a:lnTo>
                  <a:lnTo>
                    <a:pt x="60769" y="33197"/>
                  </a:lnTo>
                  <a:lnTo>
                    <a:pt x="60769" y="177"/>
                  </a:lnTo>
                  <a:lnTo>
                    <a:pt x="0" y="177"/>
                  </a:lnTo>
                  <a:lnTo>
                    <a:pt x="0" y="33197"/>
                  </a:lnTo>
                  <a:lnTo>
                    <a:pt x="0" y="64947"/>
                  </a:lnTo>
                  <a:lnTo>
                    <a:pt x="0" y="256717"/>
                  </a:lnTo>
                  <a:lnTo>
                    <a:pt x="256349" y="256717"/>
                  </a:lnTo>
                  <a:lnTo>
                    <a:pt x="256349" y="228777"/>
                  </a:lnTo>
                  <a:lnTo>
                    <a:pt x="223697" y="228777"/>
                  </a:lnTo>
                  <a:lnTo>
                    <a:pt x="223697" y="195821"/>
                  </a:lnTo>
                  <a:lnTo>
                    <a:pt x="256349" y="195821"/>
                  </a:lnTo>
                  <a:lnTo>
                    <a:pt x="256349" y="163169"/>
                  </a:lnTo>
                  <a:close/>
                </a:path>
                <a:path w="257175" h="257175">
                  <a:moveTo>
                    <a:pt x="256654" y="65290"/>
                  </a:moveTo>
                  <a:lnTo>
                    <a:pt x="224053" y="65290"/>
                  </a:lnTo>
                  <a:lnTo>
                    <a:pt x="224053" y="32791"/>
                  </a:lnTo>
                  <a:lnTo>
                    <a:pt x="191401" y="32791"/>
                  </a:lnTo>
                  <a:lnTo>
                    <a:pt x="191401" y="65443"/>
                  </a:lnTo>
                  <a:lnTo>
                    <a:pt x="224002" y="65443"/>
                  </a:lnTo>
                  <a:lnTo>
                    <a:pt x="224002" y="97929"/>
                  </a:lnTo>
                  <a:lnTo>
                    <a:pt x="256654" y="97929"/>
                  </a:lnTo>
                  <a:lnTo>
                    <a:pt x="256654" y="65290"/>
                  </a:lnTo>
                  <a:close/>
                </a:path>
                <a:path w="257175" h="257175">
                  <a:moveTo>
                    <a:pt x="256654" y="38"/>
                  </a:moveTo>
                  <a:lnTo>
                    <a:pt x="224002" y="38"/>
                  </a:lnTo>
                  <a:lnTo>
                    <a:pt x="224002" y="32689"/>
                  </a:lnTo>
                  <a:lnTo>
                    <a:pt x="256654" y="32689"/>
                  </a:lnTo>
                  <a:lnTo>
                    <a:pt x="256654" y="38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001062" y="4315466"/>
              <a:ext cx="599440" cy="608965"/>
            </a:xfrm>
            <a:custGeom>
              <a:avLst/>
              <a:gdLst/>
              <a:ahLst/>
              <a:cxnLst/>
              <a:rect l="l" t="t" r="r" b="b"/>
              <a:pathLst>
                <a:path w="599439" h="608964">
                  <a:moveTo>
                    <a:pt x="298222" y="608433"/>
                  </a:moveTo>
                  <a:lnTo>
                    <a:pt x="252153" y="604625"/>
                  </a:lnTo>
                  <a:lnTo>
                    <a:pt x="206995" y="593615"/>
                  </a:lnTo>
                  <a:lnTo>
                    <a:pt x="163633" y="575407"/>
                  </a:lnTo>
                  <a:lnTo>
                    <a:pt x="122952" y="550003"/>
                  </a:lnTo>
                  <a:lnTo>
                    <a:pt x="13604" y="594661"/>
                  </a:lnTo>
                  <a:lnTo>
                    <a:pt x="57559" y="483565"/>
                  </a:lnTo>
                  <a:lnTo>
                    <a:pt x="32523" y="442234"/>
                  </a:lnTo>
                  <a:lnTo>
                    <a:pt x="14585" y="398180"/>
                  </a:lnTo>
                  <a:lnTo>
                    <a:pt x="3743" y="352301"/>
                  </a:lnTo>
                  <a:lnTo>
                    <a:pt x="0" y="305496"/>
                  </a:lnTo>
                  <a:lnTo>
                    <a:pt x="3353" y="258666"/>
                  </a:lnTo>
                  <a:lnTo>
                    <a:pt x="13804" y="212708"/>
                  </a:lnTo>
                  <a:lnTo>
                    <a:pt x="31352" y="168524"/>
                  </a:lnTo>
                  <a:lnTo>
                    <a:pt x="55997" y="127012"/>
                  </a:lnTo>
                  <a:lnTo>
                    <a:pt x="87740" y="89071"/>
                  </a:lnTo>
                  <a:lnTo>
                    <a:pt x="124845" y="57005"/>
                  </a:lnTo>
                  <a:lnTo>
                    <a:pt x="165439" y="32065"/>
                  </a:lnTo>
                  <a:lnTo>
                    <a:pt x="208652" y="14251"/>
                  </a:lnTo>
                  <a:lnTo>
                    <a:pt x="253611" y="3562"/>
                  </a:lnTo>
                  <a:lnTo>
                    <a:pt x="299445" y="0"/>
                  </a:lnTo>
                  <a:lnTo>
                    <a:pt x="345283" y="3562"/>
                  </a:lnTo>
                  <a:lnTo>
                    <a:pt x="390253" y="14251"/>
                  </a:lnTo>
                  <a:lnTo>
                    <a:pt x="433484" y="32065"/>
                  </a:lnTo>
                  <a:lnTo>
                    <a:pt x="474104" y="57005"/>
                  </a:lnTo>
                  <a:lnTo>
                    <a:pt x="511242" y="89071"/>
                  </a:lnTo>
                  <a:lnTo>
                    <a:pt x="542831" y="126768"/>
                  </a:lnTo>
                  <a:lnTo>
                    <a:pt x="567394" y="168011"/>
                  </a:lnTo>
                  <a:lnTo>
                    <a:pt x="584934" y="211915"/>
                  </a:lnTo>
                  <a:lnTo>
                    <a:pt x="595454" y="257594"/>
                  </a:lnTo>
                  <a:lnTo>
                    <a:pt x="598954" y="304162"/>
                  </a:lnTo>
                  <a:lnTo>
                    <a:pt x="595437" y="350733"/>
                  </a:lnTo>
                  <a:lnTo>
                    <a:pt x="584906" y="396423"/>
                  </a:lnTo>
                  <a:lnTo>
                    <a:pt x="567362" y="440344"/>
                  </a:lnTo>
                  <a:lnTo>
                    <a:pt x="542806" y="481611"/>
                  </a:lnTo>
                  <a:lnTo>
                    <a:pt x="511242" y="519339"/>
                  </a:lnTo>
                  <a:lnTo>
                    <a:pt x="473898" y="551586"/>
                  </a:lnTo>
                  <a:lnTo>
                    <a:pt x="433039" y="576615"/>
                  </a:lnTo>
                  <a:lnTo>
                    <a:pt x="389550" y="594431"/>
                  </a:lnTo>
                  <a:lnTo>
                    <a:pt x="344315" y="605035"/>
                  </a:lnTo>
                  <a:lnTo>
                    <a:pt x="298222" y="608433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4146803" y="4689792"/>
            <a:ext cx="32448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4172217" y="4458627"/>
            <a:ext cx="257175" cy="179705"/>
          </a:xfrm>
          <a:custGeom>
            <a:avLst/>
            <a:gdLst/>
            <a:ahLst/>
            <a:cxnLst/>
            <a:rect l="l" t="t" r="r" b="b"/>
            <a:pathLst>
              <a:path w="257175" h="179704">
                <a:moveTo>
                  <a:pt x="12573" y="0"/>
                </a:moveTo>
                <a:lnTo>
                  <a:pt x="0" y="0"/>
                </a:lnTo>
                <a:lnTo>
                  <a:pt x="0" y="179171"/>
                </a:lnTo>
                <a:lnTo>
                  <a:pt x="12573" y="179171"/>
                </a:lnTo>
                <a:lnTo>
                  <a:pt x="12573" y="0"/>
                </a:lnTo>
                <a:close/>
              </a:path>
              <a:path w="257175" h="179704">
                <a:moveTo>
                  <a:pt x="24993" y="0"/>
                </a:moveTo>
                <a:lnTo>
                  <a:pt x="18783" y="0"/>
                </a:lnTo>
                <a:lnTo>
                  <a:pt x="18783" y="179171"/>
                </a:lnTo>
                <a:lnTo>
                  <a:pt x="24993" y="179171"/>
                </a:lnTo>
                <a:lnTo>
                  <a:pt x="24993" y="0"/>
                </a:lnTo>
                <a:close/>
              </a:path>
              <a:path w="257175" h="179704">
                <a:moveTo>
                  <a:pt x="56362" y="0"/>
                </a:moveTo>
                <a:lnTo>
                  <a:pt x="37566" y="0"/>
                </a:lnTo>
                <a:lnTo>
                  <a:pt x="37566" y="179171"/>
                </a:lnTo>
                <a:lnTo>
                  <a:pt x="56362" y="179171"/>
                </a:lnTo>
                <a:lnTo>
                  <a:pt x="56362" y="0"/>
                </a:lnTo>
                <a:close/>
              </a:path>
              <a:path w="257175" h="179704">
                <a:moveTo>
                  <a:pt x="93929" y="0"/>
                </a:moveTo>
                <a:lnTo>
                  <a:pt x="68783" y="0"/>
                </a:lnTo>
                <a:lnTo>
                  <a:pt x="68783" y="179171"/>
                </a:lnTo>
                <a:lnTo>
                  <a:pt x="93929" y="179171"/>
                </a:lnTo>
                <a:lnTo>
                  <a:pt x="93929" y="0"/>
                </a:lnTo>
                <a:close/>
              </a:path>
              <a:path w="257175" h="179704">
                <a:moveTo>
                  <a:pt x="106349" y="0"/>
                </a:moveTo>
                <a:lnTo>
                  <a:pt x="100139" y="0"/>
                </a:lnTo>
                <a:lnTo>
                  <a:pt x="100139" y="179171"/>
                </a:lnTo>
                <a:lnTo>
                  <a:pt x="106349" y="179171"/>
                </a:lnTo>
                <a:lnTo>
                  <a:pt x="106349" y="0"/>
                </a:lnTo>
                <a:close/>
              </a:path>
              <a:path w="257175" h="179704">
                <a:moveTo>
                  <a:pt x="131508" y="0"/>
                </a:moveTo>
                <a:lnTo>
                  <a:pt x="112725" y="0"/>
                </a:lnTo>
                <a:lnTo>
                  <a:pt x="112725" y="179171"/>
                </a:lnTo>
                <a:lnTo>
                  <a:pt x="131508" y="179171"/>
                </a:lnTo>
                <a:lnTo>
                  <a:pt x="131508" y="0"/>
                </a:lnTo>
                <a:close/>
              </a:path>
              <a:path w="257175" h="179704">
                <a:moveTo>
                  <a:pt x="150291" y="0"/>
                </a:moveTo>
                <a:lnTo>
                  <a:pt x="137718" y="0"/>
                </a:lnTo>
                <a:lnTo>
                  <a:pt x="137718" y="179171"/>
                </a:lnTo>
                <a:lnTo>
                  <a:pt x="150291" y="179171"/>
                </a:lnTo>
                <a:lnTo>
                  <a:pt x="150291" y="0"/>
                </a:lnTo>
                <a:close/>
              </a:path>
              <a:path w="257175" h="179704">
                <a:moveTo>
                  <a:pt x="175285" y="0"/>
                </a:moveTo>
                <a:lnTo>
                  <a:pt x="162712" y="0"/>
                </a:lnTo>
                <a:lnTo>
                  <a:pt x="162712" y="179171"/>
                </a:lnTo>
                <a:lnTo>
                  <a:pt x="175285" y="179171"/>
                </a:lnTo>
                <a:lnTo>
                  <a:pt x="175285" y="0"/>
                </a:lnTo>
                <a:close/>
              </a:path>
              <a:path w="257175" h="179704">
                <a:moveTo>
                  <a:pt x="194068" y="0"/>
                </a:moveTo>
                <a:lnTo>
                  <a:pt x="181508" y="0"/>
                </a:lnTo>
                <a:lnTo>
                  <a:pt x="181508" y="179171"/>
                </a:lnTo>
                <a:lnTo>
                  <a:pt x="194068" y="179171"/>
                </a:lnTo>
                <a:lnTo>
                  <a:pt x="194068" y="0"/>
                </a:lnTo>
                <a:close/>
              </a:path>
              <a:path w="257175" h="179704">
                <a:moveTo>
                  <a:pt x="212864" y="0"/>
                </a:moveTo>
                <a:lnTo>
                  <a:pt x="206654" y="0"/>
                </a:lnTo>
                <a:lnTo>
                  <a:pt x="206654" y="179171"/>
                </a:lnTo>
                <a:lnTo>
                  <a:pt x="212864" y="179171"/>
                </a:lnTo>
                <a:lnTo>
                  <a:pt x="212864" y="0"/>
                </a:lnTo>
                <a:close/>
              </a:path>
              <a:path w="257175" h="179704">
                <a:moveTo>
                  <a:pt x="244068" y="0"/>
                </a:moveTo>
                <a:lnTo>
                  <a:pt x="231495" y="0"/>
                </a:lnTo>
                <a:lnTo>
                  <a:pt x="231495" y="179171"/>
                </a:lnTo>
                <a:lnTo>
                  <a:pt x="244068" y="179171"/>
                </a:lnTo>
                <a:lnTo>
                  <a:pt x="244068" y="0"/>
                </a:lnTo>
                <a:close/>
              </a:path>
              <a:path w="257175" h="179704">
                <a:moveTo>
                  <a:pt x="256654" y="0"/>
                </a:moveTo>
                <a:lnTo>
                  <a:pt x="250431" y="0"/>
                </a:lnTo>
                <a:lnTo>
                  <a:pt x="250431" y="179171"/>
                </a:lnTo>
                <a:lnTo>
                  <a:pt x="256654" y="179171"/>
                </a:lnTo>
                <a:lnTo>
                  <a:pt x="256654" y="0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19804" y="3228086"/>
            <a:ext cx="516255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Экземплярная</a:t>
            </a:r>
            <a:r>
              <a:rPr sz="2400" spc="-90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прослеживаемость</a:t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970901" y="-1587"/>
            <a:ext cx="4227830" cy="6866255"/>
            <a:chOff x="7970901" y="-1587"/>
            <a:chExt cx="4227830" cy="6866255"/>
          </a:xfrm>
        </p:grpSpPr>
        <p:sp>
          <p:nvSpPr>
            <p:cNvPr id="3" name="object 3"/>
            <p:cNvSpPr/>
            <p:nvPr/>
          </p:nvSpPr>
          <p:spPr>
            <a:xfrm>
              <a:off x="7977251" y="4762"/>
              <a:ext cx="4215130" cy="6853555"/>
            </a:xfrm>
            <a:custGeom>
              <a:avLst/>
              <a:gdLst/>
              <a:ahLst/>
              <a:cxnLst/>
              <a:rect l="l" t="t" r="r" b="b"/>
              <a:pathLst>
                <a:path w="4215130" h="6853555">
                  <a:moveTo>
                    <a:pt x="4214749" y="0"/>
                  </a:moveTo>
                  <a:lnTo>
                    <a:pt x="0" y="0"/>
                  </a:lnTo>
                  <a:lnTo>
                    <a:pt x="0" y="6853237"/>
                  </a:lnTo>
                  <a:lnTo>
                    <a:pt x="4214749" y="6853237"/>
                  </a:lnTo>
                  <a:lnTo>
                    <a:pt x="4214749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977251" y="4762"/>
              <a:ext cx="4215130" cy="6853555"/>
            </a:xfrm>
            <a:custGeom>
              <a:avLst/>
              <a:gdLst/>
              <a:ahLst/>
              <a:cxnLst/>
              <a:rect l="l" t="t" r="r" b="b"/>
              <a:pathLst>
                <a:path w="4215130" h="6853555">
                  <a:moveTo>
                    <a:pt x="4214749" y="0"/>
                  </a:moveTo>
                  <a:lnTo>
                    <a:pt x="0" y="0"/>
                  </a:lnTo>
                  <a:lnTo>
                    <a:pt x="0" y="6853237"/>
                  </a:lnTo>
                </a:path>
              </a:pathLst>
            </a:custGeom>
            <a:ln w="127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514350" y="361950"/>
            <a:ext cx="6858000" cy="714375"/>
          </a:xfrm>
          <a:custGeom>
            <a:avLst/>
            <a:gdLst/>
            <a:ahLst/>
            <a:cxnLst/>
            <a:rect l="l" t="t" r="r" b="b"/>
            <a:pathLst>
              <a:path w="6858000" h="714375">
                <a:moveTo>
                  <a:pt x="6738874" y="714375"/>
                </a:moveTo>
                <a:lnTo>
                  <a:pt x="119062" y="714375"/>
                </a:lnTo>
                <a:lnTo>
                  <a:pt x="72716" y="705012"/>
                </a:lnTo>
                <a:lnTo>
                  <a:pt x="34871" y="679481"/>
                </a:lnTo>
                <a:lnTo>
                  <a:pt x="9355" y="641615"/>
                </a:lnTo>
                <a:lnTo>
                  <a:pt x="0" y="595249"/>
                </a:lnTo>
                <a:lnTo>
                  <a:pt x="0" y="118998"/>
                </a:lnTo>
                <a:lnTo>
                  <a:pt x="9355" y="72705"/>
                </a:lnTo>
                <a:lnTo>
                  <a:pt x="34871" y="34877"/>
                </a:lnTo>
                <a:lnTo>
                  <a:pt x="72716" y="9360"/>
                </a:lnTo>
                <a:lnTo>
                  <a:pt x="119062" y="0"/>
                </a:lnTo>
                <a:lnTo>
                  <a:pt x="6738874" y="0"/>
                </a:lnTo>
                <a:lnTo>
                  <a:pt x="6785240" y="9360"/>
                </a:lnTo>
                <a:lnTo>
                  <a:pt x="6823106" y="34877"/>
                </a:lnTo>
                <a:lnTo>
                  <a:pt x="6848637" y="72705"/>
                </a:lnTo>
                <a:lnTo>
                  <a:pt x="6858000" y="118998"/>
                </a:lnTo>
                <a:lnTo>
                  <a:pt x="6858000" y="595249"/>
                </a:lnTo>
                <a:lnTo>
                  <a:pt x="6848637" y="641615"/>
                </a:lnTo>
                <a:lnTo>
                  <a:pt x="6823106" y="679481"/>
                </a:lnTo>
                <a:lnTo>
                  <a:pt x="6785240" y="705012"/>
                </a:lnTo>
                <a:lnTo>
                  <a:pt x="67388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/>
              <a:t>Виды</a:t>
            </a:r>
            <a:r>
              <a:rPr spc="-75" dirty="0"/>
              <a:t> </a:t>
            </a:r>
            <a:r>
              <a:rPr dirty="0"/>
              <a:t>электронных</a:t>
            </a:r>
            <a:r>
              <a:rPr spc="-70" dirty="0"/>
              <a:t> </a:t>
            </a:r>
            <a:r>
              <a:rPr spc="-10" dirty="0"/>
              <a:t>документов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29600" y="1809750"/>
            <a:ext cx="3705225" cy="36195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599198" y="4718558"/>
            <a:ext cx="6771640" cy="0"/>
          </a:xfrm>
          <a:custGeom>
            <a:avLst/>
            <a:gdLst/>
            <a:ahLst/>
            <a:cxnLst/>
            <a:rect l="l" t="t" r="r" b="b"/>
            <a:pathLst>
              <a:path w="6771640">
                <a:moveTo>
                  <a:pt x="0" y="0"/>
                </a:moveTo>
                <a:lnTo>
                  <a:pt x="6771119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9198" y="5278754"/>
            <a:ext cx="6771640" cy="0"/>
          </a:xfrm>
          <a:custGeom>
            <a:avLst/>
            <a:gdLst/>
            <a:ahLst/>
            <a:cxnLst/>
            <a:rect l="l" t="t" r="r" b="b"/>
            <a:pathLst>
              <a:path w="6771640">
                <a:moveTo>
                  <a:pt x="0" y="0"/>
                </a:moveTo>
                <a:lnTo>
                  <a:pt x="6771119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9198" y="5583554"/>
            <a:ext cx="6771640" cy="0"/>
          </a:xfrm>
          <a:custGeom>
            <a:avLst/>
            <a:gdLst/>
            <a:ahLst/>
            <a:cxnLst/>
            <a:rect l="l" t="t" r="r" b="b"/>
            <a:pathLst>
              <a:path w="6771640">
                <a:moveTo>
                  <a:pt x="0" y="0"/>
                </a:moveTo>
                <a:lnTo>
                  <a:pt x="6771119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9198" y="5888405"/>
            <a:ext cx="6771640" cy="0"/>
          </a:xfrm>
          <a:custGeom>
            <a:avLst/>
            <a:gdLst/>
            <a:ahLst/>
            <a:cxnLst/>
            <a:rect l="l" t="t" r="r" b="b"/>
            <a:pathLst>
              <a:path w="6771640">
                <a:moveTo>
                  <a:pt x="0" y="0"/>
                </a:moveTo>
                <a:lnTo>
                  <a:pt x="6771119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9198" y="6193205"/>
            <a:ext cx="6771640" cy="0"/>
          </a:xfrm>
          <a:custGeom>
            <a:avLst/>
            <a:gdLst/>
            <a:ahLst/>
            <a:cxnLst/>
            <a:rect l="l" t="t" r="r" b="b"/>
            <a:pathLst>
              <a:path w="6771640">
                <a:moveTo>
                  <a:pt x="0" y="0"/>
                </a:moveTo>
                <a:lnTo>
                  <a:pt x="6771119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99198" y="3853434"/>
            <a:ext cx="6771640" cy="304800"/>
          </a:xfrm>
          <a:prstGeom prst="rect">
            <a:avLst/>
          </a:prstGeom>
          <a:solidFill>
            <a:srgbClr val="63666A"/>
          </a:solidFill>
        </p:spPr>
        <p:txBody>
          <a:bodyPr vert="horz" wrap="square" lIns="0" tIns="4445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50"/>
              </a:spcBef>
              <a:tabLst>
                <a:tab pos="4487545" algn="l"/>
              </a:tabLst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Бумажный</a:t>
            </a:r>
            <a:r>
              <a:rPr sz="1400" b="1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документ</a:t>
            </a: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	Электронный</a:t>
            </a:r>
            <a:r>
              <a:rPr sz="1400" b="1" spc="-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документ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8497" y="4324921"/>
            <a:ext cx="561911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408805" algn="l"/>
              </a:tabLst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Счета-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фактура и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первичный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учетный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документ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	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УПД(СЧФДОП)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8497" y="4779073"/>
            <a:ext cx="373761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80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Корректировочный</a:t>
            </a:r>
            <a:r>
              <a:rPr sz="14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счет-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фактура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документ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изменения</a:t>
            </a:r>
            <a:r>
              <a:rPr sz="14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стоимости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74665" y="4886007"/>
            <a:ext cx="128905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УКД(КСЧФДИС)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8497" y="5319077"/>
            <a:ext cx="61849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Торг</a:t>
            </a:r>
            <a:r>
              <a:rPr sz="14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12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74665" y="5309552"/>
            <a:ext cx="87058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УПД(ДОП)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8497" y="5624195"/>
            <a:ext cx="421830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Акт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 МХ-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1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Торг</a:t>
            </a:r>
            <a:r>
              <a:rPr sz="14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13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(для</a:t>
            </a:r>
            <a:r>
              <a:rPr sz="14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перемещений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между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МОД)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74665" y="5614670"/>
            <a:ext cx="87058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УПД(ДОП)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8497" y="5929629"/>
            <a:ext cx="78613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Акт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МХ-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3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74665" y="5920104"/>
            <a:ext cx="87058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УПД(ДОП)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8497" y="6234747"/>
            <a:ext cx="87376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Акт</a:t>
            </a:r>
            <a:r>
              <a:rPr sz="14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Торг-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2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074665" y="6234747"/>
            <a:ext cx="175133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Электронный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ТОРГ-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2</a:t>
            </a:r>
            <a:endParaRPr sz="1400">
              <a:latin typeface="Segoe UI"/>
              <a:cs typeface="Segoe UI"/>
            </a:endParaRPr>
          </a:p>
        </p:txBody>
      </p:sp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8073" y="1908175"/>
            <a:ext cx="142875" cy="142875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8073" y="2546350"/>
            <a:ext cx="142875" cy="14287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625792" y="1211262"/>
            <a:ext cx="5711190" cy="26142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736600">
              <a:lnSpc>
                <a:spcPct val="100899"/>
              </a:lnSpc>
              <a:spcBef>
                <a:spcPts val="110"/>
              </a:spcBef>
            </a:pP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Электронные</a:t>
            </a:r>
            <a:r>
              <a:rPr sz="155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документы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r>
              <a:rPr sz="1550" spc="3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регистрирующие</a:t>
            </a:r>
            <a:r>
              <a:rPr sz="1550" spc="25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оборот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маркированных</a:t>
            </a:r>
            <a:r>
              <a:rPr sz="15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товаров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25" dirty="0">
                <a:solidFill>
                  <a:srgbClr val="63666A"/>
                </a:solidFill>
                <a:latin typeface="Segoe UI"/>
                <a:cs typeface="Segoe UI"/>
              </a:rPr>
              <a:t>МТ:</a:t>
            </a:r>
            <a:endParaRPr sz="1550">
              <a:latin typeface="Segoe UI"/>
              <a:cs typeface="Segoe UI"/>
            </a:endParaRPr>
          </a:p>
          <a:p>
            <a:pPr marL="298450" marR="5080">
              <a:lnSpc>
                <a:spcPct val="104900"/>
              </a:lnSpc>
              <a:spcBef>
                <a:spcPts val="1205"/>
              </a:spcBef>
            </a:pP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Новый</a:t>
            </a:r>
            <a:r>
              <a:rPr sz="1550" b="1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формат</a:t>
            </a:r>
            <a:r>
              <a:rPr sz="1550" b="1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УПД\УПД(и)</a:t>
            </a:r>
            <a:r>
              <a:rPr sz="1550" b="1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приказ</a:t>
            </a:r>
            <a:r>
              <a:rPr sz="15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5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N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ЕД-7-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26/970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Функция</a:t>
            </a:r>
            <a:r>
              <a:rPr sz="15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ДОП,</a:t>
            </a:r>
            <a:r>
              <a:rPr sz="15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СЧФДОП</a:t>
            </a:r>
            <a:endParaRPr sz="1550">
              <a:latin typeface="Segoe UI"/>
              <a:cs typeface="Segoe UI"/>
            </a:endParaRPr>
          </a:p>
          <a:p>
            <a:pPr marL="298450" marR="745490">
              <a:lnSpc>
                <a:spcPct val="105000"/>
              </a:lnSpc>
              <a:spcBef>
                <a:spcPts val="1125"/>
              </a:spcBef>
            </a:pP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Формат</a:t>
            </a:r>
            <a:r>
              <a:rPr sz="1550" b="1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УКД\УКД(и)</a:t>
            </a:r>
            <a:r>
              <a:rPr sz="1550" b="1" spc="2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Приказ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5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N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ЕД-7-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26/736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Функция</a:t>
            </a:r>
            <a:r>
              <a:rPr sz="15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ДИС,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КСЧФДИС</a:t>
            </a:r>
            <a:endParaRPr sz="155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endParaRPr sz="15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63666A"/>
                </a:solidFill>
                <a:latin typeface="Segoe UI"/>
                <a:cs typeface="Segoe UI"/>
              </a:rPr>
              <a:t>Основные</a:t>
            </a:r>
            <a:r>
              <a:rPr sz="18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800" b="1" dirty="0">
                <a:solidFill>
                  <a:srgbClr val="63666A"/>
                </a:solidFill>
                <a:latin typeface="Segoe UI"/>
                <a:cs typeface="Segoe UI"/>
              </a:rPr>
              <a:t>используемые</a:t>
            </a:r>
            <a:r>
              <a:rPr sz="18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8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документы</a:t>
            </a:r>
            <a:r>
              <a:rPr sz="18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89826" y="1522475"/>
            <a:ext cx="4708525" cy="4832350"/>
            <a:chOff x="6989826" y="1522475"/>
            <a:chExt cx="4708525" cy="4832350"/>
          </a:xfrm>
        </p:grpSpPr>
        <p:sp>
          <p:nvSpPr>
            <p:cNvPr id="3" name="object 3"/>
            <p:cNvSpPr/>
            <p:nvPr/>
          </p:nvSpPr>
          <p:spPr>
            <a:xfrm>
              <a:off x="6996176" y="1528825"/>
              <a:ext cx="4695825" cy="4819650"/>
            </a:xfrm>
            <a:custGeom>
              <a:avLst/>
              <a:gdLst/>
              <a:ahLst/>
              <a:cxnLst/>
              <a:rect l="l" t="t" r="r" b="b"/>
              <a:pathLst>
                <a:path w="4695825" h="4819650">
                  <a:moveTo>
                    <a:pt x="0" y="170053"/>
                  </a:moveTo>
                  <a:lnTo>
                    <a:pt x="6070" y="124824"/>
                  </a:lnTo>
                  <a:lnTo>
                    <a:pt x="23203" y="84196"/>
                  </a:lnTo>
                  <a:lnTo>
                    <a:pt x="49783" y="49784"/>
                  </a:lnTo>
                  <a:lnTo>
                    <a:pt x="84196" y="23203"/>
                  </a:lnTo>
                  <a:lnTo>
                    <a:pt x="124824" y="6070"/>
                  </a:lnTo>
                  <a:lnTo>
                    <a:pt x="170052" y="0"/>
                  </a:lnTo>
                  <a:lnTo>
                    <a:pt x="4525645" y="0"/>
                  </a:lnTo>
                  <a:lnTo>
                    <a:pt x="4570882" y="6070"/>
                  </a:lnTo>
                  <a:lnTo>
                    <a:pt x="4611534" y="23203"/>
                  </a:lnTo>
                  <a:lnTo>
                    <a:pt x="4645977" y="49784"/>
                  </a:lnTo>
                  <a:lnTo>
                    <a:pt x="4672588" y="84196"/>
                  </a:lnTo>
                  <a:lnTo>
                    <a:pt x="4689745" y="124824"/>
                  </a:lnTo>
                  <a:lnTo>
                    <a:pt x="4695825" y="170053"/>
                  </a:lnTo>
                  <a:lnTo>
                    <a:pt x="4695825" y="4649406"/>
                  </a:lnTo>
                  <a:lnTo>
                    <a:pt x="4689745" y="4694648"/>
                  </a:lnTo>
                  <a:lnTo>
                    <a:pt x="4672588" y="4735301"/>
                  </a:lnTo>
                  <a:lnTo>
                    <a:pt x="4645977" y="4769743"/>
                  </a:lnTo>
                  <a:lnTo>
                    <a:pt x="4611534" y="4796353"/>
                  </a:lnTo>
                  <a:lnTo>
                    <a:pt x="4570882" y="4813507"/>
                  </a:lnTo>
                  <a:lnTo>
                    <a:pt x="4525645" y="4819586"/>
                  </a:lnTo>
                  <a:lnTo>
                    <a:pt x="170052" y="4819586"/>
                  </a:lnTo>
                  <a:lnTo>
                    <a:pt x="124824" y="4813507"/>
                  </a:lnTo>
                  <a:lnTo>
                    <a:pt x="84196" y="4796353"/>
                  </a:lnTo>
                  <a:lnTo>
                    <a:pt x="49784" y="4769743"/>
                  </a:lnTo>
                  <a:lnTo>
                    <a:pt x="23203" y="4735301"/>
                  </a:lnTo>
                  <a:lnTo>
                    <a:pt x="6070" y="4694648"/>
                  </a:lnTo>
                  <a:lnTo>
                    <a:pt x="0" y="4649406"/>
                  </a:lnTo>
                  <a:lnTo>
                    <a:pt x="0" y="170053"/>
                  </a:lnTo>
                  <a:close/>
                </a:path>
              </a:pathLst>
            </a:custGeom>
            <a:ln w="12699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6318" y="1782952"/>
              <a:ext cx="85725" cy="8572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6318" y="2516377"/>
              <a:ext cx="85725" cy="857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6318" y="2954527"/>
              <a:ext cx="85725" cy="8572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6318" y="3687952"/>
              <a:ext cx="85725" cy="8572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8890">
              <a:lnSpc>
                <a:spcPct val="105400"/>
              </a:lnSpc>
              <a:spcBef>
                <a:spcPts val="65"/>
              </a:spcBef>
            </a:pPr>
            <a:r>
              <a:rPr dirty="0"/>
              <a:t>Формат</a:t>
            </a:r>
            <a:r>
              <a:rPr spc="200" dirty="0"/>
              <a:t> </a:t>
            </a:r>
            <a:r>
              <a:rPr dirty="0"/>
              <a:t>УПД\УПД(и)</a:t>
            </a:r>
            <a:r>
              <a:rPr spc="185" dirty="0"/>
              <a:t> </a:t>
            </a:r>
            <a:r>
              <a:rPr b="0" dirty="0">
                <a:latin typeface="Segoe UI"/>
                <a:cs typeface="Segoe UI"/>
              </a:rPr>
              <a:t>приказ</a:t>
            </a:r>
            <a:r>
              <a:rPr b="0" spc="10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ФНС</a:t>
            </a:r>
            <a:r>
              <a:rPr b="0" spc="18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№</a:t>
            </a:r>
            <a:r>
              <a:rPr b="0" spc="12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ЕД-7-26/970</a:t>
            </a:r>
            <a:r>
              <a:rPr b="0" spc="1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Функция</a:t>
            </a:r>
            <a:r>
              <a:rPr b="0" spc="200" dirty="0">
                <a:latin typeface="Segoe UI"/>
                <a:cs typeface="Segoe UI"/>
              </a:rPr>
              <a:t> </a:t>
            </a:r>
            <a:r>
              <a:rPr b="0" spc="-20" dirty="0">
                <a:latin typeface="Segoe UI"/>
                <a:cs typeface="Segoe UI"/>
              </a:rPr>
              <a:t>ДОП, </a:t>
            </a:r>
            <a:r>
              <a:rPr b="0" dirty="0">
                <a:latin typeface="Segoe UI"/>
                <a:cs typeface="Segoe UI"/>
              </a:rPr>
              <a:t>СЧФ(ДОП)</a:t>
            </a:r>
            <a:r>
              <a:rPr b="0" spc="7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с</a:t>
            </a:r>
            <a:r>
              <a:rPr b="0" spc="14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указанием</a:t>
            </a:r>
            <a:r>
              <a:rPr b="0" spc="150" dirty="0">
                <a:latin typeface="Segoe UI"/>
                <a:cs typeface="Segoe UI"/>
              </a:rPr>
              <a:t> </a:t>
            </a:r>
            <a:r>
              <a:rPr dirty="0"/>
              <a:t>ID</a:t>
            </a:r>
            <a:r>
              <a:rPr spc="145" dirty="0"/>
              <a:t> </a:t>
            </a:r>
            <a:r>
              <a:rPr b="0" dirty="0">
                <a:latin typeface="Segoe UI"/>
                <a:cs typeface="Segoe UI"/>
              </a:rPr>
              <a:t>ЭПД</a:t>
            </a:r>
            <a:r>
              <a:rPr b="0" spc="14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или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dirty="0"/>
              <a:t>реквизитов</a:t>
            </a:r>
            <a:r>
              <a:rPr spc="85" dirty="0"/>
              <a:t> </a:t>
            </a:r>
            <a:r>
              <a:rPr spc="-10" dirty="0"/>
              <a:t>бумажного </a:t>
            </a:r>
            <a:r>
              <a:rPr spc="10" dirty="0"/>
              <a:t>перевозочного</a:t>
            </a:r>
            <a:r>
              <a:rPr spc="150" dirty="0"/>
              <a:t> </a:t>
            </a:r>
            <a:r>
              <a:rPr spc="10" dirty="0"/>
              <a:t>документа</a:t>
            </a:r>
            <a:r>
              <a:rPr spc="120" dirty="0"/>
              <a:t>  </a:t>
            </a:r>
            <a:r>
              <a:rPr spc="10" dirty="0"/>
              <a:t>и</a:t>
            </a:r>
            <a:r>
              <a:rPr spc="135" dirty="0"/>
              <a:t> </a:t>
            </a:r>
            <a:r>
              <a:rPr spc="10" dirty="0"/>
              <a:t>гос.</a:t>
            </a:r>
            <a:r>
              <a:rPr spc="95" dirty="0"/>
              <a:t> </a:t>
            </a:r>
            <a:r>
              <a:rPr spc="10" dirty="0"/>
              <a:t>номера</a:t>
            </a:r>
            <a:r>
              <a:rPr spc="45" dirty="0"/>
              <a:t> </a:t>
            </a:r>
            <a:r>
              <a:rPr spc="10" dirty="0"/>
              <a:t>транспортного</a:t>
            </a:r>
            <a:r>
              <a:rPr spc="155" dirty="0"/>
              <a:t> </a:t>
            </a:r>
            <a:r>
              <a:rPr spc="-10" dirty="0"/>
              <a:t>средства </a:t>
            </a:r>
            <a:r>
              <a:rPr dirty="0"/>
              <a:t>перевозки</a:t>
            </a:r>
            <a:r>
              <a:rPr b="0" dirty="0">
                <a:latin typeface="Segoe UI"/>
                <a:cs typeface="Segoe UI"/>
              </a:rPr>
              <a:t>.</a:t>
            </a:r>
            <a:r>
              <a:rPr b="0" spc="120" dirty="0">
                <a:latin typeface="Segoe UI"/>
                <a:cs typeface="Segoe UI"/>
              </a:rPr>
              <a:t>  </a:t>
            </a:r>
            <a:r>
              <a:rPr b="0" dirty="0">
                <a:solidFill>
                  <a:srgbClr val="595959"/>
                </a:solidFill>
                <a:latin typeface="Segoe UI"/>
                <a:cs typeface="Segoe UI"/>
              </a:rPr>
              <a:t>(п.</a:t>
            </a:r>
            <a:r>
              <a:rPr b="0" spc="6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b="0" spc="-25" dirty="0">
                <a:solidFill>
                  <a:srgbClr val="595959"/>
                </a:solidFill>
                <a:latin typeface="Segoe UI"/>
                <a:cs typeface="Segoe UI"/>
              </a:rPr>
              <a:t>99)</a:t>
            </a:r>
          </a:p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b="0" dirty="0">
                <a:latin typeface="Segoe UI"/>
                <a:cs typeface="Segoe UI"/>
              </a:rPr>
              <a:t>Проверка</a:t>
            </a:r>
            <a:r>
              <a:rPr b="0" spc="22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на</a:t>
            </a:r>
            <a:r>
              <a:rPr b="0" spc="22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стороне</a:t>
            </a:r>
            <a:r>
              <a:rPr b="0" spc="8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ГИС</a:t>
            </a:r>
            <a:r>
              <a:rPr b="0" spc="17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МТ</a:t>
            </a:r>
            <a:r>
              <a:rPr b="0" spc="8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происходит</a:t>
            </a:r>
            <a:r>
              <a:rPr b="0" spc="1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по-титульно:</a:t>
            </a:r>
            <a:r>
              <a:rPr b="0" spc="19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сначала</a:t>
            </a:r>
            <a:r>
              <a:rPr b="0" spc="110" dirty="0">
                <a:latin typeface="Segoe UI"/>
                <a:cs typeface="Segoe UI"/>
              </a:rPr>
              <a:t> </a:t>
            </a:r>
            <a:r>
              <a:rPr b="0" spc="-10" dirty="0">
                <a:latin typeface="Segoe UI"/>
                <a:cs typeface="Segoe UI"/>
              </a:rPr>
              <a:t>Титул</a:t>
            </a: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b="0" dirty="0">
                <a:latin typeface="Segoe UI"/>
                <a:cs typeface="Segoe UI"/>
              </a:rPr>
              <a:t>продавца,</a:t>
            </a:r>
            <a:r>
              <a:rPr b="0" spc="17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после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Титул</a:t>
            </a:r>
            <a:r>
              <a:rPr b="0" spc="17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покупателя</a:t>
            </a:r>
            <a:r>
              <a:rPr b="0" spc="204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(п.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99)</a:t>
            </a:r>
          </a:p>
          <a:p>
            <a:pPr marL="12700">
              <a:lnSpc>
                <a:spcPct val="100000"/>
              </a:lnSpc>
              <a:spcBef>
                <a:spcPts val="1110"/>
              </a:spcBef>
            </a:pPr>
            <a:r>
              <a:rPr b="0" u="sng" spc="10" dirty="0"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Проверки</a:t>
            </a:r>
            <a:r>
              <a:rPr b="0" u="sng" spc="65" dirty="0"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b="0" u="sng" spc="10" dirty="0"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МОД</a:t>
            </a:r>
            <a:r>
              <a:rPr b="0" spc="120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по</a:t>
            </a:r>
            <a:r>
              <a:rPr b="0" spc="60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данным</a:t>
            </a:r>
            <a:r>
              <a:rPr b="0" spc="105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из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УПД</a:t>
            </a:r>
            <a:r>
              <a:rPr b="0" spc="25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осуществляются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на</a:t>
            </a:r>
            <a:r>
              <a:rPr b="0" spc="60" dirty="0">
                <a:latin typeface="Segoe UI"/>
                <a:cs typeface="Segoe UI"/>
              </a:rPr>
              <a:t> </a:t>
            </a:r>
            <a:r>
              <a:rPr b="0" spc="-10" dirty="0">
                <a:latin typeface="Segoe UI"/>
                <a:cs typeface="Segoe UI"/>
              </a:rPr>
              <a:t>предмет</a:t>
            </a: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b="0" dirty="0">
                <a:latin typeface="Segoe UI"/>
                <a:cs typeface="Segoe UI"/>
              </a:rPr>
              <a:t>блокировки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в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ЕГАИС</a:t>
            </a:r>
            <a:r>
              <a:rPr b="0" spc="12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</a:t>
            </a:r>
            <a:r>
              <a:rPr b="0" spc="1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регистрации</a:t>
            </a:r>
            <a:r>
              <a:rPr b="0" spc="1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в</a:t>
            </a:r>
            <a:r>
              <a:rPr b="0" spc="4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ГИС</a:t>
            </a:r>
            <a:r>
              <a:rPr b="0" spc="120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МТ:</a:t>
            </a:r>
          </a:p>
          <a:p>
            <a:pPr marL="12700" marR="1503045">
              <a:lnSpc>
                <a:spcPts val="1200"/>
              </a:lnSpc>
              <a:spcBef>
                <a:spcPts val="50"/>
              </a:spcBef>
            </a:pPr>
            <a:r>
              <a:rPr b="0" dirty="0">
                <a:latin typeface="Segoe UI"/>
                <a:cs typeface="Segoe UI"/>
              </a:rPr>
              <a:t>ИП</a:t>
            </a:r>
            <a:r>
              <a:rPr b="0" spc="9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указывает</a:t>
            </a:r>
            <a:r>
              <a:rPr b="0" spc="1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ИНН</a:t>
            </a:r>
            <a:r>
              <a:rPr b="0" spc="7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</a:t>
            </a:r>
            <a:r>
              <a:rPr b="0" spc="125" dirty="0">
                <a:latin typeface="Segoe UI"/>
                <a:cs typeface="Segoe UI"/>
              </a:rPr>
              <a:t> </a:t>
            </a:r>
            <a:r>
              <a:rPr dirty="0"/>
              <a:t>ФИАС</a:t>
            </a:r>
            <a:r>
              <a:rPr spc="95" dirty="0"/>
              <a:t> </a:t>
            </a:r>
            <a:r>
              <a:rPr dirty="0"/>
              <a:t>ID</a:t>
            </a:r>
            <a:r>
              <a:rPr spc="110" dirty="0"/>
              <a:t> </a:t>
            </a:r>
            <a:r>
              <a:rPr dirty="0"/>
              <a:t>МОД</a:t>
            </a:r>
            <a:r>
              <a:rPr spc="100" dirty="0"/>
              <a:t> </a:t>
            </a:r>
            <a:r>
              <a:rPr b="0" dirty="0">
                <a:latin typeface="Segoe UI"/>
                <a:cs typeface="Segoe UI"/>
              </a:rPr>
              <a:t>(п.</a:t>
            </a:r>
            <a:r>
              <a:rPr b="0" spc="30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99) </a:t>
            </a:r>
            <a:r>
              <a:rPr b="0" dirty="0">
                <a:latin typeface="Segoe UI"/>
                <a:cs typeface="Segoe UI"/>
              </a:rPr>
              <a:t>Юр.</a:t>
            </a:r>
            <a:r>
              <a:rPr b="0" spc="13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лицо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указывает</a:t>
            </a:r>
            <a:r>
              <a:rPr b="0" spc="9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ИНН</a:t>
            </a:r>
            <a:r>
              <a:rPr b="0" spc="10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</a:t>
            </a:r>
            <a:r>
              <a:rPr b="0" spc="17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КПП</a:t>
            </a:r>
            <a:r>
              <a:rPr b="0" spc="9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МОД</a:t>
            </a:r>
            <a:r>
              <a:rPr b="0" spc="12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(п.</a:t>
            </a:r>
            <a:r>
              <a:rPr b="0" spc="45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99)</a:t>
            </a:r>
          </a:p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b="0" spc="10" dirty="0">
                <a:latin typeface="Segoe UI"/>
                <a:cs typeface="Segoe UI"/>
              </a:rPr>
              <a:t>Между</a:t>
            </a:r>
            <a:r>
              <a:rPr b="0" spc="120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ИНН</a:t>
            </a:r>
            <a:r>
              <a:rPr b="0" spc="75" dirty="0">
                <a:latin typeface="Segoe UI"/>
                <a:cs typeface="Segoe UI"/>
              </a:rPr>
              <a:t> </a:t>
            </a:r>
            <a:r>
              <a:rPr b="0" spc="10" dirty="0">
                <a:latin typeface="Segoe UI"/>
                <a:cs typeface="Segoe UI"/>
              </a:rPr>
              <a:t>-</a:t>
            </a:r>
            <a:r>
              <a:rPr b="0" spc="60" dirty="0">
                <a:latin typeface="Segoe UI"/>
                <a:cs typeface="Segoe UI"/>
              </a:rPr>
              <a:t> </a:t>
            </a:r>
            <a:r>
              <a:rPr spc="10" dirty="0"/>
              <a:t>экземплярный</a:t>
            </a:r>
            <a:r>
              <a:rPr spc="50" dirty="0"/>
              <a:t> </a:t>
            </a:r>
            <a:r>
              <a:rPr spc="10" dirty="0"/>
              <a:t>учет</a:t>
            </a:r>
            <a:r>
              <a:rPr spc="75" dirty="0"/>
              <a:t> </a:t>
            </a:r>
            <a:r>
              <a:rPr spc="10" dirty="0"/>
              <a:t>по</a:t>
            </a:r>
            <a:r>
              <a:rPr spc="75" dirty="0"/>
              <a:t> </a:t>
            </a:r>
            <a:r>
              <a:rPr spc="10" dirty="0"/>
              <a:t>КИ</a:t>
            </a:r>
            <a:r>
              <a:rPr spc="415" dirty="0"/>
              <a:t> </a:t>
            </a:r>
            <a:r>
              <a:rPr b="0" spc="10" dirty="0">
                <a:latin typeface="Segoe UI"/>
                <a:cs typeface="Segoe UI"/>
              </a:rPr>
              <a:t>(п.</a:t>
            </a:r>
            <a:r>
              <a:rPr b="0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99)</a:t>
            </a: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b="0" dirty="0">
                <a:latin typeface="Segoe UI"/>
                <a:cs typeface="Segoe UI"/>
              </a:rPr>
              <a:t>Между</a:t>
            </a:r>
            <a:r>
              <a:rPr b="0" spc="229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МОД</a:t>
            </a:r>
            <a:r>
              <a:rPr b="0" spc="5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внутри</a:t>
            </a:r>
            <a:r>
              <a:rPr b="0" spc="10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ИНН</a:t>
            </a:r>
            <a:r>
              <a:rPr b="0" spc="14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-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учет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по</a:t>
            </a:r>
            <a:r>
              <a:rPr b="0" spc="10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ОСУ</a:t>
            </a:r>
            <a:r>
              <a:rPr b="0" spc="12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(объемно-сортовой</a:t>
            </a:r>
            <a:r>
              <a:rPr b="0" spc="100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учет)</a:t>
            </a:r>
            <a:r>
              <a:rPr b="0" spc="170" dirty="0">
                <a:latin typeface="Segoe UI"/>
                <a:cs typeface="Segoe UI"/>
              </a:rPr>
              <a:t> </a:t>
            </a:r>
            <a:r>
              <a:rPr b="0" spc="-25" dirty="0">
                <a:latin typeface="Segoe UI"/>
                <a:cs typeface="Segoe UI"/>
              </a:rPr>
              <a:t>или</a:t>
            </a: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b="0" dirty="0">
                <a:latin typeface="Segoe UI"/>
                <a:cs typeface="Segoe UI"/>
              </a:rPr>
              <a:t>по</a:t>
            </a:r>
            <a:r>
              <a:rPr b="0" spc="6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КИ</a:t>
            </a:r>
            <a:r>
              <a:rPr b="0" spc="15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(опционально)</a:t>
            </a:r>
            <a:r>
              <a:rPr b="0" spc="135" dirty="0">
                <a:latin typeface="Segoe UI"/>
                <a:cs typeface="Segoe UI"/>
              </a:rPr>
              <a:t> </a:t>
            </a:r>
            <a:r>
              <a:rPr b="0" dirty="0">
                <a:latin typeface="Segoe UI"/>
                <a:cs typeface="Segoe UI"/>
              </a:rPr>
              <a:t>(п.</a:t>
            </a:r>
            <a:r>
              <a:rPr b="0" spc="50" dirty="0">
                <a:latin typeface="Segoe UI"/>
                <a:cs typeface="Segoe UI"/>
              </a:rPr>
              <a:t> </a:t>
            </a:r>
            <a:r>
              <a:rPr b="0" spc="-20" dirty="0">
                <a:latin typeface="Segoe UI"/>
                <a:cs typeface="Segoe UI"/>
              </a:rPr>
              <a:t>101)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109206" y="4262373"/>
            <a:ext cx="4368800" cy="18529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Какие</a:t>
            </a:r>
            <a:r>
              <a:rPr sz="950" b="1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коды</a:t>
            </a:r>
            <a:r>
              <a:rPr sz="950" b="1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итога</a:t>
            </a:r>
            <a:r>
              <a:rPr sz="950" b="1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ставит</a:t>
            </a:r>
            <a:r>
              <a:rPr sz="950" b="1" spc="1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покупатель</a:t>
            </a:r>
            <a:r>
              <a:rPr sz="950" b="1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50" b="1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dirty="0">
                <a:solidFill>
                  <a:srgbClr val="63666A"/>
                </a:solidFill>
                <a:latin typeface="Segoe UI"/>
                <a:cs typeface="Segoe UI"/>
              </a:rPr>
              <a:t>подписании</a:t>
            </a:r>
            <a:r>
              <a:rPr sz="950" b="1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b="1" spc="-20" dirty="0">
                <a:solidFill>
                  <a:srgbClr val="63666A"/>
                </a:solidFill>
                <a:latin typeface="Segoe UI"/>
                <a:cs typeface="Segoe UI"/>
              </a:rPr>
              <a:t>УПД: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«1»</a:t>
            </a:r>
            <a:r>
              <a:rPr sz="95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—</a:t>
            </a:r>
            <a:r>
              <a:rPr sz="95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товары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приняты</a:t>
            </a:r>
            <a:r>
              <a:rPr sz="9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без</a:t>
            </a:r>
            <a:r>
              <a:rPr sz="95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расхождений</a:t>
            </a:r>
            <a:r>
              <a:rPr sz="950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(претензий).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Все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указанные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перейдут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r>
              <a:rPr sz="9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документа.</a:t>
            </a:r>
            <a:endParaRPr sz="95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«2»</a:t>
            </a:r>
            <a:r>
              <a:rPr sz="95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—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товары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приняты</a:t>
            </a:r>
            <a:r>
              <a:rPr sz="9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расхождениями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(претензией).</a:t>
            </a:r>
            <a:endParaRPr sz="950">
              <a:latin typeface="Segoe UI"/>
              <a:cs typeface="Segoe UI"/>
            </a:endParaRPr>
          </a:p>
          <a:p>
            <a:pPr marL="12700" marR="196215">
              <a:lnSpc>
                <a:spcPts val="1200"/>
              </a:lnSpc>
              <a:spcBef>
                <a:spcPts val="5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Все</a:t>
            </a:r>
            <a:r>
              <a:rPr sz="9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указанные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перейдут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документа.</a:t>
            </a:r>
            <a:r>
              <a:rPr sz="9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Последующая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корректировка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данных</a:t>
            </a:r>
            <a:r>
              <a:rPr sz="9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950" spc="1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9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может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быть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осуществлена</a:t>
            </a:r>
            <a:r>
              <a:rPr sz="950" spc="1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путём</a:t>
            </a:r>
            <a:r>
              <a:rPr sz="9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подачи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исправленных</a:t>
            </a:r>
            <a:r>
              <a:rPr sz="950" spc="2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9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корректировочных</a:t>
            </a:r>
            <a:r>
              <a:rPr sz="950" spc="2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документов.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21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«3»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—</a:t>
            </a:r>
            <a:r>
              <a:rPr sz="950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товары</a:t>
            </a:r>
            <a:r>
              <a:rPr sz="9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не</a:t>
            </a:r>
            <a:r>
              <a:rPr sz="95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приняты.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Указанные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9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останутся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отправителя</a:t>
            </a:r>
            <a:r>
              <a:rPr sz="9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9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(товаров).</a:t>
            </a:r>
            <a:r>
              <a:rPr sz="9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Смена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владельца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950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9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не</a:t>
            </a:r>
            <a:r>
              <a:rPr sz="950" spc="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происходит.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/>
              <a:t>Особенности</a:t>
            </a:r>
            <a:r>
              <a:rPr sz="2400" spc="-105" dirty="0"/>
              <a:t> </a:t>
            </a:r>
            <a:r>
              <a:rPr sz="2400" dirty="0"/>
              <a:t>использования</a:t>
            </a:r>
            <a:r>
              <a:rPr sz="2400" spc="-110" dirty="0"/>
              <a:t> </a:t>
            </a:r>
            <a:r>
              <a:rPr sz="2400" spc="-25" dirty="0"/>
              <a:t>УПД</a:t>
            </a:r>
            <a:endParaRPr sz="2400"/>
          </a:p>
        </p:txBody>
      </p:sp>
      <p:sp>
        <p:nvSpPr>
          <p:cNvPr id="12" name="object 12"/>
          <p:cNvSpPr/>
          <p:nvPr/>
        </p:nvSpPr>
        <p:spPr>
          <a:xfrm>
            <a:off x="519112" y="1528825"/>
            <a:ext cx="1781810" cy="1952625"/>
          </a:xfrm>
          <a:custGeom>
            <a:avLst/>
            <a:gdLst/>
            <a:ahLst/>
            <a:cxnLst/>
            <a:rect l="l" t="t" r="r" b="b"/>
            <a:pathLst>
              <a:path w="1781810" h="1952625">
                <a:moveTo>
                  <a:pt x="0" y="145796"/>
                </a:moveTo>
                <a:lnTo>
                  <a:pt x="7436" y="99714"/>
                </a:lnTo>
                <a:lnTo>
                  <a:pt x="28142" y="59692"/>
                </a:lnTo>
                <a:lnTo>
                  <a:pt x="59716" y="28131"/>
                </a:lnTo>
                <a:lnTo>
                  <a:pt x="99756" y="7433"/>
                </a:lnTo>
                <a:lnTo>
                  <a:pt x="145859" y="0"/>
                </a:lnTo>
                <a:lnTo>
                  <a:pt x="1635315" y="0"/>
                </a:lnTo>
                <a:lnTo>
                  <a:pt x="1681410" y="7433"/>
                </a:lnTo>
                <a:lnTo>
                  <a:pt x="1721464" y="28131"/>
                </a:lnTo>
                <a:lnTo>
                  <a:pt x="1753062" y="59692"/>
                </a:lnTo>
                <a:lnTo>
                  <a:pt x="1773792" y="99714"/>
                </a:lnTo>
                <a:lnTo>
                  <a:pt x="1781238" y="145796"/>
                </a:lnTo>
                <a:lnTo>
                  <a:pt x="1781238" y="1806702"/>
                </a:lnTo>
                <a:lnTo>
                  <a:pt x="1773792" y="1852796"/>
                </a:lnTo>
                <a:lnTo>
                  <a:pt x="1753062" y="1892850"/>
                </a:lnTo>
                <a:lnTo>
                  <a:pt x="1721464" y="1924449"/>
                </a:lnTo>
                <a:lnTo>
                  <a:pt x="1681410" y="1945178"/>
                </a:lnTo>
                <a:lnTo>
                  <a:pt x="1635315" y="1952625"/>
                </a:lnTo>
                <a:lnTo>
                  <a:pt x="145859" y="1952625"/>
                </a:lnTo>
                <a:lnTo>
                  <a:pt x="99756" y="1945178"/>
                </a:lnTo>
                <a:lnTo>
                  <a:pt x="59716" y="1924449"/>
                </a:lnTo>
                <a:lnTo>
                  <a:pt x="28142" y="1892850"/>
                </a:lnTo>
                <a:lnTo>
                  <a:pt x="7436" y="1852796"/>
                </a:lnTo>
                <a:lnTo>
                  <a:pt x="0" y="1806702"/>
                </a:lnTo>
                <a:lnTo>
                  <a:pt x="0" y="145796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19451" y="1528825"/>
            <a:ext cx="1781175" cy="1952625"/>
          </a:xfrm>
          <a:custGeom>
            <a:avLst/>
            <a:gdLst/>
            <a:ahLst/>
            <a:cxnLst/>
            <a:rect l="l" t="t" r="r" b="b"/>
            <a:pathLst>
              <a:path w="1781175" h="1952625">
                <a:moveTo>
                  <a:pt x="0" y="145796"/>
                </a:moveTo>
                <a:lnTo>
                  <a:pt x="7433" y="99714"/>
                </a:lnTo>
                <a:lnTo>
                  <a:pt x="28131" y="59692"/>
                </a:lnTo>
                <a:lnTo>
                  <a:pt x="59692" y="28131"/>
                </a:lnTo>
                <a:lnTo>
                  <a:pt x="99714" y="7433"/>
                </a:lnTo>
                <a:lnTo>
                  <a:pt x="145796" y="0"/>
                </a:lnTo>
                <a:lnTo>
                  <a:pt x="1635252" y="0"/>
                </a:lnTo>
                <a:lnTo>
                  <a:pt x="1681346" y="7433"/>
                </a:lnTo>
                <a:lnTo>
                  <a:pt x="1721400" y="28131"/>
                </a:lnTo>
                <a:lnTo>
                  <a:pt x="1752999" y="59692"/>
                </a:lnTo>
                <a:lnTo>
                  <a:pt x="1773728" y="99714"/>
                </a:lnTo>
                <a:lnTo>
                  <a:pt x="1781175" y="145796"/>
                </a:lnTo>
                <a:lnTo>
                  <a:pt x="1781175" y="1806702"/>
                </a:lnTo>
                <a:lnTo>
                  <a:pt x="1773728" y="1852796"/>
                </a:lnTo>
                <a:lnTo>
                  <a:pt x="1752999" y="1892850"/>
                </a:lnTo>
                <a:lnTo>
                  <a:pt x="1721400" y="1924449"/>
                </a:lnTo>
                <a:lnTo>
                  <a:pt x="1681346" y="1945178"/>
                </a:lnTo>
                <a:lnTo>
                  <a:pt x="1635252" y="1952625"/>
                </a:lnTo>
                <a:lnTo>
                  <a:pt x="145796" y="1952625"/>
                </a:lnTo>
                <a:lnTo>
                  <a:pt x="99714" y="1945178"/>
                </a:lnTo>
                <a:lnTo>
                  <a:pt x="59692" y="1924449"/>
                </a:lnTo>
                <a:lnTo>
                  <a:pt x="28131" y="1892850"/>
                </a:lnTo>
                <a:lnTo>
                  <a:pt x="7433" y="1852796"/>
                </a:lnTo>
                <a:lnTo>
                  <a:pt x="0" y="1806702"/>
                </a:lnTo>
                <a:lnTo>
                  <a:pt x="0" y="145796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19726" y="1528825"/>
            <a:ext cx="1781175" cy="1952625"/>
          </a:xfrm>
          <a:custGeom>
            <a:avLst/>
            <a:gdLst/>
            <a:ahLst/>
            <a:cxnLst/>
            <a:rect l="l" t="t" r="r" b="b"/>
            <a:pathLst>
              <a:path w="1781175" h="1952625">
                <a:moveTo>
                  <a:pt x="0" y="145796"/>
                </a:moveTo>
                <a:lnTo>
                  <a:pt x="7433" y="99714"/>
                </a:lnTo>
                <a:lnTo>
                  <a:pt x="28131" y="59692"/>
                </a:lnTo>
                <a:lnTo>
                  <a:pt x="59692" y="28131"/>
                </a:lnTo>
                <a:lnTo>
                  <a:pt x="99714" y="7433"/>
                </a:lnTo>
                <a:lnTo>
                  <a:pt x="145796" y="0"/>
                </a:lnTo>
                <a:lnTo>
                  <a:pt x="1635252" y="0"/>
                </a:lnTo>
                <a:lnTo>
                  <a:pt x="1681346" y="7433"/>
                </a:lnTo>
                <a:lnTo>
                  <a:pt x="1721400" y="28131"/>
                </a:lnTo>
                <a:lnTo>
                  <a:pt x="1752999" y="59692"/>
                </a:lnTo>
                <a:lnTo>
                  <a:pt x="1773728" y="99714"/>
                </a:lnTo>
                <a:lnTo>
                  <a:pt x="1781175" y="145796"/>
                </a:lnTo>
                <a:lnTo>
                  <a:pt x="1781175" y="1806702"/>
                </a:lnTo>
                <a:lnTo>
                  <a:pt x="1773728" y="1852796"/>
                </a:lnTo>
                <a:lnTo>
                  <a:pt x="1752999" y="1892850"/>
                </a:lnTo>
                <a:lnTo>
                  <a:pt x="1721400" y="1924449"/>
                </a:lnTo>
                <a:lnTo>
                  <a:pt x="1681346" y="1945178"/>
                </a:lnTo>
                <a:lnTo>
                  <a:pt x="1635252" y="1952625"/>
                </a:lnTo>
                <a:lnTo>
                  <a:pt x="145796" y="1952625"/>
                </a:lnTo>
                <a:lnTo>
                  <a:pt x="99714" y="1945178"/>
                </a:lnTo>
                <a:lnTo>
                  <a:pt x="59692" y="1924449"/>
                </a:lnTo>
                <a:lnTo>
                  <a:pt x="28131" y="1892850"/>
                </a:lnTo>
                <a:lnTo>
                  <a:pt x="7433" y="1852796"/>
                </a:lnTo>
                <a:lnTo>
                  <a:pt x="0" y="1806702"/>
                </a:lnTo>
                <a:lnTo>
                  <a:pt x="0" y="145796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78839" y="2857817"/>
            <a:ext cx="105791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224154">
              <a:lnSpc>
                <a:spcPct val="102800"/>
              </a:lnSpc>
              <a:spcBef>
                <a:spcPts val="80"/>
              </a:spcBef>
            </a:pP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ТИТУЛ ПРОДАВЦА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95041" y="2857817"/>
            <a:ext cx="122682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308610">
              <a:lnSpc>
                <a:spcPct val="102800"/>
              </a:lnSpc>
              <a:spcBef>
                <a:spcPts val="80"/>
              </a:spcBef>
            </a:pP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ТИТУЛ ПОКУПАТЕЛЯ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02604" y="2857817"/>
            <a:ext cx="413384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3555" y="4063936"/>
            <a:ext cx="1791970" cy="1701164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90805">
              <a:lnSpc>
                <a:spcPct val="105400"/>
              </a:lnSpc>
              <a:spcBef>
                <a:spcPts val="6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Заполняет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все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необходимые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сведения</a:t>
            </a:r>
            <a:r>
              <a:rPr sz="9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9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согласно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5" dirty="0">
                <a:solidFill>
                  <a:srgbClr val="63666A"/>
                </a:solidFill>
                <a:latin typeface="Segoe UI"/>
                <a:cs typeface="Segoe UI"/>
              </a:rPr>
              <a:t>970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приказу</a:t>
            </a:r>
            <a:r>
              <a:rPr sz="9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63666A"/>
                </a:solidFill>
                <a:latin typeface="Segoe UI"/>
                <a:cs typeface="Segoe UI"/>
              </a:rPr>
              <a:t>ФНС.</a:t>
            </a:r>
            <a:endParaRPr sz="950">
              <a:latin typeface="Segoe UI"/>
              <a:cs typeface="Segoe UI"/>
            </a:endParaRPr>
          </a:p>
          <a:p>
            <a:pPr marL="12700" marR="5080">
              <a:lnSpc>
                <a:spcPct val="105400"/>
              </a:lnSpc>
            </a:pP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+</a:t>
            </a:r>
            <a:r>
              <a:rPr sz="950" spc="9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ID</a:t>
            </a:r>
            <a:r>
              <a:rPr sz="950" spc="4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ЭПД</a:t>
            </a:r>
            <a:r>
              <a:rPr sz="950" spc="5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(идентификатор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электронного</a:t>
            </a:r>
            <a:r>
              <a:rPr sz="950" spc="28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перевозочного </a:t>
            </a:r>
            <a:r>
              <a:rPr sz="950" spc="10" dirty="0">
                <a:solidFill>
                  <a:srgbClr val="595959"/>
                </a:solidFill>
                <a:latin typeface="Segoe UI"/>
                <a:cs typeface="Segoe UI"/>
              </a:rPr>
              <a:t>документа)</a:t>
            </a:r>
            <a:r>
              <a:rPr sz="950" spc="6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595959"/>
                </a:solidFill>
                <a:latin typeface="Segoe UI"/>
                <a:cs typeface="Segoe UI"/>
              </a:rPr>
              <a:t>или</a:t>
            </a:r>
            <a:r>
              <a:rPr sz="950" spc="11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реквизиты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перевозочного</a:t>
            </a:r>
            <a:r>
              <a:rPr sz="950" spc="31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документа(ов)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на</a:t>
            </a:r>
            <a:r>
              <a:rPr sz="950" spc="12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бумажном</a:t>
            </a:r>
            <a:r>
              <a:rPr sz="950" spc="17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носителе</a:t>
            </a:r>
            <a:r>
              <a:rPr sz="950" spc="22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50" dirty="0">
                <a:solidFill>
                  <a:srgbClr val="595959"/>
                </a:solidFill>
                <a:latin typeface="Segoe UI"/>
                <a:cs typeface="Segoe UI"/>
              </a:rPr>
              <a:t>и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государственный </a:t>
            </a:r>
            <a:r>
              <a:rPr sz="950" dirty="0">
                <a:solidFill>
                  <a:srgbClr val="595959"/>
                </a:solidFill>
                <a:latin typeface="Segoe UI"/>
                <a:cs typeface="Segoe UI"/>
              </a:rPr>
              <a:t>регистрационный</a:t>
            </a:r>
            <a:r>
              <a:rPr sz="950" spc="38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595959"/>
                </a:solidFill>
                <a:latin typeface="Segoe UI"/>
                <a:cs typeface="Segoe UI"/>
              </a:rPr>
              <a:t>номер </a:t>
            </a:r>
            <a:r>
              <a:rPr sz="950" spc="10" dirty="0">
                <a:solidFill>
                  <a:srgbClr val="595959"/>
                </a:solidFill>
                <a:latin typeface="Segoe UI"/>
                <a:cs typeface="Segoe UI"/>
              </a:rPr>
              <a:t>транспортного</a:t>
            </a:r>
            <a:r>
              <a:rPr sz="950" spc="17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595959"/>
                </a:solidFill>
                <a:latin typeface="Segoe UI"/>
                <a:cs typeface="Segoe UI"/>
              </a:rPr>
              <a:t>средства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04083" y="4094733"/>
            <a:ext cx="2027555" cy="63246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титуле</a:t>
            </a:r>
            <a:r>
              <a:rPr sz="9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покупателя</a:t>
            </a:r>
            <a:r>
              <a:rPr sz="9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должны</a:t>
            </a:r>
            <a:r>
              <a:rPr sz="9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63666A"/>
                </a:solidFill>
                <a:latin typeface="Segoe UI"/>
                <a:cs typeface="Segoe UI"/>
              </a:rPr>
              <a:t>быть</a:t>
            </a:r>
            <a:endParaRPr sz="9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указаны:</a:t>
            </a:r>
            <a:endParaRPr sz="950">
              <a:latin typeface="Segoe UI"/>
              <a:cs typeface="Segoe UI"/>
            </a:endParaRPr>
          </a:p>
          <a:p>
            <a:pPr marL="184150" indent="-171450">
              <a:lnSpc>
                <a:spcPct val="100000"/>
              </a:lnSpc>
              <a:spcBef>
                <a:spcPts val="60"/>
              </a:spcBef>
              <a:buFont typeface="Arial MT"/>
              <a:buChar char="•"/>
              <a:tabLst>
                <a:tab pos="18415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код</a:t>
            </a:r>
            <a:r>
              <a:rPr sz="9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итога</a:t>
            </a:r>
            <a:endParaRPr sz="950">
              <a:latin typeface="Segoe UI"/>
              <a:cs typeface="Segoe UI"/>
            </a:endParaRPr>
          </a:p>
          <a:p>
            <a:pPr marL="184150" indent="-171450">
              <a:lnSpc>
                <a:spcPct val="100000"/>
              </a:lnSpc>
              <a:spcBef>
                <a:spcPts val="65"/>
              </a:spcBef>
              <a:buFont typeface="Arial MT"/>
              <a:buChar char="•"/>
              <a:tabLst>
                <a:tab pos="184150" algn="l"/>
              </a:tabLst>
            </a:pPr>
            <a:r>
              <a:rPr sz="950" dirty="0">
                <a:solidFill>
                  <a:srgbClr val="63666A"/>
                </a:solidFill>
                <a:latin typeface="Segoe UI"/>
                <a:cs typeface="Segoe UI"/>
              </a:rPr>
              <a:t>дата</a:t>
            </a:r>
            <a:r>
              <a:rPr sz="950" spc="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приемки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269530" y="1738583"/>
            <a:ext cx="1071880" cy="1019175"/>
            <a:chOff x="5269530" y="1738583"/>
            <a:chExt cx="1071880" cy="1019175"/>
          </a:xfrm>
        </p:grpSpPr>
        <p:sp>
          <p:nvSpPr>
            <p:cNvPr id="21" name="object 21"/>
            <p:cNvSpPr/>
            <p:nvPr/>
          </p:nvSpPr>
          <p:spPr>
            <a:xfrm>
              <a:off x="5269522" y="1738591"/>
              <a:ext cx="1071880" cy="940435"/>
            </a:xfrm>
            <a:custGeom>
              <a:avLst/>
              <a:gdLst/>
              <a:ahLst/>
              <a:cxnLst/>
              <a:rect l="l" t="t" r="r" b="b"/>
              <a:pathLst>
                <a:path w="1071879" h="940435">
                  <a:moveTo>
                    <a:pt x="806831" y="885532"/>
                  </a:moveTo>
                  <a:lnTo>
                    <a:pt x="779818" y="885532"/>
                  </a:lnTo>
                  <a:lnTo>
                    <a:pt x="755904" y="884326"/>
                  </a:lnTo>
                  <a:lnTo>
                    <a:pt x="709523" y="874852"/>
                  </a:lnTo>
                  <a:lnTo>
                    <a:pt x="666496" y="856653"/>
                  </a:lnTo>
                  <a:lnTo>
                    <a:pt x="628561" y="830872"/>
                  </a:lnTo>
                  <a:lnTo>
                    <a:pt x="595972" y="798004"/>
                  </a:lnTo>
                  <a:lnTo>
                    <a:pt x="570420" y="759752"/>
                  </a:lnTo>
                  <a:lnTo>
                    <a:pt x="552297" y="716343"/>
                  </a:lnTo>
                  <a:lnTo>
                    <a:pt x="542988" y="669569"/>
                  </a:lnTo>
                  <a:lnTo>
                    <a:pt x="541820" y="645452"/>
                  </a:lnTo>
                  <a:lnTo>
                    <a:pt x="542988" y="621322"/>
                  </a:lnTo>
                  <a:lnTo>
                    <a:pt x="552297" y="574535"/>
                  </a:lnTo>
                  <a:lnTo>
                    <a:pt x="570420" y="531126"/>
                  </a:lnTo>
                  <a:lnTo>
                    <a:pt x="595972" y="492861"/>
                  </a:lnTo>
                  <a:lnTo>
                    <a:pt x="630580" y="456399"/>
                  </a:lnTo>
                  <a:lnTo>
                    <a:pt x="592188" y="417664"/>
                  </a:lnTo>
                  <a:lnTo>
                    <a:pt x="554101" y="458038"/>
                  </a:lnTo>
                  <a:lnTo>
                    <a:pt x="522757" y="504964"/>
                  </a:lnTo>
                  <a:lnTo>
                    <a:pt x="509816" y="532523"/>
                  </a:lnTo>
                  <a:lnTo>
                    <a:pt x="509816" y="758355"/>
                  </a:lnTo>
                  <a:lnTo>
                    <a:pt x="115570" y="758355"/>
                  </a:lnTo>
                  <a:lnTo>
                    <a:pt x="72263" y="740181"/>
                  </a:lnTo>
                  <a:lnTo>
                    <a:pt x="54457" y="701459"/>
                  </a:lnTo>
                  <a:lnTo>
                    <a:pt x="413804" y="701459"/>
                  </a:lnTo>
                  <a:lnTo>
                    <a:pt x="427951" y="715733"/>
                  </a:lnTo>
                  <a:lnTo>
                    <a:pt x="432904" y="720915"/>
                  </a:lnTo>
                  <a:lnTo>
                    <a:pt x="439762" y="723747"/>
                  </a:lnTo>
                  <a:lnTo>
                    <a:pt x="498259" y="723747"/>
                  </a:lnTo>
                  <a:lnTo>
                    <a:pt x="500507" y="732612"/>
                  </a:lnTo>
                  <a:lnTo>
                    <a:pt x="509816" y="758355"/>
                  </a:lnTo>
                  <a:lnTo>
                    <a:pt x="509816" y="532523"/>
                  </a:lnTo>
                  <a:lnTo>
                    <a:pt x="500507" y="558253"/>
                  </a:lnTo>
                  <a:lnTo>
                    <a:pt x="493318" y="586714"/>
                  </a:lnTo>
                  <a:lnTo>
                    <a:pt x="489000" y="615823"/>
                  </a:lnTo>
                  <a:lnTo>
                    <a:pt x="487565" y="645452"/>
                  </a:lnTo>
                  <a:lnTo>
                    <a:pt x="488696" y="669010"/>
                  </a:lnTo>
                  <a:lnTo>
                    <a:pt x="458203" y="669010"/>
                  </a:lnTo>
                  <a:lnTo>
                    <a:pt x="444017" y="654697"/>
                  </a:lnTo>
                  <a:lnTo>
                    <a:pt x="439102" y="649541"/>
                  </a:lnTo>
                  <a:lnTo>
                    <a:pt x="432244" y="646747"/>
                  </a:lnTo>
                  <a:lnTo>
                    <a:pt x="27012" y="646747"/>
                  </a:lnTo>
                  <a:lnTo>
                    <a:pt x="16560" y="648868"/>
                  </a:lnTo>
                  <a:lnTo>
                    <a:pt x="7962" y="654697"/>
                  </a:lnTo>
                  <a:lnTo>
                    <a:pt x="2146" y="663346"/>
                  </a:lnTo>
                  <a:lnTo>
                    <a:pt x="0" y="674001"/>
                  </a:lnTo>
                  <a:lnTo>
                    <a:pt x="0" y="696264"/>
                  </a:lnTo>
                  <a:lnTo>
                    <a:pt x="8737" y="740956"/>
                  </a:lnTo>
                  <a:lnTo>
                    <a:pt x="33883" y="778675"/>
                  </a:lnTo>
                  <a:lnTo>
                    <a:pt x="71348" y="804037"/>
                  </a:lnTo>
                  <a:lnTo>
                    <a:pt x="115570" y="812850"/>
                  </a:lnTo>
                  <a:lnTo>
                    <a:pt x="539318" y="812850"/>
                  </a:lnTo>
                  <a:lnTo>
                    <a:pt x="554101" y="832840"/>
                  </a:lnTo>
                  <a:lnTo>
                    <a:pt x="594042" y="873125"/>
                  </a:lnTo>
                  <a:lnTo>
                    <a:pt x="640562" y="904748"/>
                  </a:lnTo>
                  <a:lnTo>
                    <a:pt x="693381" y="927201"/>
                  </a:lnTo>
                  <a:lnTo>
                    <a:pt x="750443" y="938796"/>
                  </a:lnTo>
                  <a:lnTo>
                    <a:pt x="779818" y="940257"/>
                  </a:lnTo>
                  <a:lnTo>
                    <a:pt x="806831" y="940257"/>
                  </a:lnTo>
                  <a:lnTo>
                    <a:pt x="806831" y="885532"/>
                  </a:lnTo>
                  <a:close/>
                </a:path>
                <a:path w="1071879" h="940435">
                  <a:moveTo>
                    <a:pt x="1071841" y="645452"/>
                  </a:moveTo>
                  <a:lnTo>
                    <a:pt x="1066076" y="586714"/>
                  </a:lnTo>
                  <a:lnTo>
                    <a:pt x="1048880" y="530580"/>
                  </a:lnTo>
                  <a:lnTo>
                    <a:pt x="1022159" y="480745"/>
                  </a:lnTo>
                  <a:lnTo>
                    <a:pt x="986269" y="436930"/>
                  </a:lnTo>
                  <a:lnTo>
                    <a:pt x="982840" y="433793"/>
                  </a:lnTo>
                  <a:lnTo>
                    <a:pt x="982840" y="72009"/>
                  </a:lnTo>
                  <a:lnTo>
                    <a:pt x="977328" y="43700"/>
                  </a:lnTo>
                  <a:lnTo>
                    <a:pt x="962177" y="20840"/>
                  </a:lnTo>
                  <a:lnTo>
                    <a:pt x="939520" y="5562"/>
                  </a:lnTo>
                  <a:lnTo>
                    <a:pt x="911453" y="0"/>
                  </a:lnTo>
                  <a:lnTo>
                    <a:pt x="115570" y="0"/>
                  </a:lnTo>
                  <a:lnTo>
                    <a:pt x="87503" y="5562"/>
                  </a:lnTo>
                  <a:lnTo>
                    <a:pt x="64833" y="20840"/>
                  </a:lnTo>
                  <a:lnTo>
                    <a:pt x="49682" y="43700"/>
                  </a:lnTo>
                  <a:lnTo>
                    <a:pt x="44170" y="72009"/>
                  </a:lnTo>
                  <a:lnTo>
                    <a:pt x="44170" y="629437"/>
                  </a:lnTo>
                  <a:lnTo>
                    <a:pt x="98412" y="629437"/>
                  </a:lnTo>
                  <a:lnTo>
                    <a:pt x="98412" y="62064"/>
                  </a:lnTo>
                  <a:lnTo>
                    <a:pt x="105702" y="54711"/>
                  </a:lnTo>
                  <a:lnTo>
                    <a:pt x="921321" y="54711"/>
                  </a:lnTo>
                  <a:lnTo>
                    <a:pt x="928611" y="62064"/>
                  </a:lnTo>
                  <a:lnTo>
                    <a:pt x="928611" y="392099"/>
                  </a:lnTo>
                  <a:lnTo>
                    <a:pt x="918845" y="386118"/>
                  </a:lnTo>
                  <a:lnTo>
                    <a:pt x="893445" y="373773"/>
                  </a:lnTo>
                  <a:lnTo>
                    <a:pt x="866013" y="363664"/>
                  </a:lnTo>
                  <a:lnTo>
                    <a:pt x="837806" y="356425"/>
                  </a:lnTo>
                  <a:lnTo>
                    <a:pt x="808951" y="352069"/>
                  </a:lnTo>
                  <a:lnTo>
                    <a:pt x="779589" y="350608"/>
                  </a:lnTo>
                  <a:lnTo>
                    <a:pt x="752563" y="350608"/>
                  </a:lnTo>
                  <a:lnTo>
                    <a:pt x="752563" y="405345"/>
                  </a:lnTo>
                  <a:lnTo>
                    <a:pt x="779589" y="405345"/>
                  </a:lnTo>
                  <a:lnTo>
                    <a:pt x="803490" y="406527"/>
                  </a:lnTo>
                  <a:lnTo>
                    <a:pt x="849871" y="415925"/>
                  </a:lnTo>
                  <a:lnTo>
                    <a:pt x="892898" y="434200"/>
                  </a:lnTo>
                  <a:lnTo>
                    <a:pt x="930833" y="459981"/>
                  </a:lnTo>
                  <a:lnTo>
                    <a:pt x="963422" y="492861"/>
                  </a:lnTo>
                  <a:lnTo>
                    <a:pt x="988974" y="531126"/>
                  </a:lnTo>
                  <a:lnTo>
                    <a:pt x="1007097" y="574535"/>
                  </a:lnTo>
                  <a:lnTo>
                    <a:pt x="1016419" y="621322"/>
                  </a:lnTo>
                  <a:lnTo>
                    <a:pt x="1017574" y="645452"/>
                  </a:lnTo>
                  <a:lnTo>
                    <a:pt x="1016419" y="669569"/>
                  </a:lnTo>
                  <a:lnTo>
                    <a:pt x="1007097" y="716343"/>
                  </a:lnTo>
                  <a:lnTo>
                    <a:pt x="988974" y="759752"/>
                  </a:lnTo>
                  <a:lnTo>
                    <a:pt x="963422" y="798004"/>
                  </a:lnTo>
                  <a:lnTo>
                    <a:pt x="928814" y="834478"/>
                  </a:lnTo>
                  <a:lnTo>
                    <a:pt x="967206" y="873201"/>
                  </a:lnTo>
                  <a:lnTo>
                    <a:pt x="1005293" y="832840"/>
                  </a:lnTo>
                  <a:lnTo>
                    <a:pt x="1036637" y="785901"/>
                  </a:lnTo>
                  <a:lnTo>
                    <a:pt x="1058900" y="732612"/>
                  </a:lnTo>
                  <a:lnTo>
                    <a:pt x="1070394" y="675068"/>
                  </a:lnTo>
                  <a:lnTo>
                    <a:pt x="1071841" y="645452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79015" y="2010259"/>
              <a:ext cx="132275" cy="21197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86933" y="2545379"/>
              <a:ext cx="132303" cy="21197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355069" y="1869439"/>
              <a:ext cx="870585" cy="410209"/>
            </a:xfrm>
            <a:custGeom>
              <a:avLst/>
              <a:gdLst/>
              <a:ahLst/>
              <a:cxnLst/>
              <a:rect l="l" t="t" r="r" b="b"/>
              <a:pathLst>
                <a:path w="870585" h="410210">
                  <a:moveTo>
                    <a:pt x="266090" y="266268"/>
                  </a:moveTo>
                  <a:lnTo>
                    <a:pt x="93484" y="266268"/>
                  </a:lnTo>
                  <a:lnTo>
                    <a:pt x="93484" y="320992"/>
                  </a:lnTo>
                  <a:lnTo>
                    <a:pt x="266090" y="320992"/>
                  </a:lnTo>
                  <a:lnTo>
                    <a:pt x="266090" y="266268"/>
                  </a:lnTo>
                  <a:close/>
                </a:path>
                <a:path w="870585" h="410210">
                  <a:moveTo>
                    <a:pt x="343268" y="354952"/>
                  </a:moveTo>
                  <a:lnTo>
                    <a:pt x="93484" y="354952"/>
                  </a:lnTo>
                  <a:lnTo>
                    <a:pt x="93484" y="409676"/>
                  </a:lnTo>
                  <a:lnTo>
                    <a:pt x="343268" y="409676"/>
                  </a:lnTo>
                  <a:lnTo>
                    <a:pt x="343268" y="354952"/>
                  </a:lnTo>
                  <a:close/>
                </a:path>
                <a:path w="870585" h="410210">
                  <a:moveTo>
                    <a:pt x="519099" y="177584"/>
                  </a:moveTo>
                  <a:lnTo>
                    <a:pt x="93484" y="177584"/>
                  </a:lnTo>
                  <a:lnTo>
                    <a:pt x="93484" y="232308"/>
                  </a:lnTo>
                  <a:lnTo>
                    <a:pt x="519099" y="232308"/>
                  </a:lnTo>
                  <a:lnTo>
                    <a:pt x="519099" y="177584"/>
                  </a:lnTo>
                  <a:close/>
                </a:path>
                <a:path w="870585" h="410210">
                  <a:moveTo>
                    <a:pt x="870077" y="0"/>
                  </a:moveTo>
                  <a:lnTo>
                    <a:pt x="0" y="0"/>
                  </a:lnTo>
                  <a:lnTo>
                    <a:pt x="0" y="54737"/>
                  </a:lnTo>
                  <a:lnTo>
                    <a:pt x="870077" y="54737"/>
                  </a:lnTo>
                  <a:lnTo>
                    <a:pt x="870077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029822" y="1706000"/>
            <a:ext cx="752475" cy="2320925"/>
            <a:chOff x="1029822" y="1706000"/>
            <a:chExt cx="752475" cy="2320925"/>
          </a:xfrm>
        </p:grpSpPr>
        <p:sp>
          <p:nvSpPr>
            <p:cNvPr id="26" name="object 26"/>
            <p:cNvSpPr/>
            <p:nvPr/>
          </p:nvSpPr>
          <p:spPr>
            <a:xfrm>
              <a:off x="1029822" y="1706000"/>
              <a:ext cx="752475" cy="970280"/>
            </a:xfrm>
            <a:custGeom>
              <a:avLst/>
              <a:gdLst/>
              <a:ahLst/>
              <a:cxnLst/>
              <a:rect l="l" t="t" r="r" b="b"/>
              <a:pathLst>
                <a:path w="752475" h="970280">
                  <a:moveTo>
                    <a:pt x="727258" y="969842"/>
                  </a:moveTo>
                  <a:lnTo>
                    <a:pt x="24630" y="969842"/>
                  </a:lnTo>
                  <a:lnTo>
                    <a:pt x="15054" y="967903"/>
                  </a:lnTo>
                  <a:lnTo>
                    <a:pt x="7224" y="962618"/>
                  </a:lnTo>
                  <a:lnTo>
                    <a:pt x="1939" y="954788"/>
                  </a:lnTo>
                  <a:lnTo>
                    <a:pt x="0" y="945213"/>
                  </a:lnTo>
                  <a:lnTo>
                    <a:pt x="0" y="24641"/>
                  </a:lnTo>
                  <a:lnTo>
                    <a:pt x="1939" y="15064"/>
                  </a:lnTo>
                  <a:lnTo>
                    <a:pt x="7224" y="7230"/>
                  </a:lnTo>
                  <a:lnTo>
                    <a:pt x="15054" y="1941"/>
                  </a:lnTo>
                  <a:lnTo>
                    <a:pt x="24630" y="0"/>
                  </a:lnTo>
                  <a:lnTo>
                    <a:pt x="612653" y="0"/>
                  </a:lnTo>
                  <a:lnTo>
                    <a:pt x="618859" y="2534"/>
                  </a:lnTo>
                  <a:lnTo>
                    <a:pt x="665405" y="49076"/>
                  </a:lnTo>
                  <a:lnTo>
                    <a:pt x="49065" y="49076"/>
                  </a:lnTo>
                  <a:lnTo>
                    <a:pt x="49065" y="920583"/>
                  </a:lnTo>
                  <a:lnTo>
                    <a:pt x="751901" y="920583"/>
                  </a:lnTo>
                  <a:lnTo>
                    <a:pt x="751901" y="945213"/>
                  </a:lnTo>
                  <a:lnTo>
                    <a:pt x="749960" y="954788"/>
                  </a:lnTo>
                  <a:lnTo>
                    <a:pt x="744670" y="962618"/>
                  </a:lnTo>
                  <a:lnTo>
                    <a:pt x="736836" y="967903"/>
                  </a:lnTo>
                  <a:lnTo>
                    <a:pt x="727258" y="969842"/>
                  </a:lnTo>
                  <a:close/>
                </a:path>
                <a:path w="752475" h="970280">
                  <a:moveTo>
                    <a:pt x="751901" y="920583"/>
                  </a:moveTo>
                  <a:lnTo>
                    <a:pt x="702641" y="920583"/>
                  </a:lnTo>
                  <a:lnTo>
                    <a:pt x="702641" y="218570"/>
                  </a:lnTo>
                  <a:lnTo>
                    <a:pt x="557756" y="218570"/>
                  </a:lnTo>
                  <a:lnTo>
                    <a:pt x="548182" y="216629"/>
                  </a:lnTo>
                  <a:lnTo>
                    <a:pt x="540356" y="211340"/>
                  </a:lnTo>
                  <a:lnTo>
                    <a:pt x="535076" y="203506"/>
                  </a:lnTo>
                  <a:lnTo>
                    <a:pt x="533138" y="193928"/>
                  </a:lnTo>
                  <a:lnTo>
                    <a:pt x="533138" y="49076"/>
                  </a:lnTo>
                  <a:lnTo>
                    <a:pt x="582580" y="49076"/>
                  </a:lnTo>
                  <a:lnTo>
                    <a:pt x="582580" y="169312"/>
                  </a:lnTo>
                  <a:lnTo>
                    <a:pt x="751901" y="169312"/>
                  </a:lnTo>
                  <a:lnTo>
                    <a:pt x="751901" y="920583"/>
                  </a:lnTo>
                  <a:close/>
                </a:path>
                <a:path w="752475" h="970280">
                  <a:moveTo>
                    <a:pt x="751901" y="169312"/>
                  </a:moveTo>
                  <a:lnTo>
                    <a:pt x="702822" y="169312"/>
                  </a:lnTo>
                  <a:lnTo>
                    <a:pt x="702822" y="155918"/>
                  </a:lnTo>
                  <a:lnTo>
                    <a:pt x="595975" y="49076"/>
                  </a:lnTo>
                  <a:lnTo>
                    <a:pt x="665405" y="49076"/>
                  </a:lnTo>
                  <a:lnTo>
                    <a:pt x="744712" y="128380"/>
                  </a:lnTo>
                  <a:lnTo>
                    <a:pt x="749186" y="133035"/>
                  </a:lnTo>
                  <a:lnTo>
                    <a:pt x="751901" y="139241"/>
                  </a:lnTo>
                  <a:lnTo>
                    <a:pt x="751901" y="169312"/>
                  </a:lnTo>
                  <a:close/>
                </a:path>
                <a:path w="752475" h="970280">
                  <a:moveTo>
                    <a:pt x="428024" y="220691"/>
                  </a:moveTo>
                  <a:lnTo>
                    <a:pt x="126447" y="220691"/>
                  </a:lnTo>
                  <a:lnTo>
                    <a:pt x="126447" y="171433"/>
                  </a:lnTo>
                  <a:lnTo>
                    <a:pt x="428024" y="171433"/>
                  </a:lnTo>
                  <a:lnTo>
                    <a:pt x="428024" y="220691"/>
                  </a:lnTo>
                  <a:close/>
                </a:path>
                <a:path w="752475" h="970280">
                  <a:moveTo>
                    <a:pt x="428024" y="306614"/>
                  </a:moveTo>
                  <a:lnTo>
                    <a:pt x="126447" y="306614"/>
                  </a:lnTo>
                  <a:lnTo>
                    <a:pt x="126447" y="257537"/>
                  </a:lnTo>
                  <a:lnTo>
                    <a:pt x="428024" y="257537"/>
                  </a:lnTo>
                  <a:lnTo>
                    <a:pt x="428024" y="306614"/>
                  </a:lnTo>
                  <a:close/>
                </a:path>
                <a:path w="752475" h="970280">
                  <a:moveTo>
                    <a:pt x="660931" y="392124"/>
                  </a:moveTo>
                  <a:lnTo>
                    <a:pt x="126447" y="392124"/>
                  </a:lnTo>
                  <a:lnTo>
                    <a:pt x="126447" y="343073"/>
                  </a:lnTo>
                  <a:lnTo>
                    <a:pt x="660931" y="343073"/>
                  </a:lnTo>
                  <a:lnTo>
                    <a:pt x="660931" y="392124"/>
                  </a:lnTo>
                  <a:close/>
                </a:path>
                <a:path w="752475" h="970280">
                  <a:moveTo>
                    <a:pt x="660931" y="478047"/>
                  </a:moveTo>
                  <a:lnTo>
                    <a:pt x="126447" y="478047"/>
                  </a:lnTo>
                  <a:lnTo>
                    <a:pt x="126447" y="428970"/>
                  </a:lnTo>
                  <a:lnTo>
                    <a:pt x="660931" y="428970"/>
                  </a:lnTo>
                  <a:lnTo>
                    <a:pt x="660931" y="478047"/>
                  </a:lnTo>
                  <a:close/>
                </a:path>
                <a:path w="752475" h="970280">
                  <a:moveTo>
                    <a:pt x="660931" y="563764"/>
                  </a:moveTo>
                  <a:lnTo>
                    <a:pt x="126447" y="563764"/>
                  </a:lnTo>
                  <a:lnTo>
                    <a:pt x="126447" y="514687"/>
                  </a:lnTo>
                  <a:lnTo>
                    <a:pt x="660931" y="514687"/>
                  </a:lnTo>
                  <a:lnTo>
                    <a:pt x="660931" y="563764"/>
                  </a:lnTo>
                  <a:close/>
                </a:path>
                <a:path w="752475" h="970280">
                  <a:moveTo>
                    <a:pt x="322519" y="785802"/>
                  </a:moveTo>
                  <a:lnTo>
                    <a:pt x="244555" y="785802"/>
                  </a:lnTo>
                  <a:lnTo>
                    <a:pt x="386909" y="643068"/>
                  </a:lnTo>
                  <a:lnTo>
                    <a:pt x="426265" y="682061"/>
                  </a:lnTo>
                  <a:lnTo>
                    <a:pt x="322519" y="785802"/>
                  </a:lnTo>
                  <a:close/>
                </a:path>
                <a:path w="752475" h="970280">
                  <a:moveTo>
                    <a:pt x="244361" y="863956"/>
                  </a:moveTo>
                  <a:lnTo>
                    <a:pt x="126253" y="745853"/>
                  </a:lnTo>
                  <a:lnTo>
                    <a:pt x="165622" y="706884"/>
                  </a:lnTo>
                  <a:lnTo>
                    <a:pt x="244555" y="785802"/>
                  </a:lnTo>
                  <a:lnTo>
                    <a:pt x="322519" y="785802"/>
                  </a:lnTo>
                  <a:lnTo>
                    <a:pt x="244361" y="863956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414526" y="3481450"/>
              <a:ext cx="0" cy="545465"/>
            </a:xfrm>
            <a:custGeom>
              <a:avLst/>
              <a:gdLst/>
              <a:ahLst/>
              <a:cxnLst/>
              <a:rect l="l" t="t" r="r" b="b"/>
              <a:pathLst>
                <a:path h="545464">
                  <a:moveTo>
                    <a:pt x="0" y="0"/>
                  </a:moveTo>
                  <a:lnTo>
                    <a:pt x="0" y="545084"/>
                  </a:lnTo>
                </a:path>
              </a:pathLst>
            </a:custGeom>
            <a:ln w="12700">
              <a:solidFill>
                <a:srgbClr val="D8D8D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3230097" y="1706000"/>
            <a:ext cx="752475" cy="2351405"/>
            <a:chOff x="3230097" y="1706000"/>
            <a:chExt cx="752475" cy="2351405"/>
          </a:xfrm>
        </p:grpSpPr>
        <p:sp>
          <p:nvSpPr>
            <p:cNvPr id="29" name="object 29"/>
            <p:cNvSpPr/>
            <p:nvPr/>
          </p:nvSpPr>
          <p:spPr>
            <a:xfrm>
              <a:off x="3230097" y="1706000"/>
              <a:ext cx="752475" cy="970280"/>
            </a:xfrm>
            <a:custGeom>
              <a:avLst/>
              <a:gdLst/>
              <a:ahLst/>
              <a:cxnLst/>
              <a:rect l="l" t="t" r="r" b="b"/>
              <a:pathLst>
                <a:path w="752475" h="970280">
                  <a:moveTo>
                    <a:pt x="727258" y="969842"/>
                  </a:moveTo>
                  <a:lnTo>
                    <a:pt x="24630" y="969842"/>
                  </a:lnTo>
                  <a:lnTo>
                    <a:pt x="15054" y="967903"/>
                  </a:lnTo>
                  <a:lnTo>
                    <a:pt x="7224" y="962618"/>
                  </a:lnTo>
                  <a:lnTo>
                    <a:pt x="1939" y="954788"/>
                  </a:lnTo>
                  <a:lnTo>
                    <a:pt x="0" y="945213"/>
                  </a:lnTo>
                  <a:lnTo>
                    <a:pt x="0" y="24641"/>
                  </a:lnTo>
                  <a:lnTo>
                    <a:pt x="1939" y="15064"/>
                  </a:lnTo>
                  <a:lnTo>
                    <a:pt x="7224" y="7230"/>
                  </a:lnTo>
                  <a:lnTo>
                    <a:pt x="15054" y="1941"/>
                  </a:lnTo>
                  <a:lnTo>
                    <a:pt x="24630" y="0"/>
                  </a:lnTo>
                  <a:lnTo>
                    <a:pt x="612653" y="0"/>
                  </a:lnTo>
                  <a:lnTo>
                    <a:pt x="618859" y="2534"/>
                  </a:lnTo>
                  <a:lnTo>
                    <a:pt x="665405" y="49076"/>
                  </a:lnTo>
                  <a:lnTo>
                    <a:pt x="49065" y="49076"/>
                  </a:lnTo>
                  <a:lnTo>
                    <a:pt x="49065" y="920583"/>
                  </a:lnTo>
                  <a:lnTo>
                    <a:pt x="751901" y="920583"/>
                  </a:lnTo>
                  <a:lnTo>
                    <a:pt x="751901" y="945213"/>
                  </a:lnTo>
                  <a:lnTo>
                    <a:pt x="749960" y="954788"/>
                  </a:lnTo>
                  <a:lnTo>
                    <a:pt x="744670" y="962618"/>
                  </a:lnTo>
                  <a:lnTo>
                    <a:pt x="736836" y="967903"/>
                  </a:lnTo>
                  <a:lnTo>
                    <a:pt x="727258" y="969842"/>
                  </a:lnTo>
                  <a:close/>
                </a:path>
                <a:path w="752475" h="970280">
                  <a:moveTo>
                    <a:pt x="751901" y="920583"/>
                  </a:moveTo>
                  <a:lnTo>
                    <a:pt x="702641" y="920583"/>
                  </a:lnTo>
                  <a:lnTo>
                    <a:pt x="702641" y="218570"/>
                  </a:lnTo>
                  <a:lnTo>
                    <a:pt x="557756" y="218570"/>
                  </a:lnTo>
                  <a:lnTo>
                    <a:pt x="548182" y="216629"/>
                  </a:lnTo>
                  <a:lnTo>
                    <a:pt x="540356" y="211340"/>
                  </a:lnTo>
                  <a:lnTo>
                    <a:pt x="535076" y="203506"/>
                  </a:lnTo>
                  <a:lnTo>
                    <a:pt x="533138" y="193928"/>
                  </a:lnTo>
                  <a:lnTo>
                    <a:pt x="533138" y="49076"/>
                  </a:lnTo>
                  <a:lnTo>
                    <a:pt x="582580" y="49076"/>
                  </a:lnTo>
                  <a:lnTo>
                    <a:pt x="582580" y="169312"/>
                  </a:lnTo>
                  <a:lnTo>
                    <a:pt x="751901" y="169312"/>
                  </a:lnTo>
                  <a:lnTo>
                    <a:pt x="751901" y="920583"/>
                  </a:lnTo>
                  <a:close/>
                </a:path>
                <a:path w="752475" h="970280">
                  <a:moveTo>
                    <a:pt x="751901" y="169312"/>
                  </a:moveTo>
                  <a:lnTo>
                    <a:pt x="702822" y="169312"/>
                  </a:lnTo>
                  <a:lnTo>
                    <a:pt x="702822" y="155918"/>
                  </a:lnTo>
                  <a:lnTo>
                    <a:pt x="595975" y="49076"/>
                  </a:lnTo>
                  <a:lnTo>
                    <a:pt x="665405" y="49076"/>
                  </a:lnTo>
                  <a:lnTo>
                    <a:pt x="744712" y="128380"/>
                  </a:lnTo>
                  <a:lnTo>
                    <a:pt x="749186" y="133035"/>
                  </a:lnTo>
                  <a:lnTo>
                    <a:pt x="751901" y="139241"/>
                  </a:lnTo>
                  <a:lnTo>
                    <a:pt x="751901" y="169312"/>
                  </a:lnTo>
                  <a:close/>
                </a:path>
                <a:path w="752475" h="970280">
                  <a:moveTo>
                    <a:pt x="428024" y="220691"/>
                  </a:moveTo>
                  <a:lnTo>
                    <a:pt x="126447" y="220691"/>
                  </a:lnTo>
                  <a:lnTo>
                    <a:pt x="126447" y="171433"/>
                  </a:lnTo>
                  <a:lnTo>
                    <a:pt x="428024" y="171433"/>
                  </a:lnTo>
                  <a:lnTo>
                    <a:pt x="428024" y="220691"/>
                  </a:lnTo>
                  <a:close/>
                </a:path>
                <a:path w="752475" h="970280">
                  <a:moveTo>
                    <a:pt x="428024" y="306614"/>
                  </a:moveTo>
                  <a:lnTo>
                    <a:pt x="126447" y="306614"/>
                  </a:lnTo>
                  <a:lnTo>
                    <a:pt x="126447" y="257537"/>
                  </a:lnTo>
                  <a:lnTo>
                    <a:pt x="428024" y="257537"/>
                  </a:lnTo>
                  <a:lnTo>
                    <a:pt x="428024" y="306614"/>
                  </a:lnTo>
                  <a:close/>
                </a:path>
                <a:path w="752475" h="970280">
                  <a:moveTo>
                    <a:pt x="660931" y="392124"/>
                  </a:moveTo>
                  <a:lnTo>
                    <a:pt x="126447" y="392124"/>
                  </a:lnTo>
                  <a:lnTo>
                    <a:pt x="126447" y="343073"/>
                  </a:lnTo>
                  <a:lnTo>
                    <a:pt x="660931" y="343073"/>
                  </a:lnTo>
                  <a:lnTo>
                    <a:pt x="660931" y="392124"/>
                  </a:lnTo>
                  <a:close/>
                </a:path>
                <a:path w="752475" h="970280">
                  <a:moveTo>
                    <a:pt x="660931" y="478047"/>
                  </a:moveTo>
                  <a:lnTo>
                    <a:pt x="126447" y="478047"/>
                  </a:lnTo>
                  <a:lnTo>
                    <a:pt x="126447" y="428970"/>
                  </a:lnTo>
                  <a:lnTo>
                    <a:pt x="660931" y="428970"/>
                  </a:lnTo>
                  <a:lnTo>
                    <a:pt x="660931" y="478047"/>
                  </a:lnTo>
                  <a:close/>
                </a:path>
                <a:path w="752475" h="970280">
                  <a:moveTo>
                    <a:pt x="660931" y="563764"/>
                  </a:moveTo>
                  <a:lnTo>
                    <a:pt x="126447" y="563764"/>
                  </a:lnTo>
                  <a:lnTo>
                    <a:pt x="126447" y="514687"/>
                  </a:lnTo>
                  <a:lnTo>
                    <a:pt x="660931" y="514687"/>
                  </a:lnTo>
                  <a:lnTo>
                    <a:pt x="660931" y="563764"/>
                  </a:lnTo>
                  <a:close/>
                </a:path>
                <a:path w="752475" h="970280">
                  <a:moveTo>
                    <a:pt x="322519" y="785802"/>
                  </a:moveTo>
                  <a:lnTo>
                    <a:pt x="244555" y="785802"/>
                  </a:lnTo>
                  <a:lnTo>
                    <a:pt x="386909" y="643068"/>
                  </a:lnTo>
                  <a:lnTo>
                    <a:pt x="426265" y="682061"/>
                  </a:lnTo>
                  <a:lnTo>
                    <a:pt x="322519" y="785802"/>
                  </a:lnTo>
                  <a:close/>
                </a:path>
                <a:path w="752475" h="970280">
                  <a:moveTo>
                    <a:pt x="244361" y="863956"/>
                  </a:moveTo>
                  <a:lnTo>
                    <a:pt x="126253" y="745853"/>
                  </a:lnTo>
                  <a:lnTo>
                    <a:pt x="165622" y="706884"/>
                  </a:lnTo>
                  <a:lnTo>
                    <a:pt x="244555" y="785802"/>
                  </a:lnTo>
                  <a:lnTo>
                    <a:pt x="322519" y="785802"/>
                  </a:lnTo>
                  <a:lnTo>
                    <a:pt x="244361" y="863956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605276" y="3481450"/>
              <a:ext cx="0" cy="575945"/>
            </a:xfrm>
            <a:custGeom>
              <a:avLst/>
              <a:gdLst/>
              <a:ahLst/>
              <a:cxnLst/>
              <a:rect l="l" t="t" r="r" b="b"/>
              <a:pathLst>
                <a:path h="575945">
                  <a:moveTo>
                    <a:pt x="0" y="0"/>
                  </a:moveTo>
                  <a:lnTo>
                    <a:pt x="0" y="575437"/>
                  </a:lnTo>
                </a:path>
              </a:pathLst>
            </a:custGeom>
            <a:ln w="12700">
              <a:solidFill>
                <a:srgbClr val="D8D8D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2352996" y="2343480"/>
            <a:ext cx="304800" cy="314325"/>
          </a:xfrm>
          <a:custGeom>
            <a:avLst/>
            <a:gdLst/>
            <a:ahLst/>
            <a:cxnLst/>
            <a:rect l="l" t="t" r="r" b="b"/>
            <a:pathLst>
              <a:path w="304800" h="314325">
                <a:moveTo>
                  <a:pt x="152093" y="0"/>
                </a:moveTo>
                <a:lnTo>
                  <a:pt x="152093" y="313707"/>
                </a:lnTo>
              </a:path>
              <a:path w="304800" h="314325">
                <a:moveTo>
                  <a:pt x="304183" y="156852"/>
                </a:moveTo>
                <a:lnTo>
                  <a:pt x="0" y="156852"/>
                </a:lnTo>
              </a:path>
            </a:pathLst>
          </a:custGeom>
          <a:ln w="61788">
            <a:solidFill>
              <a:srgbClr val="63666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553271" y="2406221"/>
            <a:ext cx="304800" cy="62865"/>
          </a:xfrm>
          <a:custGeom>
            <a:avLst/>
            <a:gdLst/>
            <a:ahLst/>
            <a:cxnLst/>
            <a:rect l="l" t="t" r="r" b="b"/>
            <a:pathLst>
              <a:path w="304800" h="62864">
                <a:moveTo>
                  <a:pt x="304183" y="62741"/>
                </a:moveTo>
                <a:lnTo>
                  <a:pt x="0" y="62741"/>
                </a:lnTo>
                <a:lnTo>
                  <a:pt x="0" y="0"/>
                </a:lnTo>
                <a:lnTo>
                  <a:pt x="304183" y="0"/>
                </a:lnTo>
                <a:lnTo>
                  <a:pt x="304183" y="62741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53271" y="2531704"/>
            <a:ext cx="304800" cy="62865"/>
          </a:xfrm>
          <a:custGeom>
            <a:avLst/>
            <a:gdLst/>
            <a:ahLst/>
            <a:cxnLst/>
            <a:rect l="l" t="t" r="r" b="b"/>
            <a:pathLst>
              <a:path w="304800" h="62864">
                <a:moveTo>
                  <a:pt x="304183" y="62742"/>
                </a:moveTo>
                <a:lnTo>
                  <a:pt x="0" y="62742"/>
                </a:lnTo>
                <a:lnTo>
                  <a:pt x="0" y="0"/>
                </a:lnTo>
                <a:lnTo>
                  <a:pt x="304183" y="0"/>
                </a:lnTo>
                <a:lnTo>
                  <a:pt x="304183" y="62742"/>
                </a:lnTo>
                <a:close/>
              </a:path>
            </a:pathLst>
          </a:custGeom>
          <a:solidFill>
            <a:srgbClr val="63666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5312" y="1206436"/>
            <a:ext cx="10327640" cy="4629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899"/>
              </a:lnSpc>
              <a:spcBef>
                <a:spcPts val="75"/>
              </a:spcBef>
            </a:pP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400" b="1" spc="-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обороте</a:t>
            </a:r>
            <a:r>
              <a:rPr sz="14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пивной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продукции,</a:t>
            </a:r>
            <a:r>
              <a:rPr sz="14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произведенной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ввезенной,</a:t>
            </a:r>
            <a:r>
              <a:rPr sz="14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кегах с</a:t>
            </a:r>
            <a:r>
              <a:rPr sz="14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01.03.2025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b="1" spc="-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потребительской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упаковке</a:t>
            </a:r>
            <a:r>
              <a:rPr sz="1400" b="1" spc="-50" dirty="0">
                <a:solidFill>
                  <a:srgbClr val="63666A"/>
                </a:solidFill>
                <a:latin typeface="Segoe UI"/>
                <a:cs typeface="Segoe UI"/>
              </a:rPr>
              <a:t> с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01.09.2025,</a:t>
            </a:r>
            <a:r>
              <a:rPr sz="14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участникам</a:t>
            </a:r>
            <a:r>
              <a:rPr sz="1400" b="1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оборота</a:t>
            </a:r>
            <a:r>
              <a:rPr sz="1400" b="1" spc="-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необходимо: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8472" y="5146357"/>
            <a:ext cx="5554345" cy="153098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4610">
              <a:lnSpc>
                <a:spcPct val="102800"/>
              </a:lnSpc>
              <a:spcBef>
                <a:spcPts val="80"/>
              </a:spcBef>
            </a:pP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Проверки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4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осуществляются</a:t>
            </a:r>
            <a:r>
              <a:rPr sz="14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на предмет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блокировки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ЕГАИС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регистрации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 в ГИС</a:t>
            </a:r>
            <a:r>
              <a:rPr sz="14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МТ: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655"/>
              </a:lnSpc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14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ИП</a:t>
            </a:r>
            <a:r>
              <a:rPr sz="14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4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ИНН</a:t>
            </a:r>
            <a:r>
              <a:rPr sz="14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ФИАС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4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МОД,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14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юр.</a:t>
            </a:r>
            <a:r>
              <a:rPr sz="14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лица по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ИНН</a:t>
            </a:r>
            <a:r>
              <a:rPr sz="14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КПП</a:t>
            </a:r>
            <a:r>
              <a:rPr sz="14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endParaRPr sz="1400">
              <a:latin typeface="Segoe UI"/>
              <a:cs typeface="Segoe UI"/>
            </a:endParaRPr>
          </a:p>
          <a:p>
            <a:pPr marL="12700" marR="163195">
              <a:lnSpc>
                <a:spcPct val="100600"/>
              </a:lnSpc>
              <a:spcBef>
                <a:spcPts val="1689"/>
              </a:spcBef>
            </a:pP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14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01.12.2025</a:t>
            </a:r>
            <a:r>
              <a:rPr sz="1400" b="1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не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допускается</a:t>
            </a:r>
            <a:r>
              <a:rPr sz="1400" b="1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отгрузка</a:t>
            </a:r>
            <a:r>
              <a:rPr sz="14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любых</a:t>
            </a:r>
            <a:r>
              <a:rPr sz="14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форм-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факторов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пока</a:t>
            </a:r>
            <a:r>
              <a:rPr sz="14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(отгрузка</a:t>
            </a:r>
            <a:r>
              <a:rPr sz="14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продукции)</a:t>
            </a:r>
            <a:r>
              <a:rPr sz="14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не</a:t>
            </a:r>
            <a:r>
              <a:rPr sz="14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пройдет</a:t>
            </a:r>
            <a:r>
              <a:rPr sz="14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успешную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проверку</a:t>
            </a:r>
            <a:r>
              <a:rPr sz="14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4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400" b="1" spc="-35" dirty="0">
                <a:solidFill>
                  <a:srgbClr val="63666A"/>
                </a:solidFill>
                <a:latin typeface="Segoe UI"/>
                <a:cs typeface="Segoe UI"/>
              </a:rPr>
              <a:t> МТ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5312" y="1836356"/>
            <a:ext cx="40506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ОТГРУЗКЕ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ДРУГОМУ</a:t>
            </a:r>
            <a:r>
              <a:rPr sz="1200" b="1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КОНТРАГЕНТУ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41" y="2275332"/>
            <a:ext cx="104775" cy="10477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66762" y="2237041"/>
            <a:ext cx="473329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Формировать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УПД по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формату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5.03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(приказ</a:t>
            </a:r>
            <a:r>
              <a:rPr sz="12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№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ЕД-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7-26/970)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41" y="2675382"/>
            <a:ext cx="104775" cy="10477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6762" y="2638044"/>
            <a:ext cx="493077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Указывать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 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1200">
              <a:latin typeface="Segoe UI"/>
              <a:cs typeface="Segoe UI"/>
            </a:endParaRPr>
          </a:p>
          <a:p>
            <a:pPr marL="12700" marR="5080" indent="100965">
              <a:lnSpc>
                <a:spcPts val="1430"/>
              </a:lnSpc>
              <a:spcBef>
                <a:spcPts val="114"/>
              </a:spcBef>
              <a:buFont typeface="Segoe UI"/>
              <a:buChar char="-"/>
              <a:tabLst>
                <a:tab pos="113664" algn="l"/>
              </a:tabLst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/</a:t>
            </a:r>
            <a:r>
              <a:rPr sz="12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/</a:t>
            </a:r>
            <a:r>
              <a:rPr sz="12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пивной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продукции,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подлежащей</a:t>
            </a:r>
            <a:r>
              <a:rPr sz="12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экземплярному учету</a:t>
            </a:r>
            <a:endParaRPr sz="1200">
              <a:latin typeface="Segoe UI"/>
              <a:cs typeface="Segoe UI"/>
            </a:endParaRPr>
          </a:p>
          <a:p>
            <a:pPr marL="113664" indent="-100965">
              <a:lnSpc>
                <a:spcPts val="1370"/>
              </a:lnSpc>
              <a:buChar char="-"/>
              <a:tabLst>
                <a:tab pos="113664" algn="l"/>
              </a:tabLst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реквизиты</a:t>
            </a:r>
            <a:r>
              <a:rPr sz="1200" spc="-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перевозочного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документа и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гос.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430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перевозки</a:t>
            </a:r>
            <a:endParaRPr sz="1200">
              <a:latin typeface="Segoe UI"/>
              <a:cs typeface="Segoe UI"/>
            </a:endParaRPr>
          </a:p>
          <a:p>
            <a:pPr marL="113030" indent="-100330">
              <a:lnSpc>
                <a:spcPts val="1435"/>
              </a:lnSpc>
              <a:buFont typeface="Segoe UI"/>
              <a:buChar char="-"/>
              <a:tabLst>
                <a:tab pos="113030" algn="l"/>
              </a:tabLst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отправителя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200" b="1" spc="-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41" y="4180332"/>
            <a:ext cx="104775" cy="10477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66762" y="4144581"/>
            <a:ext cx="4478020" cy="76263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>
              <a:lnSpc>
                <a:spcPts val="1430"/>
              </a:lnSpc>
              <a:spcBef>
                <a:spcPts val="155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Перед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отгрузкой</a:t>
            </a:r>
            <a:r>
              <a:rPr sz="12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2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необходимо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направить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12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на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проверку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2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380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- через</a:t>
            </a:r>
            <a:r>
              <a:rPr sz="120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Оператора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ЭДО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самостоятельно</a:t>
            </a:r>
            <a:r>
              <a:rPr sz="12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методами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прямой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подачи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API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Как</a:t>
            </a:r>
            <a:r>
              <a:rPr spc="-8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проверить</a:t>
            </a:r>
            <a:r>
              <a:rPr spc="-1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свою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готовность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к</a:t>
            </a:r>
            <a:r>
              <a:rPr spc="-7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старту</a:t>
            </a:r>
            <a:r>
              <a:rPr spc="-4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обязательных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требований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по</a:t>
            </a:r>
            <a:r>
              <a:rPr spc="-105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экземплярной прослеживаемости</a:t>
            </a:r>
          </a:p>
        </p:txBody>
      </p:sp>
      <p:sp>
        <p:nvSpPr>
          <p:cNvPr id="13" name="object 13"/>
          <p:cNvSpPr/>
          <p:nvPr/>
        </p:nvSpPr>
        <p:spPr>
          <a:xfrm>
            <a:off x="519112" y="1719326"/>
            <a:ext cx="11043285" cy="0"/>
          </a:xfrm>
          <a:custGeom>
            <a:avLst/>
            <a:gdLst/>
            <a:ahLst/>
            <a:cxnLst/>
            <a:rect l="l" t="t" r="r" b="b"/>
            <a:pathLst>
              <a:path w="11043285">
                <a:moveTo>
                  <a:pt x="0" y="0"/>
                </a:moveTo>
                <a:lnTo>
                  <a:pt x="5689790" y="0"/>
                </a:lnTo>
              </a:path>
              <a:path w="11043285">
                <a:moveTo>
                  <a:pt x="5353113" y="0"/>
                </a:moveTo>
                <a:lnTo>
                  <a:pt x="11042840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72935" y="2261616"/>
            <a:ext cx="104774" cy="104775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465189" y="1823084"/>
            <a:ext cx="4773295" cy="79057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767715">
              <a:lnSpc>
                <a:spcPts val="1430"/>
              </a:lnSpc>
              <a:spcBef>
                <a:spcPts val="155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ПЕРЕМЕЩЕНИИ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МЕЖДУ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СВОИМИ ОБОСОБЛЕННЫМИ ПОДРАЗДЕЛЕНИЯМИ (МОД)</a:t>
            </a:r>
            <a:endParaRPr sz="1200">
              <a:latin typeface="Segoe UI"/>
              <a:cs typeface="Segoe UI"/>
            </a:endParaRPr>
          </a:p>
          <a:p>
            <a:pPr marL="184150">
              <a:lnSpc>
                <a:spcPts val="1430"/>
              </a:lnSpc>
              <a:spcBef>
                <a:spcPts val="240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Формировать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УПД.ДОП</a:t>
            </a:r>
            <a:r>
              <a:rPr sz="12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формату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5.03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(приказ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№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ЕД-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7-</a:t>
            </a:r>
            <a:endParaRPr sz="1200">
              <a:latin typeface="Segoe UI"/>
              <a:cs typeface="Segoe UI"/>
            </a:endParaRPr>
          </a:p>
          <a:p>
            <a:pPr marL="184150">
              <a:lnSpc>
                <a:spcPts val="1430"/>
              </a:lnSpc>
            </a:pP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26/970)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72935" y="2852166"/>
            <a:ext cx="104774" cy="104775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636766" y="2814637"/>
            <a:ext cx="4832985" cy="1124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35"/>
              </a:lnSpc>
              <a:spcBef>
                <a:spcPts val="100"/>
              </a:spcBef>
            </a:pP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Указывать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УПД.ДОП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1200">
              <a:latin typeface="Segoe UI"/>
              <a:cs typeface="Segoe UI"/>
            </a:endParaRPr>
          </a:p>
          <a:p>
            <a:pPr marL="113664" indent="-100965">
              <a:lnSpc>
                <a:spcPts val="1430"/>
              </a:lnSpc>
              <a:buChar char="-"/>
              <a:tabLst>
                <a:tab pos="113664" algn="l"/>
              </a:tabLst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r>
              <a:rPr sz="12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/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/ КИГУ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пивной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продукции,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подлежащей</a:t>
            </a:r>
            <a:r>
              <a:rPr sz="12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экземплярному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425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учету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GTIN</a:t>
            </a:r>
            <a:r>
              <a:rPr sz="12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количество</a:t>
            </a:r>
            <a:endParaRPr sz="1200">
              <a:latin typeface="Segoe UI"/>
              <a:cs typeface="Segoe UI"/>
            </a:endParaRPr>
          </a:p>
          <a:p>
            <a:pPr marL="12700" marR="5080" indent="100965">
              <a:lnSpc>
                <a:spcPts val="1430"/>
              </a:lnSpc>
              <a:spcBef>
                <a:spcPts val="50"/>
              </a:spcBef>
              <a:buChar char="-"/>
              <a:tabLst>
                <a:tab pos="113664" algn="l"/>
              </a:tabLst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реквизиты</a:t>
            </a:r>
            <a:r>
              <a:rPr sz="1200" spc="-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перевозочного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документа и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гос.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перевозки</a:t>
            </a:r>
            <a:endParaRPr sz="1200">
              <a:latin typeface="Segoe UI"/>
              <a:cs typeface="Segoe UI"/>
            </a:endParaRPr>
          </a:p>
          <a:p>
            <a:pPr marL="113664" indent="-100965">
              <a:lnSpc>
                <a:spcPct val="100000"/>
              </a:lnSpc>
              <a:spcBef>
                <a:spcPts val="15"/>
              </a:spcBef>
              <a:buFont typeface="Segoe UI"/>
              <a:buChar char="-"/>
              <a:tabLst>
                <a:tab pos="113664" algn="l"/>
              </a:tabLst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отправителя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 и</a:t>
            </a:r>
            <a:r>
              <a:rPr sz="1200" b="1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72935" y="4166615"/>
            <a:ext cx="104774" cy="104775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6636766" y="4130992"/>
            <a:ext cx="4655820" cy="762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35"/>
              </a:lnSpc>
              <a:spcBef>
                <a:spcPts val="10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Перед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отгрузкой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необходимо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направить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УПД.ДОП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425"/>
              </a:lnSpc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проверку</a:t>
            </a:r>
            <a:r>
              <a:rPr sz="12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435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12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Оператора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ЭДО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самостоятельно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методами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прямой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подачи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API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71512" y="5024501"/>
            <a:ext cx="11043285" cy="0"/>
          </a:xfrm>
          <a:custGeom>
            <a:avLst/>
            <a:gdLst/>
            <a:ahLst/>
            <a:cxnLst/>
            <a:rect l="l" t="t" r="r" b="b"/>
            <a:pathLst>
              <a:path w="11043285">
                <a:moveTo>
                  <a:pt x="0" y="0"/>
                </a:moveTo>
                <a:lnTo>
                  <a:pt x="5689790" y="0"/>
                </a:lnTo>
              </a:path>
              <a:path w="11043285">
                <a:moveTo>
                  <a:pt x="5353113" y="0"/>
                </a:moveTo>
                <a:lnTo>
                  <a:pt x="11042840" y="0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917690" y="5204142"/>
            <a:ext cx="4649470" cy="13112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488950">
              <a:lnSpc>
                <a:spcPct val="100600"/>
              </a:lnSpc>
              <a:spcBef>
                <a:spcPts val="114"/>
              </a:spcBef>
            </a:pP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отгрузке</a:t>
            </a:r>
            <a:r>
              <a:rPr sz="14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своим</a:t>
            </a:r>
            <a:r>
              <a:rPr sz="1400" b="1" spc="-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контрагентам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обязательно</a:t>
            </a:r>
            <a:r>
              <a:rPr sz="14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проговорите</a:t>
            </a:r>
            <a:r>
              <a:rPr sz="14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заранее</a:t>
            </a:r>
            <a:r>
              <a:rPr sz="1400" b="1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все</a:t>
            </a:r>
            <a:r>
              <a:rPr sz="14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детали</a:t>
            </a:r>
            <a:r>
              <a:rPr sz="1400" b="1" spc="-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50" dirty="0">
                <a:solidFill>
                  <a:srgbClr val="63666A"/>
                </a:solidFill>
                <a:latin typeface="Segoe UI"/>
                <a:cs typeface="Segoe UI"/>
              </a:rPr>
              <a:t>и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условия</a:t>
            </a:r>
            <a:r>
              <a:rPr sz="14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3666A"/>
                </a:solidFill>
                <a:latin typeface="Segoe UI"/>
                <a:cs typeface="Segoe UI"/>
              </a:rPr>
              <a:t>поставки</a:t>
            </a:r>
            <a:r>
              <a:rPr sz="1400" b="1" spc="-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3666A"/>
                </a:solidFill>
                <a:latin typeface="Segoe UI"/>
                <a:cs typeface="Segoe UI"/>
              </a:rPr>
              <a:t>индивидуально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ts val="1650"/>
              </a:lnSpc>
              <a:spcBef>
                <a:spcPts val="1780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(например,</a:t>
            </a:r>
            <a:r>
              <a:rPr sz="14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формат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отгрузки</a:t>
            </a:r>
            <a:r>
              <a:rPr sz="14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приёмки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с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различными</a:t>
            </a:r>
            <a:r>
              <a:rPr sz="14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типами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учета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4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рамках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одного</a:t>
            </a:r>
            <a:r>
              <a:rPr sz="14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заказа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др.)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07759" y="5186362"/>
            <a:ext cx="359410" cy="12503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8000" b="1" spc="-50" dirty="0">
                <a:solidFill>
                  <a:srgbClr val="BF0000"/>
                </a:solidFill>
                <a:latin typeface="Segoe UI"/>
                <a:cs typeface="Segoe UI"/>
              </a:rPr>
              <a:t>!</a:t>
            </a:r>
            <a:endParaRPr sz="8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89100"/>
            <a:ext cx="9942830" cy="650875"/>
            <a:chOff x="-6350" y="1189100"/>
            <a:chExt cx="9942830" cy="650875"/>
          </a:xfrm>
        </p:grpSpPr>
        <p:sp>
          <p:nvSpPr>
            <p:cNvPr id="3" name="object 3"/>
            <p:cNvSpPr/>
            <p:nvPr/>
          </p:nvSpPr>
          <p:spPr>
            <a:xfrm>
              <a:off x="0" y="1195450"/>
              <a:ext cx="9930130" cy="638175"/>
            </a:xfrm>
            <a:custGeom>
              <a:avLst/>
              <a:gdLst/>
              <a:ahLst/>
              <a:cxnLst/>
              <a:rect l="l" t="t" r="r" b="b"/>
              <a:pathLst>
                <a:path w="9930130" h="638175">
                  <a:moveTo>
                    <a:pt x="9816846" y="638175"/>
                  </a:moveTo>
                  <a:lnTo>
                    <a:pt x="0" y="638175"/>
                  </a:lnTo>
                  <a:lnTo>
                    <a:pt x="0" y="0"/>
                  </a:lnTo>
                  <a:lnTo>
                    <a:pt x="9816846" y="0"/>
                  </a:lnTo>
                  <a:lnTo>
                    <a:pt x="9860793" y="8872"/>
                  </a:lnTo>
                  <a:lnTo>
                    <a:pt x="9896681" y="33067"/>
                  </a:lnTo>
                  <a:lnTo>
                    <a:pt x="9920876" y="68955"/>
                  </a:lnTo>
                  <a:lnTo>
                    <a:pt x="9929749" y="112902"/>
                  </a:lnTo>
                  <a:lnTo>
                    <a:pt x="9929749" y="525145"/>
                  </a:lnTo>
                  <a:lnTo>
                    <a:pt x="9920876" y="569112"/>
                  </a:lnTo>
                  <a:lnTo>
                    <a:pt x="9896681" y="605043"/>
                  </a:lnTo>
                  <a:lnTo>
                    <a:pt x="9860793" y="629283"/>
                  </a:lnTo>
                  <a:lnTo>
                    <a:pt x="9816846" y="6381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195450"/>
              <a:ext cx="9930130" cy="638175"/>
            </a:xfrm>
            <a:custGeom>
              <a:avLst/>
              <a:gdLst/>
              <a:ahLst/>
              <a:cxnLst/>
              <a:rect l="l" t="t" r="r" b="b"/>
              <a:pathLst>
                <a:path w="9930130" h="638175">
                  <a:moveTo>
                    <a:pt x="0" y="0"/>
                  </a:moveTo>
                  <a:lnTo>
                    <a:pt x="9816846" y="0"/>
                  </a:lnTo>
                  <a:lnTo>
                    <a:pt x="9860793" y="8872"/>
                  </a:lnTo>
                  <a:lnTo>
                    <a:pt x="9896681" y="33067"/>
                  </a:lnTo>
                  <a:lnTo>
                    <a:pt x="9920876" y="68955"/>
                  </a:lnTo>
                  <a:lnTo>
                    <a:pt x="9929749" y="112902"/>
                  </a:lnTo>
                  <a:lnTo>
                    <a:pt x="9929749" y="525145"/>
                  </a:lnTo>
                  <a:lnTo>
                    <a:pt x="9920876" y="569112"/>
                  </a:lnTo>
                  <a:lnTo>
                    <a:pt x="9896681" y="605043"/>
                  </a:lnTo>
                  <a:lnTo>
                    <a:pt x="9860793" y="629283"/>
                  </a:lnTo>
                  <a:lnTo>
                    <a:pt x="9816846" y="638175"/>
                  </a:lnTo>
                  <a:lnTo>
                    <a:pt x="0" y="638175"/>
                  </a:lnTo>
                </a:path>
              </a:pathLst>
            </a:custGeom>
            <a:ln w="12700">
              <a:solidFill>
                <a:srgbClr val="F2F2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514350" y="38100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5801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УПД</a:t>
            </a:r>
            <a:r>
              <a:rPr spc="-6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формата</a:t>
            </a:r>
            <a:r>
              <a:rPr spc="-10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5.03:</a:t>
            </a:r>
            <a:r>
              <a:rPr spc="-1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подача</a:t>
            </a:r>
            <a:r>
              <a:rPr spc="-3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обязательных</a:t>
            </a:r>
            <a:r>
              <a:rPr spc="-6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сведений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41" y="2048001"/>
            <a:ext cx="104775" cy="10477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344" y="5390769"/>
            <a:ext cx="104775" cy="10477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95925" y="2705100"/>
            <a:ext cx="5953125" cy="54292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886650" y="5741201"/>
            <a:ext cx="3657600" cy="15240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покупателя»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86575" y="5438775"/>
            <a:ext cx="4297495" cy="9906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86384" y="1230312"/>
            <a:ext cx="11061700" cy="544703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2110105" algn="just">
              <a:lnSpc>
                <a:spcPts val="1430"/>
              </a:lnSpc>
              <a:spcBef>
                <a:spcPts val="15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Согласно</a:t>
            </a:r>
            <a:r>
              <a:rPr sz="12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Приказу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№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ЕД-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7-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26/970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12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указания</a:t>
            </a:r>
            <a:r>
              <a:rPr sz="12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дополнительных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данных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о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факта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жизни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определено информационное</a:t>
            </a:r>
            <a:r>
              <a:rPr sz="1200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«Информационное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события</a:t>
            </a:r>
            <a:r>
              <a:rPr sz="1200" b="1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(факта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жизни)</a:t>
            </a:r>
            <a:r>
              <a:rPr sz="12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1» (&lt;ИнфПолФХЖ1&gt;)</a:t>
            </a:r>
            <a:r>
              <a:rPr sz="1200" b="1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.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Таб.5.11. Правила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(формат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данных)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определены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таблице</a:t>
            </a:r>
            <a:r>
              <a:rPr sz="1200" spc="-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5.55.</a:t>
            </a:r>
            <a:endParaRPr sz="12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200">
              <a:latin typeface="Segoe UI"/>
              <a:cs typeface="Segoe UI"/>
            </a:endParaRPr>
          </a:p>
          <a:p>
            <a:pPr marL="492759">
              <a:lnSpc>
                <a:spcPct val="100000"/>
              </a:lnSpc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12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реквизиты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гос.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средства перевозки</a:t>
            </a:r>
            <a:endParaRPr sz="12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  <a:spcBef>
                <a:spcPts val="29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дата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документа,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 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также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регистрационный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(для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бумажном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носителе)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информационном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«Информационное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</a:pP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события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(факта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жизни)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1»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(&lt;ИнфПолФХЖ1&gt;)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файла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обмена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«Информации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продавца»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  <a:spcBef>
                <a:spcPts val="110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применении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электронного</a:t>
            </a:r>
            <a:r>
              <a:rPr sz="9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ts val="1065"/>
              </a:lnSpc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НомерПеревозЭлДок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уникального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идентификатора</a:t>
            </a:r>
            <a:r>
              <a:rPr sz="9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ct val="100000"/>
              </a:lnSpc>
              <a:spcBef>
                <a:spcPts val="1025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применении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b="1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на бумажном</a:t>
            </a:r>
            <a:r>
              <a:rPr sz="9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носителе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  <a:spcBef>
                <a:spcPts val="45"/>
              </a:spcBef>
            </a:pP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Номер</a:t>
            </a:r>
            <a:r>
              <a:rPr sz="900" u="sng" spc="7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бумажного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перевозочного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документа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ts val="1065"/>
              </a:lnSpc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НомерПеревозДок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ct val="100000"/>
              </a:lnSpc>
              <a:spcBef>
                <a:spcPts val="50"/>
              </a:spcBef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900" b="1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  <a:spcBef>
                <a:spcPts val="570"/>
              </a:spcBef>
            </a:pP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Дата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документа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ts val="1065"/>
              </a:lnSpc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ДатаПеревозДок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ct val="100000"/>
              </a:lnSpc>
              <a:spcBef>
                <a:spcPts val="50"/>
              </a:spcBef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даты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формате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ДД.ММ.ГГГГ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ct val="100000"/>
              </a:lnSpc>
              <a:spcBef>
                <a:spcPts val="570"/>
              </a:spcBef>
            </a:pP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Сведения</a:t>
            </a:r>
            <a:r>
              <a:rPr sz="900" u="sng" spc="-3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о</a:t>
            </a:r>
            <a:r>
              <a:rPr sz="900" u="sng" spc="4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транспортном</a:t>
            </a:r>
            <a:r>
              <a:rPr sz="900" u="sng" spc="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средстве</a:t>
            </a:r>
            <a:r>
              <a:rPr sz="900" u="sng" spc="2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2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(ТС):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ts val="1065"/>
              </a:lnSpc>
              <a:spcBef>
                <a:spcPts val="50"/>
              </a:spcBef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РегНомер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318135" indent="-71120">
              <a:lnSpc>
                <a:spcPts val="1050"/>
              </a:lnSpc>
              <a:buFont typeface="Arial MT"/>
              <a:buChar char="•"/>
              <a:tabLst>
                <a:tab pos="31813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рег.номера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ТС.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ts val="1065"/>
              </a:lnSpc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Если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перемещение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производится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без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привлечения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нет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средства,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то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атрибуте</a:t>
            </a:r>
            <a:r>
              <a:rPr sz="900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“-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”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(прочерк).</a:t>
            </a:r>
            <a:endParaRPr sz="900">
              <a:latin typeface="Segoe UI"/>
              <a:cs typeface="Segoe UI"/>
            </a:endParaRPr>
          </a:p>
          <a:p>
            <a:pPr marL="247015">
              <a:lnSpc>
                <a:spcPct val="100000"/>
              </a:lnSpc>
              <a:spcBef>
                <a:spcPts val="1095"/>
              </a:spcBef>
            </a:pPr>
            <a:r>
              <a:rPr sz="900" dirty="0">
                <a:solidFill>
                  <a:srgbClr val="BF0000"/>
                </a:solidFill>
                <a:latin typeface="Segoe UI"/>
                <a:cs typeface="Segoe UI"/>
              </a:rPr>
              <a:t>Важно!</a:t>
            </a:r>
            <a:r>
              <a:rPr sz="900" spc="-30" dirty="0">
                <a:solidFill>
                  <a:srgbClr val="BF0000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Каждая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пара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атрибутов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передаются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отдельном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900">
              <a:latin typeface="Segoe UI"/>
              <a:cs typeface="Segoe UI"/>
            </a:endParaRPr>
          </a:p>
          <a:p>
            <a:pPr marL="509905">
              <a:lnSpc>
                <a:spcPct val="100000"/>
              </a:lnSpc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ФИАС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(для</a:t>
            </a:r>
            <a:r>
              <a:rPr sz="12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ИП)</a:t>
            </a:r>
            <a:r>
              <a:rPr sz="12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endParaRPr sz="1200">
              <a:latin typeface="Segoe UI"/>
              <a:cs typeface="Segoe UI"/>
            </a:endParaRPr>
          </a:p>
          <a:p>
            <a:pPr marL="229235">
              <a:lnSpc>
                <a:spcPts val="1065"/>
              </a:lnSpc>
              <a:spcBef>
                <a:spcPts val="505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Идентификатор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Федеральной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информационной</a:t>
            </a:r>
            <a:r>
              <a:rPr sz="900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адресной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службы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(ФИАС</a:t>
            </a:r>
            <a:r>
              <a:rPr sz="900" spc="-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ID),)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информационном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endParaRPr sz="900">
              <a:latin typeface="Segoe UI"/>
              <a:cs typeface="Segoe UI"/>
            </a:endParaRPr>
          </a:p>
          <a:p>
            <a:pPr marL="261620">
              <a:lnSpc>
                <a:spcPts val="1050"/>
              </a:lnSpc>
            </a:pP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«Информационное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9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события</a:t>
            </a:r>
            <a:r>
              <a:rPr sz="900" b="1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(факта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9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жизни)</a:t>
            </a:r>
            <a:r>
              <a:rPr sz="900" b="1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1»</a:t>
            </a:r>
            <a:r>
              <a:rPr sz="9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(&lt;ИнфПолФХЖ1&gt;)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файла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обмена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</a:t>
            </a:r>
            <a:endParaRPr sz="900">
              <a:latin typeface="Segoe UI"/>
              <a:cs typeface="Segoe UI"/>
            </a:endParaRPr>
          </a:p>
          <a:p>
            <a:pPr marL="300355" indent="-71120">
              <a:lnSpc>
                <a:spcPts val="1065"/>
              </a:lnSpc>
              <a:buFont typeface="Arial MT"/>
              <a:buChar char="•"/>
              <a:tabLst>
                <a:tab pos="30035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Покупатель_ФиасИД»</a:t>
            </a:r>
            <a:endParaRPr sz="900">
              <a:latin typeface="Segoe UI"/>
              <a:cs typeface="Segoe UI"/>
            </a:endParaRPr>
          </a:p>
          <a:p>
            <a:pPr marL="300355" indent="-711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30035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ГАР</a:t>
            </a:r>
            <a:r>
              <a:rPr sz="9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36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знаков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endParaRPr sz="90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endParaRPr sz="9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900">
              <a:latin typeface="Segoe UI"/>
              <a:cs typeface="Segoe UI"/>
            </a:endParaRPr>
          </a:p>
          <a:p>
            <a:pPr marL="321310">
              <a:lnSpc>
                <a:spcPct val="100000"/>
              </a:lnSpc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Методические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рекомендации</a:t>
            </a:r>
            <a:r>
              <a:rPr sz="12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п.7.10.1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u="sng" spc="-10" dirty="0">
                <a:solidFill>
                  <a:srgbClr val="0563C0"/>
                </a:solidFill>
                <a:uFill>
                  <a:solidFill>
                    <a:srgbClr val="0563C0"/>
                  </a:solidFill>
                </a:uFill>
                <a:latin typeface="Segoe UI"/>
                <a:cs typeface="Segoe UI"/>
              </a:rPr>
              <a:t>ссылка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41391" y="3524250"/>
            <a:ext cx="4122832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Основные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ошибки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при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проверке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spc="-20" dirty="0">
                <a:solidFill>
                  <a:srgbClr val="63666A"/>
                </a:solidFill>
              </a:rPr>
              <a:t>(Титул</a:t>
            </a:r>
            <a:r>
              <a:rPr spc="-9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Продавца)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в</a:t>
            </a:r>
            <a:r>
              <a:rPr spc="-5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ГИС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spc="-25" dirty="0">
                <a:solidFill>
                  <a:srgbClr val="63666A"/>
                </a:solidFill>
              </a:rPr>
              <a:t>МТ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055116"/>
          <a:ext cx="11236325" cy="5507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6170"/>
                <a:gridCol w="1219200"/>
                <a:gridCol w="5073650"/>
                <a:gridCol w="3761104"/>
              </a:tblGrid>
              <a:tr h="31623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b="1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941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Возможные</a:t>
                      </a:r>
                      <a:r>
                        <a:rPr sz="950" b="1" spc="2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причины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Как</a:t>
                      </a:r>
                      <a:r>
                        <a:rPr sz="950" b="1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исправить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74815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71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Ошибка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формате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даты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85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Дата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внутри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XML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файла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имеет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пустое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имеет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неверный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формат.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Правильный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формат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ДД.ММ.ГГГГ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Пример: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Неправильно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&lt;ТекстИнф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Значен="20250218"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"Идентиф="ДатаПеревозДок"/&gt;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Правильно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&lt;ТекстИнф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Значен="18.02.2025"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"Идентиф="ДатаПеревозДок"/&gt;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664" marR="320040" algn="just">
                        <a:lnSpc>
                          <a:spcPct val="105400"/>
                        </a:lnSpc>
                        <a:spcBef>
                          <a:spcPts val="2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Рекомендуем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настройки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формирования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XML: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конвертацию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даты,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которую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вы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вводите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интерфейсе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дату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документы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формата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XML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3664"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u="sng" spc="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Ссылка</a:t>
                      </a:r>
                      <a:r>
                        <a:rPr sz="950" u="sng" spc="10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u="sng" spc="10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Методические</a:t>
                      </a:r>
                      <a:r>
                        <a:rPr sz="950" u="sng" spc="8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рекомендации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14490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71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34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4465" marR="158115" indent="635" algn="ctr">
                        <a:lnSpc>
                          <a:spcPct val="105400"/>
                        </a:lnSpc>
                        <a:spcBef>
                          <a:spcPts val="35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Ошибка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указании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сведений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о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товарах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формате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ОСУ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Ошибка: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передаче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сведений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применен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формат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ОСУ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(заполнены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атрибуты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ГТИН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КолВедМарк)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Пример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Неправильно: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заполнен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ГТИН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блок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маркировки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КолВедмарк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НомСредИдентТов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3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 rowSpan="4">
                  <a:txBody>
                    <a:bodyPr/>
                    <a:lstStyle/>
                    <a:p>
                      <a:pPr marL="44450">
                        <a:lnSpc>
                          <a:spcPts val="1875"/>
                        </a:lnSpc>
                      </a:pPr>
                      <a:r>
                        <a:rPr sz="9900" b="1" baseline="-36195" dirty="0">
                          <a:solidFill>
                            <a:srgbClr val="BF0000"/>
                          </a:solidFill>
                          <a:latin typeface="Segoe UI"/>
                          <a:cs typeface="Segoe UI"/>
                        </a:rPr>
                        <a:t>!</a:t>
                      </a:r>
                      <a:r>
                        <a:rPr sz="9900" b="1" spc="-202" baseline="-36195" dirty="0">
                          <a:solidFill>
                            <a:srgbClr val="BF0000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Если</a:t>
                      </a:r>
                      <a:r>
                        <a:rPr sz="950" spc="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0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передаются</a:t>
                      </a:r>
                      <a:r>
                        <a:rPr sz="950" spc="4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9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разным</a:t>
                      </a:r>
                      <a:r>
                        <a:rPr sz="950" spc="8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типом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500380">
                        <a:lnSpc>
                          <a:spcPts val="605"/>
                        </a:lnSpc>
                      </a:pP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учета</a:t>
                      </a:r>
                      <a:r>
                        <a:rPr sz="950" spc="4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прослеживаемости</a:t>
                      </a:r>
                      <a:r>
                        <a:rPr sz="950" spc="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пиве</a:t>
                      </a:r>
                      <a:r>
                        <a:rPr sz="950" b="1" spc="8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b="1" spc="7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указанием</a:t>
                      </a:r>
                      <a:r>
                        <a:rPr sz="950" b="1" spc="8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500380" marR="280035">
                        <a:lnSpc>
                          <a:spcPts val="1200"/>
                        </a:lnSpc>
                        <a:spcBef>
                          <a:spcPts val="50"/>
                        </a:spcBef>
                      </a:pP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(экземплярный</a:t>
                      </a:r>
                      <a:r>
                        <a:rPr sz="950" spc="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учет)</a:t>
                      </a:r>
                      <a:r>
                        <a:rPr sz="950" spc="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b="1" spc="8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3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пиве</a:t>
                      </a:r>
                      <a:r>
                        <a:rPr sz="950" spc="7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без</a:t>
                      </a:r>
                      <a:r>
                        <a:rPr sz="950" b="1" spc="7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,</a:t>
                      </a:r>
                      <a:r>
                        <a:rPr sz="950" spc="114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то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950" spc="16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продукции</a:t>
                      </a:r>
                      <a:r>
                        <a:rPr sz="950" spc="16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4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подлежащей</a:t>
                      </a:r>
                      <a:r>
                        <a:rPr sz="950" spc="1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экземплярной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прослеживаемости</a:t>
                      </a:r>
                      <a:r>
                        <a:rPr sz="950" spc="1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b="1" spc="13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нужно</a:t>
                      </a:r>
                      <a:r>
                        <a:rPr sz="950" b="1" spc="1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указывать</a:t>
                      </a:r>
                      <a:r>
                        <a:rPr sz="950" spc="10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ГТИН</a:t>
                      </a:r>
                      <a:r>
                        <a:rPr sz="950" spc="1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50038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заполнять</a:t>
                      </a:r>
                      <a:r>
                        <a:rPr sz="950" spc="254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блок</a:t>
                      </a:r>
                      <a:r>
                        <a:rPr sz="950" spc="14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маркировки</a:t>
                      </a:r>
                      <a:r>
                        <a:rPr sz="950" spc="21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КолВедмарк</a:t>
                      </a:r>
                      <a:r>
                        <a:rPr sz="950" spc="1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в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5003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НомСредИдентТов.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2420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2679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Правильно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7880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2932938" y="4067428"/>
            <a:ext cx="819150" cy="9525"/>
          </a:xfrm>
          <a:custGeom>
            <a:avLst/>
            <a:gdLst/>
            <a:ahLst/>
            <a:cxnLst/>
            <a:rect l="l" t="t" r="r" b="b"/>
            <a:pathLst>
              <a:path w="819150" h="9525">
                <a:moveTo>
                  <a:pt x="819150" y="9525"/>
                </a:moveTo>
                <a:lnTo>
                  <a:pt x="0" y="9525"/>
                </a:lnTo>
                <a:lnTo>
                  <a:pt x="0" y="0"/>
                </a:lnTo>
                <a:lnTo>
                  <a:pt x="819150" y="0"/>
                </a:lnTo>
                <a:lnTo>
                  <a:pt x="819150" y="95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6075" y="4295775"/>
            <a:ext cx="4979918" cy="112395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86075" y="5791200"/>
            <a:ext cx="4799412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1257300"/>
            <a:ext cx="5400675" cy="2438400"/>
          </a:xfrm>
          <a:custGeom>
            <a:avLst/>
            <a:gdLst/>
            <a:ahLst/>
            <a:cxnLst/>
            <a:rect l="l" t="t" r="r" b="b"/>
            <a:pathLst>
              <a:path w="5400675" h="2438400">
                <a:moveTo>
                  <a:pt x="4150995" y="2438400"/>
                </a:moveTo>
                <a:lnTo>
                  <a:pt x="0" y="2438400"/>
                </a:lnTo>
                <a:lnTo>
                  <a:pt x="0" y="841248"/>
                </a:lnTo>
                <a:lnTo>
                  <a:pt x="1330" y="793514"/>
                </a:lnTo>
                <a:lnTo>
                  <a:pt x="5273" y="746479"/>
                </a:lnTo>
                <a:lnTo>
                  <a:pt x="11758" y="700213"/>
                </a:lnTo>
                <a:lnTo>
                  <a:pt x="20714" y="654787"/>
                </a:lnTo>
                <a:lnTo>
                  <a:pt x="32071" y="610272"/>
                </a:lnTo>
                <a:lnTo>
                  <a:pt x="45757" y="566740"/>
                </a:lnTo>
                <a:lnTo>
                  <a:pt x="61701" y="524261"/>
                </a:lnTo>
                <a:lnTo>
                  <a:pt x="79832" y="482906"/>
                </a:lnTo>
                <a:lnTo>
                  <a:pt x="100080" y="442746"/>
                </a:lnTo>
                <a:lnTo>
                  <a:pt x="122373" y="403853"/>
                </a:lnTo>
                <a:lnTo>
                  <a:pt x="146641" y="366298"/>
                </a:lnTo>
                <a:lnTo>
                  <a:pt x="172812" y="330150"/>
                </a:lnTo>
                <a:lnTo>
                  <a:pt x="200816" y="295483"/>
                </a:lnTo>
                <a:lnTo>
                  <a:pt x="230582" y="262366"/>
                </a:lnTo>
                <a:lnTo>
                  <a:pt x="262038" y="230871"/>
                </a:lnTo>
                <a:lnTo>
                  <a:pt x="295115" y="201068"/>
                </a:lnTo>
                <a:lnTo>
                  <a:pt x="329740" y="173030"/>
                </a:lnTo>
                <a:lnTo>
                  <a:pt x="365843" y="146826"/>
                </a:lnTo>
                <a:lnTo>
                  <a:pt x="403353" y="122528"/>
                </a:lnTo>
                <a:lnTo>
                  <a:pt x="442199" y="100206"/>
                </a:lnTo>
                <a:lnTo>
                  <a:pt x="482311" y="79933"/>
                </a:lnTo>
                <a:lnTo>
                  <a:pt x="523616" y="61779"/>
                </a:lnTo>
                <a:lnTo>
                  <a:pt x="566045" y="45815"/>
                </a:lnTo>
                <a:lnTo>
                  <a:pt x="609526" y="32112"/>
                </a:lnTo>
                <a:lnTo>
                  <a:pt x="653988" y="20741"/>
                </a:lnTo>
                <a:lnTo>
                  <a:pt x="699360" y="11773"/>
                </a:lnTo>
                <a:lnTo>
                  <a:pt x="745573" y="5280"/>
                </a:lnTo>
                <a:lnTo>
                  <a:pt x="792553" y="1331"/>
                </a:lnTo>
                <a:lnTo>
                  <a:pt x="840232" y="0"/>
                </a:lnTo>
                <a:lnTo>
                  <a:pt x="5400675" y="0"/>
                </a:lnTo>
                <a:lnTo>
                  <a:pt x="5400675" y="1322324"/>
                </a:lnTo>
                <a:lnTo>
                  <a:pt x="4794504" y="1322324"/>
                </a:lnTo>
                <a:lnTo>
                  <a:pt x="4150995" y="243840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91250" y="1257300"/>
            <a:ext cx="5400675" cy="2438400"/>
          </a:xfrm>
          <a:custGeom>
            <a:avLst/>
            <a:gdLst/>
            <a:ahLst/>
            <a:cxnLst/>
            <a:rect l="l" t="t" r="r" b="b"/>
            <a:pathLst>
              <a:path w="5400675" h="2438400">
                <a:moveTo>
                  <a:pt x="5400675" y="2438400"/>
                </a:moveTo>
                <a:lnTo>
                  <a:pt x="1249679" y="2438400"/>
                </a:lnTo>
                <a:lnTo>
                  <a:pt x="606171" y="1322324"/>
                </a:lnTo>
                <a:lnTo>
                  <a:pt x="0" y="1322324"/>
                </a:lnTo>
                <a:lnTo>
                  <a:pt x="0" y="0"/>
                </a:lnTo>
                <a:lnTo>
                  <a:pt x="4560443" y="0"/>
                </a:lnTo>
                <a:lnTo>
                  <a:pt x="4608123" y="1331"/>
                </a:lnTo>
                <a:lnTo>
                  <a:pt x="4655106" y="5280"/>
                </a:lnTo>
                <a:lnTo>
                  <a:pt x="4701320" y="11773"/>
                </a:lnTo>
                <a:lnTo>
                  <a:pt x="4746694" y="20741"/>
                </a:lnTo>
                <a:lnTo>
                  <a:pt x="4791157" y="32112"/>
                </a:lnTo>
                <a:lnTo>
                  <a:pt x="4834639" y="45815"/>
                </a:lnTo>
                <a:lnTo>
                  <a:pt x="4877069" y="61779"/>
                </a:lnTo>
                <a:lnTo>
                  <a:pt x="4918375" y="79933"/>
                </a:lnTo>
                <a:lnTo>
                  <a:pt x="4958486" y="100206"/>
                </a:lnTo>
                <a:lnTo>
                  <a:pt x="4997332" y="122528"/>
                </a:lnTo>
                <a:lnTo>
                  <a:pt x="5034842" y="146826"/>
                </a:lnTo>
                <a:lnTo>
                  <a:pt x="5070945" y="173030"/>
                </a:lnTo>
                <a:lnTo>
                  <a:pt x="5105570" y="201068"/>
                </a:lnTo>
                <a:lnTo>
                  <a:pt x="5138645" y="230871"/>
                </a:lnTo>
                <a:lnTo>
                  <a:pt x="5170101" y="262366"/>
                </a:lnTo>
                <a:lnTo>
                  <a:pt x="5199866" y="295483"/>
                </a:lnTo>
                <a:lnTo>
                  <a:pt x="5227869" y="330150"/>
                </a:lnTo>
                <a:lnTo>
                  <a:pt x="5254040" y="366298"/>
                </a:lnTo>
                <a:lnTo>
                  <a:pt x="5278307" y="403853"/>
                </a:lnTo>
                <a:lnTo>
                  <a:pt x="5300599" y="442746"/>
                </a:lnTo>
                <a:lnTo>
                  <a:pt x="5320846" y="482906"/>
                </a:lnTo>
                <a:lnTo>
                  <a:pt x="5338977" y="524261"/>
                </a:lnTo>
                <a:lnTo>
                  <a:pt x="5354920" y="566740"/>
                </a:lnTo>
                <a:lnTo>
                  <a:pt x="5368605" y="610272"/>
                </a:lnTo>
                <a:lnTo>
                  <a:pt x="5379961" y="654787"/>
                </a:lnTo>
                <a:lnTo>
                  <a:pt x="5388917" y="700213"/>
                </a:lnTo>
                <a:lnTo>
                  <a:pt x="5395402" y="746479"/>
                </a:lnTo>
                <a:lnTo>
                  <a:pt x="5399344" y="793514"/>
                </a:lnTo>
                <a:lnTo>
                  <a:pt x="5400675" y="841248"/>
                </a:lnTo>
                <a:lnTo>
                  <a:pt x="5400675" y="243840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9125" y="3867150"/>
            <a:ext cx="5400675" cy="2428875"/>
          </a:xfrm>
          <a:custGeom>
            <a:avLst/>
            <a:gdLst/>
            <a:ahLst/>
            <a:cxnLst/>
            <a:rect l="l" t="t" r="r" b="b"/>
            <a:pathLst>
              <a:path w="5400675" h="2428875">
                <a:moveTo>
                  <a:pt x="5400675" y="2428875"/>
                </a:moveTo>
                <a:lnTo>
                  <a:pt x="840232" y="2428875"/>
                </a:lnTo>
                <a:lnTo>
                  <a:pt x="792553" y="2427548"/>
                </a:lnTo>
                <a:lnTo>
                  <a:pt x="745573" y="2423615"/>
                </a:lnTo>
                <a:lnTo>
                  <a:pt x="699360" y="2417148"/>
                </a:lnTo>
                <a:lnTo>
                  <a:pt x="653988" y="2408216"/>
                </a:lnTo>
                <a:lnTo>
                  <a:pt x="609526" y="2396890"/>
                </a:lnTo>
                <a:lnTo>
                  <a:pt x="566045" y="2383241"/>
                </a:lnTo>
                <a:lnTo>
                  <a:pt x="523616" y="2367340"/>
                </a:lnTo>
                <a:lnTo>
                  <a:pt x="482311" y="2349258"/>
                </a:lnTo>
                <a:lnTo>
                  <a:pt x="442199" y="2329065"/>
                </a:lnTo>
                <a:lnTo>
                  <a:pt x="403353" y="2306832"/>
                </a:lnTo>
                <a:lnTo>
                  <a:pt x="365843" y="2282630"/>
                </a:lnTo>
                <a:lnTo>
                  <a:pt x="329740" y="2256530"/>
                </a:lnTo>
                <a:lnTo>
                  <a:pt x="295115" y="2228602"/>
                </a:lnTo>
                <a:lnTo>
                  <a:pt x="262038" y="2198917"/>
                </a:lnTo>
                <a:lnTo>
                  <a:pt x="230582" y="2167546"/>
                </a:lnTo>
                <a:lnTo>
                  <a:pt x="200816" y="2134559"/>
                </a:lnTo>
                <a:lnTo>
                  <a:pt x="172812" y="2100028"/>
                </a:lnTo>
                <a:lnTo>
                  <a:pt x="146641" y="2064023"/>
                </a:lnTo>
                <a:lnTo>
                  <a:pt x="122373" y="2026615"/>
                </a:lnTo>
                <a:lnTo>
                  <a:pt x="100080" y="1987875"/>
                </a:lnTo>
                <a:lnTo>
                  <a:pt x="79832" y="1947872"/>
                </a:lnTo>
                <a:lnTo>
                  <a:pt x="61701" y="1906680"/>
                </a:lnTo>
                <a:lnTo>
                  <a:pt x="45757" y="1864367"/>
                </a:lnTo>
                <a:lnTo>
                  <a:pt x="32071" y="1821004"/>
                </a:lnTo>
                <a:lnTo>
                  <a:pt x="20714" y="1776663"/>
                </a:lnTo>
                <a:lnTo>
                  <a:pt x="11758" y="1731414"/>
                </a:lnTo>
                <a:lnTo>
                  <a:pt x="5273" y="1685329"/>
                </a:lnTo>
                <a:lnTo>
                  <a:pt x="1330" y="1638476"/>
                </a:lnTo>
                <a:lnTo>
                  <a:pt x="0" y="1590928"/>
                </a:lnTo>
                <a:lnTo>
                  <a:pt x="0" y="0"/>
                </a:lnTo>
                <a:lnTo>
                  <a:pt x="4153662" y="0"/>
                </a:lnTo>
                <a:lnTo>
                  <a:pt x="4794504" y="1106932"/>
                </a:lnTo>
                <a:lnTo>
                  <a:pt x="5400675" y="1106932"/>
                </a:lnTo>
                <a:lnTo>
                  <a:pt x="5400675" y="2428875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91250" y="3867150"/>
            <a:ext cx="5400675" cy="2428875"/>
          </a:xfrm>
          <a:custGeom>
            <a:avLst/>
            <a:gdLst/>
            <a:ahLst/>
            <a:cxnLst/>
            <a:rect l="l" t="t" r="r" b="b"/>
            <a:pathLst>
              <a:path w="5400675" h="2428875">
                <a:moveTo>
                  <a:pt x="4560443" y="2428875"/>
                </a:moveTo>
                <a:lnTo>
                  <a:pt x="0" y="2428875"/>
                </a:lnTo>
                <a:lnTo>
                  <a:pt x="0" y="1106932"/>
                </a:lnTo>
                <a:lnTo>
                  <a:pt x="606171" y="1106932"/>
                </a:lnTo>
                <a:lnTo>
                  <a:pt x="1247013" y="0"/>
                </a:lnTo>
                <a:lnTo>
                  <a:pt x="5400675" y="0"/>
                </a:lnTo>
                <a:lnTo>
                  <a:pt x="5400675" y="1590928"/>
                </a:lnTo>
                <a:lnTo>
                  <a:pt x="5399344" y="1638476"/>
                </a:lnTo>
                <a:lnTo>
                  <a:pt x="5395402" y="1685329"/>
                </a:lnTo>
                <a:lnTo>
                  <a:pt x="5388917" y="1731414"/>
                </a:lnTo>
                <a:lnTo>
                  <a:pt x="5379961" y="1776663"/>
                </a:lnTo>
                <a:lnTo>
                  <a:pt x="5368605" y="1821004"/>
                </a:lnTo>
                <a:lnTo>
                  <a:pt x="5354920" y="1864367"/>
                </a:lnTo>
                <a:lnTo>
                  <a:pt x="5338977" y="1906680"/>
                </a:lnTo>
                <a:lnTo>
                  <a:pt x="5320846" y="1947872"/>
                </a:lnTo>
                <a:lnTo>
                  <a:pt x="5300599" y="1987875"/>
                </a:lnTo>
                <a:lnTo>
                  <a:pt x="5278307" y="2026615"/>
                </a:lnTo>
                <a:lnTo>
                  <a:pt x="5254040" y="2064023"/>
                </a:lnTo>
                <a:lnTo>
                  <a:pt x="5227869" y="2100028"/>
                </a:lnTo>
                <a:lnTo>
                  <a:pt x="5199866" y="2134559"/>
                </a:lnTo>
                <a:lnTo>
                  <a:pt x="5170101" y="2167546"/>
                </a:lnTo>
                <a:lnTo>
                  <a:pt x="5138645" y="2198917"/>
                </a:lnTo>
                <a:lnTo>
                  <a:pt x="5105570" y="2228602"/>
                </a:lnTo>
                <a:lnTo>
                  <a:pt x="5070945" y="2256530"/>
                </a:lnTo>
                <a:lnTo>
                  <a:pt x="5034842" y="2282630"/>
                </a:lnTo>
                <a:lnTo>
                  <a:pt x="4997332" y="2306832"/>
                </a:lnTo>
                <a:lnTo>
                  <a:pt x="4958486" y="2329065"/>
                </a:lnTo>
                <a:lnTo>
                  <a:pt x="4918375" y="2349258"/>
                </a:lnTo>
                <a:lnTo>
                  <a:pt x="4877069" y="2367340"/>
                </a:lnTo>
                <a:lnTo>
                  <a:pt x="4834639" y="2383241"/>
                </a:lnTo>
                <a:lnTo>
                  <a:pt x="4791157" y="2396890"/>
                </a:lnTo>
                <a:lnTo>
                  <a:pt x="4746694" y="2408216"/>
                </a:lnTo>
                <a:lnTo>
                  <a:pt x="4701320" y="2417148"/>
                </a:lnTo>
                <a:lnTo>
                  <a:pt x="4655106" y="2423615"/>
                </a:lnTo>
                <a:lnTo>
                  <a:pt x="4608123" y="2427548"/>
                </a:lnTo>
                <a:lnTo>
                  <a:pt x="4560443" y="2428875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35647" y="1754187"/>
            <a:ext cx="3121660" cy="1285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Перемещение</a:t>
            </a:r>
            <a:r>
              <a:rPr sz="1800" b="1" spc="-15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между</a:t>
            </a:r>
            <a:r>
              <a:rPr sz="1800" b="1" spc="-5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spc="-25" dirty="0">
                <a:solidFill>
                  <a:srgbClr val="767171"/>
                </a:solidFill>
                <a:latin typeface="Segoe UI"/>
                <a:cs typeface="Segoe UI"/>
              </a:rPr>
              <a:t>МОД</a:t>
            </a:r>
            <a:endParaRPr sz="18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040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Между</a:t>
            </a:r>
            <a:r>
              <a:rPr sz="14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внутри</a:t>
            </a:r>
            <a:r>
              <a:rPr sz="14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одного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юр.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 лица: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664"/>
              </a:lnSpc>
              <a:spcBef>
                <a:spcPts val="50"/>
              </a:spcBef>
              <a:tabLst>
                <a:tab pos="297815" algn="l"/>
              </a:tabLst>
            </a:pP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	по ОСУ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(объемно-сортовой</a:t>
            </a:r>
            <a:r>
              <a:rPr sz="14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учет)</a:t>
            </a:r>
            <a:endParaRPr sz="1400">
              <a:latin typeface="Segoe UI"/>
              <a:cs typeface="Segoe UI"/>
            </a:endParaRPr>
          </a:p>
          <a:p>
            <a:pPr marL="298450">
              <a:lnSpc>
                <a:spcPts val="1650"/>
              </a:lnSpc>
            </a:pPr>
            <a:r>
              <a:rPr sz="1400" b="1" spc="-25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664"/>
              </a:lnSpc>
              <a:tabLst>
                <a:tab pos="297815" algn="l"/>
              </a:tabLst>
            </a:pP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	по</a:t>
            </a:r>
            <a:r>
              <a:rPr sz="14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КИ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55609" y="1585050"/>
            <a:ext cx="3314065" cy="1323975"/>
          </a:xfrm>
          <a:prstGeom prst="rect">
            <a:avLst/>
          </a:prstGeom>
        </p:spPr>
        <p:txBody>
          <a:bodyPr vert="horz" wrap="square" lIns="0" tIns="133350" rIns="0" bIns="0" rtlCol="0">
            <a:spAutoFit/>
          </a:bodyPr>
          <a:lstStyle/>
          <a:p>
            <a:pPr marL="746125">
              <a:lnSpc>
                <a:spcPct val="100000"/>
              </a:lnSpc>
              <a:spcBef>
                <a:spcPts val="1050"/>
              </a:spcBef>
            </a:pPr>
            <a:r>
              <a:rPr sz="2000" b="1" dirty="0">
                <a:solidFill>
                  <a:srgbClr val="767171"/>
                </a:solidFill>
                <a:latin typeface="Segoe UI"/>
                <a:cs typeface="Segoe UI"/>
              </a:rPr>
              <a:t>Экземплярный</a:t>
            </a:r>
            <a:r>
              <a:rPr sz="2000" b="1" spc="-105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2000" b="1" spc="-20" dirty="0">
                <a:solidFill>
                  <a:srgbClr val="767171"/>
                </a:solidFill>
                <a:latin typeface="Segoe UI"/>
                <a:cs typeface="Segoe UI"/>
              </a:rPr>
              <a:t>учет</a:t>
            </a:r>
            <a:endParaRPr sz="2000">
              <a:latin typeface="Segoe UI"/>
              <a:cs typeface="Segoe UI"/>
            </a:endParaRPr>
          </a:p>
          <a:p>
            <a:pPr marL="952500" marR="7620" indent="-421005" algn="r">
              <a:lnSpc>
                <a:spcPts val="1500"/>
              </a:lnSpc>
              <a:spcBef>
                <a:spcPts val="880"/>
              </a:spcBef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Между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разными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юр.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лицами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учет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всегда</a:t>
            </a:r>
            <a:r>
              <a:rPr sz="14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экземплярный</a:t>
            </a:r>
            <a:r>
              <a:rPr sz="14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4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КИ.</a:t>
            </a:r>
            <a:endParaRPr sz="1400">
              <a:latin typeface="Segoe UI"/>
              <a:cs typeface="Segoe UI"/>
            </a:endParaRPr>
          </a:p>
          <a:p>
            <a:pPr marR="5715" algn="r">
              <a:lnSpc>
                <a:spcPts val="1395"/>
              </a:lnSpc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Весь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оборот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4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осуществляется</a:t>
            </a:r>
            <a:endParaRPr sz="1400">
              <a:latin typeface="Segoe UI"/>
              <a:cs typeface="Segoe UI"/>
            </a:endParaRPr>
          </a:p>
          <a:p>
            <a:pPr marR="5080" algn="r">
              <a:lnSpc>
                <a:spcPts val="1590"/>
              </a:lnSpc>
            </a:pP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до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конкретного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74419" y="4166105"/>
            <a:ext cx="3027680" cy="1504315"/>
          </a:xfrm>
          <a:prstGeom prst="rect">
            <a:avLst/>
          </a:prstGeom>
        </p:spPr>
        <p:txBody>
          <a:bodyPr vert="horz" wrap="square" lIns="0" tIns="1517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5"/>
              </a:spcBef>
            </a:pP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Новый</a:t>
            </a:r>
            <a:r>
              <a:rPr sz="1800" b="1" spc="-30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формат</a:t>
            </a:r>
            <a:r>
              <a:rPr sz="1800" b="1" spc="-75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spc="-10" dirty="0">
                <a:solidFill>
                  <a:srgbClr val="767171"/>
                </a:solidFill>
                <a:latin typeface="Segoe UI"/>
                <a:cs typeface="Segoe UI"/>
              </a:rPr>
              <a:t>УПД/УПДи</a:t>
            </a:r>
            <a:endParaRPr sz="1800">
              <a:latin typeface="Segoe UI"/>
              <a:cs typeface="Segoe UI"/>
            </a:endParaRPr>
          </a:p>
          <a:p>
            <a:pPr marL="12700" marR="200025">
              <a:lnSpc>
                <a:spcPct val="89400"/>
              </a:lnSpc>
              <a:spcBef>
                <a:spcPts val="1070"/>
              </a:spcBef>
            </a:pP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Используются</a:t>
            </a:r>
            <a:r>
              <a:rPr sz="14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документы</a:t>
            </a:r>
            <a:r>
              <a:rPr sz="14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по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формату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из</a:t>
            </a:r>
            <a:r>
              <a:rPr sz="14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приказа</a:t>
            </a:r>
            <a:r>
              <a:rPr sz="14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ФНС</a:t>
            </a:r>
            <a:r>
              <a:rPr sz="14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N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ЕД-</a:t>
            </a:r>
            <a:r>
              <a:rPr sz="1400" spc="-25" dirty="0">
                <a:solidFill>
                  <a:srgbClr val="63666A"/>
                </a:solidFill>
                <a:latin typeface="Segoe UI"/>
                <a:cs typeface="Segoe UI"/>
              </a:rPr>
              <a:t>7-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26/970</a:t>
            </a:r>
            <a:r>
              <a:rPr sz="14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(в</a:t>
            </a:r>
            <a:r>
              <a:rPr sz="14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ред.</a:t>
            </a:r>
            <a:r>
              <a:rPr sz="14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от</a:t>
            </a:r>
            <a:r>
              <a:rPr sz="14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3666A"/>
                </a:solidFill>
                <a:latin typeface="Segoe UI"/>
                <a:cs typeface="Segoe UI"/>
              </a:rPr>
              <a:t>15.11.24),</a:t>
            </a:r>
            <a:r>
              <a:rPr sz="14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3666A"/>
                </a:solidFill>
                <a:latin typeface="Segoe UI"/>
                <a:cs typeface="Segoe UI"/>
              </a:rPr>
              <a:t>формат </a:t>
            </a:r>
            <a:r>
              <a:rPr sz="1400" spc="-20" dirty="0">
                <a:solidFill>
                  <a:srgbClr val="63666A"/>
                </a:solidFill>
                <a:latin typeface="Segoe UI"/>
                <a:cs typeface="Segoe UI"/>
              </a:rPr>
              <a:t>5.03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310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Функция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ДОП,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СЧФДОП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93735" y="4166105"/>
            <a:ext cx="3296285" cy="1529080"/>
          </a:xfrm>
          <a:prstGeom prst="rect">
            <a:avLst/>
          </a:prstGeom>
        </p:spPr>
        <p:txBody>
          <a:bodyPr vert="horz" wrap="square" lIns="0" tIns="151765" rIns="0" bIns="0" rtlCol="0">
            <a:spAutoFit/>
          </a:bodyPr>
          <a:lstStyle/>
          <a:p>
            <a:pPr marL="1238250">
              <a:lnSpc>
                <a:spcPct val="100000"/>
              </a:lnSpc>
              <a:spcBef>
                <a:spcPts val="1195"/>
              </a:spcBef>
            </a:pP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Вывод</a:t>
            </a:r>
            <a:r>
              <a:rPr sz="1800" b="1" spc="-5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dirty="0">
                <a:solidFill>
                  <a:srgbClr val="767171"/>
                </a:solidFill>
                <a:latin typeface="Segoe UI"/>
                <a:cs typeface="Segoe UI"/>
              </a:rPr>
              <a:t>из</a:t>
            </a:r>
            <a:r>
              <a:rPr sz="1800" b="1" spc="-50" dirty="0">
                <a:solidFill>
                  <a:srgbClr val="767171"/>
                </a:solidFill>
                <a:latin typeface="Segoe UI"/>
                <a:cs typeface="Segoe UI"/>
              </a:rPr>
              <a:t> </a:t>
            </a:r>
            <a:r>
              <a:rPr sz="1800" b="1" spc="-10" dirty="0">
                <a:solidFill>
                  <a:srgbClr val="767171"/>
                </a:solidFill>
                <a:latin typeface="Segoe UI"/>
                <a:cs typeface="Segoe UI"/>
              </a:rPr>
              <a:t>оборота</a:t>
            </a:r>
            <a:endParaRPr sz="1800">
              <a:latin typeface="Segoe UI"/>
              <a:cs typeface="Segoe UI"/>
            </a:endParaRPr>
          </a:p>
          <a:p>
            <a:pPr marL="12700" marR="15240" indent="348615" algn="r">
              <a:lnSpc>
                <a:spcPct val="89400"/>
              </a:lnSpc>
              <a:spcBef>
                <a:spcPts val="1070"/>
              </a:spcBef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Вывод из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оборота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по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причинам,</a:t>
            </a:r>
            <a:r>
              <a:rPr sz="1400" spc="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не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связанным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розничной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реализацией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всех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участников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оборота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становится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обязательным</a:t>
            </a:r>
            <a:r>
              <a:rPr sz="1400" b="1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указанием</a:t>
            </a:r>
            <a:endParaRPr sz="1400">
              <a:latin typeface="Segoe UI"/>
              <a:cs typeface="Segoe UI"/>
            </a:endParaRPr>
          </a:p>
          <a:p>
            <a:pPr marR="17780" algn="r">
              <a:lnSpc>
                <a:spcPts val="1500"/>
              </a:lnSpc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КИ</a:t>
            </a:r>
            <a:r>
              <a:rPr sz="1400" b="1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выводимых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из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оборота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210050" y="1262125"/>
            <a:ext cx="3476625" cy="5042535"/>
            <a:chOff x="4210050" y="1262125"/>
            <a:chExt cx="3476625" cy="504253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10050" y="2466975"/>
              <a:ext cx="3443351" cy="298615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876800" y="2714625"/>
              <a:ext cx="2457450" cy="2124075"/>
            </a:xfrm>
            <a:custGeom>
              <a:avLst/>
              <a:gdLst/>
              <a:ahLst/>
              <a:cxnLst/>
              <a:rect l="l" t="t" r="r" b="b"/>
              <a:pathLst>
                <a:path w="2457450" h="2124075">
                  <a:moveTo>
                    <a:pt x="1843151" y="2124075"/>
                  </a:moveTo>
                  <a:lnTo>
                    <a:pt x="614426" y="2124075"/>
                  </a:lnTo>
                  <a:lnTo>
                    <a:pt x="0" y="1062101"/>
                  </a:lnTo>
                  <a:lnTo>
                    <a:pt x="614426" y="0"/>
                  </a:lnTo>
                  <a:lnTo>
                    <a:pt x="1843151" y="0"/>
                  </a:lnTo>
                  <a:lnTo>
                    <a:pt x="2457450" y="1062101"/>
                  </a:lnTo>
                  <a:lnTo>
                    <a:pt x="1843151" y="2124075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967351" y="1262125"/>
              <a:ext cx="2266950" cy="5042535"/>
            </a:xfrm>
            <a:custGeom>
              <a:avLst/>
              <a:gdLst/>
              <a:ahLst/>
              <a:cxnLst/>
              <a:rect l="l" t="t" r="r" b="b"/>
              <a:pathLst>
                <a:path w="2266950" h="5042535">
                  <a:moveTo>
                    <a:pt x="0" y="0"/>
                  </a:moveTo>
                  <a:lnTo>
                    <a:pt x="0" y="270256"/>
                  </a:lnTo>
                </a:path>
                <a:path w="2266950" h="5042535">
                  <a:moveTo>
                    <a:pt x="2266950" y="0"/>
                  </a:moveTo>
                  <a:lnTo>
                    <a:pt x="2266950" y="270256"/>
                  </a:lnTo>
                </a:path>
                <a:path w="2266950" h="5042535">
                  <a:moveTo>
                    <a:pt x="0" y="5042281"/>
                  </a:moveTo>
                  <a:lnTo>
                    <a:pt x="0" y="4771961"/>
                  </a:lnTo>
                </a:path>
                <a:path w="2266950" h="5042535">
                  <a:moveTo>
                    <a:pt x="2266950" y="5042281"/>
                  </a:moveTo>
                  <a:lnTo>
                    <a:pt x="2266950" y="4771961"/>
                  </a:lnTo>
                </a:path>
              </a:pathLst>
            </a:custGeom>
            <a:ln w="25400">
              <a:solidFill>
                <a:srgbClr val="3F3F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6299" y="1515452"/>
              <a:ext cx="922027" cy="92207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38775" y="2914649"/>
              <a:ext cx="828675" cy="82867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792249" y="1534449"/>
              <a:ext cx="875030" cy="884555"/>
            </a:xfrm>
            <a:custGeom>
              <a:avLst/>
              <a:gdLst/>
              <a:ahLst/>
              <a:cxnLst/>
              <a:rect l="l" t="t" r="r" b="b"/>
              <a:pathLst>
                <a:path w="875029" h="884555">
                  <a:moveTo>
                    <a:pt x="755281" y="884066"/>
                  </a:moveTo>
                  <a:lnTo>
                    <a:pt x="119250" y="884066"/>
                  </a:lnTo>
                  <a:lnTo>
                    <a:pt x="72829" y="874610"/>
                  </a:lnTo>
                  <a:lnTo>
                    <a:pt x="34924" y="848820"/>
                  </a:lnTo>
                  <a:lnTo>
                    <a:pt x="9370" y="810566"/>
                  </a:lnTo>
                  <a:lnTo>
                    <a:pt x="0" y="763717"/>
                  </a:lnTo>
                  <a:lnTo>
                    <a:pt x="0" y="120373"/>
                  </a:lnTo>
                  <a:lnTo>
                    <a:pt x="9370" y="73518"/>
                  </a:lnTo>
                  <a:lnTo>
                    <a:pt x="34924" y="35256"/>
                  </a:lnTo>
                  <a:lnTo>
                    <a:pt x="72829" y="9459"/>
                  </a:lnTo>
                  <a:lnTo>
                    <a:pt x="119250" y="0"/>
                  </a:lnTo>
                  <a:lnTo>
                    <a:pt x="755281" y="0"/>
                  </a:lnTo>
                  <a:lnTo>
                    <a:pt x="801700" y="9459"/>
                  </a:lnTo>
                  <a:lnTo>
                    <a:pt x="839610" y="35256"/>
                  </a:lnTo>
                  <a:lnTo>
                    <a:pt x="865171" y="73518"/>
                  </a:lnTo>
                  <a:lnTo>
                    <a:pt x="874545" y="120373"/>
                  </a:lnTo>
                  <a:lnTo>
                    <a:pt x="874545" y="763705"/>
                  </a:lnTo>
                  <a:lnTo>
                    <a:pt x="865171" y="810555"/>
                  </a:lnTo>
                  <a:lnTo>
                    <a:pt x="839610" y="848813"/>
                  </a:lnTo>
                  <a:lnTo>
                    <a:pt x="801700" y="874607"/>
                  </a:lnTo>
                  <a:lnTo>
                    <a:pt x="755281" y="884066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117232" y="1862619"/>
              <a:ext cx="224790" cy="227329"/>
            </a:xfrm>
            <a:custGeom>
              <a:avLst/>
              <a:gdLst/>
              <a:ahLst/>
              <a:cxnLst/>
              <a:rect l="l" t="t" r="r" b="b"/>
              <a:pathLst>
                <a:path w="224790" h="227330">
                  <a:moveTo>
                    <a:pt x="81622" y="173774"/>
                  </a:moveTo>
                  <a:lnTo>
                    <a:pt x="53022" y="173774"/>
                  </a:lnTo>
                  <a:lnTo>
                    <a:pt x="53022" y="202679"/>
                  </a:lnTo>
                  <a:lnTo>
                    <a:pt x="81622" y="202679"/>
                  </a:lnTo>
                  <a:lnTo>
                    <a:pt x="81622" y="173774"/>
                  </a:lnTo>
                  <a:close/>
                </a:path>
                <a:path w="224790" h="227330">
                  <a:moveTo>
                    <a:pt x="81622" y="87058"/>
                  </a:moveTo>
                  <a:lnTo>
                    <a:pt x="53022" y="87058"/>
                  </a:lnTo>
                  <a:lnTo>
                    <a:pt x="53022" y="115963"/>
                  </a:lnTo>
                  <a:lnTo>
                    <a:pt x="81622" y="115963"/>
                  </a:lnTo>
                  <a:lnTo>
                    <a:pt x="81622" y="87058"/>
                  </a:lnTo>
                  <a:close/>
                </a:path>
                <a:path w="224790" h="227330">
                  <a:moveTo>
                    <a:pt x="195986" y="29260"/>
                  </a:moveTo>
                  <a:lnTo>
                    <a:pt x="167398" y="29260"/>
                  </a:lnTo>
                  <a:lnTo>
                    <a:pt x="167398" y="58153"/>
                  </a:lnTo>
                  <a:lnTo>
                    <a:pt x="195986" y="58153"/>
                  </a:lnTo>
                  <a:lnTo>
                    <a:pt x="195986" y="29260"/>
                  </a:lnTo>
                  <a:close/>
                </a:path>
                <a:path w="224790" h="227330">
                  <a:moveTo>
                    <a:pt x="224574" y="144868"/>
                  </a:moveTo>
                  <a:lnTo>
                    <a:pt x="167398" y="144868"/>
                  </a:lnTo>
                  <a:lnTo>
                    <a:pt x="167398" y="173774"/>
                  </a:lnTo>
                  <a:lnTo>
                    <a:pt x="110210" y="173774"/>
                  </a:lnTo>
                  <a:lnTo>
                    <a:pt x="110210" y="202679"/>
                  </a:lnTo>
                  <a:lnTo>
                    <a:pt x="195986" y="202679"/>
                  </a:lnTo>
                  <a:lnTo>
                    <a:pt x="195986" y="173774"/>
                  </a:lnTo>
                  <a:lnTo>
                    <a:pt x="224574" y="173774"/>
                  </a:lnTo>
                  <a:lnTo>
                    <a:pt x="224574" y="144868"/>
                  </a:lnTo>
                  <a:close/>
                </a:path>
                <a:path w="224790" h="227330">
                  <a:moveTo>
                    <a:pt x="224574" y="58153"/>
                  </a:moveTo>
                  <a:lnTo>
                    <a:pt x="195986" y="58153"/>
                  </a:lnTo>
                  <a:lnTo>
                    <a:pt x="195986" y="86829"/>
                  </a:lnTo>
                  <a:lnTo>
                    <a:pt x="167398" y="86829"/>
                  </a:lnTo>
                  <a:lnTo>
                    <a:pt x="167398" y="58153"/>
                  </a:lnTo>
                  <a:lnTo>
                    <a:pt x="138798" y="58153"/>
                  </a:lnTo>
                  <a:lnTo>
                    <a:pt x="138798" y="29375"/>
                  </a:lnTo>
                  <a:lnTo>
                    <a:pt x="138798" y="0"/>
                  </a:lnTo>
                  <a:lnTo>
                    <a:pt x="81622" y="0"/>
                  </a:lnTo>
                  <a:lnTo>
                    <a:pt x="81622" y="29375"/>
                  </a:lnTo>
                  <a:lnTo>
                    <a:pt x="53022" y="29375"/>
                  </a:lnTo>
                  <a:lnTo>
                    <a:pt x="53022" y="58737"/>
                  </a:lnTo>
                  <a:lnTo>
                    <a:pt x="138798" y="58737"/>
                  </a:lnTo>
                  <a:lnTo>
                    <a:pt x="138798" y="86829"/>
                  </a:lnTo>
                  <a:lnTo>
                    <a:pt x="110210" y="86829"/>
                  </a:lnTo>
                  <a:lnTo>
                    <a:pt x="110210" y="115963"/>
                  </a:lnTo>
                  <a:lnTo>
                    <a:pt x="81622" y="115963"/>
                  </a:lnTo>
                  <a:lnTo>
                    <a:pt x="81622" y="144284"/>
                  </a:lnTo>
                  <a:lnTo>
                    <a:pt x="53022" y="144284"/>
                  </a:lnTo>
                  <a:lnTo>
                    <a:pt x="53022" y="116192"/>
                  </a:lnTo>
                  <a:lnTo>
                    <a:pt x="24434" y="116192"/>
                  </a:lnTo>
                  <a:lnTo>
                    <a:pt x="24434" y="86829"/>
                  </a:lnTo>
                  <a:lnTo>
                    <a:pt x="53022" y="86829"/>
                  </a:lnTo>
                  <a:lnTo>
                    <a:pt x="53022" y="58737"/>
                  </a:lnTo>
                  <a:lnTo>
                    <a:pt x="24434" y="58737"/>
                  </a:lnTo>
                  <a:lnTo>
                    <a:pt x="24434" y="29375"/>
                  </a:lnTo>
                  <a:lnTo>
                    <a:pt x="53022" y="29375"/>
                  </a:lnTo>
                  <a:lnTo>
                    <a:pt x="53022" y="0"/>
                  </a:lnTo>
                  <a:lnTo>
                    <a:pt x="0" y="0"/>
                  </a:lnTo>
                  <a:lnTo>
                    <a:pt x="0" y="29375"/>
                  </a:lnTo>
                  <a:lnTo>
                    <a:pt x="0" y="58737"/>
                  </a:lnTo>
                  <a:lnTo>
                    <a:pt x="0" y="227291"/>
                  </a:lnTo>
                  <a:lnTo>
                    <a:pt x="224574" y="227291"/>
                  </a:lnTo>
                  <a:lnTo>
                    <a:pt x="224574" y="203022"/>
                  </a:lnTo>
                  <a:lnTo>
                    <a:pt x="24434" y="203022"/>
                  </a:lnTo>
                  <a:lnTo>
                    <a:pt x="24434" y="173659"/>
                  </a:lnTo>
                  <a:lnTo>
                    <a:pt x="110210" y="173659"/>
                  </a:lnTo>
                  <a:lnTo>
                    <a:pt x="110210" y="144868"/>
                  </a:lnTo>
                  <a:lnTo>
                    <a:pt x="110210" y="144284"/>
                  </a:lnTo>
                  <a:lnTo>
                    <a:pt x="110210" y="116192"/>
                  </a:lnTo>
                  <a:lnTo>
                    <a:pt x="138798" y="116192"/>
                  </a:lnTo>
                  <a:lnTo>
                    <a:pt x="138798" y="144284"/>
                  </a:lnTo>
                  <a:lnTo>
                    <a:pt x="195986" y="144284"/>
                  </a:lnTo>
                  <a:lnTo>
                    <a:pt x="195986" y="116192"/>
                  </a:lnTo>
                  <a:lnTo>
                    <a:pt x="195986" y="87058"/>
                  </a:lnTo>
                  <a:lnTo>
                    <a:pt x="224574" y="87058"/>
                  </a:lnTo>
                  <a:lnTo>
                    <a:pt x="224574" y="58153"/>
                  </a:lnTo>
                  <a:close/>
                </a:path>
                <a:path w="224790" h="227330">
                  <a:moveTo>
                    <a:pt x="224574" y="355"/>
                  </a:moveTo>
                  <a:lnTo>
                    <a:pt x="195986" y="355"/>
                  </a:lnTo>
                  <a:lnTo>
                    <a:pt x="195986" y="29260"/>
                  </a:lnTo>
                  <a:lnTo>
                    <a:pt x="224574" y="29260"/>
                  </a:lnTo>
                  <a:lnTo>
                    <a:pt x="224574" y="355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001355" y="1745822"/>
              <a:ext cx="479425" cy="530860"/>
            </a:xfrm>
            <a:custGeom>
              <a:avLst/>
              <a:gdLst/>
              <a:ahLst/>
              <a:cxnLst/>
              <a:rect l="l" t="t" r="r" b="b"/>
              <a:pathLst>
                <a:path w="479425" h="530860">
                  <a:moveTo>
                    <a:pt x="456319" y="230657"/>
                  </a:moveTo>
                  <a:lnTo>
                    <a:pt x="451684" y="277139"/>
                  </a:lnTo>
                  <a:lnTo>
                    <a:pt x="438390" y="320433"/>
                  </a:lnTo>
                  <a:lnTo>
                    <a:pt x="417355" y="359613"/>
                  </a:lnTo>
                  <a:lnTo>
                    <a:pt x="389496" y="393750"/>
                  </a:lnTo>
                  <a:lnTo>
                    <a:pt x="355730" y="421916"/>
                  </a:lnTo>
                  <a:lnTo>
                    <a:pt x="316976" y="443184"/>
                  </a:lnTo>
                  <a:lnTo>
                    <a:pt x="274150" y="456627"/>
                  </a:lnTo>
                  <a:lnTo>
                    <a:pt x="228170" y="461315"/>
                  </a:lnTo>
                  <a:lnTo>
                    <a:pt x="182182" y="456630"/>
                  </a:lnTo>
                  <a:lnTo>
                    <a:pt x="139351" y="443191"/>
                  </a:lnTo>
                  <a:lnTo>
                    <a:pt x="100593" y="421925"/>
                  </a:lnTo>
                  <a:lnTo>
                    <a:pt x="66826" y="393761"/>
                  </a:lnTo>
                  <a:lnTo>
                    <a:pt x="38965" y="359625"/>
                  </a:lnTo>
                  <a:lnTo>
                    <a:pt x="17930" y="320444"/>
                  </a:lnTo>
                  <a:lnTo>
                    <a:pt x="4635" y="277146"/>
                  </a:lnTo>
                  <a:lnTo>
                    <a:pt x="0" y="230657"/>
                  </a:lnTo>
                  <a:lnTo>
                    <a:pt x="4635" y="184176"/>
                  </a:lnTo>
                  <a:lnTo>
                    <a:pt x="17929" y="140880"/>
                  </a:lnTo>
                  <a:lnTo>
                    <a:pt x="38964" y="101700"/>
                  </a:lnTo>
                  <a:lnTo>
                    <a:pt x="66825" y="67563"/>
                  </a:lnTo>
                  <a:lnTo>
                    <a:pt x="100593" y="39396"/>
                  </a:lnTo>
                  <a:lnTo>
                    <a:pt x="139351" y="18128"/>
                  </a:lnTo>
                  <a:lnTo>
                    <a:pt x="182182" y="4686"/>
                  </a:lnTo>
                  <a:lnTo>
                    <a:pt x="228170" y="0"/>
                  </a:lnTo>
                  <a:lnTo>
                    <a:pt x="274150" y="4685"/>
                  </a:lnTo>
                  <a:lnTo>
                    <a:pt x="316976" y="18124"/>
                  </a:lnTo>
                  <a:lnTo>
                    <a:pt x="355730" y="39389"/>
                  </a:lnTo>
                  <a:lnTo>
                    <a:pt x="389496" y="67554"/>
                  </a:lnTo>
                  <a:lnTo>
                    <a:pt x="417355" y="101690"/>
                  </a:lnTo>
                  <a:lnTo>
                    <a:pt x="438390" y="140870"/>
                  </a:lnTo>
                  <a:lnTo>
                    <a:pt x="451684" y="184169"/>
                  </a:lnTo>
                  <a:lnTo>
                    <a:pt x="456319" y="230657"/>
                  </a:lnTo>
                  <a:close/>
                </a:path>
                <a:path w="479425" h="530860">
                  <a:moveTo>
                    <a:pt x="365134" y="415132"/>
                  </a:moveTo>
                  <a:lnTo>
                    <a:pt x="479221" y="530442"/>
                  </a:lnTo>
                </a:path>
              </a:pathLst>
            </a:custGeom>
            <a:ln w="28137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72275" y="5124449"/>
              <a:ext cx="914400" cy="90487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496764" y="5106357"/>
              <a:ext cx="913130" cy="913130"/>
            </a:xfrm>
            <a:custGeom>
              <a:avLst/>
              <a:gdLst/>
              <a:ahLst/>
              <a:cxnLst/>
              <a:rect l="l" t="t" r="r" b="b"/>
              <a:pathLst>
                <a:path w="913129" h="913129">
                  <a:moveTo>
                    <a:pt x="788079" y="912593"/>
                  </a:moveTo>
                  <a:lnTo>
                    <a:pt x="124471" y="912593"/>
                  </a:lnTo>
                  <a:lnTo>
                    <a:pt x="75995" y="902823"/>
                  </a:lnTo>
                  <a:lnTo>
                    <a:pt x="36433" y="876180"/>
                  </a:lnTo>
                  <a:lnTo>
                    <a:pt x="9772" y="836671"/>
                  </a:lnTo>
                  <a:lnTo>
                    <a:pt x="0" y="788297"/>
                  </a:lnTo>
                  <a:lnTo>
                    <a:pt x="0" y="124306"/>
                  </a:lnTo>
                  <a:lnTo>
                    <a:pt x="9772" y="75932"/>
                  </a:lnTo>
                  <a:lnTo>
                    <a:pt x="36433" y="36418"/>
                  </a:lnTo>
                  <a:lnTo>
                    <a:pt x="75995" y="9772"/>
                  </a:lnTo>
                  <a:lnTo>
                    <a:pt x="124471" y="0"/>
                  </a:lnTo>
                  <a:lnTo>
                    <a:pt x="788079" y="0"/>
                  </a:lnTo>
                  <a:lnTo>
                    <a:pt x="836550" y="9772"/>
                  </a:lnTo>
                  <a:lnTo>
                    <a:pt x="876112" y="36418"/>
                  </a:lnTo>
                  <a:lnTo>
                    <a:pt x="902776" y="75932"/>
                  </a:lnTo>
                  <a:lnTo>
                    <a:pt x="912550" y="124306"/>
                  </a:lnTo>
                  <a:lnTo>
                    <a:pt x="912550" y="788297"/>
                  </a:lnTo>
                  <a:lnTo>
                    <a:pt x="902776" y="836671"/>
                  </a:lnTo>
                  <a:lnTo>
                    <a:pt x="876112" y="876180"/>
                  </a:lnTo>
                  <a:lnTo>
                    <a:pt x="836550" y="902823"/>
                  </a:lnTo>
                  <a:lnTo>
                    <a:pt x="788079" y="912593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804652" y="5390915"/>
              <a:ext cx="318135" cy="204470"/>
            </a:xfrm>
            <a:custGeom>
              <a:avLst/>
              <a:gdLst/>
              <a:ahLst/>
              <a:cxnLst/>
              <a:rect l="l" t="t" r="r" b="b"/>
              <a:pathLst>
                <a:path w="318135" h="204470">
                  <a:moveTo>
                    <a:pt x="0" y="0"/>
                  </a:moveTo>
                  <a:lnTo>
                    <a:pt x="179418" y="0"/>
                  </a:lnTo>
                </a:path>
                <a:path w="318135" h="204470">
                  <a:moveTo>
                    <a:pt x="0" y="51105"/>
                  </a:moveTo>
                  <a:lnTo>
                    <a:pt x="179418" y="51105"/>
                  </a:lnTo>
                </a:path>
                <a:path w="318135" h="204470">
                  <a:moveTo>
                    <a:pt x="0" y="102015"/>
                  </a:moveTo>
                  <a:lnTo>
                    <a:pt x="317929" y="102015"/>
                  </a:lnTo>
                </a:path>
                <a:path w="318135" h="204470">
                  <a:moveTo>
                    <a:pt x="0" y="153120"/>
                  </a:moveTo>
                  <a:lnTo>
                    <a:pt x="317929" y="153120"/>
                  </a:lnTo>
                </a:path>
                <a:path w="318135" h="204470">
                  <a:moveTo>
                    <a:pt x="0" y="204055"/>
                  </a:moveTo>
                  <a:lnTo>
                    <a:pt x="317929" y="204055"/>
                  </a:lnTo>
                </a:path>
              </a:pathLst>
            </a:custGeom>
            <a:ln w="29202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4652" y="5656832"/>
              <a:ext cx="178493" cy="131415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744059" y="5288875"/>
              <a:ext cx="418465" cy="548005"/>
            </a:xfrm>
            <a:custGeom>
              <a:avLst/>
              <a:gdLst/>
              <a:ahLst/>
              <a:cxnLst/>
              <a:rect l="l" t="t" r="r" b="b"/>
              <a:pathLst>
                <a:path w="418464" h="548004">
                  <a:moveTo>
                    <a:pt x="317199" y="0"/>
                  </a:moveTo>
                  <a:lnTo>
                    <a:pt x="317199" y="100749"/>
                  </a:lnTo>
                  <a:lnTo>
                    <a:pt x="417944" y="100749"/>
                  </a:lnTo>
                </a:path>
                <a:path w="418464" h="548004">
                  <a:moveTo>
                    <a:pt x="417944" y="547556"/>
                  </a:moveTo>
                  <a:lnTo>
                    <a:pt x="0" y="547556"/>
                  </a:lnTo>
                  <a:lnTo>
                    <a:pt x="0" y="0"/>
                  </a:lnTo>
                  <a:lnTo>
                    <a:pt x="345865" y="0"/>
                  </a:lnTo>
                  <a:lnTo>
                    <a:pt x="417944" y="72106"/>
                  </a:lnTo>
                  <a:lnTo>
                    <a:pt x="417944" y="547556"/>
                  </a:lnTo>
                  <a:close/>
                </a:path>
              </a:pathLst>
            </a:custGeom>
            <a:ln w="29202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48350" y="3590924"/>
              <a:ext cx="914400" cy="1200150"/>
            </a:xfrm>
            <a:prstGeom prst="rect">
              <a:avLst/>
            </a:prstGeom>
          </p:spPr>
        </p:pic>
      </p:grpSp>
      <p:sp>
        <p:nvSpPr>
          <p:cNvPr id="25" name="object 25"/>
          <p:cNvSpPr/>
          <p:nvPr/>
        </p:nvSpPr>
        <p:spPr>
          <a:xfrm>
            <a:off x="514350" y="3238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719137" y="355917"/>
            <a:ext cx="8475345" cy="640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Экземплярная</a:t>
            </a:r>
            <a:r>
              <a:rPr spc="-1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прослеживаемость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пива</a:t>
            </a:r>
            <a:r>
              <a:rPr spc="-9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в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кегах</a:t>
            </a:r>
            <a:r>
              <a:rPr spc="-5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с</a:t>
            </a:r>
            <a:r>
              <a:rPr spc="-6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1</a:t>
            </a:r>
            <a:r>
              <a:rPr spc="-9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марта</a:t>
            </a:r>
            <a:r>
              <a:rPr spc="-9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2025</a:t>
            </a:r>
            <a:r>
              <a:rPr spc="-2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года, </a:t>
            </a:r>
            <a:r>
              <a:rPr dirty="0">
                <a:solidFill>
                  <a:srgbClr val="63666A"/>
                </a:solidFill>
              </a:rPr>
              <a:t>в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потребительской</a:t>
            </a:r>
            <a:r>
              <a:rPr spc="-6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упаковке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с</a:t>
            </a:r>
            <a:r>
              <a:rPr spc="-5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1</a:t>
            </a:r>
            <a:r>
              <a:rPr spc="-2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сентября</a:t>
            </a:r>
            <a:r>
              <a:rPr spc="-1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2025</a:t>
            </a:r>
            <a:r>
              <a:rPr spc="-25" dirty="0">
                <a:solidFill>
                  <a:srgbClr val="63666A"/>
                </a:solidFill>
              </a:rPr>
              <a:t> </a:t>
            </a:r>
            <a:r>
              <a:rPr spc="-20" dirty="0">
                <a:solidFill>
                  <a:srgbClr val="63666A"/>
                </a:solidFill>
              </a:rPr>
              <a:t>года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Основные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ошибки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при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проверке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spc="-20" dirty="0">
                <a:solidFill>
                  <a:srgbClr val="63666A"/>
                </a:solidFill>
              </a:rPr>
              <a:t>(Титул</a:t>
            </a:r>
            <a:r>
              <a:rPr spc="-9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Продавца)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в</a:t>
            </a:r>
            <a:r>
              <a:rPr spc="-5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ГИС</a:t>
            </a:r>
            <a:r>
              <a:rPr spc="-65" dirty="0">
                <a:solidFill>
                  <a:srgbClr val="63666A"/>
                </a:solidFill>
              </a:rPr>
              <a:t> </a:t>
            </a:r>
            <a:r>
              <a:rPr spc="-25" dirty="0">
                <a:solidFill>
                  <a:srgbClr val="63666A"/>
                </a:solidFill>
              </a:rPr>
              <a:t>МТ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061466"/>
          <a:ext cx="11236325" cy="5613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5855"/>
                <a:gridCol w="1553209"/>
                <a:gridCol w="3627754"/>
                <a:gridCol w="4852035"/>
              </a:tblGrid>
              <a:tr h="27686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b="1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66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Возможные</a:t>
                      </a:r>
                      <a:r>
                        <a:rPr sz="950" b="1" spc="2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причины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Как</a:t>
                      </a:r>
                      <a:r>
                        <a:rPr sz="950" b="1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исправить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50" b="1" spc="-50" dirty="0">
                          <a:latin typeface="Segoe UI"/>
                          <a:cs typeface="Segoe UI"/>
                        </a:rPr>
                        <a:t>6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26034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МОД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прошел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проверку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552450">
                        <a:lnSpc>
                          <a:spcPct val="105400"/>
                        </a:lnSpc>
                        <a:spcBef>
                          <a:spcPts val="34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b="1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отгрузках</a:t>
                      </a:r>
                      <a:r>
                        <a:rPr sz="950" b="1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между</a:t>
                      </a:r>
                      <a:r>
                        <a:rPr sz="950" b="1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Юридическими</a:t>
                      </a:r>
                      <a:r>
                        <a:rPr sz="950" b="1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Лицами:</a:t>
                      </a:r>
                      <a:r>
                        <a:rPr sz="950" b="1" spc="5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строке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Грузоотправитель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и\или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Грузополучатель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указывается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4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фактического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(а,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например,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юридического),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который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ЕГАИС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Проверить,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фактически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ЕГАИС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Указать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фактического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места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отгрузки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и/или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приёмки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Повторно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отправить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проверку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Отправить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корректный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ЭДО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Грузополучателю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700405">
                <a:tc>
                  <a:txBody>
                    <a:bodyPr/>
                    <a:lstStyle/>
                    <a:p>
                      <a:pPr marL="7112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950" b="1" spc="-50" dirty="0">
                          <a:latin typeface="Segoe UI"/>
                          <a:cs typeface="Segoe UI"/>
                        </a:rPr>
                        <a:t>6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683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0380" marR="288290" indent="-204470">
                        <a:lnSpc>
                          <a:spcPct val="105400"/>
                        </a:lnSpc>
                        <a:spcBef>
                          <a:spcPts val="34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МОД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прошел проверку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b="1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отгрузках</a:t>
                      </a:r>
                      <a:r>
                        <a:rPr sz="950" b="1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от</a:t>
                      </a:r>
                      <a:r>
                        <a:rPr sz="950" b="1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Юридического</a:t>
                      </a:r>
                      <a:r>
                        <a:rPr sz="950" b="1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лица</a:t>
                      </a:r>
                      <a:r>
                        <a:rPr sz="950" b="1" spc="50" dirty="0">
                          <a:latin typeface="Segoe UI"/>
                          <a:cs typeface="Segoe UI"/>
                        </a:rPr>
                        <a:t> на</a:t>
                      </a:r>
                      <a:r>
                        <a:rPr sz="950" b="1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25" dirty="0">
                          <a:latin typeface="Segoe UI"/>
                          <a:cs typeface="Segoe UI"/>
                        </a:rPr>
                        <a:t>ИП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заполнен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ФиасИД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покупателя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5120" marR="281305" indent="-229235">
                        <a:lnSpc>
                          <a:spcPct val="105400"/>
                        </a:lnSpc>
                        <a:spcBef>
                          <a:spcPts val="34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Проверить,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карточке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контрагента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вашей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учетной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системе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указан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ФиасИД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покупателя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настройки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формирования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XML,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информация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ФиасИД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записывается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нужное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поле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157605">
                <a:tc>
                  <a:txBody>
                    <a:bodyPr/>
                    <a:lstStyle/>
                    <a:p>
                      <a:pPr marL="234315" marR="227965" indent="8890" algn="just">
                        <a:lnSpc>
                          <a:spcPct val="105500"/>
                        </a:lnSpc>
                        <a:spcBef>
                          <a:spcPts val="355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116</a:t>
                      </a:r>
                      <a:r>
                        <a:rPr sz="950" b="1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950" spc="3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если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статус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кода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34315" marR="227965" indent="18415" algn="just">
                        <a:lnSpc>
                          <a:spcPct val="105400"/>
                        </a:lnSpc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«Нанесён»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117</a:t>
                      </a:r>
                      <a:r>
                        <a:rPr sz="950" b="1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если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статус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кода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403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«Эмитирован»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508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списке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все</a:t>
                      </a:r>
                      <a:r>
                        <a:rPr sz="95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КМ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статусе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«в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обороте»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Импортёр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Подать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"ввод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оборот"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Повторно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отправить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проверку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Производитель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29235" lvl="1" indent="-132715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229235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Проверить,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заказе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КМ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был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указан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тип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эмиссии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«Произведено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РФ».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28600" lvl="1" indent="-13208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228600" algn="l"/>
                        </a:tabLst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Если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нет,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обратиться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поддержку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исправления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ошибки.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3.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Отправить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повторно…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15760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23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461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списке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Грузоотправитель</a:t>
                      </a:r>
                      <a:r>
                        <a:rPr sz="950" spc="2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2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является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владельцем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КМ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5120" marR="1110615" indent="-229235">
                        <a:lnSpc>
                          <a:spcPct val="105500"/>
                        </a:lnSpc>
                        <a:spcBef>
                          <a:spcPts val="36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Проверить,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был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ли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подписан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входящий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УПД,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которому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Грузоотправитель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получил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эти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товары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5120" algn="l"/>
                        </a:tabLst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пересорт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поставку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которой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Грузоотправитель</a:t>
                      </a:r>
                      <a:r>
                        <a:rPr sz="950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получил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эти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товары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 startAt="3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Обработать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пересорт</a:t>
                      </a:r>
                      <a:r>
                        <a:rPr sz="950" spc="20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 indent="-22860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 startAt="3"/>
                        <a:tabLst>
                          <a:tab pos="32512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Сформировать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новые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корректным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списком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КИ,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передать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251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Грузополучателю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79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651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списке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175260">
                        <a:lnSpc>
                          <a:spcPct val="105400"/>
                        </a:lnSpc>
                        <a:spcBef>
                          <a:spcPts val="38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документе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указаны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неподдерживаемого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формата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Возможно,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формировании</a:t>
                      </a:r>
                      <a:r>
                        <a:rPr sz="950" spc="4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были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использованы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недопустимые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КМ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символы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корректность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формирования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списка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передаче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из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учётной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(или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складской)</a:t>
                      </a:r>
                      <a:r>
                        <a:rPr sz="950" spc="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системы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УПД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5480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359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715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0" marR="114935" algn="ctr">
                        <a:lnSpc>
                          <a:spcPct val="105400"/>
                        </a:lnSpc>
                        <a:spcBef>
                          <a:spcPts val="38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указании перевозочных документов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509905">
                        <a:lnSpc>
                          <a:spcPct val="105500"/>
                        </a:lnSpc>
                        <a:spcBef>
                          <a:spcPts val="38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перевозке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отсутствуют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оформлены неверно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 marR="83185">
                        <a:lnSpc>
                          <a:spcPct val="105500"/>
                        </a:lnSpc>
                        <a:spcBef>
                          <a:spcPts val="38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должны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быть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указаны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ID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ЭПД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реквизиты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бумажного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перевозочного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гос.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номер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транспортного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средства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перевозки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Рекомендации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заполнению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–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Методические</a:t>
                      </a:r>
                      <a:r>
                        <a:rPr sz="950" u="sng" spc="155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рекомендации</a:t>
                      </a:r>
                      <a:r>
                        <a:rPr sz="950" u="sng" spc="18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п.7.10.1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Основные</a:t>
            </a:r>
            <a:r>
              <a:rPr spc="-4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ошибки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при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проверке</a:t>
            </a:r>
            <a:r>
              <a:rPr spc="-4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в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ГИС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spc="-25" dirty="0">
                <a:solidFill>
                  <a:srgbClr val="63666A"/>
                </a:solidFill>
              </a:rPr>
              <a:t>МТ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127505"/>
          <a:ext cx="11236325" cy="4067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6485"/>
                <a:gridCol w="1612265"/>
                <a:gridCol w="3598545"/>
                <a:gridCol w="4862195"/>
              </a:tblGrid>
              <a:tr h="27940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b="1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204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Возможные</a:t>
                      </a:r>
                      <a:r>
                        <a:rPr sz="950" b="1" spc="2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причины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Как</a:t>
                      </a:r>
                      <a:r>
                        <a:rPr sz="950" b="1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исправить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7F7F7F"/>
                      </a:solidFill>
                      <a:prstDash val="solid"/>
                    </a:lnL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b="1" spc="-50" dirty="0">
                          <a:latin typeface="Segoe UI"/>
                          <a:cs typeface="Segoe UI"/>
                        </a:rPr>
                        <a:t>4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1135" marR="179070" indent="-5080" algn="ctr">
                        <a:lnSpc>
                          <a:spcPct val="105400"/>
                        </a:lnSpc>
                        <a:spcBef>
                          <a:spcPts val="2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Два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разных</a:t>
                      </a:r>
                      <a:r>
                        <a:rPr sz="950" spc="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с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одинаковым</a:t>
                      </a:r>
                      <a:r>
                        <a:rPr sz="950" spc="2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именем файла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Титул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таким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именем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файла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уже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был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подан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фиксацию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другой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отгрузке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другим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содержанием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статус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ранее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направленного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аналогичным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303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номером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005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107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143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двумя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подписями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6383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обработан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ошибкой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143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2580" indent="-22923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258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УКЭП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Покупателя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действительна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61950" indent="-268605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6195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УКЭП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Продавца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действительна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345" marR="208915">
                        <a:lnSpc>
                          <a:spcPct val="105400"/>
                        </a:lnSpc>
                        <a:spcBef>
                          <a:spcPts val="5"/>
                        </a:spcBef>
                      </a:pPr>
                      <a:r>
                        <a:rPr sz="950" i="1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i="1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(Титул</a:t>
                      </a:r>
                      <a:r>
                        <a:rPr sz="950" i="1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Продавца</a:t>
                      </a:r>
                      <a:r>
                        <a:rPr sz="950" i="1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i="1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документ</a:t>
                      </a:r>
                      <a:r>
                        <a:rPr sz="950" i="1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отгрузки)</a:t>
                      </a:r>
                      <a:r>
                        <a:rPr sz="950" i="1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i="1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-25" dirty="0">
                          <a:latin typeface="Segoe UI"/>
                          <a:cs typeface="Segoe UI"/>
                        </a:rPr>
                        <a:t>был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Продавцом</a:t>
                      </a:r>
                      <a:r>
                        <a:rPr sz="950" i="1" spc="43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подан</a:t>
                      </a:r>
                      <a:r>
                        <a:rPr sz="950" i="1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i="1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i="1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i="1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i="1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проверку</a:t>
                      </a:r>
                      <a:r>
                        <a:rPr sz="950" i="1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10" dirty="0">
                          <a:latin typeface="Segoe UI"/>
                          <a:cs typeface="Segoe UI"/>
                        </a:rPr>
                        <a:t>(фиксацию) </a:t>
                      </a:r>
                      <a:r>
                        <a:rPr sz="950" i="1" spc="-25" dirty="0">
                          <a:latin typeface="Segoe UI"/>
                          <a:cs typeface="Segoe UI"/>
                        </a:rPr>
                        <a:t>до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отгрузки</a:t>
                      </a:r>
                      <a:r>
                        <a:rPr sz="950" i="1" spc="2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spc="-10" dirty="0">
                          <a:latin typeface="Segoe UI"/>
                          <a:cs typeface="Segoe UI"/>
                        </a:rPr>
                        <a:t>товара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143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2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УКЭП,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используемую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подписания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предмет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срока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действия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соответствия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организации,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от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которой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направлен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документ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143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70040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71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двумя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подписями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6383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обработан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ошибкой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наименовании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файла:</a:t>
                      </a:r>
                      <a:r>
                        <a:rPr sz="950" spc="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N3=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0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i="1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i="1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N4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0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(Титул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Продавца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документ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отгрузки)</a:t>
                      </a:r>
                      <a:r>
                        <a:rPr sz="950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был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Продавцом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подан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проверку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(фиксацию)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3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название</a:t>
                      </a:r>
                      <a:r>
                        <a:rPr sz="950" spc="3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файла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R_T_A_O_GGGGMMDD_N1_N2_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N3_N4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_N5_N6_N7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Правильная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запись</a:t>
                      </a:r>
                      <a:r>
                        <a:rPr sz="950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N3=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1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b="1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N4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1:</a:t>
                      </a:r>
                      <a:r>
                        <a:rPr sz="950" spc="254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R_T_A_O_GGGGMMDD_N1_0_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1_1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_0_0_00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395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b="1" spc="-25" dirty="0">
                          <a:latin typeface="Segoe UI"/>
                          <a:cs typeface="Segoe UI"/>
                        </a:rPr>
                        <a:t>277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двумя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подписями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6383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обработан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ошибкой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Данные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Титуле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Покупателя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двумя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подписями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отличаются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данных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исходном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(Титул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Продавца)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Проверить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содержание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ранее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направленного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отгрузки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65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продукции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между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/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перемещение</a:t>
                      </a:r>
                      <a:r>
                        <a:rPr sz="950" spc="20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между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МОД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  <a:lnB w="12700">
                      <a:solidFill>
                        <a:srgbClr val="7F7F7F"/>
                      </a:solidFill>
                      <a:prstDash val="solid"/>
                    </a:lnB>
                  </a:tcPr>
                </a:tc>
              </a:tr>
              <a:tr h="1158240">
                <a:tc>
                  <a:txBody>
                    <a:bodyPr/>
                    <a:lstStyle/>
                    <a:p>
                      <a:pPr marL="147320" marR="144780" indent="3175" algn="ctr">
                        <a:lnSpc>
                          <a:spcPct val="105400"/>
                        </a:lnSpc>
                        <a:spcBef>
                          <a:spcPts val="37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125</a:t>
                      </a:r>
                      <a:r>
                        <a:rPr sz="950" b="1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если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файл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корректен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по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структуре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27000" marR="113030" indent="-7620" algn="ctr">
                        <a:lnSpc>
                          <a:spcPct val="105400"/>
                        </a:lnSpc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71</a:t>
                      </a:r>
                      <a:r>
                        <a:rPr sz="950" b="1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если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указали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N3=1,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N4=1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6990" marB="0"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Ошибки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структуры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файла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Структура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XML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прошла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проверку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схеме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XSD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7F7F7F"/>
                      </a:solidFill>
                      <a:prstDash val="solid"/>
                    </a:lnL>
                    <a:lnR w="12700">
                      <a:solidFill>
                        <a:srgbClr val="7F7F7F"/>
                      </a:solidFill>
                      <a:prstDash val="solid"/>
                    </a:lnR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6520" marR="121285">
                        <a:lnSpc>
                          <a:spcPct val="105400"/>
                        </a:lnSpc>
                        <a:spcBef>
                          <a:spcPts val="37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Обратиться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тех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поддержку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вашим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провайдерам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ЭДО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и/или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учётной</a:t>
                      </a:r>
                      <a:r>
                        <a:rPr sz="950" spc="5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системы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описанием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проблемы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описании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ошибки,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которую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вы</a:t>
                      </a:r>
                      <a:r>
                        <a:rPr sz="950" spc="25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получили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от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выслать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скрин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7F7F7F"/>
                      </a:solidFill>
                      <a:prstDash val="solid"/>
                    </a:lnL>
                    <a:lnT w="12700">
                      <a:solidFill>
                        <a:srgbClr val="7F7F7F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Атрибуты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электронного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УПД:</a:t>
            </a:r>
            <a:r>
              <a:rPr spc="-2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заполнение,</a:t>
            </a:r>
            <a:r>
              <a:rPr spc="-9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ошибки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205357"/>
          <a:ext cx="11236325" cy="5143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9095"/>
                <a:gridCol w="1419225"/>
                <a:gridCol w="5024120"/>
                <a:gridCol w="3068320"/>
              </a:tblGrid>
              <a:tr h="2578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Атрибут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12700">
                      <a:solidFill>
                        <a:srgbClr val="A5A5A5"/>
                      </a:solidFill>
                      <a:prstDash val="solid"/>
                    </a:lnR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Документ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b="1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указывается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A5A5A5"/>
                      </a:solidFill>
                      <a:prstDash val="solid"/>
                    </a:lnL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33655"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&lt;СвПрод&gt;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5244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 marR="233045" indent="-5715" algn="ctr">
                        <a:lnSpc>
                          <a:spcPct val="105500"/>
                        </a:lnSpc>
                        <a:spcBef>
                          <a:spcPts val="2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продавце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(строки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2,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2а,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2б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Наименование,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ЮЛ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пр.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сведения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Продавца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&lt;СвПокуп&gt;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65405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 marR="233045" indent="-6350" algn="ctr">
                        <a:lnSpc>
                          <a:spcPct val="105400"/>
                        </a:lnSpc>
                        <a:spcBef>
                          <a:spcPts val="34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покупателе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(строки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6,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6а,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6б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Наименование,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ЮЛ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физ.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лица,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пр.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сведения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Покупателя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10052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&lt;ГрузОтпр&gt;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6860" marR="268605" algn="ctr">
                        <a:lnSpc>
                          <a:spcPct val="105400"/>
                        </a:lnSpc>
                        <a:spcBef>
                          <a:spcPts val="35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ДОП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99390" marR="184785" algn="ctr">
                        <a:lnSpc>
                          <a:spcPct val="1055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УКД</a:t>
                      </a:r>
                      <a:r>
                        <a:rPr sz="95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эти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блоки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заполняются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2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грузоотправителе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(строка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3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Наименование,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ЮЛ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b="1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месту</a:t>
                      </a:r>
                      <a:r>
                        <a:rPr sz="950" b="1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фактической</a:t>
                      </a:r>
                      <a:r>
                        <a:rPr sz="950" b="1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отгрузки</a:t>
                      </a:r>
                      <a:r>
                        <a:rPr sz="950" b="1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ИНН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физ.лица,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фактический</a:t>
                      </a:r>
                      <a:r>
                        <a:rPr sz="950" b="1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пр.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сведения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 marR="770255">
                        <a:lnSpc>
                          <a:spcPct val="105400"/>
                        </a:lnSpc>
                        <a:spcBef>
                          <a:spcPts val="35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МОД-Грузоотправитель</a:t>
                      </a:r>
                      <a:r>
                        <a:rPr sz="950" spc="3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Продавца</a:t>
                      </a:r>
                      <a:r>
                        <a:rPr sz="950" spc="3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МТ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/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ЕГАИС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ЕГАИС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10052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&lt;ГрузПолуч&gt;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форматов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ДОП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99390" marR="18542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УКД и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эти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блоки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заполняются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517525">
                        <a:lnSpc>
                          <a:spcPct val="105400"/>
                        </a:lnSpc>
                        <a:spcBef>
                          <a:spcPts val="3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грузополучателе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его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(строка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4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Наименование,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ЮЛ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КПП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ИНН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физ.лица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b="1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месту</a:t>
                      </a:r>
                      <a:r>
                        <a:rPr sz="950" b="1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фактической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отгрузки</a:t>
                      </a:r>
                      <a:r>
                        <a:rPr sz="950" b="1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,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фактический</a:t>
                      </a:r>
                      <a:r>
                        <a:rPr sz="950" b="1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b="1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пр.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сведения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МОД-Грузополучатель</a:t>
                      </a:r>
                      <a:r>
                        <a:rPr sz="950" spc="3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Покупателя</a:t>
                      </a:r>
                      <a:r>
                        <a:rPr sz="950" spc="3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не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зарегистрирован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заблокирован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ЕГАИС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700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&lt;ОКЕИ_Тов&gt;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 marR="233045" indent="-5715" algn="ctr">
                        <a:lnSpc>
                          <a:spcPct val="105500"/>
                        </a:lnSpc>
                        <a:spcBef>
                          <a:spcPts val="969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210185">
                        <a:lnSpc>
                          <a:spcPct val="105400"/>
                        </a:lnSpc>
                        <a:spcBef>
                          <a:spcPts val="37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единицы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2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(графа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счета-фактуры).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Принимает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соответствии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Общероссийским</a:t>
                      </a:r>
                      <a:r>
                        <a:rPr sz="950" u="sng" spc="155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классификатором</a:t>
                      </a:r>
                      <a:r>
                        <a:rPr sz="950" u="sng" spc="15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единиц</a:t>
                      </a:r>
                      <a:r>
                        <a:rPr sz="950" u="sng" spc="85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30" dirty="0">
                          <a:solidFill>
                            <a:srgbClr val="0563C0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0000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112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литр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796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шт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&lt;НаимЕдИзм&gt;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47015" marR="233045" indent="-635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Наименование</a:t>
                      </a:r>
                      <a:r>
                        <a:rPr sz="950" spc="2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единицы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25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(графа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2а</a:t>
                      </a:r>
                      <a:r>
                        <a:rPr sz="950" spc="2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Формируется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автоматически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соответствии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указанным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&lt;ОКЕИ_Тов&gt;.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 marR="90805">
                        <a:lnSpc>
                          <a:spcPts val="1200"/>
                        </a:lnSpc>
                        <a:spcBef>
                          <a:spcPts val="5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&lt;ОКЕИ_Тов&gt;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0000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автоматическое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формирование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наименования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единицы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производится.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Наименование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единицы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указывается пользователем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  <a:lnB w="12700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A5A5A5"/>
                      </a:solidFill>
                      <a:prstDash val="solid"/>
                    </a:lnL>
                    <a:lnR w="12700">
                      <a:solidFill>
                        <a:srgbClr val="A5A5A5"/>
                      </a:solidFill>
                      <a:prstDash val="solid"/>
                    </a:lnR>
                    <a:lnT w="12700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A5A5A5"/>
                      </a:solidFill>
                      <a:prstDash val="solid"/>
                    </a:lnL>
                    <a:lnT w="12700">
                      <a:solidFill>
                        <a:srgbClr val="A5A5A5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33375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728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Атрибуты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электронного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УПД:</a:t>
            </a:r>
            <a:r>
              <a:rPr spc="-2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заполнение,</a:t>
            </a:r>
            <a:r>
              <a:rPr spc="-9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ошибки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172591"/>
          <a:ext cx="11236325" cy="4663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9095"/>
                <a:gridCol w="1440180"/>
                <a:gridCol w="5034915"/>
                <a:gridCol w="3036570"/>
              </a:tblGrid>
              <a:tr h="2578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Атрибут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Документ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b="1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указывается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10318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&lt;АдрРФ&gt;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57175" marR="241935" indent="-6985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164465">
                        <a:lnSpc>
                          <a:spcPct val="105400"/>
                        </a:lnSpc>
                        <a:spcBef>
                          <a:spcPts val="2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Адрес,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указанный</a:t>
                      </a:r>
                      <a:r>
                        <a:rPr sz="950" spc="20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ЕГРЮЛ/почтовый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адрес/адрес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регистрации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месту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жительства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(по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месту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пребывания)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ИП,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указанный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ЕГРИП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(реквизиты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адреса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на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территории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РФ)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Пример: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&lt;АдрРФ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Индекс="123456"</a:t>
                      </a:r>
                      <a:r>
                        <a:rPr sz="950" spc="1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КодРегион=«12"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НаимРегион=«Название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области"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Город="г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Город"</a:t>
                      </a:r>
                      <a:r>
                        <a:rPr sz="950" spc="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Улица="ул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Удица"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Дом=«12"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Кварт=«34"/&gt;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3655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&lt;АдрГАР&gt;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79375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175" marR="241935" indent="-6985" algn="ctr">
                        <a:lnSpc>
                          <a:spcPct val="105500"/>
                        </a:lnSpc>
                        <a:spcBef>
                          <a:spcPts val="45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7785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1298575">
                        <a:lnSpc>
                          <a:spcPts val="1580"/>
                        </a:lnSpc>
                        <a:spcBef>
                          <a:spcPts val="2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соответствии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государственным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адресным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реестром </a:t>
                      </a: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Пример: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ts val="1075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&lt;АдрГАР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ИдНом="1ee2345e-12be-3fb4-56ac-78901cf12345"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Индекс=«123456"&gt;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25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25558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&lt;ИнфПолФХЖ1&gt;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57175" marR="241935" indent="-762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Указание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УПД дополнительных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данных</a:t>
                      </a:r>
                      <a:r>
                        <a:rPr sz="95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факта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хозяйственной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жизни: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81305" indent="-170815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"/>
                        <a:tabLst>
                          <a:tab pos="281305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ID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ЭПД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реквизиты</a:t>
                      </a:r>
                      <a:r>
                        <a:rPr sz="950" spc="2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бумажного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перевозочного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гос.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номер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8194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транспортного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средства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перевозки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81940" marR="125730">
                        <a:lnSpc>
                          <a:spcPct val="105400"/>
                        </a:lnSpc>
                        <a:spcBef>
                          <a:spcPts val="37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Номер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номер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дата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перевозочного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документа,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также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регистрационный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номер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транспортного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средства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(для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бумажном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носителе)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информационном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поле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«Информационное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поле</a:t>
                      </a:r>
                      <a:r>
                        <a:rPr sz="950" spc="2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события</a:t>
                      </a:r>
                      <a:r>
                        <a:rPr sz="950" spc="2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(факта</a:t>
                      </a:r>
                      <a:r>
                        <a:rPr sz="950" spc="5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хозяйственной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жизни)</a:t>
                      </a:r>
                      <a:r>
                        <a:rPr sz="950" spc="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1»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(&lt;ИнфПолФХЖ1&gt;)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файла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обмена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«Информации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продавца»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элементе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&lt;ТекстИнф&gt;.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81305" indent="-170815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281305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ФИАС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ID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(для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ИП)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как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МОД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получателя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81940" marR="171450">
                        <a:lnSpc>
                          <a:spcPct val="105400"/>
                        </a:lnSpc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Идентификатор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Федеральной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информационной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адресной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службы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(ФИАС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ID),)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указывается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информационном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поле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&lt;ИнфПолФХЖ1&gt;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файла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обмена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8194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«Информации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покупателя»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элементt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&lt;ТекстИнф&gt;.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281940" marR="564515">
                        <a:lnSpc>
                          <a:spcPct val="105400"/>
                        </a:lnSpc>
                        <a:spcBef>
                          <a:spcPts val="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атрибута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«Идентиф»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указывается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как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«Покупатель_ФиасИД»,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атрибут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«Значен»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принимает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номер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ГАР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36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знаков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318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marR="615315">
                        <a:lnSpc>
                          <a:spcPct val="105500"/>
                        </a:lnSpc>
                        <a:spcBef>
                          <a:spcPts val="28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перевозке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отсутствуют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или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оформлены</a:t>
                      </a:r>
                      <a:r>
                        <a:rPr sz="950" spc="2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неверно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14300" marR="307975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Если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перевозка</a:t>
                      </a:r>
                      <a:r>
                        <a:rPr sz="950" spc="2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950" spc="2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передаче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продукции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не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производится,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то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качестве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перевозочного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документа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указывается</a:t>
                      </a:r>
                      <a:r>
                        <a:rPr sz="950" spc="2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ТТН,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атрибуте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РегНомер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(номер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ТС)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ставится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прочерк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556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2432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33375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728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Атрибуты</a:t>
            </a:r>
            <a:r>
              <a:rPr spc="-7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электронного</a:t>
            </a:r>
            <a:r>
              <a:rPr spc="-3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УПД:</a:t>
            </a:r>
            <a:r>
              <a:rPr spc="-2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заполнение,</a:t>
            </a:r>
            <a:r>
              <a:rPr spc="-9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ошибки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172591"/>
          <a:ext cx="11236325" cy="496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7185"/>
                <a:gridCol w="1461135"/>
                <a:gridCol w="5055870"/>
                <a:gridCol w="3036570"/>
              </a:tblGrid>
              <a:tr h="2578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Атрибут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354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Документ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Что</a:t>
                      </a:r>
                      <a:r>
                        <a:rPr sz="950" b="1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spc="-10" dirty="0">
                          <a:latin typeface="Segoe UI"/>
                          <a:cs typeface="Segoe UI"/>
                        </a:rPr>
                        <a:t>указывается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Ошибки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0640" marB="0">
                    <a:lnL w="9525">
                      <a:solidFill>
                        <a:srgbClr val="A5A5A5"/>
                      </a:solidFill>
                      <a:prstDash val="solid"/>
                    </a:lnL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986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&lt;СведТов&gt;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67970" marR="254000" indent="-635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7625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Пример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 marR="129539">
                        <a:lnSpc>
                          <a:spcPts val="1200"/>
                        </a:lnSpc>
                        <a:spcBef>
                          <a:spcPts val="50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&lt;СведТов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НомСтр="1"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НаимТов="Пиво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светлое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фильтрованное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пастеризованное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Бавария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&amp;quot;Светлое&amp;quot;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ПЭТ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30л"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ОКЕИ_Тов="796"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НаимЕдИзм="шт"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КолТов="2.000"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ЦенаТов="1111.00"</a:t>
                      </a:r>
                      <a:r>
                        <a:rPr sz="950" spc="1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НалСт="20%"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950" spc="20" dirty="0">
                          <a:latin typeface="Segoe UI"/>
                          <a:cs typeface="Segoe UI"/>
                        </a:rPr>
                        <a:t>СтТовБезНДС=«2222.00"</a:t>
                      </a:r>
                      <a:r>
                        <a:rPr sz="950" spc="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СтТовУчНал=«2666.40"&gt;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55244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19005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&lt;ДопСведТов&gt;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67970" marR="254000" indent="-635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2045970">
                        <a:lnSpc>
                          <a:spcPts val="1580"/>
                        </a:lnSpc>
                        <a:spcBef>
                          <a:spcPts val="2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товара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(в</a:t>
                      </a:r>
                      <a:r>
                        <a:rPr sz="950" spc="1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том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числе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графа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1а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фактуры) </a:t>
                      </a: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Пример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ts val="1070"/>
                        </a:lnSpc>
                      </a:pPr>
                      <a:r>
                        <a:rPr sz="950" b="1" dirty="0">
                          <a:latin typeface="Segoe UI"/>
                          <a:cs typeface="Segoe UI"/>
                        </a:rPr>
                        <a:t>КодТов</a:t>
                      </a:r>
                      <a:r>
                        <a:rPr sz="950" b="1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="4611111111111"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254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marR="952500">
                        <a:lnSpc>
                          <a:spcPct val="105500"/>
                        </a:lnSpc>
                        <a:spcBef>
                          <a:spcPts val="27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Кроме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Кода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товара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присутствуют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а)</a:t>
                      </a:r>
                      <a:r>
                        <a:rPr sz="950" spc="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ГТИН</a:t>
                      </a:r>
                      <a:r>
                        <a:rPr sz="950" b="1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непустым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значением.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430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б)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b="1" dirty="0">
                          <a:latin typeface="Segoe UI"/>
                          <a:cs typeface="Segoe UI"/>
                        </a:rPr>
                        <a:t>КолВедМарк</a:t>
                      </a:r>
                      <a:r>
                        <a:rPr sz="950" b="1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непустым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значением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14300" marR="213995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Если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4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передаются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кеговом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пиве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указанием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(экземплярный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учет)</a:t>
                      </a:r>
                      <a:r>
                        <a:rPr sz="950" spc="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и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сведения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950" spc="1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пиве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потреб.упаковке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без</a:t>
                      </a:r>
                      <a:r>
                        <a:rPr sz="950" spc="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КИ,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то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артикулов</a:t>
                      </a:r>
                      <a:r>
                        <a:rPr sz="950" spc="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пива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потребительской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упаковке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нужно</a:t>
                      </a:r>
                      <a:r>
                        <a:rPr sz="950" spc="1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указывать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ГТИН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и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заполнять</a:t>
                      </a:r>
                      <a:r>
                        <a:rPr sz="950" spc="18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блок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маркировки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КолВедмарк</a:t>
                      </a:r>
                      <a:r>
                        <a:rPr sz="950" spc="6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НомСредИдентТов.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4925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&lt;НомСредИдентТов&gt;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67970" marR="254000" indent="-6350" algn="ctr">
                        <a:lnSpc>
                          <a:spcPct val="105400"/>
                        </a:lnSpc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74295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50" spc="10" dirty="0">
                          <a:latin typeface="Segoe UI"/>
                          <a:cs typeface="Segoe UI"/>
                        </a:rPr>
                        <a:t>Номера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средств</a:t>
                      </a:r>
                      <a:r>
                        <a:rPr sz="950" spc="1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идентификации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товаров.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&lt;КИЗ&gt;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950" spc="245" dirty="0">
                          <a:latin typeface="Segoe UI"/>
                          <a:cs typeface="Segoe UI"/>
                        </a:rPr>
                        <a:t> 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кодов</a:t>
                      </a:r>
                      <a:r>
                        <a:rPr sz="95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идентификации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5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Segoe UI"/>
                          <a:cs typeface="Segoe UI"/>
                        </a:rPr>
                        <a:t>Пример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: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&lt;КИЗ&gt;0104680586211098215l1MFNP&lt;/КИЗ&gt;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110489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spc="-10" dirty="0">
                          <a:latin typeface="Segoe UI"/>
                          <a:cs typeface="Segoe UI"/>
                        </a:rPr>
                        <a:t>&lt;КИЗ&gt;0104680586211098215l13sWY&lt;/КИЗ&gt;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5085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3535" marR="254000" indent="-229235">
                        <a:lnSpc>
                          <a:spcPct val="105400"/>
                        </a:lnSpc>
                        <a:spcBef>
                          <a:spcPts val="295"/>
                        </a:spcBef>
                        <a:buAutoNum type="arabicPeriod"/>
                        <a:tabLst>
                          <a:tab pos="343535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Указанные</a:t>
                      </a:r>
                      <a:r>
                        <a:rPr sz="950" spc="10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229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(КИЗ)</a:t>
                      </a:r>
                      <a:r>
                        <a:rPr sz="950" spc="9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уже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присутствуют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другими</a:t>
                      </a:r>
                      <a:r>
                        <a:rPr sz="950" spc="8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номерами документов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42900" indent="-2286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42900" algn="l"/>
                        </a:tabLst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Указанные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950" spc="1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документе</a:t>
                      </a:r>
                      <a:r>
                        <a:rPr sz="950" spc="1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950" spc="1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не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найдены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34353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ГИС</a:t>
                      </a:r>
                      <a:r>
                        <a:rPr sz="950" spc="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МТ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37465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701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spc="-10" dirty="0">
                          <a:latin typeface="Segoe UI"/>
                          <a:cs typeface="Segoe UI"/>
                        </a:rPr>
                        <a:t>&lt;ОКЕИ_Тов&gt;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7970" marR="254000" indent="-6350" algn="ctr">
                        <a:lnSpc>
                          <a:spcPct val="105400"/>
                        </a:lnSpc>
                        <a:spcBef>
                          <a:spcPts val="98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95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(форматов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СЧФДОП,</a:t>
                      </a:r>
                      <a:r>
                        <a:rPr sz="950" spc="2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10" dirty="0">
                          <a:latin typeface="Segoe UI"/>
                          <a:cs typeface="Segoe UI"/>
                        </a:rPr>
                        <a:t>ДОП),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УПДи,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УКД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12446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 marR="241935">
                        <a:lnSpc>
                          <a:spcPct val="105500"/>
                        </a:lnSpc>
                        <a:spcBef>
                          <a:spcPts val="38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Код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единицы</a:t>
                      </a:r>
                      <a:r>
                        <a:rPr sz="950" spc="17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2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(графа</a:t>
                      </a:r>
                      <a:r>
                        <a:rPr sz="950" spc="1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950" spc="1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счета-фактуры).</a:t>
                      </a:r>
                      <a:r>
                        <a:rPr sz="950" spc="2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Принимает</a:t>
                      </a:r>
                      <a:r>
                        <a:rPr sz="950" spc="1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значение</a:t>
                      </a:r>
                      <a:r>
                        <a:rPr sz="950" spc="1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5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соответствии</a:t>
                      </a:r>
                      <a:r>
                        <a:rPr sz="950" spc="2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950" spc="1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Общероссийским</a:t>
                      </a:r>
                      <a:r>
                        <a:rPr sz="950" u="sng" spc="155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классификатором</a:t>
                      </a:r>
                      <a:r>
                        <a:rPr sz="950" u="sng" spc="15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единиц</a:t>
                      </a:r>
                      <a:r>
                        <a:rPr sz="950" u="sng" spc="85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u="sng" spc="10" dirty="0">
                          <a:solidFill>
                            <a:srgbClr val="0563C0"/>
                          </a:solidFill>
                          <a:uFill>
                            <a:solidFill>
                              <a:srgbClr val="0563C0"/>
                            </a:solidFill>
                          </a:uFill>
                          <a:latin typeface="Segoe UI"/>
                          <a:cs typeface="Segoe UI"/>
                        </a:rPr>
                        <a:t>измерения</a:t>
                      </a:r>
                      <a:r>
                        <a:rPr sz="950" spc="30" dirty="0">
                          <a:solidFill>
                            <a:srgbClr val="0563C0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10" dirty="0"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950" spc="114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0000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112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0" dirty="0">
                          <a:latin typeface="Segoe UI"/>
                          <a:cs typeface="Segoe UI"/>
                        </a:rPr>
                        <a:t>литр</a:t>
                      </a:r>
                      <a:endParaRPr sz="950">
                        <a:latin typeface="Segoe UI"/>
                        <a:cs typeface="Segoe UI"/>
                      </a:endParaRPr>
                    </a:p>
                    <a:p>
                      <a:pPr marL="9398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50" dirty="0">
                          <a:latin typeface="Segoe UI"/>
                          <a:cs typeface="Segoe UI"/>
                        </a:rPr>
                        <a:t>796</a:t>
                      </a:r>
                      <a:r>
                        <a:rPr sz="950" spc="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950" spc="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950" spc="-25" dirty="0">
                          <a:latin typeface="Segoe UI"/>
                          <a:cs typeface="Segoe UI"/>
                        </a:rPr>
                        <a:t>шт</a:t>
                      </a:r>
                      <a:endParaRPr sz="950">
                        <a:latin typeface="Segoe UI"/>
                        <a:cs typeface="Segoe UI"/>
                      </a:endParaRPr>
                    </a:p>
                  </a:txBody>
                  <a:tcPr marL="0" marR="0" marT="4826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2432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1532489" y="2892678"/>
            <a:ext cx="300355" cy="10331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600" b="1" spc="-50" dirty="0">
                <a:solidFill>
                  <a:srgbClr val="BF0000"/>
                </a:solidFill>
                <a:latin typeface="Segoe UI"/>
                <a:cs typeface="Segoe UI"/>
              </a:rPr>
              <a:t>!</a:t>
            </a:r>
            <a:endParaRPr sz="66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8100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4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5801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63666A"/>
                </a:solidFill>
              </a:rPr>
              <a:t>Атрибуты</a:t>
            </a:r>
            <a:r>
              <a:rPr spc="-90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электронного</a:t>
            </a:r>
            <a:r>
              <a:rPr spc="-55" dirty="0">
                <a:solidFill>
                  <a:srgbClr val="63666A"/>
                </a:solidFill>
              </a:rPr>
              <a:t> </a:t>
            </a:r>
            <a:r>
              <a:rPr dirty="0">
                <a:solidFill>
                  <a:srgbClr val="63666A"/>
                </a:solidFill>
              </a:rPr>
              <a:t>УПД:</a:t>
            </a:r>
            <a:r>
              <a:rPr spc="-40" dirty="0">
                <a:solidFill>
                  <a:srgbClr val="63666A"/>
                </a:solidFill>
              </a:rPr>
              <a:t> </a:t>
            </a:r>
            <a:r>
              <a:rPr spc="-10" dirty="0">
                <a:solidFill>
                  <a:srgbClr val="63666A"/>
                </a:solidFill>
              </a:rPr>
              <a:t>&lt;ИнфПолФХЖ1&gt;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41" y="1372616"/>
            <a:ext cx="104775" cy="1047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344" y="4715383"/>
            <a:ext cx="104775" cy="1047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95925" y="2028825"/>
            <a:ext cx="5953125" cy="5429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886650" y="5064862"/>
            <a:ext cx="3657600" cy="15240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покупателя»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3555" y="1284393"/>
            <a:ext cx="10844530" cy="421640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75590">
              <a:lnSpc>
                <a:spcPct val="100000"/>
              </a:lnSpc>
              <a:spcBef>
                <a:spcPts val="484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12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реквизиты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гос.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средства перевозки</a:t>
            </a:r>
            <a:endParaRPr sz="12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  <a:spcBef>
                <a:spcPts val="29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дата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документа,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 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также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регистрационный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(для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бумажном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носителе)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информационном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9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«Информационное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</a:pP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события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(факта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жизни)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1»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(&lt;ИнфПолФХЖ1&gt;)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файла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обмена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«Информации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продавца»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  <a:spcBef>
                <a:spcPts val="110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применении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электронного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 перевозочного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ts val="1065"/>
              </a:lnSpc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НомерПеревозЭлДок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уникального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идентификатора</a:t>
            </a:r>
            <a:r>
              <a:rPr sz="9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ЭПД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ct val="100000"/>
              </a:lnSpc>
              <a:spcBef>
                <a:spcPts val="1025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применении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b="1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9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бумажном</a:t>
            </a:r>
            <a:r>
              <a:rPr sz="9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носителе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  <a:spcBef>
                <a:spcPts val="45"/>
              </a:spcBef>
            </a:pP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Номер</a:t>
            </a:r>
            <a:r>
              <a:rPr sz="900" u="sng" spc="7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бумажного</a:t>
            </a:r>
            <a:r>
              <a:rPr sz="900" u="sng" spc="-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перевозочного документа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ts val="1065"/>
              </a:lnSpc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НомерПеревозДок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900" b="1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b="1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  <a:spcBef>
                <a:spcPts val="575"/>
              </a:spcBef>
            </a:pP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Дата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документа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: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ts val="1065"/>
              </a:lnSpc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ДатаПеревозДок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ct val="100000"/>
              </a:lnSpc>
              <a:spcBef>
                <a:spcPts val="45"/>
              </a:spcBef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даты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бумажного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перевозочного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документа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формате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ДД.ММ.ГГГГ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ct val="100000"/>
              </a:lnSpc>
              <a:spcBef>
                <a:spcPts val="575"/>
              </a:spcBef>
            </a:pP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Сведения</a:t>
            </a:r>
            <a:r>
              <a:rPr sz="900" u="sng" spc="-3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о</a:t>
            </a:r>
            <a:r>
              <a:rPr sz="900" u="sng" spc="4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транспортном</a:t>
            </a:r>
            <a:r>
              <a:rPr sz="900" u="sng" spc="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средстве</a:t>
            </a:r>
            <a:r>
              <a:rPr sz="900" u="sng" spc="25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 </a:t>
            </a:r>
            <a:r>
              <a:rPr sz="900" u="sng" spc="-2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(ТС):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ts val="1065"/>
              </a:lnSpc>
              <a:spcBef>
                <a:spcPts val="45"/>
              </a:spcBef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20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РегНомер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»</a:t>
            </a:r>
            <a:endParaRPr sz="900">
              <a:latin typeface="Segoe UI"/>
              <a:cs typeface="Segoe UI"/>
            </a:endParaRPr>
          </a:p>
          <a:p>
            <a:pPr marL="100965" indent="-71120">
              <a:lnSpc>
                <a:spcPts val="1050"/>
              </a:lnSpc>
              <a:buFont typeface="Arial MT"/>
              <a:buChar char="•"/>
              <a:tabLst>
                <a:tab pos="100965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рег.номера</a:t>
            </a:r>
            <a:r>
              <a:rPr sz="9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ТС.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ts val="1065"/>
              </a:lnSpc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Если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перемещение</a:t>
            </a:r>
            <a:r>
              <a:rPr sz="9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производится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без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привлечения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средства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нет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номера</a:t>
            </a:r>
            <a:r>
              <a:rPr sz="9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транспортного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средства,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то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атрибуте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“-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”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(прочерк).</a:t>
            </a:r>
            <a:endParaRPr sz="900">
              <a:latin typeface="Segoe UI"/>
              <a:cs typeface="Segoe UI"/>
            </a:endParaRPr>
          </a:p>
          <a:p>
            <a:pPr marL="29845">
              <a:lnSpc>
                <a:spcPct val="100000"/>
              </a:lnSpc>
              <a:spcBef>
                <a:spcPts val="1100"/>
              </a:spcBef>
            </a:pPr>
            <a:r>
              <a:rPr sz="900" dirty="0">
                <a:solidFill>
                  <a:srgbClr val="BF0000"/>
                </a:solidFill>
                <a:latin typeface="Segoe UI"/>
                <a:cs typeface="Segoe UI"/>
              </a:rPr>
              <a:t>Важно!</a:t>
            </a:r>
            <a:r>
              <a:rPr sz="900" spc="-30" dirty="0">
                <a:solidFill>
                  <a:srgbClr val="BF0000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Каждая</a:t>
            </a:r>
            <a:r>
              <a:rPr sz="9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пара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атрибутов</a:t>
            </a:r>
            <a:r>
              <a:rPr sz="9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</a:t>
            </a:r>
            <a:r>
              <a:rPr sz="9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передаются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отдельном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элементе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«Текстовая</a:t>
            </a:r>
            <a:r>
              <a:rPr sz="900" b="1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информация»</a:t>
            </a:r>
            <a:r>
              <a:rPr sz="9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(&lt;ТекстИнф&gt;).</a:t>
            </a:r>
            <a:endParaRPr sz="9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900">
              <a:latin typeface="Segoe UI"/>
              <a:cs typeface="Segoe UI"/>
            </a:endParaRPr>
          </a:p>
          <a:p>
            <a:pPr marL="292735">
              <a:lnSpc>
                <a:spcPct val="100000"/>
              </a:lnSpc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ФИАС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ID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(для</a:t>
            </a:r>
            <a:r>
              <a:rPr sz="12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ИП)</a:t>
            </a:r>
            <a:r>
              <a:rPr sz="12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МОД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получателя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ts val="1065"/>
              </a:lnSpc>
              <a:spcBef>
                <a:spcPts val="500"/>
              </a:spcBef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Идентификатор</a:t>
            </a:r>
            <a:r>
              <a:rPr sz="9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Федеральной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информационной</a:t>
            </a:r>
            <a:r>
              <a:rPr sz="90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адресной</a:t>
            </a:r>
            <a:r>
              <a:rPr sz="9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службы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(ФИАС</a:t>
            </a:r>
            <a:r>
              <a:rPr sz="900" spc="-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ID),)</a:t>
            </a:r>
            <a:r>
              <a:rPr sz="9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9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информационном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endParaRPr sz="900">
              <a:latin typeface="Segoe UI"/>
              <a:cs typeface="Segoe UI"/>
            </a:endParaRPr>
          </a:p>
          <a:p>
            <a:pPr marL="44450">
              <a:lnSpc>
                <a:spcPts val="1050"/>
              </a:lnSpc>
            </a:pP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«Информационное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поле</a:t>
            </a:r>
            <a:r>
              <a:rPr sz="9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события</a:t>
            </a:r>
            <a:r>
              <a:rPr sz="900" b="1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(факта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хозяйственной</a:t>
            </a:r>
            <a:r>
              <a:rPr sz="9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жизни)</a:t>
            </a:r>
            <a:r>
              <a:rPr sz="900" b="1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1»</a:t>
            </a:r>
            <a:r>
              <a:rPr sz="9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(&lt;ИнфПолФХЖ1&gt;)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файла</a:t>
            </a:r>
            <a:r>
              <a:rPr sz="900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обмена</a:t>
            </a:r>
            <a:r>
              <a:rPr sz="9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«Информаци</a:t>
            </a:r>
            <a:endParaRPr sz="900">
              <a:latin typeface="Segoe UI"/>
              <a:cs typeface="Segoe UI"/>
            </a:endParaRPr>
          </a:p>
          <a:p>
            <a:pPr marL="83820" indent="-71120">
              <a:lnSpc>
                <a:spcPts val="1065"/>
              </a:lnSpc>
              <a:buFont typeface="Arial MT"/>
              <a:buChar char="•"/>
              <a:tabLst>
                <a:tab pos="83820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атрибута</a:t>
            </a:r>
            <a:r>
              <a:rPr sz="9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«Идентиф»</a:t>
            </a:r>
            <a:r>
              <a:rPr sz="900" b="1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указывается</a:t>
            </a:r>
            <a:r>
              <a:rPr sz="9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как</a:t>
            </a:r>
            <a:r>
              <a:rPr sz="9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«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Покупатель_ФиасИД»</a:t>
            </a:r>
            <a:endParaRPr sz="900">
              <a:latin typeface="Segoe UI"/>
              <a:cs typeface="Segoe UI"/>
            </a:endParaRPr>
          </a:p>
          <a:p>
            <a:pPr marL="83820" indent="-71120">
              <a:lnSpc>
                <a:spcPct val="100000"/>
              </a:lnSpc>
              <a:spcBef>
                <a:spcPts val="50"/>
              </a:spcBef>
              <a:buFont typeface="Arial MT"/>
              <a:buChar char="•"/>
              <a:tabLst>
                <a:tab pos="83820" algn="l"/>
              </a:tabLst>
            </a:pP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атрибут</a:t>
            </a:r>
            <a:r>
              <a:rPr sz="9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«Значен» 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принимает</a:t>
            </a:r>
            <a:r>
              <a:rPr sz="9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dirty="0">
                <a:solidFill>
                  <a:srgbClr val="63666A"/>
                </a:solidFill>
                <a:latin typeface="Segoe UI"/>
                <a:cs typeface="Segoe UI"/>
              </a:rPr>
              <a:t>значение</a:t>
            </a:r>
            <a:r>
              <a:rPr sz="900" spc="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номер</a:t>
            </a:r>
            <a:r>
              <a:rPr sz="9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ГАР</a:t>
            </a:r>
            <a:r>
              <a:rPr sz="900" b="1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63666A"/>
                </a:solidFill>
                <a:latin typeface="Segoe UI"/>
                <a:cs typeface="Segoe UI"/>
              </a:rPr>
              <a:t>36</a:t>
            </a:r>
            <a:r>
              <a:rPr sz="9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63666A"/>
                </a:solidFill>
                <a:latin typeface="Segoe UI"/>
                <a:cs typeface="Segoe UI"/>
              </a:rPr>
              <a:t>знаков</a:t>
            </a:r>
            <a:r>
              <a:rPr sz="900" spc="-10" dirty="0">
                <a:solidFill>
                  <a:srgbClr val="63666A"/>
                </a:solidFill>
                <a:latin typeface="Segoe UI"/>
                <a:cs typeface="Segoe UI"/>
              </a:rPr>
              <a:t>,</a:t>
            </a:r>
            <a:endParaRPr sz="900">
              <a:latin typeface="Segoe UI"/>
              <a:cs typeface="Segoe U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86575" y="4762500"/>
            <a:ext cx="4297495" cy="9906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95312" y="6468427"/>
            <a:ext cx="35566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Методические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рекомендации</a:t>
            </a:r>
            <a:r>
              <a:rPr sz="1200" b="1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п.7.10.1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u="sng" spc="-10" dirty="0">
                <a:solidFill>
                  <a:srgbClr val="0563C0"/>
                </a:solidFill>
                <a:uFill>
                  <a:solidFill>
                    <a:srgbClr val="0563C0"/>
                  </a:solidFill>
                </a:uFill>
                <a:latin typeface="Segoe UI"/>
                <a:cs typeface="Segoe UI"/>
              </a:rPr>
              <a:t>ссылка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41391" y="2847975"/>
            <a:ext cx="4122832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Виды</a:t>
            </a:r>
            <a:r>
              <a:rPr sz="2400" spc="-6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товарооборота</a:t>
            </a:r>
            <a:r>
              <a:rPr sz="2400" spc="-7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в</a:t>
            </a:r>
            <a:r>
              <a:rPr sz="2400" spc="-90" dirty="0">
                <a:solidFill>
                  <a:srgbClr val="63666A"/>
                </a:solidFill>
              </a:rPr>
              <a:t> </a:t>
            </a:r>
            <a:r>
              <a:rPr sz="2400" spc="-25" dirty="0">
                <a:solidFill>
                  <a:srgbClr val="63666A"/>
                </a:solidFill>
              </a:rPr>
              <a:t>УПД</a:t>
            </a:r>
            <a:endParaRPr sz="240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6001" y="1995932"/>
          <a:ext cx="11236325" cy="3093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2785"/>
                <a:gridCol w="2856229"/>
                <a:gridCol w="7611744"/>
              </a:tblGrid>
              <a:tr h="304800"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400" b="1" spc="-25" dirty="0">
                          <a:solidFill>
                            <a:srgbClr val="63666A"/>
                          </a:solidFill>
                          <a:latin typeface="Segoe UI"/>
                          <a:cs typeface="Segoe UI"/>
                        </a:rPr>
                        <a:t>КОД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42544" marB="0"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ВИД</a:t>
                      </a:r>
                      <a:r>
                        <a:rPr sz="1400" b="1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ТОВАРООБОРОТА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42544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ПРИМЕЧАНИЕ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42544" marB="0">
                    <a:lnL w="9525">
                      <a:solidFill>
                        <a:srgbClr val="A5A5A5"/>
                      </a:solidFill>
                      <a:prstDash val="solid"/>
                    </a:lnL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1325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550" b="1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8</a:t>
                      </a:r>
                      <a:endParaRPr sz="1550">
                        <a:latin typeface="Segoe UI"/>
                        <a:cs typeface="Segoe UI"/>
                      </a:endParaRPr>
                    </a:p>
                  </a:txBody>
                  <a:tcPr marL="0" marR="0" marT="52069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4719" marR="97155" indent="-829310">
                        <a:lnSpc>
                          <a:spcPct val="102899"/>
                        </a:lnSpc>
                        <a:spcBef>
                          <a:spcPts val="290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Возврат</a:t>
                      </a:r>
                      <a:r>
                        <a:rPr sz="1400" b="1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товара</a:t>
                      </a:r>
                      <a:r>
                        <a:rPr sz="1400" b="1" spc="-7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</a:t>
                      </a:r>
                      <a:r>
                        <a:rPr sz="1400" b="1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Покупателя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Продавцу</a:t>
                      </a:r>
                      <a:r>
                        <a:rPr sz="1400" b="1" spc="-6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350" b="1" spc="-75" baseline="27777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1</a:t>
                      </a:r>
                      <a:endParaRPr sz="1350" baseline="27777">
                        <a:latin typeface="Segoe UI"/>
                        <a:cs typeface="Segoe UI"/>
                      </a:endParaRPr>
                    </a:p>
                  </a:txBody>
                  <a:tcPr marL="0" marR="0" marT="3683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4615" marR="1109980">
                        <a:lnSpc>
                          <a:spcPct val="102899"/>
                        </a:lnSpc>
                        <a:spcBef>
                          <a:spcPts val="290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Обратная</a:t>
                      </a:r>
                      <a:r>
                        <a:rPr sz="1400" b="1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отгрузка</a:t>
                      </a:r>
                      <a:r>
                        <a:rPr sz="1400" b="1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</a:t>
                      </a:r>
                      <a:r>
                        <a:rPr sz="1400" b="1" spc="-4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помощью</a:t>
                      </a:r>
                      <a:r>
                        <a:rPr sz="1400" b="1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1400" b="1" spc="-8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1400" b="1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осуществления</a:t>
                      </a:r>
                      <a:r>
                        <a:rPr sz="1400" b="1" spc="-9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возврата</a:t>
                      </a:r>
                      <a:r>
                        <a:rPr sz="1400" b="1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товара,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полученного</a:t>
                      </a:r>
                      <a:r>
                        <a:rPr sz="1400" b="1" spc="-7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посредством</a:t>
                      </a:r>
                      <a:r>
                        <a:rPr sz="1400" b="1" spc="-8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endParaRPr sz="1400">
                        <a:latin typeface="Segoe UI"/>
                        <a:cs typeface="Segoe UI"/>
                      </a:endParaRPr>
                    </a:p>
                    <a:p>
                      <a:pPr marL="94615" marR="13525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2000" b="1" dirty="0">
                          <a:solidFill>
                            <a:srgbClr val="BF0000"/>
                          </a:solidFill>
                          <a:latin typeface="Segoe UI"/>
                          <a:cs typeface="Segoe UI"/>
                        </a:rPr>
                        <a:t>!</a:t>
                      </a:r>
                      <a:r>
                        <a:rPr sz="2000" b="1" spc="-180" dirty="0">
                          <a:solidFill>
                            <a:srgbClr val="BF0000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При</a:t>
                      </a:r>
                      <a:r>
                        <a:rPr sz="1400" spc="-5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оформлении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возвратного</a:t>
                      </a:r>
                      <a:r>
                        <a:rPr sz="1400" spc="-4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1400" spc="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</a:t>
                      </a:r>
                      <a:r>
                        <a:rPr sz="1400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ИП в</a:t>
                      </a:r>
                      <a:r>
                        <a:rPr sz="1400" spc="-4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1400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ООО</a:t>
                      </a:r>
                      <a:r>
                        <a:rPr sz="1400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</a:t>
                      </a:r>
                      <a:r>
                        <a:rPr sz="1400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указанием</a:t>
                      </a:r>
                      <a:r>
                        <a:rPr sz="1400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вида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товарооборота</a:t>
                      </a:r>
                      <a:r>
                        <a:rPr sz="1400" spc="-5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«8»</a:t>
                      </a:r>
                      <a:r>
                        <a:rPr sz="1400" spc="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(возврат</a:t>
                      </a:r>
                      <a:r>
                        <a:rPr sz="1400" spc="-6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товаров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</a:t>
                      </a:r>
                      <a:r>
                        <a:rPr sz="1400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Покупателя</a:t>
                      </a:r>
                      <a:r>
                        <a:rPr sz="1400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Продавцу).</a:t>
                      </a:r>
                      <a:endParaRPr sz="1400">
                        <a:latin typeface="Segoe UI"/>
                        <a:cs typeface="Segoe UI"/>
                      </a:endParaRPr>
                    </a:p>
                    <a:p>
                      <a:pPr marL="94615">
                        <a:lnSpc>
                          <a:spcPts val="1655"/>
                        </a:lnSpc>
                      </a:pP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это</a:t>
                      </a:r>
                      <a:r>
                        <a:rPr sz="1400" spc="-6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u="sng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Segoe UI"/>
                          <a:cs typeface="Segoe UI"/>
                        </a:rPr>
                        <a:t>не</a:t>
                      </a:r>
                      <a:r>
                        <a:rPr sz="1400" u="sng" spc="-3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u="sng" spc="-2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Segoe UI"/>
                          <a:cs typeface="Segoe UI"/>
                        </a:rPr>
                        <a:t>будет</a:t>
                      </a:r>
                      <a:r>
                        <a:rPr sz="1400" u="sng" spc="-8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u="sng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Segoe UI"/>
                          <a:cs typeface="Segoe UI"/>
                        </a:rPr>
                        <a:t>считаться реализацией</a:t>
                      </a:r>
                      <a:r>
                        <a:rPr sz="1400" spc="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</a:t>
                      </a:r>
                      <a:r>
                        <a:rPr sz="1400" spc="-9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ИП в</a:t>
                      </a:r>
                      <a:r>
                        <a:rPr sz="1400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адрес</a:t>
                      </a:r>
                      <a:r>
                        <a:rPr sz="1400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ООО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683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550" b="1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9</a:t>
                      </a:r>
                      <a:endParaRPr sz="1550">
                        <a:latin typeface="Segoe UI"/>
                        <a:cs typeface="Segoe UI"/>
                      </a:endParaRPr>
                    </a:p>
                  </a:txBody>
                  <a:tcPr marL="0" marR="0" marT="53975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3855" marR="116839" indent="-234315">
                        <a:lnSpc>
                          <a:spcPct val="102899"/>
                        </a:lnSpc>
                        <a:spcBef>
                          <a:spcPts val="300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Передача</a:t>
                      </a:r>
                      <a:r>
                        <a:rPr sz="1400" b="1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/</a:t>
                      </a:r>
                      <a:r>
                        <a:rPr sz="1400" b="1" spc="-6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возврат</a:t>
                      </a:r>
                      <a:r>
                        <a:rPr sz="1400" b="1" spc="-8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товара</a:t>
                      </a:r>
                      <a:r>
                        <a:rPr sz="1400" b="1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на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ответственное</a:t>
                      </a:r>
                      <a:r>
                        <a:rPr sz="1400" b="1" spc="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хранение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810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4615" marR="180340">
                        <a:lnSpc>
                          <a:spcPct val="100600"/>
                        </a:lnSpc>
                        <a:spcBef>
                          <a:spcPts val="340"/>
                        </a:spcBef>
                      </a:pP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Для</a:t>
                      </a:r>
                      <a:r>
                        <a:rPr sz="1400" spc="-7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передачи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сведений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видах</a:t>
                      </a:r>
                      <a:r>
                        <a:rPr sz="1400" spc="-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оборота в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r>
                        <a:rPr sz="1400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функцией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«ДОП» в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качестве</a:t>
                      </a:r>
                      <a:r>
                        <a:rPr sz="1400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документа МХ-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1</a:t>
                      </a:r>
                      <a:r>
                        <a:rPr sz="1400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1400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МХ-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3</a:t>
                      </a:r>
                      <a:r>
                        <a:rPr sz="1400" spc="-4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(передача</a:t>
                      </a:r>
                      <a:r>
                        <a:rPr sz="1400" spc="-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товара</a:t>
                      </a:r>
                      <a:r>
                        <a:rPr sz="1400" spc="-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на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ответственное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хранение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или</a:t>
                      </a:r>
                      <a:r>
                        <a:rPr sz="1400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возврат</a:t>
                      </a:r>
                      <a:r>
                        <a:rPr sz="1400" spc="-8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ответственного</a:t>
                      </a:r>
                      <a:r>
                        <a:rPr sz="1400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хранения)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4318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  <a:lnB w="9525">
                      <a:solidFill>
                        <a:srgbClr val="A5A5A5"/>
                      </a:solidFill>
                      <a:prstDash val="solid"/>
                    </a:lnB>
                  </a:tcPr>
                </a:tc>
              </a:tr>
              <a:tr h="7308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55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10</a:t>
                      </a:r>
                      <a:endParaRPr sz="1550">
                        <a:latin typeface="Segoe UI"/>
                        <a:cs typeface="Segoe UI"/>
                      </a:endParaRPr>
                    </a:p>
                  </a:txBody>
                  <a:tcPr marL="0" marR="0" marT="55244" marB="0"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Расчёт</a:t>
                      </a:r>
                      <a:r>
                        <a:rPr sz="1400" b="1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</a:t>
                      </a:r>
                      <a:r>
                        <a:rPr sz="1400" b="1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чеку</a:t>
                      </a:r>
                      <a:r>
                        <a:rPr sz="1400" b="1" spc="-3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ККТ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B="0">
                    <a:lnL w="9525">
                      <a:solidFill>
                        <a:srgbClr val="A5A5A5"/>
                      </a:solidFill>
                      <a:prstDash val="solid"/>
                    </a:lnL>
                    <a:lnR w="9525">
                      <a:solidFill>
                        <a:srgbClr val="A5A5A5"/>
                      </a:solidFill>
                      <a:prstDash val="solid"/>
                    </a:lnR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4615" marR="175895">
                        <a:lnSpc>
                          <a:spcPct val="100499"/>
                        </a:lnSpc>
                        <a:spcBef>
                          <a:spcPts val="350"/>
                        </a:spcBef>
                      </a:pP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Наличие</a:t>
                      </a:r>
                      <a:r>
                        <a:rPr sz="1400" b="1" spc="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данного</a:t>
                      </a:r>
                      <a:r>
                        <a:rPr sz="1400" b="1" spc="-6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признака</a:t>
                      </a:r>
                      <a:r>
                        <a:rPr sz="1400" b="1" spc="-3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</a:t>
                      </a:r>
                      <a:r>
                        <a:rPr sz="1400" b="1" spc="-2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позволяет</a:t>
                      </a:r>
                      <a:r>
                        <a:rPr sz="1400" b="1" spc="-6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исключить</a:t>
                      </a:r>
                      <a:r>
                        <a:rPr sz="1400" b="1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двойной</a:t>
                      </a:r>
                      <a:r>
                        <a:rPr sz="1400" b="1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учёт</a:t>
                      </a:r>
                      <a:r>
                        <a:rPr sz="1400" b="1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операций</a:t>
                      </a:r>
                      <a:r>
                        <a:rPr sz="1400" b="1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на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балансе</a:t>
                      </a:r>
                      <a:r>
                        <a:rPr sz="1400" b="1" spc="-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виртуального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склада,</a:t>
                      </a:r>
                      <a:r>
                        <a:rPr sz="1400" b="1" spc="-5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когда</a:t>
                      </a:r>
                      <a:r>
                        <a:rPr sz="1400" b="1" spc="-6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в</a:t>
                      </a:r>
                      <a:r>
                        <a:rPr sz="1400" b="1" spc="-5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рамках</a:t>
                      </a:r>
                      <a:r>
                        <a:rPr sz="1400" b="1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одной</a:t>
                      </a:r>
                      <a:r>
                        <a:rPr sz="1400" b="1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сделки</a:t>
                      </a:r>
                      <a:r>
                        <a:rPr sz="1400" b="1" spc="-4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покупателем формируется</a:t>
                      </a:r>
                      <a:r>
                        <a:rPr sz="1400" b="1" spc="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чек</a:t>
                      </a:r>
                      <a:r>
                        <a:rPr sz="1400" b="1" spc="-4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через</a:t>
                      </a:r>
                      <a:r>
                        <a:rPr sz="1400" b="1" spc="-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контрольно-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кассовую</a:t>
                      </a:r>
                      <a:r>
                        <a:rPr sz="1400" b="1" spc="-5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технику</a:t>
                      </a:r>
                      <a:r>
                        <a:rPr sz="1400" b="1" spc="-1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(ККТ)</a:t>
                      </a:r>
                      <a:r>
                        <a:rPr sz="1400" b="1" spc="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и</a:t>
                      </a:r>
                      <a:r>
                        <a:rPr sz="1400" b="1" spc="10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7F7F7F"/>
                          </a:solidFill>
                          <a:latin typeface="Segoe UI"/>
                          <a:cs typeface="Segoe UI"/>
                        </a:rPr>
                        <a:t>УПД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44450" marB="0">
                    <a:lnL w="9525">
                      <a:solidFill>
                        <a:srgbClr val="A5A5A5"/>
                      </a:solidFill>
                      <a:prstDash val="solid"/>
                    </a:lnL>
                    <a:lnT w="9525">
                      <a:solidFill>
                        <a:srgbClr val="A5A5A5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595312" y="1336611"/>
            <a:ext cx="5813425" cy="266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dirty="0">
                <a:solidFill>
                  <a:srgbClr val="7F7F7F"/>
                </a:solidFill>
                <a:latin typeface="Segoe UI"/>
                <a:cs typeface="Segoe UI"/>
              </a:rPr>
              <a:t>Атрибут</a:t>
            </a:r>
            <a:r>
              <a:rPr sz="1550" b="1" spc="21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7F7F7F"/>
                </a:solidFill>
                <a:latin typeface="Segoe UI"/>
                <a:cs typeface="Segoe UI"/>
              </a:rPr>
              <a:t>&lt;ОбстФормСЧФ&gt;:</a:t>
            </a:r>
            <a:r>
              <a:rPr sz="1550" b="1" spc="204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7F7F7F"/>
                </a:solidFill>
                <a:latin typeface="Segoe UI"/>
                <a:cs typeface="Segoe UI"/>
              </a:rPr>
              <a:t>правила</a:t>
            </a:r>
            <a:r>
              <a:rPr sz="1550" b="1" spc="1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7F7F7F"/>
                </a:solidFill>
                <a:latin typeface="Segoe UI"/>
                <a:cs typeface="Segoe UI"/>
              </a:rPr>
              <a:t>заполнения</a:t>
            </a:r>
            <a:r>
              <a:rPr sz="1550" b="1" spc="19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550" b="1" u="sng" dirty="0">
                <a:solidFill>
                  <a:srgbClr val="0070BF"/>
                </a:solidFill>
                <a:uFill>
                  <a:solidFill>
                    <a:srgbClr val="0070BF"/>
                  </a:solidFill>
                </a:uFill>
                <a:latin typeface="Segoe UI"/>
                <a:cs typeface="Segoe UI"/>
              </a:rPr>
              <a:t>п.6.1.</a:t>
            </a:r>
            <a:r>
              <a:rPr sz="1550" b="1" u="sng" spc="204" dirty="0">
                <a:solidFill>
                  <a:srgbClr val="0070BF"/>
                </a:solidFill>
                <a:uFill>
                  <a:solidFill>
                    <a:srgbClr val="0070BF"/>
                  </a:solidFill>
                </a:uFill>
                <a:latin typeface="Segoe UI"/>
                <a:cs typeface="Segoe UI"/>
              </a:rPr>
              <a:t> </a:t>
            </a:r>
            <a:r>
              <a:rPr sz="1550" b="1" u="sng" spc="-25" dirty="0">
                <a:solidFill>
                  <a:srgbClr val="0070BF"/>
                </a:solidFill>
                <a:uFill>
                  <a:solidFill>
                    <a:srgbClr val="0070BF"/>
                  </a:solidFill>
                </a:uFill>
                <a:latin typeface="Segoe UI"/>
                <a:cs typeface="Segoe UI"/>
              </a:rPr>
              <a:t>МР</a:t>
            </a:r>
            <a:endParaRPr sz="15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9119" y="1406525"/>
            <a:ext cx="1634489" cy="6718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114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Постановление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Правительства</a:t>
            </a:r>
            <a:r>
              <a:rPr sz="1400" b="1" spc="-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РФ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N</a:t>
            </a:r>
            <a:r>
              <a:rPr sz="1400" b="1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2173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627376" y="5475351"/>
            <a:ext cx="1050925" cy="841375"/>
            <a:chOff x="2627376" y="5475351"/>
            <a:chExt cx="1050925" cy="841375"/>
          </a:xfrm>
        </p:grpSpPr>
        <p:sp>
          <p:nvSpPr>
            <p:cNvPr id="4" name="object 4"/>
            <p:cNvSpPr/>
            <p:nvPr/>
          </p:nvSpPr>
          <p:spPr>
            <a:xfrm>
              <a:off x="2633726" y="548170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11"/>
                  </a:moveTo>
                  <a:lnTo>
                    <a:pt x="105918" y="828611"/>
                  </a:lnTo>
                  <a:lnTo>
                    <a:pt x="64668" y="820287"/>
                  </a:lnTo>
                  <a:lnTo>
                    <a:pt x="31003" y="797588"/>
                  </a:lnTo>
                  <a:lnTo>
                    <a:pt x="8316" y="763921"/>
                  </a:lnTo>
                  <a:lnTo>
                    <a:pt x="0" y="722693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93"/>
                  </a:lnTo>
                  <a:lnTo>
                    <a:pt x="1029888" y="763921"/>
                  </a:lnTo>
                  <a:lnTo>
                    <a:pt x="1007157" y="797588"/>
                  </a:lnTo>
                  <a:lnTo>
                    <a:pt x="973449" y="820287"/>
                  </a:lnTo>
                  <a:lnTo>
                    <a:pt x="932179" y="828611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33726" y="548170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93"/>
                  </a:lnTo>
                  <a:lnTo>
                    <a:pt x="1029888" y="763921"/>
                  </a:lnTo>
                  <a:lnTo>
                    <a:pt x="1007157" y="797588"/>
                  </a:lnTo>
                  <a:lnTo>
                    <a:pt x="973449" y="820287"/>
                  </a:lnTo>
                  <a:lnTo>
                    <a:pt x="932179" y="828611"/>
                  </a:lnTo>
                  <a:lnTo>
                    <a:pt x="105918" y="828611"/>
                  </a:lnTo>
                  <a:lnTo>
                    <a:pt x="64668" y="820287"/>
                  </a:lnTo>
                  <a:lnTo>
                    <a:pt x="31003" y="797588"/>
                  </a:lnTo>
                  <a:lnTo>
                    <a:pt x="8316" y="763921"/>
                  </a:lnTo>
                  <a:lnTo>
                    <a:pt x="0" y="722693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86075" y="5524500"/>
              <a:ext cx="476250" cy="733425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420350" y="1265300"/>
            <a:ext cx="1059180" cy="831850"/>
            <a:chOff x="10420350" y="1265300"/>
            <a:chExt cx="1059180" cy="831850"/>
          </a:xfrm>
        </p:grpSpPr>
        <p:sp>
          <p:nvSpPr>
            <p:cNvPr id="8" name="object 8"/>
            <p:cNvSpPr/>
            <p:nvPr/>
          </p:nvSpPr>
          <p:spPr>
            <a:xfrm>
              <a:off x="10434700" y="1271650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933450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434700" y="1271650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20350" y="1314449"/>
              <a:ext cx="942975" cy="752475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608326" y="3313176"/>
            <a:ext cx="1050925" cy="841375"/>
            <a:chOff x="2608326" y="3313176"/>
            <a:chExt cx="1050925" cy="841375"/>
          </a:xfrm>
        </p:grpSpPr>
        <p:sp>
          <p:nvSpPr>
            <p:cNvPr id="12" name="object 12"/>
            <p:cNvSpPr/>
            <p:nvPr/>
          </p:nvSpPr>
          <p:spPr>
            <a:xfrm>
              <a:off x="2614676" y="331952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75"/>
                  </a:move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14676" y="331952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475354" y="3859910"/>
            <a:ext cx="76835" cy="139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50" dirty="0">
                <a:latin typeface="Calibri"/>
                <a:cs typeface="Calibri"/>
              </a:rPr>
              <a:t>н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83585" y="3438461"/>
            <a:ext cx="707390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10"/>
              </a:lnSpc>
            </a:pPr>
            <a:r>
              <a:rPr sz="750" spc="-165" dirty="0">
                <a:latin typeface="Calibri"/>
                <a:cs typeface="Calibri"/>
              </a:rPr>
              <a:t>iВSиtoнcтkаж</a:t>
            </a:r>
            <a:r>
              <a:rPr sz="750" spc="45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Катушки</a:t>
            </a:r>
            <a:endParaRPr sz="7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750" spc="-10" dirty="0">
                <a:latin typeface="Calibri"/>
                <a:cs typeface="Calibri"/>
              </a:rPr>
              <a:t>Магнитофон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dirty="0">
                <a:latin typeface="Calibri"/>
                <a:cs typeface="Calibri"/>
              </a:rPr>
              <a:t>Значок</a:t>
            </a:r>
            <a:r>
              <a:rPr sz="750" spc="-15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Символ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Ретро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20" dirty="0">
                <a:latin typeface="Calibri"/>
                <a:cs typeface="Calibri"/>
              </a:rPr>
              <a:t>Стереомагнитофо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81300" y="3419475"/>
            <a:ext cx="733425" cy="628650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/>
              <a:t>Полезная</a:t>
            </a:r>
            <a:r>
              <a:rPr spc="-90" dirty="0"/>
              <a:t> </a:t>
            </a:r>
            <a:r>
              <a:rPr spc="-10" dirty="0"/>
              <a:t>информация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609282" y="3469322"/>
            <a:ext cx="1724660" cy="4629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899"/>
              </a:lnSpc>
              <a:spcBef>
                <a:spcPts val="7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Запись</a:t>
            </a:r>
            <a:r>
              <a:rPr sz="1400" b="1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прошедших мероприятий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44207" y="4399597"/>
            <a:ext cx="1691639" cy="8820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5080">
              <a:lnSpc>
                <a:spcPct val="99800"/>
              </a:lnSpc>
              <a:spcBef>
                <a:spcPts val="130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Список</a:t>
            </a:r>
            <a:r>
              <a:rPr sz="1400" b="1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участников оборота маркированных товаров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200008" y="5687695"/>
            <a:ext cx="152463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Телеграмм</a:t>
            </a:r>
            <a:r>
              <a:rPr sz="1400" b="1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канал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83785" y="2506027"/>
            <a:ext cx="116459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80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Добавление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МОД</a:t>
            </a:r>
            <a:r>
              <a:rPr sz="1400" b="1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b="1" spc="-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ИП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08526" y="5681662"/>
            <a:ext cx="93027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Агрегация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34128" y="1402016"/>
            <a:ext cx="1122045" cy="67246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114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Честное сообщество.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База</a:t>
            </a:r>
            <a:r>
              <a:rPr sz="1400" b="1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знаний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598801" y="4389501"/>
            <a:ext cx="1050925" cy="841375"/>
            <a:chOff x="2598801" y="4389501"/>
            <a:chExt cx="1050925" cy="841375"/>
          </a:xfrm>
        </p:grpSpPr>
        <p:sp>
          <p:nvSpPr>
            <p:cNvPr id="26" name="object 26"/>
            <p:cNvSpPr/>
            <p:nvPr/>
          </p:nvSpPr>
          <p:spPr>
            <a:xfrm>
              <a:off x="2605151" y="439585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75"/>
                  </a:move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05151" y="439585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38450" y="4495800"/>
              <a:ext cx="590550" cy="628650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6475476" y="4360926"/>
            <a:ext cx="1050925" cy="841375"/>
            <a:chOff x="6475476" y="4360926"/>
            <a:chExt cx="1050925" cy="841375"/>
          </a:xfrm>
        </p:grpSpPr>
        <p:sp>
          <p:nvSpPr>
            <p:cNvPr id="30" name="object 30"/>
            <p:cNvSpPr/>
            <p:nvPr/>
          </p:nvSpPr>
          <p:spPr>
            <a:xfrm>
              <a:off x="6481826" y="43672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75"/>
                  </a:move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81826" y="43672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701155" y="4468812"/>
            <a:ext cx="640715" cy="667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15"/>
              </a:lnSpc>
            </a:pPr>
            <a:r>
              <a:rPr sz="750" spc="-90" dirty="0">
                <a:latin typeface="Calibri"/>
                <a:cs typeface="Calibri"/>
              </a:rPr>
              <a:t>FСrрeоeкpСikлужбы</a:t>
            </a:r>
            <a:endParaRPr sz="7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750" spc="-10" dirty="0">
                <a:latin typeface="Calibri"/>
                <a:cs typeface="Calibri"/>
              </a:rPr>
              <a:t>Иконка: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векторные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20" dirty="0">
                <a:latin typeface="Calibri"/>
                <a:cs typeface="Calibri"/>
              </a:rPr>
              <a:t>изображения</a:t>
            </a:r>
            <a:r>
              <a:rPr sz="750" spc="35" dirty="0">
                <a:latin typeface="Calibri"/>
                <a:cs typeface="Calibri"/>
              </a:rPr>
              <a:t> </a:t>
            </a:r>
            <a:r>
              <a:rPr sz="750" spc="-50" dirty="0">
                <a:latin typeface="Calibri"/>
                <a:cs typeface="Calibri"/>
              </a:rPr>
              <a:t>и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иллюстрации,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которые</a:t>
            </a:r>
            <a:r>
              <a:rPr sz="750" spc="-5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можно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696075" y="4448175"/>
            <a:ext cx="647700" cy="647700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6475476" y="1255775"/>
            <a:ext cx="1060450" cy="831850"/>
            <a:chOff x="6475476" y="1255775"/>
            <a:chExt cx="1060450" cy="831850"/>
          </a:xfrm>
        </p:grpSpPr>
        <p:sp>
          <p:nvSpPr>
            <p:cNvPr id="35" name="object 35"/>
            <p:cNvSpPr/>
            <p:nvPr/>
          </p:nvSpPr>
          <p:spPr>
            <a:xfrm>
              <a:off x="6481826" y="1262125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942975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481826" y="1262125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38950" y="1362074"/>
              <a:ext cx="285750" cy="619125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6475476" y="2274951"/>
            <a:ext cx="1060450" cy="831850"/>
            <a:chOff x="6475476" y="2274951"/>
            <a:chExt cx="1060450" cy="831850"/>
          </a:xfrm>
        </p:grpSpPr>
        <p:sp>
          <p:nvSpPr>
            <p:cNvPr id="39" name="object 39"/>
            <p:cNvSpPr/>
            <p:nvPr/>
          </p:nvSpPr>
          <p:spPr>
            <a:xfrm>
              <a:off x="6481826" y="2281301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942975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481826" y="2281301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15125" y="2409825"/>
              <a:ext cx="542925" cy="581025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2598801" y="1265300"/>
            <a:ext cx="1060450" cy="831850"/>
            <a:chOff x="2598801" y="1265300"/>
            <a:chExt cx="1060450" cy="831850"/>
          </a:xfrm>
        </p:grpSpPr>
        <p:sp>
          <p:nvSpPr>
            <p:cNvPr id="43" name="object 43"/>
            <p:cNvSpPr/>
            <p:nvPr/>
          </p:nvSpPr>
          <p:spPr>
            <a:xfrm>
              <a:off x="2605151" y="1271650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942975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605151" y="1271650"/>
              <a:ext cx="1047750" cy="819150"/>
            </a:xfrm>
            <a:custGeom>
              <a:avLst/>
              <a:gdLst/>
              <a:ahLst/>
              <a:cxnLst/>
              <a:rect l="l" t="t" r="r" b="b"/>
              <a:pathLst>
                <a:path w="1047750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42975" y="0"/>
                  </a:lnTo>
                  <a:lnTo>
                    <a:pt x="983724" y="8225"/>
                  </a:lnTo>
                  <a:lnTo>
                    <a:pt x="1017031" y="30654"/>
                  </a:lnTo>
                  <a:lnTo>
                    <a:pt x="1039504" y="63918"/>
                  </a:lnTo>
                  <a:lnTo>
                    <a:pt x="1047750" y="104648"/>
                  </a:lnTo>
                  <a:lnTo>
                    <a:pt x="1047750" y="714375"/>
                  </a:lnTo>
                  <a:lnTo>
                    <a:pt x="1039504" y="755124"/>
                  </a:lnTo>
                  <a:lnTo>
                    <a:pt x="1017031" y="788431"/>
                  </a:lnTo>
                  <a:lnTo>
                    <a:pt x="983724" y="810904"/>
                  </a:lnTo>
                  <a:lnTo>
                    <a:pt x="942975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34785" y="1352791"/>
              <a:ext cx="769620" cy="637540"/>
            </a:xfrm>
            <a:custGeom>
              <a:avLst/>
              <a:gdLst/>
              <a:ahLst/>
              <a:cxnLst/>
              <a:rect l="l" t="t" r="r" b="b"/>
              <a:pathLst>
                <a:path w="769620" h="637539">
                  <a:moveTo>
                    <a:pt x="758597" y="207930"/>
                  </a:moveTo>
                  <a:lnTo>
                    <a:pt x="10770" y="207930"/>
                  </a:lnTo>
                  <a:lnTo>
                    <a:pt x="10770" y="165691"/>
                  </a:lnTo>
                  <a:lnTo>
                    <a:pt x="149718" y="165691"/>
                  </a:lnTo>
                  <a:lnTo>
                    <a:pt x="149718" y="112354"/>
                  </a:lnTo>
                  <a:lnTo>
                    <a:pt x="154487" y="104694"/>
                  </a:lnTo>
                  <a:lnTo>
                    <a:pt x="161873" y="101430"/>
                  </a:lnTo>
                  <a:lnTo>
                    <a:pt x="384995" y="0"/>
                  </a:lnTo>
                  <a:lnTo>
                    <a:pt x="390518" y="0"/>
                  </a:lnTo>
                  <a:lnTo>
                    <a:pt x="489216" y="44850"/>
                  </a:lnTo>
                  <a:lnTo>
                    <a:pt x="387767" y="44850"/>
                  </a:lnTo>
                  <a:lnTo>
                    <a:pt x="189724" y="134703"/>
                  </a:lnTo>
                  <a:lnTo>
                    <a:pt x="189724" y="165844"/>
                  </a:lnTo>
                  <a:lnTo>
                    <a:pt x="758597" y="165844"/>
                  </a:lnTo>
                  <a:lnTo>
                    <a:pt x="758597" y="207930"/>
                  </a:lnTo>
                  <a:close/>
                </a:path>
                <a:path w="769620" h="637539">
                  <a:moveTo>
                    <a:pt x="758597" y="165844"/>
                  </a:moveTo>
                  <a:lnTo>
                    <a:pt x="585799" y="165844"/>
                  </a:lnTo>
                  <a:lnTo>
                    <a:pt x="585799" y="134855"/>
                  </a:lnTo>
                  <a:lnTo>
                    <a:pt x="387767" y="44850"/>
                  </a:lnTo>
                  <a:lnTo>
                    <a:pt x="489216" y="44850"/>
                  </a:lnTo>
                  <a:lnTo>
                    <a:pt x="613640" y="101430"/>
                  </a:lnTo>
                  <a:lnTo>
                    <a:pt x="621032" y="104694"/>
                  </a:lnTo>
                  <a:lnTo>
                    <a:pt x="625795" y="112354"/>
                  </a:lnTo>
                  <a:lnTo>
                    <a:pt x="625795" y="165691"/>
                  </a:lnTo>
                  <a:lnTo>
                    <a:pt x="758597" y="165691"/>
                  </a:lnTo>
                  <a:lnTo>
                    <a:pt x="758597" y="165844"/>
                  </a:lnTo>
                  <a:close/>
                </a:path>
                <a:path w="769620" h="637539">
                  <a:moveTo>
                    <a:pt x="769356" y="637003"/>
                  </a:moveTo>
                  <a:lnTo>
                    <a:pt x="0" y="637003"/>
                  </a:lnTo>
                  <a:lnTo>
                    <a:pt x="0" y="594764"/>
                  </a:lnTo>
                  <a:lnTo>
                    <a:pt x="25080" y="594764"/>
                  </a:lnTo>
                  <a:lnTo>
                    <a:pt x="25080" y="207930"/>
                  </a:lnTo>
                  <a:lnTo>
                    <a:pt x="65086" y="207930"/>
                  </a:lnTo>
                  <a:lnTo>
                    <a:pt x="65086" y="594927"/>
                  </a:lnTo>
                  <a:lnTo>
                    <a:pt x="769356" y="594927"/>
                  </a:lnTo>
                  <a:lnTo>
                    <a:pt x="769356" y="637003"/>
                  </a:lnTo>
                  <a:close/>
                </a:path>
                <a:path w="769620" h="637539">
                  <a:moveTo>
                    <a:pt x="236507" y="462826"/>
                  </a:moveTo>
                  <a:lnTo>
                    <a:pt x="196494" y="462826"/>
                  </a:lnTo>
                  <a:lnTo>
                    <a:pt x="196494" y="207930"/>
                  </a:lnTo>
                  <a:lnTo>
                    <a:pt x="236507" y="207930"/>
                  </a:lnTo>
                  <a:lnTo>
                    <a:pt x="236507" y="462826"/>
                  </a:lnTo>
                  <a:close/>
                </a:path>
                <a:path w="769620" h="637539">
                  <a:moveTo>
                    <a:pt x="329907" y="462826"/>
                  </a:moveTo>
                  <a:lnTo>
                    <a:pt x="290055" y="462826"/>
                  </a:lnTo>
                  <a:lnTo>
                    <a:pt x="290055" y="207930"/>
                  </a:lnTo>
                  <a:lnTo>
                    <a:pt x="329907" y="207930"/>
                  </a:lnTo>
                  <a:lnTo>
                    <a:pt x="329907" y="462826"/>
                  </a:lnTo>
                  <a:close/>
                </a:path>
                <a:path w="769620" h="637539">
                  <a:moveTo>
                    <a:pt x="485623" y="462826"/>
                  </a:moveTo>
                  <a:lnTo>
                    <a:pt x="445770" y="462826"/>
                  </a:lnTo>
                  <a:lnTo>
                    <a:pt x="445770" y="207930"/>
                  </a:lnTo>
                  <a:lnTo>
                    <a:pt x="485623" y="207930"/>
                  </a:lnTo>
                  <a:lnTo>
                    <a:pt x="485623" y="462826"/>
                  </a:lnTo>
                  <a:close/>
                </a:path>
                <a:path w="769620" h="637539">
                  <a:moveTo>
                    <a:pt x="578859" y="462826"/>
                  </a:moveTo>
                  <a:lnTo>
                    <a:pt x="539170" y="462826"/>
                  </a:lnTo>
                  <a:lnTo>
                    <a:pt x="539170" y="207930"/>
                  </a:lnTo>
                  <a:lnTo>
                    <a:pt x="578859" y="207930"/>
                  </a:lnTo>
                  <a:lnTo>
                    <a:pt x="578859" y="462826"/>
                  </a:lnTo>
                  <a:close/>
                </a:path>
                <a:path w="769620" h="637539">
                  <a:moveTo>
                    <a:pt x="769356" y="594927"/>
                  </a:moveTo>
                  <a:lnTo>
                    <a:pt x="710264" y="594927"/>
                  </a:lnTo>
                  <a:lnTo>
                    <a:pt x="710264" y="207930"/>
                  </a:lnTo>
                  <a:lnTo>
                    <a:pt x="750425" y="207930"/>
                  </a:lnTo>
                  <a:lnTo>
                    <a:pt x="750425" y="594764"/>
                  </a:lnTo>
                  <a:lnTo>
                    <a:pt x="769356" y="594764"/>
                  </a:lnTo>
                  <a:lnTo>
                    <a:pt x="769356" y="594927"/>
                  </a:lnTo>
                  <a:close/>
                </a:path>
                <a:path w="769620" h="637539">
                  <a:moveTo>
                    <a:pt x="189724" y="594927"/>
                  </a:moveTo>
                  <a:lnTo>
                    <a:pt x="149718" y="594927"/>
                  </a:lnTo>
                  <a:lnTo>
                    <a:pt x="149718" y="484029"/>
                  </a:lnTo>
                  <a:lnTo>
                    <a:pt x="151285" y="475762"/>
                  </a:lnTo>
                  <a:lnTo>
                    <a:pt x="155564" y="469024"/>
                  </a:lnTo>
                  <a:lnTo>
                    <a:pt x="161921" y="464488"/>
                  </a:lnTo>
                  <a:lnTo>
                    <a:pt x="169720" y="462826"/>
                  </a:lnTo>
                  <a:lnTo>
                    <a:pt x="605633" y="462826"/>
                  </a:lnTo>
                  <a:lnTo>
                    <a:pt x="613438" y="464488"/>
                  </a:lnTo>
                  <a:lnTo>
                    <a:pt x="619800" y="469024"/>
                  </a:lnTo>
                  <a:lnTo>
                    <a:pt x="624083" y="475762"/>
                  </a:lnTo>
                  <a:lnTo>
                    <a:pt x="625652" y="484029"/>
                  </a:lnTo>
                  <a:lnTo>
                    <a:pt x="625652" y="505065"/>
                  </a:lnTo>
                  <a:lnTo>
                    <a:pt x="189724" y="505065"/>
                  </a:lnTo>
                  <a:lnTo>
                    <a:pt x="189724" y="594927"/>
                  </a:lnTo>
                  <a:close/>
                </a:path>
                <a:path w="769620" h="637539">
                  <a:moveTo>
                    <a:pt x="625652" y="594927"/>
                  </a:moveTo>
                  <a:lnTo>
                    <a:pt x="585943" y="594927"/>
                  </a:lnTo>
                  <a:lnTo>
                    <a:pt x="585943" y="505065"/>
                  </a:lnTo>
                  <a:lnTo>
                    <a:pt x="625652" y="505065"/>
                  </a:lnTo>
                  <a:lnTo>
                    <a:pt x="625652" y="594927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04202" y="2526029"/>
            <a:ext cx="1218565" cy="4622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75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Предстоящие мероприятия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589276" y="2284476"/>
            <a:ext cx="1050925" cy="831850"/>
            <a:chOff x="2589276" y="2284476"/>
            <a:chExt cx="1050925" cy="831850"/>
          </a:xfrm>
        </p:grpSpPr>
        <p:sp>
          <p:nvSpPr>
            <p:cNvPr id="48" name="object 48"/>
            <p:cNvSpPr/>
            <p:nvPr/>
          </p:nvSpPr>
          <p:spPr>
            <a:xfrm>
              <a:off x="2595626" y="2290826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933450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595626" y="2290826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2793110" y="2389441"/>
            <a:ext cx="590550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10"/>
              </a:lnSpc>
            </a:pPr>
            <a:r>
              <a:rPr sz="750" spc="-10" dirty="0">
                <a:latin typeface="Calibri"/>
                <a:cs typeface="Calibri"/>
              </a:rPr>
              <a:t>Публичное</a:t>
            </a:r>
            <a:endParaRPr sz="7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750" spc="-10" dirty="0">
                <a:latin typeface="Calibri"/>
                <a:cs typeface="Calibri"/>
              </a:rPr>
              <a:t>выступление</a:t>
            </a:r>
            <a:r>
              <a:rPr sz="750" spc="35" dirty="0">
                <a:latin typeface="Calibri"/>
                <a:cs typeface="Calibri"/>
              </a:rPr>
              <a:t> </a:t>
            </a:r>
            <a:r>
              <a:rPr sz="750" spc="-50" dirty="0">
                <a:latin typeface="Calibri"/>
                <a:cs typeface="Calibri"/>
              </a:rPr>
              <a:t>–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Бесплатные</a:t>
            </a:r>
            <a:r>
              <a:rPr sz="750" spc="500" dirty="0">
                <a:latin typeface="Calibri"/>
                <a:cs typeface="Calibri"/>
              </a:rPr>
              <a:t> </a:t>
            </a:r>
            <a:r>
              <a:rPr sz="750" spc="-10" dirty="0">
                <a:latin typeface="Calibri"/>
                <a:cs typeface="Calibri"/>
              </a:rPr>
              <a:t>иконки:</a:t>
            </a:r>
            <a:r>
              <a:rPr sz="750" spc="-15" dirty="0">
                <a:latin typeface="Calibri"/>
                <a:cs typeface="Calibri"/>
              </a:rPr>
              <a:t> </a:t>
            </a:r>
            <a:r>
              <a:rPr sz="750" spc="-20" dirty="0">
                <a:latin typeface="Calibri"/>
                <a:cs typeface="Calibri"/>
              </a:rPr>
              <a:t>люди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51" name="object 5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90825" y="2371725"/>
            <a:ext cx="666750" cy="657225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6475476" y="5465826"/>
            <a:ext cx="1050925" cy="841375"/>
            <a:chOff x="6475476" y="5465826"/>
            <a:chExt cx="1050925" cy="841375"/>
          </a:xfrm>
        </p:grpSpPr>
        <p:sp>
          <p:nvSpPr>
            <p:cNvPr id="53" name="object 53"/>
            <p:cNvSpPr/>
            <p:nvPr/>
          </p:nvSpPr>
          <p:spPr>
            <a:xfrm>
              <a:off x="6481826" y="54721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11"/>
                  </a:moveTo>
                  <a:lnTo>
                    <a:pt x="105918" y="828611"/>
                  </a:lnTo>
                  <a:lnTo>
                    <a:pt x="64668" y="820287"/>
                  </a:lnTo>
                  <a:lnTo>
                    <a:pt x="31003" y="797588"/>
                  </a:lnTo>
                  <a:lnTo>
                    <a:pt x="8316" y="763921"/>
                  </a:lnTo>
                  <a:lnTo>
                    <a:pt x="0" y="722693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93"/>
                  </a:lnTo>
                  <a:lnTo>
                    <a:pt x="1029888" y="763921"/>
                  </a:lnTo>
                  <a:lnTo>
                    <a:pt x="1007157" y="797588"/>
                  </a:lnTo>
                  <a:lnTo>
                    <a:pt x="973449" y="820287"/>
                  </a:lnTo>
                  <a:lnTo>
                    <a:pt x="932179" y="828611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481826" y="54721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93"/>
                  </a:lnTo>
                  <a:lnTo>
                    <a:pt x="1029888" y="763921"/>
                  </a:lnTo>
                  <a:lnTo>
                    <a:pt x="1007157" y="797588"/>
                  </a:lnTo>
                  <a:lnTo>
                    <a:pt x="973449" y="820287"/>
                  </a:lnTo>
                  <a:lnTo>
                    <a:pt x="932179" y="828611"/>
                  </a:lnTo>
                  <a:lnTo>
                    <a:pt x="105918" y="828611"/>
                  </a:lnTo>
                  <a:lnTo>
                    <a:pt x="64668" y="820287"/>
                  </a:lnTo>
                  <a:lnTo>
                    <a:pt x="31003" y="797588"/>
                  </a:lnTo>
                  <a:lnTo>
                    <a:pt x="8316" y="763921"/>
                  </a:lnTo>
                  <a:lnTo>
                    <a:pt x="0" y="722693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81775" y="5657850"/>
              <a:ext cx="828675" cy="438150"/>
            </a:xfrm>
            <a:prstGeom prst="rect">
              <a:avLst/>
            </a:prstGeom>
          </p:spPr>
        </p:pic>
      </p:grpSp>
      <p:grpSp>
        <p:nvGrpSpPr>
          <p:cNvPr id="56" name="object 56"/>
          <p:cNvGrpSpPr/>
          <p:nvPr/>
        </p:nvGrpSpPr>
        <p:grpSpPr>
          <a:xfrm>
            <a:off x="4256752" y="474726"/>
            <a:ext cx="1241425" cy="508000"/>
            <a:chOff x="4256752" y="474726"/>
            <a:chExt cx="1241425" cy="508000"/>
          </a:xfrm>
        </p:grpSpPr>
        <p:sp>
          <p:nvSpPr>
            <p:cNvPr id="57" name="object 57"/>
            <p:cNvSpPr/>
            <p:nvPr/>
          </p:nvSpPr>
          <p:spPr>
            <a:xfrm>
              <a:off x="4843525" y="481076"/>
              <a:ext cx="647700" cy="495300"/>
            </a:xfrm>
            <a:custGeom>
              <a:avLst/>
              <a:gdLst/>
              <a:ahLst/>
              <a:cxnLst/>
              <a:rect l="l" t="t" r="r" b="b"/>
              <a:pathLst>
                <a:path w="647700" h="495300">
                  <a:moveTo>
                    <a:pt x="584326" y="495300"/>
                  </a:moveTo>
                  <a:lnTo>
                    <a:pt x="63246" y="495300"/>
                  </a:lnTo>
                  <a:lnTo>
                    <a:pt x="38629" y="490309"/>
                  </a:lnTo>
                  <a:lnTo>
                    <a:pt x="18526" y="476710"/>
                  </a:lnTo>
                  <a:lnTo>
                    <a:pt x="4970" y="456563"/>
                  </a:lnTo>
                  <a:lnTo>
                    <a:pt x="0" y="431927"/>
                  </a:lnTo>
                  <a:lnTo>
                    <a:pt x="0" y="63246"/>
                  </a:lnTo>
                  <a:lnTo>
                    <a:pt x="4970" y="38629"/>
                  </a:lnTo>
                  <a:lnTo>
                    <a:pt x="18526" y="18526"/>
                  </a:lnTo>
                  <a:lnTo>
                    <a:pt x="38629" y="4970"/>
                  </a:lnTo>
                  <a:lnTo>
                    <a:pt x="63246" y="0"/>
                  </a:lnTo>
                  <a:lnTo>
                    <a:pt x="584326" y="0"/>
                  </a:lnTo>
                  <a:lnTo>
                    <a:pt x="608963" y="4970"/>
                  </a:lnTo>
                  <a:lnTo>
                    <a:pt x="629110" y="18526"/>
                  </a:lnTo>
                  <a:lnTo>
                    <a:pt x="642709" y="38629"/>
                  </a:lnTo>
                  <a:lnTo>
                    <a:pt x="647700" y="63246"/>
                  </a:lnTo>
                  <a:lnTo>
                    <a:pt x="647700" y="431927"/>
                  </a:lnTo>
                  <a:lnTo>
                    <a:pt x="642709" y="456563"/>
                  </a:lnTo>
                  <a:lnTo>
                    <a:pt x="629110" y="476710"/>
                  </a:lnTo>
                  <a:lnTo>
                    <a:pt x="608963" y="490309"/>
                  </a:lnTo>
                  <a:lnTo>
                    <a:pt x="584326" y="4953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843525" y="481076"/>
              <a:ext cx="647700" cy="495300"/>
            </a:xfrm>
            <a:custGeom>
              <a:avLst/>
              <a:gdLst/>
              <a:ahLst/>
              <a:cxnLst/>
              <a:rect l="l" t="t" r="r" b="b"/>
              <a:pathLst>
                <a:path w="647700" h="495300">
                  <a:moveTo>
                    <a:pt x="0" y="63246"/>
                  </a:moveTo>
                  <a:lnTo>
                    <a:pt x="4970" y="38629"/>
                  </a:lnTo>
                  <a:lnTo>
                    <a:pt x="18526" y="18526"/>
                  </a:lnTo>
                  <a:lnTo>
                    <a:pt x="38629" y="4970"/>
                  </a:lnTo>
                  <a:lnTo>
                    <a:pt x="63246" y="0"/>
                  </a:lnTo>
                  <a:lnTo>
                    <a:pt x="584326" y="0"/>
                  </a:lnTo>
                  <a:lnTo>
                    <a:pt x="608963" y="4970"/>
                  </a:lnTo>
                  <a:lnTo>
                    <a:pt x="629110" y="18526"/>
                  </a:lnTo>
                  <a:lnTo>
                    <a:pt x="642709" y="38629"/>
                  </a:lnTo>
                  <a:lnTo>
                    <a:pt x="647700" y="63246"/>
                  </a:lnTo>
                  <a:lnTo>
                    <a:pt x="647700" y="431927"/>
                  </a:lnTo>
                  <a:lnTo>
                    <a:pt x="642709" y="456563"/>
                  </a:lnTo>
                  <a:lnTo>
                    <a:pt x="629110" y="476710"/>
                  </a:lnTo>
                  <a:lnTo>
                    <a:pt x="608963" y="490309"/>
                  </a:lnTo>
                  <a:lnTo>
                    <a:pt x="584326" y="495300"/>
                  </a:lnTo>
                  <a:lnTo>
                    <a:pt x="63246" y="495300"/>
                  </a:lnTo>
                  <a:lnTo>
                    <a:pt x="38629" y="490309"/>
                  </a:lnTo>
                  <a:lnTo>
                    <a:pt x="18526" y="476710"/>
                  </a:lnTo>
                  <a:lnTo>
                    <a:pt x="4970" y="456563"/>
                  </a:lnTo>
                  <a:lnTo>
                    <a:pt x="0" y="431927"/>
                  </a:lnTo>
                  <a:lnTo>
                    <a:pt x="0" y="63246"/>
                  </a:lnTo>
                  <a:close/>
                </a:path>
              </a:pathLst>
            </a:custGeom>
            <a:ln w="12699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256748" y="529564"/>
              <a:ext cx="1179195" cy="382905"/>
            </a:xfrm>
            <a:custGeom>
              <a:avLst/>
              <a:gdLst/>
              <a:ahLst/>
              <a:cxnLst/>
              <a:rect l="l" t="t" r="r" b="b"/>
              <a:pathLst>
                <a:path w="1179195" h="382905">
                  <a:moveTo>
                    <a:pt x="478345" y="171805"/>
                  </a:moveTo>
                  <a:lnTo>
                    <a:pt x="476135" y="160629"/>
                  </a:lnTo>
                  <a:lnTo>
                    <a:pt x="470090" y="151587"/>
                  </a:lnTo>
                  <a:lnTo>
                    <a:pt x="461048" y="145542"/>
                  </a:lnTo>
                  <a:lnTo>
                    <a:pt x="449872" y="143332"/>
                  </a:lnTo>
                  <a:lnTo>
                    <a:pt x="167995" y="143332"/>
                  </a:lnTo>
                  <a:lnTo>
                    <a:pt x="273342" y="119989"/>
                  </a:lnTo>
                  <a:lnTo>
                    <a:pt x="283692" y="115366"/>
                  </a:lnTo>
                  <a:lnTo>
                    <a:pt x="291211" y="107391"/>
                  </a:lnTo>
                  <a:lnTo>
                    <a:pt x="295198" y="97167"/>
                  </a:lnTo>
                  <a:lnTo>
                    <a:pt x="294982" y="85813"/>
                  </a:lnTo>
                  <a:lnTo>
                    <a:pt x="290360" y="75476"/>
                  </a:lnTo>
                  <a:lnTo>
                    <a:pt x="282384" y="67957"/>
                  </a:lnTo>
                  <a:lnTo>
                    <a:pt x="272161" y="63957"/>
                  </a:lnTo>
                  <a:lnTo>
                    <a:pt x="260819" y="64185"/>
                  </a:lnTo>
                  <a:lnTo>
                    <a:pt x="107061" y="98348"/>
                  </a:lnTo>
                  <a:lnTo>
                    <a:pt x="42710" y="171805"/>
                  </a:lnTo>
                  <a:lnTo>
                    <a:pt x="0" y="171805"/>
                  </a:lnTo>
                  <a:lnTo>
                    <a:pt x="0" y="336943"/>
                  </a:lnTo>
                  <a:lnTo>
                    <a:pt x="28473" y="336943"/>
                  </a:lnTo>
                  <a:lnTo>
                    <a:pt x="53479" y="344055"/>
                  </a:lnTo>
                  <a:lnTo>
                    <a:pt x="74815" y="359714"/>
                  </a:lnTo>
                  <a:lnTo>
                    <a:pt x="102870" y="375373"/>
                  </a:lnTo>
                  <a:lnTo>
                    <a:pt x="148056" y="382498"/>
                  </a:lnTo>
                  <a:lnTo>
                    <a:pt x="250558" y="382498"/>
                  </a:lnTo>
                  <a:lnTo>
                    <a:pt x="263829" y="379793"/>
                  </a:lnTo>
                  <a:lnTo>
                    <a:pt x="274688" y="372452"/>
                  </a:lnTo>
                  <a:lnTo>
                    <a:pt x="282028" y="361594"/>
                  </a:lnTo>
                  <a:lnTo>
                    <a:pt x="284734" y="348322"/>
                  </a:lnTo>
                  <a:lnTo>
                    <a:pt x="284734" y="339217"/>
                  </a:lnTo>
                  <a:lnTo>
                    <a:pt x="281317" y="331241"/>
                  </a:lnTo>
                  <a:lnTo>
                    <a:pt x="275615" y="325551"/>
                  </a:lnTo>
                  <a:lnTo>
                    <a:pt x="279031" y="325551"/>
                  </a:lnTo>
                  <a:lnTo>
                    <a:pt x="292303" y="322859"/>
                  </a:lnTo>
                  <a:lnTo>
                    <a:pt x="303161" y="315518"/>
                  </a:lnTo>
                  <a:lnTo>
                    <a:pt x="310502" y="304647"/>
                  </a:lnTo>
                  <a:lnTo>
                    <a:pt x="313207" y="291388"/>
                  </a:lnTo>
                  <a:lnTo>
                    <a:pt x="312572" y="284683"/>
                  </a:lnTo>
                  <a:lnTo>
                    <a:pt x="310718" y="278358"/>
                  </a:lnTo>
                  <a:lnTo>
                    <a:pt x="307682" y="272567"/>
                  </a:lnTo>
                  <a:lnTo>
                    <a:pt x="303517" y="267474"/>
                  </a:lnTo>
                  <a:lnTo>
                    <a:pt x="314198" y="263105"/>
                  </a:lnTo>
                  <a:lnTo>
                    <a:pt x="322668" y="255651"/>
                  </a:lnTo>
                  <a:lnTo>
                    <a:pt x="328269" y="245846"/>
                  </a:lnTo>
                  <a:lnTo>
                    <a:pt x="330288" y="234442"/>
                  </a:lnTo>
                  <a:lnTo>
                    <a:pt x="327596" y="221170"/>
                  </a:lnTo>
                  <a:lnTo>
                    <a:pt x="320255" y="210312"/>
                  </a:lnTo>
                  <a:lnTo>
                    <a:pt x="309384" y="202971"/>
                  </a:lnTo>
                  <a:lnTo>
                    <a:pt x="296125" y="200279"/>
                  </a:lnTo>
                  <a:lnTo>
                    <a:pt x="449872" y="200279"/>
                  </a:lnTo>
                  <a:lnTo>
                    <a:pt x="461048" y="198069"/>
                  </a:lnTo>
                  <a:lnTo>
                    <a:pt x="470090" y="192024"/>
                  </a:lnTo>
                  <a:lnTo>
                    <a:pt x="476135" y="182981"/>
                  </a:lnTo>
                  <a:lnTo>
                    <a:pt x="478345" y="171805"/>
                  </a:lnTo>
                  <a:close/>
                </a:path>
                <a:path w="1179195" h="382905">
                  <a:moveTo>
                    <a:pt x="1178763" y="47002"/>
                  </a:moveTo>
                  <a:lnTo>
                    <a:pt x="1133436" y="0"/>
                  </a:lnTo>
                  <a:lnTo>
                    <a:pt x="846899" y="270852"/>
                  </a:lnTo>
                  <a:lnTo>
                    <a:pt x="709218" y="129832"/>
                  </a:lnTo>
                  <a:lnTo>
                    <a:pt x="661657" y="175158"/>
                  </a:lnTo>
                  <a:lnTo>
                    <a:pt x="844651" y="363181"/>
                  </a:lnTo>
                  <a:lnTo>
                    <a:pt x="892784" y="318414"/>
                  </a:lnTo>
                  <a:lnTo>
                    <a:pt x="1178763" y="47002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4209669" y="4491354"/>
            <a:ext cx="1591310" cy="67183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11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Срок</a:t>
            </a:r>
            <a:r>
              <a:rPr sz="1400" b="1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передачи маркированного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товара</a:t>
            </a:r>
            <a:r>
              <a:rPr sz="1400" b="1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через</a:t>
            </a:r>
            <a:r>
              <a:rPr sz="1400" b="1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ЭДО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6475476" y="3284601"/>
            <a:ext cx="1050925" cy="831850"/>
            <a:chOff x="6475476" y="3284601"/>
            <a:chExt cx="1050925" cy="831850"/>
          </a:xfrm>
        </p:grpSpPr>
        <p:sp>
          <p:nvSpPr>
            <p:cNvPr id="62" name="object 62"/>
            <p:cNvSpPr/>
            <p:nvPr/>
          </p:nvSpPr>
          <p:spPr>
            <a:xfrm>
              <a:off x="6481826" y="32909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933450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481826" y="32909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38925" y="3381375"/>
              <a:ext cx="762000" cy="628650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4285996" y="3359467"/>
            <a:ext cx="1329055" cy="67246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 algn="just">
              <a:lnSpc>
                <a:spcPct val="100600"/>
              </a:lnSpc>
              <a:spcBef>
                <a:spcPts val="114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Методические рекомендации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по</a:t>
            </a:r>
            <a:r>
              <a:rPr sz="1400" b="1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ЭДО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0418826" y="4332351"/>
            <a:ext cx="1050925" cy="841375"/>
            <a:chOff x="10418826" y="4332351"/>
            <a:chExt cx="1050925" cy="841375"/>
          </a:xfrm>
        </p:grpSpPr>
        <p:sp>
          <p:nvSpPr>
            <p:cNvPr id="67" name="object 67"/>
            <p:cNvSpPr/>
            <p:nvPr/>
          </p:nvSpPr>
          <p:spPr>
            <a:xfrm>
              <a:off x="10425176" y="433870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75"/>
                  </a:move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0425176" y="4338701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29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29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91800" y="4438650"/>
              <a:ext cx="704850" cy="619125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8187690" y="4463478"/>
            <a:ext cx="111887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80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Обновления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 системе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09282" y="5534025"/>
            <a:ext cx="1395730" cy="8820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6985">
              <a:lnSpc>
                <a:spcPct val="102800"/>
              </a:lnSpc>
              <a:spcBef>
                <a:spcPts val="7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Маркировка</a:t>
            </a:r>
            <a:r>
              <a:rPr sz="1400" b="1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по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шагам</a:t>
            </a:r>
            <a:r>
              <a:rPr sz="1400" b="1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50" dirty="0">
                <a:solidFill>
                  <a:srgbClr val="6C6D71"/>
                </a:solidFill>
                <a:latin typeface="Segoe UI"/>
                <a:cs typeface="Segoe UI"/>
              </a:rPr>
              <a:t>–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ts val="1650"/>
              </a:lnSpc>
              <a:spcBef>
                <a:spcPts val="50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все</a:t>
            </a:r>
            <a:r>
              <a:rPr sz="1400" b="1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инструкции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одном</a:t>
            </a:r>
            <a:r>
              <a:rPr sz="1400" b="1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месте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10428351" y="5456301"/>
            <a:ext cx="1050925" cy="831850"/>
            <a:chOff x="10428351" y="5456301"/>
            <a:chExt cx="1050925" cy="831850"/>
          </a:xfrm>
        </p:grpSpPr>
        <p:sp>
          <p:nvSpPr>
            <p:cNvPr id="73" name="object 73"/>
            <p:cNvSpPr/>
            <p:nvPr/>
          </p:nvSpPr>
          <p:spPr>
            <a:xfrm>
              <a:off x="10434701" y="54626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933450" y="819086"/>
                  </a:moveTo>
                  <a:lnTo>
                    <a:pt x="104648" y="819086"/>
                  </a:lnTo>
                  <a:lnTo>
                    <a:pt x="63918" y="810858"/>
                  </a:lnTo>
                  <a:lnTo>
                    <a:pt x="30654" y="788420"/>
                  </a:lnTo>
                  <a:lnTo>
                    <a:pt x="8225" y="755141"/>
                  </a:lnTo>
                  <a:lnTo>
                    <a:pt x="0" y="714387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87"/>
                  </a:lnTo>
                  <a:lnTo>
                    <a:pt x="1029979" y="755141"/>
                  </a:lnTo>
                  <a:lnTo>
                    <a:pt x="1007506" y="788420"/>
                  </a:lnTo>
                  <a:lnTo>
                    <a:pt x="974199" y="810858"/>
                  </a:lnTo>
                  <a:lnTo>
                    <a:pt x="933450" y="819086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0434701" y="54626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87"/>
                  </a:lnTo>
                  <a:lnTo>
                    <a:pt x="1029979" y="755141"/>
                  </a:lnTo>
                  <a:lnTo>
                    <a:pt x="1007506" y="788420"/>
                  </a:lnTo>
                  <a:lnTo>
                    <a:pt x="974199" y="810858"/>
                  </a:lnTo>
                  <a:lnTo>
                    <a:pt x="933450" y="819086"/>
                  </a:lnTo>
                  <a:lnTo>
                    <a:pt x="104648" y="819086"/>
                  </a:lnTo>
                  <a:lnTo>
                    <a:pt x="63918" y="810858"/>
                  </a:lnTo>
                  <a:lnTo>
                    <a:pt x="30654" y="788420"/>
                  </a:lnTo>
                  <a:lnTo>
                    <a:pt x="8225" y="755141"/>
                  </a:lnTo>
                  <a:lnTo>
                    <a:pt x="0" y="714387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591800" y="5553075"/>
              <a:ext cx="638175" cy="628650"/>
            </a:xfrm>
            <a:prstGeom prst="rect">
              <a:avLst/>
            </a:prstGeom>
          </p:spPr>
        </p:pic>
      </p:grpSp>
      <p:sp>
        <p:nvSpPr>
          <p:cNvPr id="76" name="object 76"/>
          <p:cNvSpPr txBox="1"/>
          <p:nvPr/>
        </p:nvSpPr>
        <p:spPr>
          <a:xfrm>
            <a:off x="8194040" y="2263457"/>
            <a:ext cx="1967230" cy="67246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890905">
              <a:lnSpc>
                <a:spcPct val="102899"/>
              </a:lnSpc>
              <a:spcBef>
                <a:spcPts val="75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Инструкция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по</a:t>
            </a:r>
            <a:r>
              <a:rPr sz="1400" b="1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работе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650"/>
              </a:lnSpc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Честный</a:t>
            </a:r>
            <a:r>
              <a:rPr sz="1400" b="1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ЗНАК.Бизнес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194040" y="3438207"/>
            <a:ext cx="1967230" cy="67246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843915">
              <a:lnSpc>
                <a:spcPct val="102899"/>
              </a:lnSpc>
              <a:spcBef>
                <a:spcPts val="7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Новости</a:t>
            </a:r>
            <a:r>
              <a:rPr sz="1400" b="1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по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изменениям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ts val="1650"/>
              </a:lnSpc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Честный</a:t>
            </a:r>
            <a:r>
              <a:rPr sz="1400" b="1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ЗНАК.Бизнес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148955" y="1436687"/>
            <a:ext cx="1967230" cy="4622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80"/>
              </a:spcBef>
            </a:pP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Приложение</a:t>
            </a:r>
            <a:r>
              <a:rPr sz="1400" b="1" spc="5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Честный</a:t>
            </a:r>
            <a:r>
              <a:rPr sz="1400" b="1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ЗНАК.Бизнес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10428351" y="3284601"/>
            <a:ext cx="1050925" cy="831850"/>
            <a:chOff x="10428351" y="3284601"/>
            <a:chExt cx="1050925" cy="831850"/>
          </a:xfrm>
        </p:grpSpPr>
        <p:sp>
          <p:nvSpPr>
            <p:cNvPr id="80" name="object 80"/>
            <p:cNvSpPr/>
            <p:nvPr/>
          </p:nvSpPr>
          <p:spPr>
            <a:xfrm>
              <a:off x="10434701" y="32909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933450" y="819150"/>
                  </a:move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0434701" y="3290951"/>
              <a:ext cx="1038225" cy="819150"/>
            </a:xfrm>
            <a:custGeom>
              <a:avLst/>
              <a:gdLst/>
              <a:ahLst/>
              <a:cxnLst/>
              <a:rect l="l" t="t" r="r" b="b"/>
              <a:pathLst>
                <a:path w="1038225" h="819150">
                  <a:moveTo>
                    <a:pt x="0" y="104648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933450" y="0"/>
                  </a:lnTo>
                  <a:lnTo>
                    <a:pt x="974199" y="8225"/>
                  </a:lnTo>
                  <a:lnTo>
                    <a:pt x="1007506" y="30654"/>
                  </a:lnTo>
                  <a:lnTo>
                    <a:pt x="1029979" y="63918"/>
                  </a:lnTo>
                  <a:lnTo>
                    <a:pt x="1038225" y="104648"/>
                  </a:lnTo>
                  <a:lnTo>
                    <a:pt x="1038225" y="714375"/>
                  </a:lnTo>
                  <a:lnTo>
                    <a:pt x="1029979" y="755124"/>
                  </a:lnTo>
                  <a:lnTo>
                    <a:pt x="1007506" y="788431"/>
                  </a:lnTo>
                  <a:lnTo>
                    <a:pt x="974199" y="810904"/>
                  </a:lnTo>
                  <a:lnTo>
                    <a:pt x="933450" y="819150"/>
                  </a:lnTo>
                  <a:lnTo>
                    <a:pt x="104648" y="819150"/>
                  </a:lnTo>
                  <a:lnTo>
                    <a:pt x="63918" y="810904"/>
                  </a:lnTo>
                  <a:lnTo>
                    <a:pt x="30654" y="788431"/>
                  </a:lnTo>
                  <a:lnTo>
                    <a:pt x="8225" y="755124"/>
                  </a:lnTo>
                  <a:lnTo>
                    <a:pt x="0" y="714375"/>
                  </a:lnTo>
                  <a:lnTo>
                    <a:pt x="0" y="10464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0612247" y="3383546"/>
              <a:ext cx="683260" cy="594360"/>
            </a:xfrm>
            <a:custGeom>
              <a:avLst/>
              <a:gdLst/>
              <a:ahLst/>
              <a:cxnLst/>
              <a:rect l="l" t="t" r="r" b="b"/>
              <a:pathLst>
                <a:path w="683259" h="594360">
                  <a:moveTo>
                    <a:pt x="514057" y="559257"/>
                  </a:moveTo>
                  <a:lnTo>
                    <a:pt x="496849" y="559257"/>
                  </a:lnTo>
                  <a:lnTo>
                    <a:pt x="481609" y="558495"/>
                  </a:lnTo>
                  <a:lnTo>
                    <a:pt x="437832" y="547382"/>
                  </a:lnTo>
                  <a:lnTo>
                    <a:pt x="400481" y="524751"/>
                  </a:lnTo>
                  <a:lnTo>
                    <a:pt x="370992" y="492290"/>
                  </a:lnTo>
                  <a:lnTo>
                    <a:pt x="351891" y="452412"/>
                  </a:lnTo>
                  <a:lnTo>
                    <a:pt x="345211" y="407631"/>
                  </a:lnTo>
                  <a:lnTo>
                    <a:pt x="345960" y="392404"/>
                  </a:lnTo>
                  <a:lnTo>
                    <a:pt x="357085" y="348627"/>
                  </a:lnTo>
                  <a:lnTo>
                    <a:pt x="379717" y="311264"/>
                  </a:lnTo>
                  <a:lnTo>
                    <a:pt x="401764" y="288239"/>
                  </a:lnTo>
                  <a:lnTo>
                    <a:pt x="377304" y="263779"/>
                  </a:lnTo>
                  <a:lnTo>
                    <a:pt x="342341" y="303618"/>
                  </a:lnTo>
                  <a:lnTo>
                    <a:pt x="324815" y="336346"/>
                  </a:lnTo>
                  <a:lnTo>
                    <a:pt x="324815" y="478942"/>
                  </a:lnTo>
                  <a:lnTo>
                    <a:pt x="73634" y="478942"/>
                  </a:lnTo>
                  <a:lnTo>
                    <a:pt x="38112" y="456209"/>
                  </a:lnTo>
                  <a:lnTo>
                    <a:pt x="34696" y="443014"/>
                  </a:lnTo>
                  <a:lnTo>
                    <a:pt x="263652" y="443014"/>
                  </a:lnTo>
                  <a:lnTo>
                    <a:pt x="272669" y="452018"/>
                  </a:lnTo>
                  <a:lnTo>
                    <a:pt x="275818" y="455307"/>
                  </a:lnTo>
                  <a:lnTo>
                    <a:pt x="280187" y="457085"/>
                  </a:lnTo>
                  <a:lnTo>
                    <a:pt x="317449" y="457085"/>
                  </a:lnTo>
                  <a:lnTo>
                    <a:pt x="318884" y="462686"/>
                  </a:lnTo>
                  <a:lnTo>
                    <a:pt x="324815" y="478942"/>
                  </a:lnTo>
                  <a:lnTo>
                    <a:pt x="324815" y="336346"/>
                  </a:lnTo>
                  <a:lnTo>
                    <a:pt x="318884" y="352577"/>
                  </a:lnTo>
                  <a:lnTo>
                    <a:pt x="314312" y="370547"/>
                  </a:lnTo>
                  <a:lnTo>
                    <a:pt x="311569" y="388924"/>
                  </a:lnTo>
                  <a:lnTo>
                    <a:pt x="310642" y="407631"/>
                  </a:lnTo>
                  <a:lnTo>
                    <a:pt x="311378" y="422516"/>
                  </a:lnTo>
                  <a:lnTo>
                    <a:pt x="291934" y="422516"/>
                  </a:lnTo>
                  <a:lnTo>
                    <a:pt x="282917" y="413499"/>
                  </a:lnTo>
                  <a:lnTo>
                    <a:pt x="279768" y="410222"/>
                  </a:lnTo>
                  <a:lnTo>
                    <a:pt x="275399" y="408457"/>
                  </a:lnTo>
                  <a:lnTo>
                    <a:pt x="7785" y="408457"/>
                  </a:lnTo>
                  <a:lnTo>
                    <a:pt x="0" y="416102"/>
                  </a:lnTo>
                  <a:lnTo>
                    <a:pt x="0" y="439724"/>
                  </a:lnTo>
                  <a:lnTo>
                    <a:pt x="1409" y="454215"/>
                  </a:lnTo>
                  <a:lnTo>
                    <a:pt x="21590" y="491782"/>
                  </a:lnTo>
                  <a:lnTo>
                    <a:pt x="59156" y="511949"/>
                  </a:lnTo>
                  <a:lnTo>
                    <a:pt x="73634" y="513359"/>
                  </a:lnTo>
                  <a:lnTo>
                    <a:pt x="343623" y="513359"/>
                  </a:lnTo>
                  <a:lnTo>
                    <a:pt x="353047" y="525983"/>
                  </a:lnTo>
                  <a:lnTo>
                    <a:pt x="392836" y="562127"/>
                  </a:lnTo>
                  <a:lnTo>
                    <a:pt x="441782" y="585584"/>
                  </a:lnTo>
                  <a:lnTo>
                    <a:pt x="496849" y="593826"/>
                  </a:lnTo>
                  <a:lnTo>
                    <a:pt x="514057" y="593826"/>
                  </a:lnTo>
                  <a:lnTo>
                    <a:pt x="514057" y="559257"/>
                  </a:lnTo>
                  <a:close/>
                </a:path>
                <a:path w="683259" h="594360">
                  <a:moveTo>
                    <a:pt x="682904" y="407631"/>
                  </a:moveTo>
                  <a:lnTo>
                    <a:pt x="674662" y="352577"/>
                  </a:lnTo>
                  <a:lnTo>
                    <a:pt x="651256" y="303618"/>
                  </a:lnTo>
                  <a:lnTo>
                    <a:pt x="626211" y="273964"/>
                  </a:lnTo>
                  <a:lnTo>
                    <a:pt x="626211" y="45478"/>
                  </a:lnTo>
                  <a:lnTo>
                    <a:pt x="622693" y="27597"/>
                  </a:lnTo>
                  <a:lnTo>
                    <a:pt x="613041" y="13157"/>
                  </a:lnTo>
                  <a:lnTo>
                    <a:pt x="598601" y="3517"/>
                  </a:lnTo>
                  <a:lnTo>
                    <a:pt x="580720" y="0"/>
                  </a:lnTo>
                  <a:lnTo>
                    <a:pt x="73634" y="0"/>
                  </a:lnTo>
                  <a:lnTo>
                    <a:pt x="55753" y="3517"/>
                  </a:lnTo>
                  <a:lnTo>
                    <a:pt x="41313" y="13157"/>
                  </a:lnTo>
                  <a:lnTo>
                    <a:pt x="31661" y="27597"/>
                  </a:lnTo>
                  <a:lnTo>
                    <a:pt x="28143" y="45478"/>
                  </a:lnTo>
                  <a:lnTo>
                    <a:pt x="28143" y="397522"/>
                  </a:lnTo>
                  <a:lnTo>
                    <a:pt x="62699" y="397522"/>
                  </a:lnTo>
                  <a:lnTo>
                    <a:pt x="62699" y="39192"/>
                  </a:lnTo>
                  <a:lnTo>
                    <a:pt x="67348" y="34556"/>
                  </a:lnTo>
                  <a:lnTo>
                    <a:pt x="587006" y="34556"/>
                  </a:lnTo>
                  <a:lnTo>
                    <a:pt x="591654" y="39192"/>
                  </a:lnTo>
                  <a:lnTo>
                    <a:pt x="591654" y="247637"/>
                  </a:lnTo>
                  <a:lnTo>
                    <a:pt x="585431" y="243865"/>
                  </a:lnTo>
                  <a:lnTo>
                    <a:pt x="569252" y="236054"/>
                  </a:lnTo>
                  <a:lnTo>
                    <a:pt x="551764" y="229679"/>
                  </a:lnTo>
                  <a:lnTo>
                    <a:pt x="533793" y="225107"/>
                  </a:lnTo>
                  <a:lnTo>
                    <a:pt x="515416" y="222351"/>
                  </a:lnTo>
                  <a:lnTo>
                    <a:pt x="496697" y="221424"/>
                  </a:lnTo>
                  <a:lnTo>
                    <a:pt x="479488" y="221424"/>
                  </a:lnTo>
                  <a:lnTo>
                    <a:pt x="479488" y="256006"/>
                  </a:lnTo>
                  <a:lnTo>
                    <a:pt x="496697" y="256006"/>
                  </a:lnTo>
                  <a:lnTo>
                    <a:pt x="511937" y="256743"/>
                  </a:lnTo>
                  <a:lnTo>
                    <a:pt x="555713" y="267881"/>
                  </a:lnTo>
                  <a:lnTo>
                    <a:pt x="593064" y="290512"/>
                  </a:lnTo>
                  <a:lnTo>
                    <a:pt x="622566" y="322973"/>
                  </a:lnTo>
                  <a:lnTo>
                    <a:pt x="641654" y="362851"/>
                  </a:lnTo>
                  <a:lnTo>
                    <a:pt x="648335" y="407631"/>
                  </a:lnTo>
                  <a:lnTo>
                    <a:pt x="647598" y="422871"/>
                  </a:lnTo>
                  <a:lnTo>
                    <a:pt x="636460" y="466648"/>
                  </a:lnTo>
                  <a:lnTo>
                    <a:pt x="613829" y="503986"/>
                  </a:lnTo>
                  <a:lnTo>
                    <a:pt x="591781" y="527024"/>
                  </a:lnTo>
                  <a:lnTo>
                    <a:pt x="616242" y="551472"/>
                  </a:lnTo>
                  <a:lnTo>
                    <a:pt x="651217" y="511632"/>
                  </a:lnTo>
                  <a:lnTo>
                    <a:pt x="674662" y="462686"/>
                  </a:lnTo>
                  <a:lnTo>
                    <a:pt x="681990" y="426351"/>
                  </a:lnTo>
                  <a:lnTo>
                    <a:pt x="682904" y="407631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064295" y="3555118"/>
              <a:ext cx="84277" cy="1338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069340" y="3893076"/>
              <a:ext cx="84295" cy="133875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10666755" y="3466185"/>
              <a:ext cx="554355" cy="259079"/>
            </a:xfrm>
            <a:custGeom>
              <a:avLst/>
              <a:gdLst/>
              <a:ahLst/>
              <a:cxnLst/>
              <a:rect l="l" t="t" r="r" b="b"/>
              <a:pathLst>
                <a:path w="554354" h="259079">
                  <a:moveTo>
                    <a:pt x="169532" y="168160"/>
                  </a:moveTo>
                  <a:lnTo>
                    <a:pt x="59563" y="168160"/>
                  </a:lnTo>
                  <a:lnTo>
                    <a:pt x="59563" y="202730"/>
                  </a:lnTo>
                  <a:lnTo>
                    <a:pt x="169532" y="202730"/>
                  </a:lnTo>
                  <a:lnTo>
                    <a:pt x="169532" y="168160"/>
                  </a:lnTo>
                  <a:close/>
                </a:path>
                <a:path w="554354" h="259079">
                  <a:moveTo>
                    <a:pt x="218706" y="224167"/>
                  </a:moveTo>
                  <a:lnTo>
                    <a:pt x="59563" y="224167"/>
                  </a:lnTo>
                  <a:lnTo>
                    <a:pt x="59563" y="258737"/>
                  </a:lnTo>
                  <a:lnTo>
                    <a:pt x="218706" y="258737"/>
                  </a:lnTo>
                  <a:lnTo>
                    <a:pt x="218706" y="224167"/>
                  </a:lnTo>
                  <a:close/>
                </a:path>
                <a:path w="554354" h="259079">
                  <a:moveTo>
                    <a:pt x="330733" y="112153"/>
                  </a:moveTo>
                  <a:lnTo>
                    <a:pt x="59563" y="112153"/>
                  </a:lnTo>
                  <a:lnTo>
                    <a:pt x="59563" y="146710"/>
                  </a:lnTo>
                  <a:lnTo>
                    <a:pt x="330733" y="146710"/>
                  </a:lnTo>
                  <a:lnTo>
                    <a:pt x="330733" y="112153"/>
                  </a:lnTo>
                  <a:close/>
                </a:path>
                <a:path w="554354" h="259079">
                  <a:moveTo>
                    <a:pt x="554355" y="0"/>
                  </a:moveTo>
                  <a:lnTo>
                    <a:pt x="0" y="0"/>
                  </a:lnTo>
                  <a:lnTo>
                    <a:pt x="0" y="34569"/>
                  </a:lnTo>
                  <a:lnTo>
                    <a:pt x="554355" y="34569"/>
                  </a:lnTo>
                  <a:lnTo>
                    <a:pt x="554355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6" name="object 86"/>
          <p:cNvGrpSpPr/>
          <p:nvPr/>
        </p:nvGrpSpPr>
        <p:grpSpPr>
          <a:xfrm>
            <a:off x="10428351" y="2265426"/>
            <a:ext cx="1050925" cy="841375"/>
            <a:chOff x="10428351" y="2265426"/>
            <a:chExt cx="1050925" cy="841375"/>
          </a:xfrm>
        </p:grpSpPr>
        <p:sp>
          <p:nvSpPr>
            <p:cNvPr id="87" name="object 87"/>
            <p:cNvSpPr/>
            <p:nvPr/>
          </p:nvSpPr>
          <p:spPr>
            <a:xfrm>
              <a:off x="10434701" y="22717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932179" y="828675"/>
                  </a:move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30"/>
                  </a:lnTo>
                  <a:lnTo>
                    <a:pt x="0" y="105918"/>
                  </a:ln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30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0434701" y="2271776"/>
              <a:ext cx="1038225" cy="828675"/>
            </a:xfrm>
            <a:custGeom>
              <a:avLst/>
              <a:gdLst/>
              <a:ahLst/>
              <a:cxnLst/>
              <a:rect l="l" t="t" r="r" b="b"/>
              <a:pathLst>
                <a:path w="1038225" h="828675">
                  <a:moveTo>
                    <a:pt x="0" y="105918"/>
                  </a:moveTo>
                  <a:lnTo>
                    <a:pt x="8316" y="64668"/>
                  </a:lnTo>
                  <a:lnTo>
                    <a:pt x="31003" y="31003"/>
                  </a:lnTo>
                  <a:lnTo>
                    <a:pt x="64668" y="8316"/>
                  </a:lnTo>
                  <a:lnTo>
                    <a:pt x="105918" y="0"/>
                  </a:lnTo>
                  <a:lnTo>
                    <a:pt x="932179" y="0"/>
                  </a:lnTo>
                  <a:lnTo>
                    <a:pt x="973449" y="8316"/>
                  </a:lnTo>
                  <a:lnTo>
                    <a:pt x="1007157" y="31003"/>
                  </a:lnTo>
                  <a:lnTo>
                    <a:pt x="1029888" y="64668"/>
                  </a:lnTo>
                  <a:lnTo>
                    <a:pt x="1038225" y="105918"/>
                  </a:lnTo>
                  <a:lnTo>
                    <a:pt x="1038225" y="722630"/>
                  </a:lnTo>
                  <a:lnTo>
                    <a:pt x="1029888" y="763899"/>
                  </a:lnTo>
                  <a:lnTo>
                    <a:pt x="1007157" y="797607"/>
                  </a:lnTo>
                  <a:lnTo>
                    <a:pt x="973449" y="820338"/>
                  </a:lnTo>
                  <a:lnTo>
                    <a:pt x="932179" y="828675"/>
                  </a:lnTo>
                  <a:lnTo>
                    <a:pt x="105918" y="828675"/>
                  </a:lnTo>
                  <a:lnTo>
                    <a:pt x="64668" y="820338"/>
                  </a:lnTo>
                  <a:lnTo>
                    <a:pt x="31003" y="797607"/>
                  </a:lnTo>
                  <a:lnTo>
                    <a:pt x="8316" y="763899"/>
                  </a:lnTo>
                  <a:lnTo>
                    <a:pt x="0" y="722630"/>
                  </a:lnTo>
                  <a:lnTo>
                    <a:pt x="0" y="105918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15625" y="2352675"/>
              <a:ext cx="409575" cy="6286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7900" y="0"/>
              <a:ext cx="6134100" cy="6857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6057900" cy="6858000"/>
            </a:xfrm>
            <a:custGeom>
              <a:avLst/>
              <a:gdLst/>
              <a:ahLst/>
              <a:cxnLst/>
              <a:rect l="l" t="t" r="r" b="b"/>
              <a:pathLst>
                <a:path w="6057900" h="6858000">
                  <a:moveTo>
                    <a:pt x="6057900" y="6858000"/>
                  </a:moveTo>
                  <a:lnTo>
                    <a:pt x="0" y="6858000"/>
                  </a:lnTo>
                  <a:lnTo>
                    <a:pt x="0" y="0"/>
                  </a:lnTo>
                  <a:lnTo>
                    <a:pt x="6057899" y="0"/>
                  </a:lnTo>
                  <a:lnTo>
                    <a:pt x="6057900" y="685800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22630" y="4841557"/>
            <a:ext cx="155511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egoe UI"/>
                <a:cs typeface="Segoe UI"/>
              </a:rPr>
              <a:t>честныйзнак.рф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22630" y="760031"/>
            <a:ext cx="2410460" cy="763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FFFF"/>
                </a:solidFill>
              </a:rPr>
              <a:t>СПАСИБО</a:t>
            </a:r>
            <a:endParaRPr sz="2400"/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2400" dirty="0">
                <a:solidFill>
                  <a:srgbClr val="FFFFFF"/>
                </a:solidFill>
              </a:rPr>
              <a:t>ЗА</a:t>
            </a:r>
            <a:r>
              <a:rPr sz="2400" spc="-30" dirty="0">
                <a:solidFill>
                  <a:srgbClr val="FFFFFF"/>
                </a:solidFill>
              </a:rPr>
              <a:t> </a:t>
            </a:r>
            <a:r>
              <a:rPr sz="2400" spc="-10" dirty="0">
                <a:solidFill>
                  <a:srgbClr val="FFFFFF"/>
                </a:solidFill>
              </a:rPr>
              <a:t>ВНИМАНИЕ!</a:t>
            </a:r>
            <a:endParaRPr sz="2400"/>
          </a:p>
        </p:txBody>
      </p:sp>
      <p:grpSp>
        <p:nvGrpSpPr>
          <p:cNvPr id="7" name="object 7"/>
          <p:cNvGrpSpPr/>
          <p:nvPr/>
        </p:nvGrpSpPr>
        <p:grpSpPr>
          <a:xfrm>
            <a:off x="704850" y="1570037"/>
            <a:ext cx="3362325" cy="4650105"/>
            <a:chOff x="704850" y="1570037"/>
            <a:chExt cx="3362325" cy="4650105"/>
          </a:xfrm>
        </p:grpSpPr>
        <p:sp>
          <p:nvSpPr>
            <p:cNvPr id="8" name="object 8"/>
            <p:cNvSpPr/>
            <p:nvPr/>
          </p:nvSpPr>
          <p:spPr>
            <a:xfrm>
              <a:off x="733425" y="1590675"/>
              <a:ext cx="2326640" cy="0"/>
            </a:xfrm>
            <a:custGeom>
              <a:avLst/>
              <a:gdLst/>
              <a:ahLst/>
              <a:cxnLst/>
              <a:rect l="l" t="t" r="r" b="b"/>
              <a:pathLst>
                <a:path w="2326640">
                  <a:moveTo>
                    <a:pt x="2326513" y="0"/>
                  </a:moveTo>
                  <a:lnTo>
                    <a:pt x="0" y="0"/>
                  </a:lnTo>
                </a:path>
              </a:pathLst>
            </a:custGeom>
            <a:ln w="41275">
              <a:solidFill>
                <a:srgbClr val="F6F32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4850" y="5476875"/>
              <a:ext cx="3362325" cy="74295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691515" y="2080895"/>
            <a:ext cx="366966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0" dirty="0">
                <a:solidFill>
                  <a:srgbClr val="FFFFFF"/>
                </a:solidFill>
                <a:latin typeface="Segoe UI"/>
                <a:cs typeface="Segoe UI"/>
              </a:rPr>
              <a:t>Товарная</a:t>
            </a:r>
            <a:r>
              <a:rPr sz="15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00" dirty="0">
                <a:solidFill>
                  <a:srgbClr val="FFFFFF"/>
                </a:solidFill>
                <a:latin typeface="Segoe UI"/>
                <a:cs typeface="Segoe UI"/>
              </a:rPr>
              <a:t>группа</a:t>
            </a:r>
            <a:r>
              <a:rPr sz="15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00" b="1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egoe UI"/>
                <a:cs typeface="Segoe UI"/>
                <a:hlinkClick r:id="rId4"/>
              </a:rPr>
              <a:t>beer@crpt.ru</a:t>
            </a:r>
            <a:endParaRPr sz="15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500" spc="-20" dirty="0">
                <a:solidFill>
                  <a:srgbClr val="FFFFFF"/>
                </a:solidFill>
                <a:latin typeface="Segoe UI"/>
                <a:cs typeface="Segoe UI"/>
              </a:rPr>
              <a:t>Техническая</a:t>
            </a:r>
            <a:r>
              <a:rPr sz="1500" spc="-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00" dirty="0">
                <a:solidFill>
                  <a:srgbClr val="FFFFFF"/>
                </a:solidFill>
                <a:latin typeface="Segoe UI"/>
                <a:cs typeface="Segoe UI"/>
              </a:rPr>
              <a:t>поддержка</a:t>
            </a:r>
            <a:r>
              <a:rPr sz="1500" spc="-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00" b="1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egoe UI"/>
                <a:cs typeface="Segoe UI"/>
                <a:hlinkClick r:id="rId5"/>
              </a:rPr>
              <a:t>support@crpt.ru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1515" y="3235071"/>
            <a:ext cx="3599815" cy="6565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dirty="0">
                <a:solidFill>
                  <a:srgbClr val="FFFFFF"/>
                </a:solidFill>
                <a:latin typeface="Segoe UI"/>
                <a:cs typeface="Segoe UI"/>
              </a:rPr>
              <a:t>Календарь</a:t>
            </a:r>
            <a:r>
              <a:rPr sz="1550" b="1" spc="1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550" b="1" spc="-10" dirty="0">
                <a:solidFill>
                  <a:srgbClr val="FFFFFF"/>
                </a:solidFill>
                <a:latin typeface="Segoe UI"/>
                <a:cs typeface="Segoe UI"/>
              </a:rPr>
              <a:t>мероприятий</a:t>
            </a:r>
            <a:endParaRPr sz="15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215"/>
              </a:spcBef>
            </a:pPr>
            <a:r>
              <a:rPr sz="155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egoe UI"/>
                <a:cs typeface="Segoe UI"/>
              </a:rPr>
              <a:t>честныйзнак.рф/lectures/vebinary/pivo</a:t>
            </a:r>
            <a:endParaRPr sz="15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18759" y="3228086"/>
            <a:ext cx="1560195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0" dirty="0">
                <a:solidFill>
                  <a:srgbClr val="63666A"/>
                </a:solidFill>
              </a:rPr>
              <a:t>Агрегация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0" dirty="0">
                <a:solidFill>
                  <a:srgbClr val="63666A"/>
                </a:solidFill>
              </a:rPr>
              <a:t>Агрегирование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595312" y="1315148"/>
            <a:ext cx="10900410" cy="13112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114"/>
              </a:spcBef>
            </a:pP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Агрегация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—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это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объединение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единичной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продукции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потребительской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упаковке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транспортную</a:t>
            </a:r>
            <a:r>
              <a:rPr sz="1400" spc="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упаковку,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либо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транспортных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упаковок</a:t>
            </a:r>
            <a:r>
              <a:rPr sz="1400" spc="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логистическую</a:t>
            </a:r>
            <a:r>
              <a:rPr sz="1400" spc="-6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единицу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следующего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уровня.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За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счет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связки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исходных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кодов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маркировки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объединенной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транспортной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единицы</a:t>
            </a:r>
            <a:r>
              <a:rPr sz="1400" spc="-7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коды</a:t>
            </a:r>
            <a:r>
              <a:rPr sz="1400" spc="-6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маркированного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товара отслеживаются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 по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коду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объединенной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упаковки.</a:t>
            </a:r>
            <a:endParaRPr sz="1400">
              <a:latin typeface="Segoe UI"/>
              <a:cs typeface="Segoe UI"/>
            </a:endParaRPr>
          </a:p>
          <a:p>
            <a:pPr marL="12700" marR="243204">
              <a:lnSpc>
                <a:spcPts val="1650"/>
              </a:lnSpc>
              <a:spcBef>
                <a:spcPts val="1780"/>
              </a:spcBef>
            </a:pP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Агрегация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маркированного</a:t>
            </a:r>
            <a:r>
              <a:rPr sz="1400" spc="-6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товара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подразделяется</a:t>
            </a:r>
            <a:r>
              <a:rPr sz="1400" spc="-9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3</a:t>
            </a:r>
            <a:r>
              <a:rPr sz="1400" spc="-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основными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видами.</a:t>
            </a:r>
            <a:r>
              <a:rPr sz="1400" spc="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Выбор</a:t>
            </a:r>
            <a:r>
              <a:rPr sz="1400" spc="-6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того или</a:t>
            </a:r>
            <a:r>
              <a:rPr sz="1400" spc="-6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иного</a:t>
            </a:r>
            <a:r>
              <a:rPr sz="1400" spc="-5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типа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решения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зависит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от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уровня автоматизации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вашего</a:t>
            </a:r>
            <a:r>
              <a:rPr sz="1400" spc="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производства,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используемых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форм-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факторов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прочих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факторов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19112" y="2948051"/>
            <a:ext cx="3496310" cy="2628900"/>
          </a:xfrm>
          <a:custGeom>
            <a:avLst/>
            <a:gdLst/>
            <a:ahLst/>
            <a:cxnLst/>
            <a:rect l="l" t="t" r="r" b="b"/>
            <a:pathLst>
              <a:path w="3496310" h="2628900">
                <a:moveTo>
                  <a:pt x="0" y="131444"/>
                </a:moveTo>
                <a:lnTo>
                  <a:pt x="10338" y="80260"/>
                </a:lnTo>
                <a:lnTo>
                  <a:pt x="38531" y="38481"/>
                </a:lnTo>
                <a:lnTo>
                  <a:pt x="80345" y="10322"/>
                </a:lnTo>
                <a:lnTo>
                  <a:pt x="131546" y="0"/>
                </a:lnTo>
                <a:lnTo>
                  <a:pt x="3364166" y="0"/>
                </a:lnTo>
                <a:lnTo>
                  <a:pt x="3415371" y="10322"/>
                </a:lnTo>
                <a:lnTo>
                  <a:pt x="3457194" y="38481"/>
                </a:lnTo>
                <a:lnTo>
                  <a:pt x="3485395" y="80260"/>
                </a:lnTo>
                <a:lnTo>
                  <a:pt x="3495738" y="131444"/>
                </a:lnTo>
                <a:lnTo>
                  <a:pt x="3495738" y="2497328"/>
                </a:lnTo>
                <a:lnTo>
                  <a:pt x="3489028" y="2538906"/>
                </a:lnTo>
                <a:lnTo>
                  <a:pt x="3470346" y="2575023"/>
                </a:lnTo>
                <a:lnTo>
                  <a:pt x="3441862" y="2603508"/>
                </a:lnTo>
                <a:lnTo>
                  <a:pt x="3405745" y="2622190"/>
                </a:lnTo>
                <a:lnTo>
                  <a:pt x="3364166" y="2628900"/>
                </a:lnTo>
                <a:lnTo>
                  <a:pt x="131546" y="2628900"/>
                </a:lnTo>
                <a:lnTo>
                  <a:pt x="89970" y="2622190"/>
                </a:lnTo>
                <a:lnTo>
                  <a:pt x="53859" y="2603508"/>
                </a:lnTo>
                <a:lnTo>
                  <a:pt x="25382" y="2575023"/>
                </a:lnTo>
                <a:lnTo>
                  <a:pt x="6707" y="2538906"/>
                </a:lnTo>
                <a:lnTo>
                  <a:pt x="0" y="2497328"/>
                </a:lnTo>
                <a:lnTo>
                  <a:pt x="0" y="131444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2312" y="3065260"/>
            <a:ext cx="3053080" cy="232473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400" b="1" spc="-10" dirty="0">
                <a:solidFill>
                  <a:srgbClr val="353533"/>
                </a:solidFill>
                <a:latin typeface="Segoe UI"/>
                <a:cs typeface="Segoe UI"/>
              </a:rPr>
              <a:t>РУЧНАЯ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650"/>
              </a:spcBef>
            </a:pP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Если</a:t>
            </a:r>
            <a:r>
              <a:rPr sz="1400" spc="-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агрегация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на</a:t>
            </a:r>
            <a:r>
              <a:rPr sz="1400" spc="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вашей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производственной</a:t>
            </a:r>
            <a:r>
              <a:rPr sz="1400" spc="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площадке осуществляется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вручную,</a:t>
            </a:r>
            <a:r>
              <a:rPr sz="1400" spc="1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подойдёт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вид</a:t>
            </a:r>
            <a:r>
              <a:rPr sz="1400" spc="-7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ручной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агрегации.</a:t>
            </a:r>
            <a:r>
              <a:rPr sz="1400" spc="-5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этом</a:t>
            </a:r>
            <a:r>
              <a:rPr sz="1400" spc="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случае оператор</a:t>
            </a:r>
            <a:r>
              <a:rPr sz="1400" spc="-2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линии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 последовательно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сканирует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коды</a:t>
            </a:r>
            <a:r>
              <a:rPr sz="1400" spc="-8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маркировки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вручную.</a:t>
            </a:r>
            <a:r>
              <a:rPr sz="1400" spc="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Далее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происходит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печать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этикетки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для</a:t>
            </a:r>
            <a:r>
              <a:rPr sz="1400" spc="-7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сгруппированной продукции.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57751" y="2948051"/>
            <a:ext cx="3486150" cy="2628900"/>
          </a:xfrm>
          <a:custGeom>
            <a:avLst/>
            <a:gdLst/>
            <a:ahLst/>
            <a:cxnLst/>
            <a:rect l="l" t="t" r="r" b="b"/>
            <a:pathLst>
              <a:path w="3486150" h="2628900">
                <a:moveTo>
                  <a:pt x="0" y="131444"/>
                </a:moveTo>
                <a:lnTo>
                  <a:pt x="10322" y="80260"/>
                </a:lnTo>
                <a:lnTo>
                  <a:pt x="38481" y="38481"/>
                </a:lnTo>
                <a:lnTo>
                  <a:pt x="80260" y="10322"/>
                </a:lnTo>
                <a:lnTo>
                  <a:pt x="131445" y="0"/>
                </a:lnTo>
                <a:lnTo>
                  <a:pt x="3354578" y="0"/>
                </a:lnTo>
                <a:lnTo>
                  <a:pt x="3405782" y="10322"/>
                </a:lnTo>
                <a:lnTo>
                  <a:pt x="3447605" y="38481"/>
                </a:lnTo>
                <a:lnTo>
                  <a:pt x="3475807" y="80260"/>
                </a:lnTo>
                <a:lnTo>
                  <a:pt x="3486150" y="131444"/>
                </a:lnTo>
                <a:lnTo>
                  <a:pt x="3486150" y="2497328"/>
                </a:lnTo>
                <a:lnTo>
                  <a:pt x="3479440" y="2538906"/>
                </a:lnTo>
                <a:lnTo>
                  <a:pt x="3460758" y="2575023"/>
                </a:lnTo>
                <a:lnTo>
                  <a:pt x="3432273" y="2603508"/>
                </a:lnTo>
                <a:lnTo>
                  <a:pt x="3396156" y="2622190"/>
                </a:lnTo>
                <a:lnTo>
                  <a:pt x="3354578" y="2628900"/>
                </a:lnTo>
                <a:lnTo>
                  <a:pt x="131445" y="2628900"/>
                </a:lnTo>
                <a:lnTo>
                  <a:pt x="80260" y="2618557"/>
                </a:lnTo>
                <a:lnTo>
                  <a:pt x="38480" y="2590355"/>
                </a:lnTo>
                <a:lnTo>
                  <a:pt x="10322" y="2548532"/>
                </a:lnTo>
                <a:lnTo>
                  <a:pt x="0" y="2497328"/>
                </a:lnTo>
                <a:lnTo>
                  <a:pt x="0" y="131444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59300" y="3065260"/>
            <a:ext cx="3051175" cy="168592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400" b="1" spc="-10" dirty="0">
                <a:solidFill>
                  <a:srgbClr val="353533"/>
                </a:solidFill>
                <a:latin typeface="Segoe UI"/>
                <a:cs typeface="Segoe UI"/>
              </a:rPr>
              <a:t>ПОЛУАВТОМАТИЧЕСКАЯ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100099"/>
              </a:lnSpc>
              <a:spcBef>
                <a:spcPts val="650"/>
              </a:spcBef>
            </a:pP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Камера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технического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зрения</a:t>
            </a:r>
            <a:r>
              <a:rPr sz="1400" spc="-7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50" dirty="0">
                <a:solidFill>
                  <a:srgbClr val="353533"/>
                </a:solidFill>
                <a:latin typeface="Segoe UI"/>
                <a:cs typeface="Segoe UI"/>
              </a:rPr>
              <a:t>и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сортировщик</a:t>
            </a:r>
            <a:r>
              <a:rPr sz="1400" spc="-6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распределяют</a:t>
            </a:r>
            <a:r>
              <a:rPr sz="1400" spc="-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продукт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по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нескольким</a:t>
            </a:r>
            <a:r>
              <a:rPr sz="1400" spc="-5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агрегационным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столам,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которые</a:t>
            </a:r>
            <a:r>
              <a:rPr sz="1400" spc="-7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затем</a:t>
            </a:r>
            <a:r>
              <a:rPr sz="1400" spc="-10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считывают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коды</a:t>
            </a:r>
            <a:r>
              <a:rPr sz="1400" spc="-7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и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печатают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групповую этикетку.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86801" y="2948051"/>
            <a:ext cx="3495675" cy="2628900"/>
          </a:xfrm>
          <a:custGeom>
            <a:avLst/>
            <a:gdLst/>
            <a:ahLst/>
            <a:cxnLst/>
            <a:rect l="l" t="t" r="r" b="b"/>
            <a:pathLst>
              <a:path w="3495675" h="2628900">
                <a:moveTo>
                  <a:pt x="0" y="131444"/>
                </a:moveTo>
                <a:lnTo>
                  <a:pt x="10322" y="80260"/>
                </a:lnTo>
                <a:lnTo>
                  <a:pt x="38480" y="38481"/>
                </a:lnTo>
                <a:lnTo>
                  <a:pt x="80260" y="10322"/>
                </a:lnTo>
                <a:lnTo>
                  <a:pt x="131445" y="0"/>
                </a:lnTo>
                <a:lnTo>
                  <a:pt x="3364103" y="0"/>
                </a:lnTo>
                <a:lnTo>
                  <a:pt x="3415307" y="10322"/>
                </a:lnTo>
                <a:lnTo>
                  <a:pt x="3457130" y="38481"/>
                </a:lnTo>
                <a:lnTo>
                  <a:pt x="3485332" y="80260"/>
                </a:lnTo>
                <a:lnTo>
                  <a:pt x="3495675" y="131444"/>
                </a:lnTo>
                <a:lnTo>
                  <a:pt x="3495675" y="2497328"/>
                </a:lnTo>
                <a:lnTo>
                  <a:pt x="3488965" y="2538906"/>
                </a:lnTo>
                <a:lnTo>
                  <a:pt x="3470283" y="2575023"/>
                </a:lnTo>
                <a:lnTo>
                  <a:pt x="3441798" y="2603508"/>
                </a:lnTo>
                <a:lnTo>
                  <a:pt x="3405681" y="2622190"/>
                </a:lnTo>
                <a:lnTo>
                  <a:pt x="3364103" y="2628900"/>
                </a:lnTo>
                <a:lnTo>
                  <a:pt x="131445" y="2628900"/>
                </a:lnTo>
                <a:lnTo>
                  <a:pt x="80260" y="2618557"/>
                </a:lnTo>
                <a:lnTo>
                  <a:pt x="38480" y="2590355"/>
                </a:lnTo>
                <a:lnTo>
                  <a:pt x="10322" y="2548532"/>
                </a:lnTo>
                <a:lnTo>
                  <a:pt x="0" y="2497328"/>
                </a:lnTo>
                <a:lnTo>
                  <a:pt x="0" y="131444"/>
                </a:lnTo>
                <a:close/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396351" y="3065260"/>
            <a:ext cx="2673350" cy="189547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400" b="1" spc="-10" dirty="0">
                <a:solidFill>
                  <a:srgbClr val="353533"/>
                </a:solidFill>
                <a:latin typeface="Segoe UI"/>
                <a:cs typeface="Segoe UI"/>
              </a:rPr>
              <a:t>АВТОМАТИЧЕСКАЯ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99800"/>
              </a:lnSpc>
              <a:spcBef>
                <a:spcPts val="655"/>
              </a:spcBef>
            </a:pP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случае</a:t>
            </a:r>
            <a:r>
              <a:rPr sz="1400" spc="-3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высокой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скорости производственной</a:t>
            </a:r>
            <a:r>
              <a:rPr sz="1400" spc="1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линии</a:t>
            </a:r>
            <a:r>
              <a:rPr sz="1400" spc="1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353533"/>
                </a:solidFill>
                <a:latin typeface="Segoe UI"/>
                <a:cs typeface="Segoe UI"/>
              </a:rPr>
              <a:t>или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больших</a:t>
            </a:r>
            <a:r>
              <a:rPr sz="1400" spc="-4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объемов</a:t>
            </a:r>
            <a:r>
              <a:rPr sz="1400" spc="-5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выпуска</a:t>
            </a:r>
            <a:r>
              <a:rPr sz="1400" spc="-6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50" dirty="0">
                <a:solidFill>
                  <a:srgbClr val="353533"/>
                </a:solidFill>
                <a:latin typeface="Segoe UI"/>
                <a:cs typeface="Segoe UI"/>
              </a:rPr>
              <a:t>-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подойдёт</a:t>
            </a:r>
            <a:r>
              <a:rPr sz="1400" spc="-6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вид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автоматической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агрегации.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Камера</a:t>
            </a:r>
            <a:r>
              <a:rPr sz="1400" spc="-8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технического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зрения</a:t>
            </a:r>
            <a:r>
              <a:rPr sz="1400" spc="-9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сканирует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коды,</a:t>
            </a:r>
            <a:r>
              <a:rPr sz="1400" spc="-60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подаёт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задание</a:t>
            </a:r>
            <a:r>
              <a:rPr sz="1400" spc="-3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353533"/>
                </a:solidFill>
                <a:latin typeface="Segoe UI"/>
                <a:cs typeface="Segoe UI"/>
              </a:rPr>
              <a:t>на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 принтер</a:t>
            </a:r>
            <a:r>
              <a:rPr sz="1400" spc="-45" dirty="0">
                <a:solidFill>
                  <a:srgbClr val="353533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353533"/>
                </a:solidFill>
                <a:latin typeface="Segoe UI"/>
                <a:cs typeface="Segoe UI"/>
              </a:rPr>
              <a:t>этикеток.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68701" y="1668911"/>
            <a:ext cx="1911350" cy="3423920"/>
            <a:chOff x="3068701" y="1668911"/>
            <a:chExt cx="1911350" cy="3423920"/>
          </a:xfrm>
        </p:grpSpPr>
        <p:sp>
          <p:nvSpPr>
            <p:cNvPr id="3" name="object 3"/>
            <p:cNvSpPr/>
            <p:nvPr/>
          </p:nvSpPr>
          <p:spPr>
            <a:xfrm>
              <a:off x="3287867" y="1668911"/>
              <a:ext cx="1692275" cy="1692275"/>
            </a:xfrm>
            <a:custGeom>
              <a:avLst/>
              <a:gdLst/>
              <a:ahLst/>
              <a:cxnLst/>
              <a:rect l="l" t="t" r="r" b="b"/>
              <a:pathLst>
                <a:path w="1692275" h="1692275">
                  <a:moveTo>
                    <a:pt x="862572" y="1691738"/>
                  </a:moveTo>
                  <a:lnTo>
                    <a:pt x="817362" y="1691406"/>
                  </a:lnTo>
                  <a:lnTo>
                    <a:pt x="772219" y="1688674"/>
                  </a:lnTo>
                  <a:lnTo>
                    <a:pt x="727246" y="1683541"/>
                  </a:lnTo>
                  <a:lnTo>
                    <a:pt x="682546" y="1676008"/>
                  </a:lnTo>
                  <a:lnTo>
                    <a:pt x="638224" y="1666076"/>
                  </a:lnTo>
                  <a:lnTo>
                    <a:pt x="594383" y="1653744"/>
                  </a:lnTo>
                  <a:lnTo>
                    <a:pt x="551127" y="1639012"/>
                  </a:lnTo>
                  <a:lnTo>
                    <a:pt x="508559" y="1621883"/>
                  </a:lnTo>
                  <a:lnTo>
                    <a:pt x="466784" y="1602354"/>
                  </a:lnTo>
                  <a:lnTo>
                    <a:pt x="425905" y="1580428"/>
                  </a:lnTo>
                  <a:lnTo>
                    <a:pt x="386026" y="1556104"/>
                  </a:lnTo>
                  <a:lnTo>
                    <a:pt x="347250" y="1529383"/>
                  </a:lnTo>
                  <a:lnTo>
                    <a:pt x="38286" y="1653586"/>
                  </a:lnTo>
                  <a:lnTo>
                    <a:pt x="162482" y="1344603"/>
                  </a:lnTo>
                  <a:lnTo>
                    <a:pt x="135726" y="1305827"/>
                  </a:lnTo>
                  <a:lnTo>
                    <a:pt x="111373" y="1265946"/>
                  </a:lnTo>
                  <a:lnTo>
                    <a:pt x="89422" y="1225066"/>
                  </a:lnTo>
                  <a:lnTo>
                    <a:pt x="69875" y="1183289"/>
                  </a:lnTo>
                  <a:lnTo>
                    <a:pt x="52730" y="1140720"/>
                  </a:lnTo>
                  <a:lnTo>
                    <a:pt x="37989" y="1097462"/>
                  </a:lnTo>
                  <a:lnTo>
                    <a:pt x="25650" y="1053619"/>
                  </a:lnTo>
                  <a:lnTo>
                    <a:pt x="15714" y="1009295"/>
                  </a:lnTo>
                  <a:lnTo>
                    <a:pt x="8181" y="964593"/>
                  </a:lnTo>
                  <a:lnTo>
                    <a:pt x="3051" y="919618"/>
                  </a:lnTo>
                  <a:lnTo>
                    <a:pt x="324" y="874472"/>
                  </a:lnTo>
                  <a:lnTo>
                    <a:pt x="0" y="829260"/>
                  </a:lnTo>
                  <a:lnTo>
                    <a:pt x="2078" y="784086"/>
                  </a:lnTo>
                  <a:lnTo>
                    <a:pt x="6559" y="739053"/>
                  </a:lnTo>
                  <a:lnTo>
                    <a:pt x="13444" y="694265"/>
                  </a:lnTo>
                  <a:lnTo>
                    <a:pt x="22731" y="649825"/>
                  </a:lnTo>
                  <a:lnTo>
                    <a:pt x="34421" y="605838"/>
                  </a:lnTo>
                  <a:lnTo>
                    <a:pt x="48513" y="562407"/>
                  </a:lnTo>
                  <a:lnTo>
                    <a:pt x="65009" y="519636"/>
                  </a:lnTo>
                  <a:lnTo>
                    <a:pt x="83908" y="477629"/>
                  </a:lnTo>
                  <a:lnTo>
                    <a:pt x="105209" y="436489"/>
                  </a:lnTo>
                  <a:lnTo>
                    <a:pt x="128913" y="396320"/>
                  </a:lnTo>
                  <a:lnTo>
                    <a:pt x="155021" y="357226"/>
                  </a:lnTo>
                  <a:lnTo>
                    <a:pt x="183531" y="319311"/>
                  </a:lnTo>
                  <a:lnTo>
                    <a:pt x="214444" y="282678"/>
                  </a:lnTo>
                  <a:lnTo>
                    <a:pt x="247759" y="247431"/>
                  </a:lnTo>
                  <a:lnTo>
                    <a:pt x="282644" y="214440"/>
                  </a:lnTo>
                  <a:lnTo>
                    <a:pt x="318892" y="183806"/>
                  </a:lnTo>
                  <a:lnTo>
                    <a:pt x="356404" y="155528"/>
                  </a:lnTo>
                  <a:lnTo>
                    <a:pt x="395078" y="129606"/>
                  </a:lnTo>
                  <a:lnTo>
                    <a:pt x="434814" y="106041"/>
                  </a:lnTo>
                  <a:lnTo>
                    <a:pt x="475510" y="84833"/>
                  </a:lnTo>
                  <a:lnTo>
                    <a:pt x="517065" y="65981"/>
                  </a:lnTo>
                  <a:lnTo>
                    <a:pt x="559379" y="49486"/>
                  </a:lnTo>
                  <a:lnTo>
                    <a:pt x="602351" y="35347"/>
                  </a:lnTo>
                  <a:lnTo>
                    <a:pt x="645879" y="23564"/>
                  </a:lnTo>
                  <a:lnTo>
                    <a:pt x="689862" y="14138"/>
                  </a:lnTo>
                  <a:lnTo>
                    <a:pt x="734200" y="7069"/>
                  </a:lnTo>
                  <a:lnTo>
                    <a:pt x="778792" y="2356"/>
                  </a:lnTo>
                  <a:lnTo>
                    <a:pt x="823537" y="0"/>
                  </a:lnTo>
                  <a:lnTo>
                    <a:pt x="868333" y="0"/>
                  </a:lnTo>
                  <a:lnTo>
                    <a:pt x="913080" y="2356"/>
                  </a:lnTo>
                  <a:lnTo>
                    <a:pt x="957677" y="7069"/>
                  </a:lnTo>
                  <a:lnTo>
                    <a:pt x="1002022" y="14138"/>
                  </a:lnTo>
                  <a:lnTo>
                    <a:pt x="1046016" y="23564"/>
                  </a:lnTo>
                  <a:lnTo>
                    <a:pt x="1089556" y="35347"/>
                  </a:lnTo>
                  <a:lnTo>
                    <a:pt x="1132542" y="49486"/>
                  </a:lnTo>
                  <a:lnTo>
                    <a:pt x="1174873" y="65981"/>
                  </a:lnTo>
                  <a:lnTo>
                    <a:pt x="1216449" y="84833"/>
                  </a:lnTo>
                  <a:lnTo>
                    <a:pt x="1257167" y="106041"/>
                  </a:lnTo>
                  <a:lnTo>
                    <a:pt x="1296927" y="129606"/>
                  </a:lnTo>
                  <a:lnTo>
                    <a:pt x="1335629" y="155528"/>
                  </a:lnTo>
                  <a:lnTo>
                    <a:pt x="1373170" y="183806"/>
                  </a:lnTo>
                  <a:lnTo>
                    <a:pt x="1409451" y="214440"/>
                  </a:lnTo>
                  <a:lnTo>
                    <a:pt x="1444370" y="247431"/>
                  </a:lnTo>
                  <a:lnTo>
                    <a:pt x="1477390" y="282316"/>
                  </a:lnTo>
                  <a:lnTo>
                    <a:pt x="1508049" y="318566"/>
                  </a:lnTo>
                  <a:lnTo>
                    <a:pt x="1536347" y="356079"/>
                  </a:lnTo>
                  <a:lnTo>
                    <a:pt x="1562285" y="394755"/>
                  </a:lnTo>
                  <a:lnTo>
                    <a:pt x="1585863" y="434493"/>
                  </a:lnTo>
                  <a:lnTo>
                    <a:pt x="1607082" y="475192"/>
                  </a:lnTo>
                  <a:lnTo>
                    <a:pt x="1625941" y="516750"/>
                  </a:lnTo>
                  <a:lnTo>
                    <a:pt x="1642441" y="559067"/>
                  </a:lnTo>
                  <a:lnTo>
                    <a:pt x="1656582" y="602042"/>
                  </a:lnTo>
                  <a:lnTo>
                    <a:pt x="1668364" y="645573"/>
                  </a:lnTo>
                  <a:lnTo>
                    <a:pt x="1677788" y="689560"/>
                  </a:lnTo>
                  <a:lnTo>
                    <a:pt x="1684853" y="733902"/>
                  </a:lnTo>
                  <a:lnTo>
                    <a:pt x="1689561" y="778498"/>
                  </a:lnTo>
                  <a:lnTo>
                    <a:pt x="1691910" y="823246"/>
                  </a:lnTo>
                  <a:lnTo>
                    <a:pt x="1691902" y="868045"/>
                  </a:lnTo>
                  <a:lnTo>
                    <a:pt x="1689536" y="912795"/>
                  </a:lnTo>
                  <a:lnTo>
                    <a:pt x="1684814" y="957395"/>
                  </a:lnTo>
                  <a:lnTo>
                    <a:pt x="1677734" y="1001744"/>
                  </a:lnTo>
                  <a:lnTo>
                    <a:pt x="1668298" y="1045740"/>
                  </a:lnTo>
                  <a:lnTo>
                    <a:pt x="1656505" y="1089283"/>
                  </a:lnTo>
                  <a:lnTo>
                    <a:pt x="1642356" y="1132271"/>
                  </a:lnTo>
                  <a:lnTo>
                    <a:pt x="1625852" y="1174604"/>
                  </a:lnTo>
                  <a:lnTo>
                    <a:pt x="1606991" y="1216181"/>
                  </a:lnTo>
                  <a:lnTo>
                    <a:pt x="1585775" y="1256900"/>
                  </a:lnTo>
                  <a:lnTo>
                    <a:pt x="1562204" y="1296661"/>
                  </a:lnTo>
                  <a:lnTo>
                    <a:pt x="1536277" y="1335362"/>
                  </a:lnTo>
                  <a:lnTo>
                    <a:pt x="1507996" y="1372903"/>
                  </a:lnTo>
                  <a:lnTo>
                    <a:pt x="1477360" y="1409183"/>
                  </a:lnTo>
                  <a:lnTo>
                    <a:pt x="1444370" y="1444100"/>
                  </a:lnTo>
                  <a:lnTo>
                    <a:pt x="1409125" y="1477416"/>
                  </a:lnTo>
                  <a:lnTo>
                    <a:pt x="1372495" y="1508327"/>
                  </a:lnTo>
                  <a:lnTo>
                    <a:pt x="1334581" y="1536832"/>
                  </a:lnTo>
                  <a:lnTo>
                    <a:pt x="1295490" y="1562932"/>
                  </a:lnTo>
                  <a:lnTo>
                    <a:pt x="1255323" y="1586628"/>
                  </a:lnTo>
                  <a:lnTo>
                    <a:pt x="1214185" y="1607919"/>
                  </a:lnTo>
                  <a:lnTo>
                    <a:pt x="1172180" y="1626807"/>
                  </a:lnTo>
                  <a:lnTo>
                    <a:pt x="1129412" y="1643291"/>
                  </a:lnTo>
                  <a:lnTo>
                    <a:pt x="1085983" y="1657371"/>
                  </a:lnTo>
                  <a:lnTo>
                    <a:pt x="1041998" y="1669049"/>
                  </a:lnTo>
                  <a:lnTo>
                    <a:pt x="997561" y="1678324"/>
                  </a:lnTo>
                  <a:lnTo>
                    <a:pt x="952775" y="1685197"/>
                  </a:lnTo>
                  <a:lnTo>
                    <a:pt x="907744" y="1689668"/>
                  </a:lnTo>
                  <a:lnTo>
                    <a:pt x="862572" y="1691738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68701" y="2288615"/>
              <a:ext cx="1765935" cy="2804160"/>
            </a:xfrm>
            <a:custGeom>
              <a:avLst/>
              <a:gdLst/>
              <a:ahLst/>
              <a:cxnLst/>
              <a:rect l="l" t="t" r="r" b="b"/>
              <a:pathLst>
                <a:path w="1765935" h="2804160">
                  <a:moveTo>
                    <a:pt x="234950" y="230682"/>
                  </a:moveTo>
                  <a:lnTo>
                    <a:pt x="222250" y="224332"/>
                  </a:lnTo>
                  <a:lnTo>
                    <a:pt x="158750" y="192582"/>
                  </a:lnTo>
                  <a:lnTo>
                    <a:pt x="158750" y="224332"/>
                  </a:lnTo>
                  <a:lnTo>
                    <a:pt x="0" y="224332"/>
                  </a:lnTo>
                  <a:lnTo>
                    <a:pt x="0" y="2771952"/>
                  </a:lnTo>
                  <a:lnTo>
                    <a:pt x="146050" y="2771952"/>
                  </a:lnTo>
                  <a:lnTo>
                    <a:pt x="146050" y="2803702"/>
                  </a:lnTo>
                  <a:lnTo>
                    <a:pt x="209550" y="2771952"/>
                  </a:lnTo>
                  <a:lnTo>
                    <a:pt x="222250" y="2765602"/>
                  </a:lnTo>
                  <a:lnTo>
                    <a:pt x="209550" y="2759252"/>
                  </a:lnTo>
                  <a:lnTo>
                    <a:pt x="146050" y="2727502"/>
                  </a:lnTo>
                  <a:lnTo>
                    <a:pt x="146050" y="2759252"/>
                  </a:lnTo>
                  <a:lnTo>
                    <a:pt x="12700" y="2759252"/>
                  </a:lnTo>
                  <a:lnTo>
                    <a:pt x="12700" y="237032"/>
                  </a:lnTo>
                  <a:lnTo>
                    <a:pt x="158750" y="237032"/>
                  </a:lnTo>
                  <a:lnTo>
                    <a:pt x="158750" y="268782"/>
                  </a:lnTo>
                  <a:lnTo>
                    <a:pt x="222250" y="237032"/>
                  </a:lnTo>
                  <a:lnTo>
                    <a:pt x="234950" y="230682"/>
                  </a:lnTo>
                  <a:close/>
                </a:path>
                <a:path w="1765935" h="2804160">
                  <a:moveTo>
                    <a:pt x="394843" y="0"/>
                  </a:moveTo>
                  <a:lnTo>
                    <a:pt x="364718" y="0"/>
                  </a:lnTo>
                  <a:lnTo>
                    <a:pt x="364718" y="451815"/>
                  </a:lnTo>
                  <a:lnTo>
                    <a:pt x="394843" y="451815"/>
                  </a:lnTo>
                  <a:lnTo>
                    <a:pt x="394843" y="0"/>
                  </a:lnTo>
                  <a:close/>
                </a:path>
                <a:path w="1765935" h="2804160">
                  <a:moveTo>
                    <a:pt x="440182" y="0"/>
                  </a:moveTo>
                  <a:lnTo>
                    <a:pt x="410070" y="0"/>
                  </a:lnTo>
                  <a:lnTo>
                    <a:pt x="410070" y="451815"/>
                  </a:lnTo>
                  <a:lnTo>
                    <a:pt x="440182" y="451815"/>
                  </a:lnTo>
                  <a:lnTo>
                    <a:pt x="440182" y="0"/>
                  </a:lnTo>
                  <a:close/>
                </a:path>
                <a:path w="1765935" h="2804160">
                  <a:moveTo>
                    <a:pt x="485190" y="0"/>
                  </a:moveTo>
                  <a:lnTo>
                    <a:pt x="469963" y="0"/>
                  </a:lnTo>
                  <a:lnTo>
                    <a:pt x="469963" y="451815"/>
                  </a:lnTo>
                  <a:lnTo>
                    <a:pt x="485190" y="451815"/>
                  </a:lnTo>
                  <a:lnTo>
                    <a:pt x="485190" y="0"/>
                  </a:lnTo>
                  <a:close/>
                </a:path>
                <a:path w="1765935" h="2804160">
                  <a:moveTo>
                    <a:pt x="560654" y="0"/>
                  </a:moveTo>
                  <a:lnTo>
                    <a:pt x="530542" y="0"/>
                  </a:lnTo>
                  <a:lnTo>
                    <a:pt x="530542" y="451815"/>
                  </a:lnTo>
                  <a:lnTo>
                    <a:pt x="560654" y="451815"/>
                  </a:lnTo>
                  <a:lnTo>
                    <a:pt x="560654" y="0"/>
                  </a:lnTo>
                  <a:close/>
                </a:path>
                <a:path w="1765935" h="2804160">
                  <a:moveTo>
                    <a:pt x="590778" y="0"/>
                  </a:moveTo>
                  <a:lnTo>
                    <a:pt x="575551" y="0"/>
                  </a:lnTo>
                  <a:lnTo>
                    <a:pt x="575551" y="451815"/>
                  </a:lnTo>
                  <a:lnTo>
                    <a:pt x="590778" y="451815"/>
                  </a:lnTo>
                  <a:lnTo>
                    <a:pt x="590778" y="0"/>
                  </a:lnTo>
                  <a:close/>
                </a:path>
                <a:path w="1765935" h="2804160">
                  <a:moveTo>
                    <a:pt x="666242" y="0"/>
                  </a:moveTo>
                  <a:lnTo>
                    <a:pt x="636117" y="0"/>
                  </a:lnTo>
                  <a:lnTo>
                    <a:pt x="636117" y="451815"/>
                  </a:lnTo>
                  <a:lnTo>
                    <a:pt x="666242" y="451815"/>
                  </a:lnTo>
                  <a:lnTo>
                    <a:pt x="666242" y="0"/>
                  </a:lnTo>
                  <a:close/>
                </a:path>
                <a:path w="1765935" h="2804160">
                  <a:moveTo>
                    <a:pt x="711581" y="0"/>
                  </a:moveTo>
                  <a:lnTo>
                    <a:pt x="696366" y="0"/>
                  </a:lnTo>
                  <a:lnTo>
                    <a:pt x="696366" y="451815"/>
                  </a:lnTo>
                  <a:lnTo>
                    <a:pt x="711581" y="451815"/>
                  </a:lnTo>
                  <a:lnTo>
                    <a:pt x="711581" y="0"/>
                  </a:lnTo>
                  <a:close/>
                </a:path>
                <a:path w="1765935" h="2804160">
                  <a:moveTo>
                    <a:pt x="786701" y="0"/>
                  </a:moveTo>
                  <a:lnTo>
                    <a:pt x="771499" y="0"/>
                  </a:lnTo>
                  <a:lnTo>
                    <a:pt x="771499" y="451815"/>
                  </a:lnTo>
                  <a:lnTo>
                    <a:pt x="786701" y="451815"/>
                  </a:lnTo>
                  <a:lnTo>
                    <a:pt x="786701" y="0"/>
                  </a:lnTo>
                  <a:close/>
                </a:path>
                <a:path w="1765935" h="2804160">
                  <a:moveTo>
                    <a:pt x="846937" y="0"/>
                  </a:moveTo>
                  <a:lnTo>
                    <a:pt x="801598" y="0"/>
                  </a:lnTo>
                  <a:lnTo>
                    <a:pt x="801598" y="451815"/>
                  </a:lnTo>
                  <a:lnTo>
                    <a:pt x="846937" y="451815"/>
                  </a:lnTo>
                  <a:lnTo>
                    <a:pt x="846937" y="0"/>
                  </a:lnTo>
                  <a:close/>
                </a:path>
                <a:path w="1765935" h="2804160">
                  <a:moveTo>
                    <a:pt x="891971" y="0"/>
                  </a:moveTo>
                  <a:lnTo>
                    <a:pt x="861834" y="0"/>
                  </a:lnTo>
                  <a:lnTo>
                    <a:pt x="861834" y="451815"/>
                  </a:lnTo>
                  <a:lnTo>
                    <a:pt x="891971" y="451815"/>
                  </a:lnTo>
                  <a:lnTo>
                    <a:pt x="891971" y="0"/>
                  </a:lnTo>
                  <a:close/>
                </a:path>
                <a:path w="1765935" h="2804160">
                  <a:moveTo>
                    <a:pt x="952207" y="0"/>
                  </a:moveTo>
                  <a:lnTo>
                    <a:pt x="906856" y="0"/>
                  </a:lnTo>
                  <a:lnTo>
                    <a:pt x="906856" y="451815"/>
                  </a:lnTo>
                  <a:lnTo>
                    <a:pt x="952207" y="451815"/>
                  </a:lnTo>
                  <a:lnTo>
                    <a:pt x="952207" y="0"/>
                  </a:lnTo>
                  <a:close/>
                </a:path>
                <a:path w="1765935" h="2804160">
                  <a:moveTo>
                    <a:pt x="982306" y="0"/>
                  </a:moveTo>
                  <a:lnTo>
                    <a:pt x="967092" y="0"/>
                  </a:lnTo>
                  <a:lnTo>
                    <a:pt x="967092" y="451815"/>
                  </a:lnTo>
                  <a:lnTo>
                    <a:pt x="982306" y="451815"/>
                  </a:lnTo>
                  <a:lnTo>
                    <a:pt x="982306" y="0"/>
                  </a:lnTo>
                  <a:close/>
                </a:path>
                <a:path w="1765935" h="2804160">
                  <a:moveTo>
                    <a:pt x="1042898" y="0"/>
                  </a:moveTo>
                  <a:lnTo>
                    <a:pt x="997546" y="0"/>
                  </a:lnTo>
                  <a:lnTo>
                    <a:pt x="997546" y="451815"/>
                  </a:lnTo>
                  <a:lnTo>
                    <a:pt x="1042898" y="451815"/>
                  </a:lnTo>
                  <a:lnTo>
                    <a:pt x="1042898" y="0"/>
                  </a:lnTo>
                  <a:close/>
                </a:path>
                <a:path w="1765935" h="2804160">
                  <a:moveTo>
                    <a:pt x="1087882" y="0"/>
                  </a:moveTo>
                  <a:lnTo>
                    <a:pt x="1057783" y="0"/>
                  </a:lnTo>
                  <a:lnTo>
                    <a:pt x="1057783" y="451815"/>
                  </a:lnTo>
                  <a:lnTo>
                    <a:pt x="1087882" y="451815"/>
                  </a:lnTo>
                  <a:lnTo>
                    <a:pt x="1087882" y="0"/>
                  </a:lnTo>
                  <a:close/>
                </a:path>
                <a:path w="1765935" h="2804160">
                  <a:moveTo>
                    <a:pt x="1148118" y="0"/>
                  </a:moveTo>
                  <a:lnTo>
                    <a:pt x="1132916" y="0"/>
                  </a:lnTo>
                  <a:lnTo>
                    <a:pt x="1132916" y="451815"/>
                  </a:lnTo>
                  <a:lnTo>
                    <a:pt x="1148118" y="451815"/>
                  </a:lnTo>
                  <a:lnTo>
                    <a:pt x="1148118" y="0"/>
                  </a:lnTo>
                  <a:close/>
                </a:path>
                <a:path w="1765935" h="2804160">
                  <a:moveTo>
                    <a:pt x="1223238" y="0"/>
                  </a:moveTo>
                  <a:lnTo>
                    <a:pt x="1208036" y="0"/>
                  </a:lnTo>
                  <a:lnTo>
                    <a:pt x="1208036" y="451815"/>
                  </a:lnTo>
                  <a:lnTo>
                    <a:pt x="1223238" y="451815"/>
                  </a:lnTo>
                  <a:lnTo>
                    <a:pt x="1223238" y="0"/>
                  </a:lnTo>
                  <a:close/>
                </a:path>
                <a:path w="1765935" h="2804160">
                  <a:moveTo>
                    <a:pt x="1268590" y="0"/>
                  </a:moveTo>
                  <a:lnTo>
                    <a:pt x="1238491" y="0"/>
                  </a:lnTo>
                  <a:lnTo>
                    <a:pt x="1238491" y="451815"/>
                  </a:lnTo>
                  <a:lnTo>
                    <a:pt x="1268590" y="451815"/>
                  </a:lnTo>
                  <a:lnTo>
                    <a:pt x="1268590" y="0"/>
                  </a:lnTo>
                  <a:close/>
                </a:path>
                <a:path w="1765935" h="2804160">
                  <a:moveTo>
                    <a:pt x="1328826" y="0"/>
                  </a:moveTo>
                  <a:lnTo>
                    <a:pt x="1298727" y="0"/>
                  </a:lnTo>
                  <a:lnTo>
                    <a:pt x="1298727" y="451815"/>
                  </a:lnTo>
                  <a:lnTo>
                    <a:pt x="1328826" y="451815"/>
                  </a:lnTo>
                  <a:lnTo>
                    <a:pt x="1328826" y="0"/>
                  </a:lnTo>
                  <a:close/>
                </a:path>
                <a:path w="1765935" h="2804160">
                  <a:moveTo>
                    <a:pt x="1373860" y="0"/>
                  </a:moveTo>
                  <a:lnTo>
                    <a:pt x="1343710" y="0"/>
                  </a:lnTo>
                  <a:lnTo>
                    <a:pt x="1343710" y="451815"/>
                  </a:lnTo>
                  <a:lnTo>
                    <a:pt x="1373860" y="451815"/>
                  </a:lnTo>
                  <a:lnTo>
                    <a:pt x="1373860" y="0"/>
                  </a:lnTo>
                  <a:close/>
                </a:path>
                <a:path w="1765935" h="2804160">
                  <a:moveTo>
                    <a:pt x="1434096" y="0"/>
                  </a:moveTo>
                  <a:lnTo>
                    <a:pt x="1403946" y="0"/>
                  </a:lnTo>
                  <a:lnTo>
                    <a:pt x="1403946" y="451815"/>
                  </a:lnTo>
                  <a:lnTo>
                    <a:pt x="1434096" y="451815"/>
                  </a:lnTo>
                  <a:lnTo>
                    <a:pt x="1434096" y="0"/>
                  </a:lnTo>
                  <a:close/>
                </a:path>
                <a:path w="1765935" h="2804160">
                  <a:moveTo>
                    <a:pt x="1479435" y="0"/>
                  </a:moveTo>
                  <a:lnTo>
                    <a:pt x="1464183" y="0"/>
                  </a:lnTo>
                  <a:lnTo>
                    <a:pt x="1464183" y="451815"/>
                  </a:lnTo>
                  <a:lnTo>
                    <a:pt x="1479435" y="451815"/>
                  </a:lnTo>
                  <a:lnTo>
                    <a:pt x="1479435" y="0"/>
                  </a:lnTo>
                  <a:close/>
                </a:path>
                <a:path w="1765935" h="2804160">
                  <a:moveTo>
                    <a:pt x="1524787" y="0"/>
                  </a:moveTo>
                  <a:lnTo>
                    <a:pt x="1509534" y="0"/>
                  </a:lnTo>
                  <a:lnTo>
                    <a:pt x="1509534" y="451815"/>
                  </a:lnTo>
                  <a:lnTo>
                    <a:pt x="1524787" y="451815"/>
                  </a:lnTo>
                  <a:lnTo>
                    <a:pt x="1524787" y="0"/>
                  </a:lnTo>
                  <a:close/>
                </a:path>
                <a:path w="1765935" h="2804160">
                  <a:moveTo>
                    <a:pt x="1599907" y="0"/>
                  </a:moveTo>
                  <a:lnTo>
                    <a:pt x="1569770" y="0"/>
                  </a:lnTo>
                  <a:lnTo>
                    <a:pt x="1569770" y="451815"/>
                  </a:lnTo>
                  <a:lnTo>
                    <a:pt x="1599907" y="451815"/>
                  </a:lnTo>
                  <a:lnTo>
                    <a:pt x="1599907" y="0"/>
                  </a:lnTo>
                  <a:close/>
                </a:path>
                <a:path w="1765935" h="2804160">
                  <a:moveTo>
                    <a:pt x="1645259" y="0"/>
                  </a:moveTo>
                  <a:lnTo>
                    <a:pt x="1630006" y="0"/>
                  </a:lnTo>
                  <a:lnTo>
                    <a:pt x="1630006" y="451815"/>
                  </a:lnTo>
                  <a:lnTo>
                    <a:pt x="1645259" y="451815"/>
                  </a:lnTo>
                  <a:lnTo>
                    <a:pt x="1645259" y="0"/>
                  </a:lnTo>
                  <a:close/>
                </a:path>
                <a:path w="1765935" h="2804160">
                  <a:moveTo>
                    <a:pt x="1690243" y="0"/>
                  </a:moveTo>
                  <a:lnTo>
                    <a:pt x="1660144" y="0"/>
                  </a:lnTo>
                  <a:lnTo>
                    <a:pt x="1660144" y="451815"/>
                  </a:lnTo>
                  <a:lnTo>
                    <a:pt x="1690243" y="451815"/>
                  </a:lnTo>
                  <a:lnTo>
                    <a:pt x="1690243" y="0"/>
                  </a:lnTo>
                  <a:close/>
                </a:path>
                <a:path w="1765935" h="2804160">
                  <a:moveTo>
                    <a:pt x="1765731" y="0"/>
                  </a:moveTo>
                  <a:lnTo>
                    <a:pt x="1720380" y="0"/>
                  </a:lnTo>
                  <a:lnTo>
                    <a:pt x="1720380" y="451815"/>
                  </a:lnTo>
                  <a:lnTo>
                    <a:pt x="1765731" y="451815"/>
                  </a:lnTo>
                  <a:lnTo>
                    <a:pt x="1765731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1498219"/>
            <a:ext cx="104775" cy="10477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294376" y="1117945"/>
            <a:ext cx="3763645" cy="54038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—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код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идентификации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u="sng" spc="-10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транспортной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упаковки</a:t>
            </a:r>
            <a:endParaRPr sz="12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585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1200" b="1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логистических</a:t>
            </a:r>
            <a:r>
              <a:rPr sz="1200" b="1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целей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1755394"/>
            <a:ext cx="104775" cy="10477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580126" y="1632521"/>
            <a:ext cx="5761355" cy="236283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линейный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штриховой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код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форматах: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SSCC,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GS1-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128,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DataBar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формируется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УОТ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самостоятельно</a:t>
            </a:r>
            <a:endParaRPr sz="1200">
              <a:latin typeface="Segoe UI"/>
              <a:cs typeface="Segoe UI"/>
            </a:endParaRPr>
          </a:p>
          <a:p>
            <a:pPr marL="12700" marR="1347470">
              <a:lnSpc>
                <a:spcPts val="2100"/>
              </a:lnSpc>
              <a:spcBef>
                <a:spcPts val="10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должны быть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одном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статусе: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«Нанесен»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«В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обороте»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не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требует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оплаты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возможно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агрегировать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упрощает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взаимодействие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12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контрагентами</a:t>
            </a:r>
            <a:r>
              <a:rPr sz="1200" spc="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указании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позволяет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 1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клик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передать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информацию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обо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всех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 транспортной</a:t>
            </a:r>
            <a:r>
              <a:rPr sz="12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упаковке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возможно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включение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нескольких</a:t>
            </a:r>
            <a:r>
              <a:rPr sz="1200" b="1" spc="-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GTIN</a:t>
            </a:r>
            <a:endParaRPr sz="12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каждый</a:t>
            </a:r>
            <a:r>
              <a:rPr sz="1200" spc="-7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КИТУ</a:t>
            </a:r>
            <a:r>
              <a:rPr sz="1200" spc="-5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уникален</a:t>
            </a:r>
            <a:r>
              <a:rPr sz="1200" spc="1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и хранится</a:t>
            </a:r>
            <a:r>
              <a:rPr sz="1200" spc="2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в</a:t>
            </a:r>
            <a:r>
              <a:rPr sz="1200" spc="-8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архиве</a:t>
            </a:r>
            <a:r>
              <a:rPr sz="1200" spc="-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ГИС</a:t>
            </a:r>
            <a:r>
              <a:rPr sz="1200" spc="-40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595959"/>
                </a:solidFill>
                <a:latin typeface="Segoe UI"/>
                <a:cs typeface="Segoe UI"/>
              </a:rPr>
              <a:t>МТ</a:t>
            </a:r>
            <a:r>
              <a:rPr sz="1200" spc="-75" dirty="0">
                <a:solidFill>
                  <a:srgbClr val="595959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595959"/>
                </a:solidFill>
                <a:latin typeface="Segoe UI"/>
                <a:cs typeface="Segoe UI"/>
              </a:rPr>
              <a:t>постоянно</a:t>
            </a:r>
            <a:endParaRPr sz="1200">
              <a:latin typeface="Segoe UI"/>
              <a:cs typeface="Segoe U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2012569"/>
            <a:ext cx="104775" cy="10477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2269744"/>
            <a:ext cx="104775" cy="10477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2536444"/>
            <a:ext cx="104775" cy="10477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2793619"/>
            <a:ext cx="104775" cy="1047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3050794"/>
            <a:ext cx="104775" cy="10477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3307969"/>
            <a:ext cx="104775" cy="10477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3565144"/>
            <a:ext cx="104775" cy="10477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3831844"/>
            <a:ext cx="104775" cy="104775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20" dirty="0">
                <a:solidFill>
                  <a:srgbClr val="63666A"/>
                </a:solidFill>
              </a:rPr>
              <a:t>Групповые</a:t>
            </a:r>
            <a:r>
              <a:rPr sz="2400" spc="-6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коды</a:t>
            </a:r>
            <a:r>
              <a:rPr sz="2400" spc="-4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маркировки</a:t>
            </a:r>
            <a:r>
              <a:rPr sz="2400" spc="-1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-</a:t>
            </a:r>
            <a:r>
              <a:rPr sz="2400" spc="-4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КИГУ</a:t>
            </a:r>
            <a:r>
              <a:rPr sz="2400" spc="-8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и</a:t>
            </a:r>
            <a:r>
              <a:rPr sz="2400" spc="-40" dirty="0">
                <a:solidFill>
                  <a:srgbClr val="63666A"/>
                </a:solidFill>
              </a:rPr>
              <a:t> </a:t>
            </a:r>
            <a:r>
              <a:rPr sz="2400" spc="-20" dirty="0">
                <a:solidFill>
                  <a:srgbClr val="63666A"/>
                </a:solidFill>
              </a:rPr>
              <a:t>КИТУ</a:t>
            </a:r>
            <a:endParaRPr sz="2400"/>
          </a:p>
        </p:txBody>
      </p:sp>
      <p:sp>
        <p:nvSpPr>
          <p:cNvPr id="19" name="object 19"/>
          <p:cNvSpPr txBox="1"/>
          <p:nvPr/>
        </p:nvSpPr>
        <p:spPr>
          <a:xfrm>
            <a:off x="3889375" y="2848927"/>
            <a:ext cx="499109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382940" y="4259619"/>
            <a:ext cx="1577975" cy="1577975"/>
            <a:chOff x="3382940" y="4259619"/>
            <a:chExt cx="1577975" cy="1577975"/>
          </a:xfrm>
        </p:grpSpPr>
        <p:sp>
          <p:nvSpPr>
            <p:cNvPr id="21" name="object 21"/>
            <p:cNvSpPr/>
            <p:nvPr/>
          </p:nvSpPr>
          <p:spPr>
            <a:xfrm>
              <a:off x="3382940" y="4259619"/>
              <a:ext cx="1577975" cy="1577975"/>
            </a:xfrm>
            <a:custGeom>
              <a:avLst/>
              <a:gdLst/>
              <a:ahLst/>
              <a:cxnLst/>
              <a:rect l="l" t="t" r="r" b="b"/>
              <a:pathLst>
                <a:path w="1577975" h="1577975">
                  <a:moveTo>
                    <a:pt x="800971" y="1577719"/>
                  </a:moveTo>
                  <a:lnTo>
                    <a:pt x="755299" y="1577081"/>
                  </a:lnTo>
                  <a:lnTo>
                    <a:pt x="709719" y="1573815"/>
                  </a:lnTo>
                  <a:lnTo>
                    <a:pt x="664353" y="1567922"/>
                  </a:lnTo>
                  <a:lnTo>
                    <a:pt x="619324" y="1559402"/>
                  </a:lnTo>
                  <a:lnTo>
                    <a:pt x="574755" y="1548256"/>
                  </a:lnTo>
                  <a:lnTo>
                    <a:pt x="530770" y="1534484"/>
                  </a:lnTo>
                  <a:lnTo>
                    <a:pt x="487492" y="1518086"/>
                  </a:lnTo>
                  <a:lnTo>
                    <a:pt x="445043" y="1499063"/>
                  </a:lnTo>
                  <a:lnTo>
                    <a:pt x="403546" y="1477416"/>
                  </a:lnTo>
                  <a:lnTo>
                    <a:pt x="363125" y="1453144"/>
                  </a:lnTo>
                  <a:lnTo>
                    <a:pt x="323902" y="1426248"/>
                  </a:lnTo>
                  <a:lnTo>
                    <a:pt x="35766" y="1542079"/>
                  </a:lnTo>
                  <a:lnTo>
                    <a:pt x="151589" y="1253924"/>
                  </a:lnTo>
                  <a:lnTo>
                    <a:pt x="124658" y="1214700"/>
                  </a:lnTo>
                  <a:lnTo>
                    <a:pt x="100358" y="1174277"/>
                  </a:lnTo>
                  <a:lnTo>
                    <a:pt x="78687" y="1132779"/>
                  </a:lnTo>
                  <a:lnTo>
                    <a:pt x="59646" y="1090328"/>
                  </a:lnTo>
                  <a:lnTo>
                    <a:pt x="43236" y="1047048"/>
                  </a:lnTo>
                  <a:lnTo>
                    <a:pt x="29455" y="1003061"/>
                  </a:lnTo>
                  <a:lnTo>
                    <a:pt x="18304" y="958490"/>
                  </a:lnTo>
                  <a:lnTo>
                    <a:pt x="9783" y="913459"/>
                  </a:lnTo>
                  <a:lnTo>
                    <a:pt x="3892" y="868091"/>
                  </a:lnTo>
                  <a:lnTo>
                    <a:pt x="631" y="822508"/>
                  </a:lnTo>
                  <a:lnTo>
                    <a:pt x="0" y="776833"/>
                  </a:lnTo>
                  <a:lnTo>
                    <a:pt x="1998" y="731190"/>
                  </a:lnTo>
                  <a:lnTo>
                    <a:pt x="6627" y="685702"/>
                  </a:lnTo>
                  <a:lnTo>
                    <a:pt x="13886" y="640491"/>
                  </a:lnTo>
                  <a:lnTo>
                    <a:pt x="23774" y="595681"/>
                  </a:lnTo>
                  <a:lnTo>
                    <a:pt x="36293" y="551394"/>
                  </a:lnTo>
                  <a:lnTo>
                    <a:pt x="51441" y="507754"/>
                  </a:lnTo>
                  <a:lnTo>
                    <a:pt x="69219" y="464883"/>
                  </a:lnTo>
                  <a:lnTo>
                    <a:pt x="89628" y="422905"/>
                  </a:lnTo>
                  <a:lnTo>
                    <a:pt x="112666" y="381943"/>
                  </a:lnTo>
                  <a:lnTo>
                    <a:pt x="138334" y="342119"/>
                  </a:lnTo>
                  <a:lnTo>
                    <a:pt x="166632" y="303557"/>
                  </a:lnTo>
                  <a:lnTo>
                    <a:pt x="197560" y="266380"/>
                  </a:lnTo>
                  <a:lnTo>
                    <a:pt x="231118" y="230710"/>
                  </a:lnTo>
                  <a:lnTo>
                    <a:pt x="266112" y="197751"/>
                  </a:lnTo>
                  <a:lnTo>
                    <a:pt x="302566" y="167328"/>
                  </a:lnTo>
                  <a:lnTo>
                    <a:pt x="340363" y="139440"/>
                  </a:lnTo>
                  <a:lnTo>
                    <a:pt x="379387" y="114087"/>
                  </a:lnTo>
                  <a:lnTo>
                    <a:pt x="419520" y="91269"/>
                  </a:lnTo>
                  <a:lnTo>
                    <a:pt x="460646" y="70987"/>
                  </a:lnTo>
                  <a:lnTo>
                    <a:pt x="502649" y="53240"/>
                  </a:lnTo>
                  <a:lnTo>
                    <a:pt x="545411" y="38029"/>
                  </a:lnTo>
                  <a:lnTo>
                    <a:pt x="588816" y="25352"/>
                  </a:lnTo>
                  <a:lnTo>
                    <a:pt x="632748" y="15211"/>
                  </a:lnTo>
                  <a:lnTo>
                    <a:pt x="677089" y="7605"/>
                  </a:lnTo>
                  <a:lnTo>
                    <a:pt x="721723" y="2535"/>
                  </a:lnTo>
                  <a:lnTo>
                    <a:pt x="766534" y="0"/>
                  </a:lnTo>
                  <a:lnTo>
                    <a:pt x="811404" y="0"/>
                  </a:lnTo>
                  <a:lnTo>
                    <a:pt x="856218" y="2535"/>
                  </a:lnTo>
                  <a:lnTo>
                    <a:pt x="900857" y="7605"/>
                  </a:lnTo>
                  <a:lnTo>
                    <a:pt x="945207" y="15211"/>
                  </a:lnTo>
                  <a:lnTo>
                    <a:pt x="989149" y="25352"/>
                  </a:lnTo>
                  <a:lnTo>
                    <a:pt x="1032568" y="38029"/>
                  </a:lnTo>
                  <a:lnTo>
                    <a:pt x="1075346" y="53240"/>
                  </a:lnTo>
                  <a:lnTo>
                    <a:pt x="1117367" y="70987"/>
                  </a:lnTo>
                  <a:lnTo>
                    <a:pt x="1158514" y="91269"/>
                  </a:lnTo>
                  <a:lnTo>
                    <a:pt x="1198672" y="114087"/>
                  </a:lnTo>
                  <a:lnTo>
                    <a:pt x="1237722" y="139440"/>
                  </a:lnTo>
                  <a:lnTo>
                    <a:pt x="1275548" y="167328"/>
                  </a:lnTo>
                  <a:lnTo>
                    <a:pt x="1312034" y="197751"/>
                  </a:lnTo>
                  <a:lnTo>
                    <a:pt x="1347063" y="230710"/>
                  </a:lnTo>
                  <a:lnTo>
                    <a:pt x="1380050" y="265705"/>
                  </a:lnTo>
                  <a:lnTo>
                    <a:pt x="1410497" y="302160"/>
                  </a:lnTo>
                  <a:lnTo>
                    <a:pt x="1438405" y="339959"/>
                  </a:lnTo>
                  <a:lnTo>
                    <a:pt x="1463774" y="378985"/>
                  </a:lnTo>
                  <a:lnTo>
                    <a:pt x="1486604" y="419121"/>
                  </a:lnTo>
                  <a:lnTo>
                    <a:pt x="1506895" y="460250"/>
                  </a:lnTo>
                  <a:lnTo>
                    <a:pt x="1524648" y="502256"/>
                  </a:lnTo>
                  <a:lnTo>
                    <a:pt x="1539862" y="545021"/>
                  </a:lnTo>
                  <a:lnTo>
                    <a:pt x="1552539" y="588430"/>
                  </a:lnTo>
                  <a:lnTo>
                    <a:pt x="1562679" y="632366"/>
                  </a:lnTo>
                  <a:lnTo>
                    <a:pt x="1570281" y="676711"/>
                  </a:lnTo>
                  <a:lnTo>
                    <a:pt x="1575346" y="721349"/>
                  </a:lnTo>
                  <a:lnTo>
                    <a:pt x="1577874" y="766163"/>
                  </a:lnTo>
                  <a:lnTo>
                    <a:pt x="1577866" y="811037"/>
                  </a:lnTo>
                  <a:lnTo>
                    <a:pt x="1575321" y="855854"/>
                  </a:lnTo>
                  <a:lnTo>
                    <a:pt x="1570241" y="900497"/>
                  </a:lnTo>
                  <a:lnTo>
                    <a:pt x="1562625" y="944849"/>
                  </a:lnTo>
                  <a:lnTo>
                    <a:pt x="1552474" y="988794"/>
                  </a:lnTo>
                  <a:lnTo>
                    <a:pt x="1539787" y="1032215"/>
                  </a:lnTo>
                  <a:lnTo>
                    <a:pt x="1524566" y="1074996"/>
                  </a:lnTo>
                  <a:lnTo>
                    <a:pt x="1506810" y="1117019"/>
                  </a:lnTo>
                  <a:lnTo>
                    <a:pt x="1486520" y="1158168"/>
                  </a:lnTo>
                  <a:lnTo>
                    <a:pt x="1463695" y="1198325"/>
                  </a:lnTo>
                  <a:lnTo>
                    <a:pt x="1438337" y="1237376"/>
                  </a:lnTo>
                  <a:lnTo>
                    <a:pt x="1410446" y="1275202"/>
                  </a:lnTo>
                  <a:lnTo>
                    <a:pt x="1380021" y="1311687"/>
                  </a:lnTo>
                  <a:lnTo>
                    <a:pt x="1347063" y="1346714"/>
                  </a:lnTo>
                  <a:lnTo>
                    <a:pt x="1311396" y="1380272"/>
                  </a:lnTo>
                  <a:lnTo>
                    <a:pt x="1274220" y="1411198"/>
                  </a:lnTo>
                  <a:lnTo>
                    <a:pt x="1235661" y="1439491"/>
                  </a:lnTo>
                  <a:lnTo>
                    <a:pt x="1195839" y="1465151"/>
                  </a:lnTo>
                  <a:lnTo>
                    <a:pt x="1154879" y="1488180"/>
                  </a:lnTo>
                  <a:lnTo>
                    <a:pt x="1112904" y="1508578"/>
                  </a:lnTo>
                  <a:lnTo>
                    <a:pt x="1070036" y="1526345"/>
                  </a:lnTo>
                  <a:lnTo>
                    <a:pt x="1026398" y="1541481"/>
                  </a:lnTo>
                  <a:lnTo>
                    <a:pt x="982114" y="1553987"/>
                  </a:lnTo>
                  <a:lnTo>
                    <a:pt x="937306" y="1563864"/>
                  </a:lnTo>
                  <a:lnTo>
                    <a:pt x="892098" y="1571111"/>
                  </a:lnTo>
                  <a:lnTo>
                    <a:pt x="846612" y="1575729"/>
                  </a:lnTo>
                  <a:lnTo>
                    <a:pt x="800971" y="1577719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827704" y="4704321"/>
              <a:ext cx="688975" cy="688975"/>
            </a:xfrm>
            <a:custGeom>
              <a:avLst/>
              <a:gdLst/>
              <a:ahLst/>
              <a:cxnLst/>
              <a:rect l="l" t="t" r="r" b="b"/>
              <a:pathLst>
                <a:path w="688975" h="688975">
                  <a:moveTo>
                    <a:pt x="425754" y="88074"/>
                  </a:moveTo>
                  <a:lnTo>
                    <a:pt x="163474" y="88074"/>
                  </a:lnTo>
                  <a:lnTo>
                    <a:pt x="163474" y="175183"/>
                  </a:lnTo>
                  <a:lnTo>
                    <a:pt x="425754" y="175183"/>
                  </a:lnTo>
                  <a:lnTo>
                    <a:pt x="425754" y="88074"/>
                  </a:lnTo>
                  <a:close/>
                </a:path>
                <a:path w="688975" h="688975">
                  <a:moveTo>
                    <a:pt x="425754" y="0"/>
                  </a:moveTo>
                  <a:lnTo>
                    <a:pt x="250278" y="0"/>
                  </a:lnTo>
                  <a:lnTo>
                    <a:pt x="250278" y="87744"/>
                  </a:lnTo>
                  <a:lnTo>
                    <a:pt x="425754" y="87744"/>
                  </a:lnTo>
                  <a:lnTo>
                    <a:pt x="425754" y="0"/>
                  </a:lnTo>
                  <a:close/>
                </a:path>
                <a:path w="688975" h="688975">
                  <a:moveTo>
                    <a:pt x="688327" y="438238"/>
                  </a:moveTo>
                  <a:lnTo>
                    <a:pt x="600583" y="438238"/>
                  </a:lnTo>
                  <a:lnTo>
                    <a:pt x="600583" y="350596"/>
                  </a:lnTo>
                  <a:lnTo>
                    <a:pt x="600583" y="263220"/>
                  </a:lnTo>
                  <a:lnTo>
                    <a:pt x="601218" y="263220"/>
                  </a:lnTo>
                  <a:lnTo>
                    <a:pt x="600583" y="262928"/>
                  </a:lnTo>
                  <a:lnTo>
                    <a:pt x="513486" y="262966"/>
                  </a:lnTo>
                  <a:lnTo>
                    <a:pt x="513486" y="175336"/>
                  </a:lnTo>
                  <a:lnTo>
                    <a:pt x="425754" y="175336"/>
                  </a:lnTo>
                  <a:lnTo>
                    <a:pt x="425754" y="262966"/>
                  </a:lnTo>
                  <a:lnTo>
                    <a:pt x="338010" y="262966"/>
                  </a:lnTo>
                  <a:lnTo>
                    <a:pt x="338010" y="350596"/>
                  </a:lnTo>
                  <a:lnTo>
                    <a:pt x="425754" y="350596"/>
                  </a:lnTo>
                  <a:lnTo>
                    <a:pt x="425754" y="438238"/>
                  </a:lnTo>
                  <a:lnTo>
                    <a:pt x="513486" y="438238"/>
                  </a:lnTo>
                  <a:lnTo>
                    <a:pt x="513486" y="525868"/>
                  </a:lnTo>
                  <a:lnTo>
                    <a:pt x="338010" y="525868"/>
                  </a:lnTo>
                  <a:lnTo>
                    <a:pt x="338010" y="613498"/>
                  </a:lnTo>
                  <a:lnTo>
                    <a:pt x="250278" y="613498"/>
                  </a:lnTo>
                  <a:lnTo>
                    <a:pt x="250278" y="526148"/>
                  </a:lnTo>
                  <a:lnTo>
                    <a:pt x="163182" y="526148"/>
                  </a:lnTo>
                  <a:lnTo>
                    <a:pt x="163182" y="613498"/>
                  </a:lnTo>
                  <a:lnTo>
                    <a:pt x="75438" y="613498"/>
                  </a:lnTo>
                  <a:lnTo>
                    <a:pt x="75438" y="525868"/>
                  </a:lnTo>
                  <a:lnTo>
                    <a:pt x="338010" y="525868"/>
                  </a:lnTo>
                  <a:lnTo>
                    <a:pt x="338010" y="438404"/>
                  </a:lnTo>
                  <a:lnTo>
                    <a:pt x="338010" y="438238"/>
                  </a:lnTo>
                  <a:lnTo>
                    <a:pt x="338010" y="350659"/>
                  </a:lnTo>
                  <a:lnTo>
                    <a:pt x="250913" y="350659"/>
                  </a:lnTo>
                  <a:lnTo>
                    <a:pt x="250913" y="263220"/>
                  </a:lnTo>
                  <a:lnTo>
                    <a:pt x="163182" y="263220"/>
                  </a:lnTo>
                  <a:lnTo>
                    <a:pt x="163182" y="350964"/>
                  </a:lnTo>
                  <a:lnTo>
                    <a:pt x="250278" y="350964"/>
                  </a:lnTo>
                  <a:lnTo>
                    <a:pt x="250278" y="438238"/>
                  </a:lnTo>
                  <a:lnTo>
                    <a:pt x="162547" y="438238"/>
                  </a:lnTo>
                  <a:lnTo>
                    <a:pt x="162547" y="350596"/>
                  </a:lnTo>
                  <a:lnTo>
                    <a:pt x="74815" y="350596"/>
                  </a:lnTo>
                  <a:lnTo>
                    <a:pt x="74815" y="262966"/>
                  </a:lnTo>
                  <a:lnTo>
                    <a:pt x="162547" y="262966"/>
                  </a:lnTo>
                  <a:lnTo>
                    <a:pt x="162547" y="175818"/>
                  </a:lnTo>
                  <a:lnTo>
                    <a:pt x="163474" y="175818"/>
                  </a:lnTo>
                  <a:lnTo>
                    <a:pt x="163474" y="175183"/>
                  </a:lnTo>
                  <a:lnTo>
                    <a:pt x="162547" y="175183"/>
                  </a:lnTo>
                  <a:lnTo>
                    <a:pt x="162547" y="175336"/>
                  </a:lnTo>
                  <a:lnTo>
                    <a:pt x="75742" y="175336"/>
                  </a:lnTo>
                  <a:lnTo>
                    <a:pt x="75742" y="87706"/>
                  </a:lnTo>
                  <a:lnTo>
                    <a:pt x="162547" y="87706"/>
                  </a:lnTo>
                  <a:lnTo>
                    <a:pt x="162547" y="76"/>
                  </a:lnTo>
                  <a:lnTo>
                    <a:pt x="0" y="76"/>
                  </a:lnTo>
                  <a:lnTo>
                    <a:pt x="0" y="87706"/>
                  </a:lnTo>
                  <a:lnTo>
                    <a:pt x="0" y="175336"/>
                  </a:lnTo>
                  <a:lnTo>
                    <a:pt x="0" y="688428"/>
                  </a:lnTo>
                  <a:lnTo>
                    <a:pt x="688327" y="688428"/>
                  </a:lnTo>
                  <a:lnTo>
                    <a:pt x="688327" y="613498"/>
                  </a:lnTo>
                  <a:lnTo>
                    <a:pt x="600583" y="613498"/>
                  </a:lnTo>
                  <a:lnTo>
                    <a:pt x="600583" y="525868"/>
                  </a:lnTo>
                  <a:lnTo>
                    <a:pt x="688327" y="525868"/>
                  </a:lnTo>
                  <a:lnTo>
                    <a:pt x="688327" y="438238"/>
                  </a:lnTo>
                  <a:close/>
                </a:path>
                <a:path w="688975" h="688975">
                  <a:moveTo>
                    <a:pt x="688949" y="330"/>
                  </a:moveTo>
                  <a:lnTo>
                    <a:pt x="601218" y="330"/>
                  </a:lnTo>
                  <a:lnTo>
                    <a:pt x="601218" y="88074"/>
                  </a:lnTo>
                  <a:lnTo>
                    <a:pt x="513778" y="88074"/>
                  </a:lnTo>
                  <a:lnTo>
                    <a:pt x="513778" y="175818"/>
                  </a:lnTo>
                  <a:lnTo>
                    <a:pt x="601218" y="175818"/>
                  </a:lnTo>
                  <a:lnTo>
                    <a:pt x="601218" y="263220"/>
                  </a:lnTo>
                  <a:lnTo>
                    <a:pt x="688949" y="263220"/>
                  </a:lnTo>
                  <a:lnTo>
                    <a:pt x="688949" y="175475"/>
                  </a:lnTo>
                  <a:lnTo>
                    <a:pt x="601510" y="175475"/>
                  </a:lnTo>
                  <a:lnTo>
                    <a:pt x="601510" y="88074"/>
                  </a:lnTo>
                  <a:lnTo>
                    <a:pt x="688949" y="88074"/>
                  </a:lnTo>
                  <a:lnTo>
                    <a:pt x="688949" y="33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4504182"/>
            <a:ext cx="104775" cy="104775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4761357"/>
            <a:ext cx="104775" cy="104775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5018532"/>
            <a:ext cx="104775" cy="104775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5275707"/>
            <a:ext cx="104775" cy="104775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5542470"/>
            <a:ext cx="104775" cy="104775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5799645"/>
            <a:ext cx="104775" cy="10477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6056820"/>
            <a:ext cx="104775" cy="104775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2758" y="6313995"/>
            <a:ext cx="104775" cy="104775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5294376" y="4127753"/>
            <a:ext cx="5226050" cy="235331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—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код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идентификации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u="sng" dirty="0">
                <a:solidFill>
                  <a:srgbClr val="63666A"/>
                </a:solidFill>
                <a:uFill>
                  <a:solidFill>
                    <a:srgbClr val="63666A"/>
                  </a:solidFill>
                </a:uFill>
                <a:latin typeface="Segoe UI"/>
                <a:cs typeface="Segoe UI"/>
              </a:rPr>
              <a:t>групповой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упаковки</a:t>
            </a:r>
            <a:endParaRPr sz="12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позволяет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b="1" spc="-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1</a:t>
            </a:r>
            <a:r>
              <a:rPr sz="1200" b="1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клик</a:t>
            </a:r>
            <a:r>
              <a:rPr sz="1200" b="1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вывести</a:t>
            </a:r>
            <a:r>
              <a:rPr sz="1200" b="1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на</a:t>
            </a:r>
            <a:r>
              <a:rPr sz="1200" b="1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кассе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все</a:t>
            </a:r>
            <a:r>
              <a:rPr sz="1200" b="1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1200" b="1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групповой</a:t>
            </a:r>
            <a:r>
              <a:rPr sz="1200" b="1" spc="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упаковки</a:t>
            </a:r>
            <a:endParaRPr sz="1200">
              <a:latin typeface="Segoe UI"/>
              <a:cs typeface="Segoe UI"/>
            </a:endParaRPr>
          </a:p>
          <a:p>
            <a:pPr marL="298450" marR="2378710">
              <a:lnSpc>
                <a:spcPct val="140800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Data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Matrix,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аналогично</a:t>
            </a:r>
            <a:r>
              <a:rPr sz="1200" spc="-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КМ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формируется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УОТ</a:t>
            </a:r>
            <a:r>
              <a:rPr sz="1200" spc="-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 СУЗ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200" spc="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МТ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стоимость</a:t>
            </a:r>
            <a:r>
              <a:rPr sz="1200" spc="-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кода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-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50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копеек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без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НДС</a:t>
            </a:r>
            <a:endParaRPr sz="12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возможно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агрегировать</a:t>
            </a:r>
            <a:r>
              <a:rPr sz="1200" spc="-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endParaRPr sz="1200">
              <a:latin typeface="Segoe UI"/>
              <a:cs typeface="Segoe UI"/>
            </a:endParaRPr>
          </a:p>
          <a:p>
            <a:pPr marL="298450" marR="525780">
              <a:lnSpc>
                <a:spcPct val="140800"/>
              </a:lnSpc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КМ</a:t>
            </a:r>
            <a:r>
              <a:rPr sz="1200" spc="-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должны быть</a:t>
            </a:r>
            <a:r>
              <a:rPr sz="1200" spc="-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одном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статусе: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 «Нанесен»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или</a:t>
            </a:r>
            <a:r>
              <a:rPr sz="1200" spc="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«В</a:t>
            </a:r>
            <a:r>
              <a:rPr sz="1200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обороте»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возможно</a:t>
            </a:r>
            <a:r>
              <a:rPr sz="1200" spc="-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включение</a:t>
            </a:r>
            <a:r>
              <a:rPr sz="1200" spc="-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63666A"/>
                </a:solidFill>
                <a:latin typeface="Segoe UI"/>
                <a:cs typeface="Segoe UI"/>
              </a:rPr>
              <a:t>только</a:t>
            </a:r>
            <a:r>
              <a:rPr sz="1200" b="1" spc="-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63666A"/>
                </a:solidFill>
                <a:latin typeface="Segoe UI"/>
                <a:cs typeface="Segoe UI"/>
              </a:rPr>
              <a:t>одного</a:t>
            </a:r>
            <a:r>
              <a:rPr sz="1200" b="1" spc="-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GTIN</a:t>
            </a:r>
            <a:endParaRPr sz="12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590"/>
              </a:spcBef>
            </a:pP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упрощает</a:t>
            </a:r>
            <a:r>
              <a:rPr sz="1200" spc="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взаимодействие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1200" spc="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контрагентами</a:t>
            </a:r>
            <a:r>
              <a:rPr sz="1200" spc="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200" spc="-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63666A"/>
                </a:solidFill>
                <a:latin typeface="Segoe UI"/>
                <a:cs typeface="Segoe UI"/>
              </a:rPr>
              <a:t>указании</a:t>
            </a:r>
            <a:r>
              <a:rPr sz="1200" spc="-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r>
              <a:rPr sz="1200" spc="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200" spc="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200" spc="-25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7377" y="3064056"/>
            <a:ext cx="2197100" cy="115062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91770">
              <a:lnSpc>
                <a:spcPct val="100000"/>
              </a:lnSpc>
              <a:spcBef>
                <a:spcPts val="705"/>
              </a:spcBef>
            </a:pPr>
            <a:r>
              <a:rPr sz="1550" b="1" spc="-10" dirty="0">
                <a:solidFill>
                  <a:srgbClr val="63666A"/>
                </a:solidFill>
                <a:latin typeface="Segoe UI"/>
                <a:cs typeface="Segoe UI"/>
              </a:rPr>
              <a:t>АГРЕГИРОВАНИЕ*</a:t>
            </a:r>
            <a:endParaRPr sz="1550">
              <a:latin typeface="Segoe UI"/>
              <a:cs typeface="Segoe UI"/>
            </a:endParaRPr>
          </a:p>
          <a:p>
            <a:pPr marL="47625" marR="5080" indent="-34925" algn="just">
              <a:lnSpc>
                <a:spcPct val="105000"/>
              </a:lnSpc>
              <a:spcBef>
                <a:spcPts val="525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объединение</a:t>
            </a:r>
            <a:r>
              <a:rPr sz="1550" spc="1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упаковок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продукции</a:t>
            </a:r>
            <a:r>
              <a:rPr sz="15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упаковку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вышестоящего</a:t>
            </a:r>
            <a:r>
              <a:rPr sz="1550" spc="2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уровня</a:t>
            </a:r>
            <a:endParaRPr sz="1550">
              <a:latin typeface="Segoe UI"/>
              <a:cs typeface="Segoe U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94201" y="5479097"/>
            <a:ext cx="48895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0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95312" y="6539865"/>
            <a:ext cx="65589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b="1" spc="10" dirty="0">
                <a:solidFill>
                  <a:srgbClr val="63666A"/>
                </a:solidFill>
                <a:latin typeface="Segoe UI"/>
                <a:cs typeface="Segoe UI"/>
              </a:rPr>
              <a:t>*Агрегирование</a:t>
            </a:r>
            <a:r>
              <a:rPr sz="950" b="1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–</a:t>
            </a:r>
            <a:r>
              <a:rPr sz="9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дополнительный,</a:t>
            </a:r>
            <a:r>
              <a:rPr sz="9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но</a:t>
            </a:r>
            <a:r>
              <a:rPr sz="9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необязательный</a:t>
            </a:r>
            <a:r>
              <a:rPr sz="9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инструмент</a:t>
            </a:r>
            <a:r>
              <a:rPr sz="9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9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удобства</a:t>
            </a:r>
            <a:r>
              <a:rPr sz="9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работы</a:t>
            </a:r>
            <a:r>
              <a:rPr sz="9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10" dirty="0">
                <a:solidFill>
                  <a:srgbClr val="63666A"/>
                </a:solidFill>
                <a:latin typeface="Segoe UI"/>
                <a:cs typeface="Segoe UI"/>
              </a:rPr>
              <a:t>участников</a:t>
            </a:r>
            <a:r>
              <a:rPr sz="9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63666A"/>
                </a:solidFill>
                <a:latin typeface="Segoe UI"/>
                <a:cs typeface="Segoe UI"/>
              </a:rPr>
              <a:t>оборота</a:t>
            </a:r>
            <a:endParaRPr sz="950">
              <a:latin typeface="Segoe UI"/>
              <a:cs typeface="Segoe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05398" y="5363134"/>
            <a:ext cx="542290" cy="542290"/>
            <a:chOff x="505398" y="5363134"/>
            <a:chExt cx="542290" cy="542290"/>
          </a:xfrm>
        </p:grpSpPr>
        <p:sp>
          <p:nvSpPr>
            <p:cNvPr id="36" name="object 36"/>
            <p:cNvSpPr/>
            <p:nvPr/>
          </p:nvSpPr>
          <p:spPr>
            <a:xfrm>
              <a:off x="505398" y="5363134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90" h="542289">
                  <a:moveTo>
                    <a:pt x="467943" y="541831"/>
                  </a:moveTo>
                  <a:lnTo>
                    <a:pt x="73882" y="541831"/>
                  </a:lnTo>
                  <a:lnTo>
                    <a:pt x="45122" y="536035"/>
                  </a:lnTo>
                  <a:lnTo>
                    <a:pt x="21637" y="520229"/>
                  </a:lnTo>
                  <a:lnTo>
                    <a:pt x="5805" y="496783"/>
                  </a:lnTo>
                  <a:lnTo>
                    <a:pt x="0" y="468069"/>
                  </a:lnTo>
                  <a:lnTo>
                    <a:pt x="0" y="73775"/>
                  </a:lnTo>
                  <a:lnTo>
                    <a:pt x="5805" y="45058"/>
                  </a:lnTo>
                  <a:lnTo>
                    <a:pt x="21637" y="21608"/>
                  </a:lnTo>
                  <a:lnTo>
                    <a:pt x="45122" y="5797"/>
                  </a:lnTo>
                  <a:lnTo>
                    <a:pt x="73882" y="0"/>
                  </a:lnTo>
                  <a:lnTo>
                    <a:pt x="467943" y="0"/>
                  </a:lnTo>
                  <a:lnTo>
                    <a:pt x="496702" y="5797"/>
                  </a:lnTo>
                  <a:lnTo>
                    <a:pt x="520190" y="21608"/>
                  </a:lnTo>
                  <a:lnTo>
                    <a:pt x="536026" y="45058"/>
                  </a:lnTo>
                  <a:lnTo>
                    <a:pt x="541834" y="73775"/>
                  </a:lnTo>
                  <a:lnTo>
                    <a:pt x="541834" y="468064"/>
                  </a:lnTo>
                  <a:lnTo>
                    <a:pt x="536026" y="496778"/>
                  </a:lnTo>
                  <a:lnTo>
                    <a:pt x="520190" y="520225"/>
                  </a:lnTo>
                  <a:lnTo>
                    <a:pt x="496702" y="536034"/>
                  </a:lnTo>
                  <a:lnTo>
                    <a:pt x="467943" y="541831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02981" y="5546749"/>
              <a:ext cx="346710" cy="250190"/>
            </a:xfrm>
            <a:custGeom>
              <a:avLst/>
              <a:gdLst/>
              <a:ahLst/>
              <a:cxnLst/>
              <a:rect l="l" t="t" r="r" b="b"/>
              <a:pathLst>
                <a:path w="346709" h="250189">
                  <a:moveTo>
                    <a:pt x="335827" y="249849"/>
                  </a:moveTo>
                  <a:lnTo>
                    <a:pt x="10835" y="249849"/>
                  </a:lnTo>
                  <a:lnTo>
                    <a:pt x="4850" y="249849"/>
                  </a:lnTo>
                  <a:lnTo>
                    <a:pt x="0" y="244999"/>
                  </a:lnTo>
                  <a:lnTo>
                    <a:pt x="0" y="239013"/>
                  </a:lnTo>
                  <a:lnTo>
                    <a:pt x="0" y="168371"/>
                  </a:lnTo>
                  <a:lnTo>
                    <a:pt x="346664" y="168371"/>
                  </a:lnTo>
                  <a:lnTo>
                    <a:pt x="346664" y="239013"/>
                  </a:lnTo>
                  <a:lnTo>
                    <a:pt x="346664" y="244999"/>
                  </a:lnTo>
                  <a:lnTo>
                    <a:pt x="341809" y="249849"/>
                  </a:lnTo>
                  <a:lnTo>
                    <a:pt x="335827" y="249849"/>
                  </a:lnTo>
                  <a:close/>
                </a:path>
                <a:path w="346709" h="250189">
                  <a:moveTo>
                    <a:pt x="50362" y="0"/>
                  </a:moveTo>
                  <a:lnTo>
                    <a:pt x="37701" y="0"/>
                  </a:lnTo>
                  <a:lnTo>
                    <a:pt x="34081" y="0"/>
                  </a:lnTo>
                  <a:lnTo>
                    <a:pt x="30674" y="2571"/>
                  </a:lnTo>
                  <a:lnTo>
                    <a:pt x="30085" y="5750"/>
                  </a:lnTo>
                  <a:lnTo>
                    <a:pt x="0" y="168371"/>
                  </a:lnTo>
                  <a:lnTo>
                    <a:pt x="346664" y="168371"/>
                  </a:lnTo>
                  <a:lnTo>
                    <a:pt x="316581" y="5750"/>
                  </a:lnTo>
                  <a:lnTo>
                    <a:pt x="315989" y="2571"/>
                  </a:lnTo>
                  <a:lnTo>
                    <a:pt x="312579" y="0"/>
                  </a:lnTo>
                  <a:lnTo>
                    <a:pt x="308967" y="0"/>
                  </a:lnTo>
                  <a:lnTo>
                    <a:pt x="165750" y="0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96560" y="5568466"/>
              <a:ext cx="99060" cy="32384"/>
            </a:xfrm>
            <a:custGeom>
              <a:avLst/>
              <a:gdLst/>
              <a:ahLst/>
              <a:cxnLst/>
              <a:rect l="l" t="t" r="r" b="b"/>
              <a:pathLst>
                <a:path w="99059" h="32385">
                  <a:moveTo>
                    <a:pt x="95419" y="32018"/>
                  </a:moveTo>
                  <a:lnTo>
                    <a:pt x="4291" y="32018"/>
                  </a:lnTo>
                  <a:lnTo>
                    <a:pt x="2355" y="32018"/>
                  </a:lnTo>
                  <a:lnTo>
                    <a:pt x="751" y="30559"/>
                  </a:lnTo>
                  <a:lnTo>
                    <a:pt x="693" y="28767"/>
                  </a:lnTo>
                  <a:lnTo>
                    <a:pt x="43" y="3034"/>
                  </a:lnTo>
                  <a:lnTo>
                    <a:pt x="0" y="1358"/>
                  </a:lnTo>
                  <a:lnTo>
                    <a:pt x="1473" y="0"/>
                  </a:lnTo>
                  <a:lnTo>
                    <a:pt x="3337" y="0"/>
                  </a:lnTo>
                  <a:lnTo>
                    <a:pt x="90926" y="0"/>
                  </a:lnTo>
                  <a:lnTo>
                    <a:pt x="92775" y="0"/>
                  </a:lnTo>
                  <a:lnTo>
                    <a:pt x="94480" y="1358"/>
                  </a:lnTo>
                  <a:lnTo>
                    <a:pt x="94726" y="3034"/>
                  </a:lnTo>
                  <a:lnTo>
                    <a:pt x="98454" y="28767"/>
                  </a:lnTo>
                  <a:lnTo>
                    <a:pt x="98714" y="30559"/>
                  </a:lnTo>
                  <a:lnTo>
                    <a:pt x="97355" y="32018"/>
                  </a:lnTo>
                  <a:lnTo>
                    <a:pt x="95419" y="32018"/>
                  </a:lnTo>
                  <a:close/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55739" y="5462854"/>
              <a:ext cx="252095" cy="300990"/>
            </a:xfrm>
            <a:custGeom>
              <a:avLst/>
              <a:gdLst/>
              <a:ahLst/>
              <a:cxnLst/>
              <a:rect l="l" t="t" r="r" b="b"/>
              <a:pathLst>
                <a:path w="252094" h="300989">
                  <a:moveTo>
                    <a:pt x="83477" y="96621"/>
                  </a:moveTo>
                  <a:lnTo>
                    <a:pt x="30327" y="96621"/>
                  </a:lnTo>
                  <a:lnTo>
                    <a:pt x="30327" y="113957"/>
                  </a:lnTo>
                  <a:lnTo>
                    <a:pt x="83477" y="113957"/>
                  </a:lnTo>
                  <a:lnTo>
                    <a:pt x="83477" y="96621"/>
                  </a:lnTo>
                  <a:close/>
                </a:path>
                <a:path w="252094" h="300989">
                  <a:moveTo>
                    <a:pt x="83477" y="75387"/>
                  </a:moveTo>
                  <a:lnTo>
                    <a:pt x="30327" y="75387"/>
                  </a:lnTo>
                  <a:lnTo>
                    <a:pt x="30327" y="92735"/>
                  </a:lnTo>
                  <a:lnTo>
                    <a:pt x="83477" y="92735"/>
                  </a:lnTo>
                  <a:lnTo>
                    <a:pt x="83477" y="75387"/>
                  </a:lnTo>
                  <a:close/>
                </a:path>
                <a:path w="252094" h="300989">
                  <a:moveTo>
                    <a:pt x="83477" y="54165"/>
                  </a:moveTo>
                  <a:lnTo>
                    <a:pt x="30327" y="54165"/>
                  </a:lnTo>
                  <a:lnTo>
                    <a:pt x="30327" y="71501"/>
                  </a:lnTo>
                  <a:lnTo>
                    <a:pt x="83477" y="71501"/>
                  </a:lnTo>
                  <a:lnTo>
                    <a:pt x="83477" y="54165"/>
                  </a:lnTo>
                  <a:close/>
                </a:path>
                <a:path w="252094" h="300989">
                  <a:moveTo>
                    <a:pt x="113792" y="137248"/>
                  </a:moveTo>
                  <a:lnTo>
                    <a:pt x="106908" y="137248"/>
                  </a:lnTo>
                  <a:lnTo>
                    <a:pt x="106908" y="43002"/>
                  </a:lnTo>
                  <a:lnTo>
                    <a:pt x="106908" y="34328"/>
                  </a:lnTo>
                  <a:lnTo>
                    <a:pt x="106908" y="25654"/>
                  </a:lnTo>
                  <a:lnTo>
                    <a:pt x="89560" y="25654"/>
                  </a:lnTo>
                  <a:lnTo>
                    <a:pt x="89560" y="43002"/>
                  </a:lnTo>
                  <a:lnTo>
                    <a:pt x="89560" y="137248"/>
                  </a:lnTo>
                  <a:lnTo>
                    <a:pt x="24244" y="137248"/>
                  </a:lnTo>
                  <a:lnTo>
                    <a:pt x="24244" y="43002"/>
                  </a:lnTo>
                  <a:lnTo>
                    <a:pt x="89560" y="43002"/>
                  </a:lnTo>
                  <a:lnTo>
                    <a:pt x="89560" y="25654"/>
                  </a:lnTo>
                  <a:lnTo>
                    <a:pt x="6908" y="25654"/>
                  </a:lnTo>
                  <a:lnTo>
                    <a:pt x="6908" y="137248"/>
                  </a:lnTo>
                  <a:lnTo>
                    <a:pt x="0" y="137248"/>
                  </a:lnTo>
                  <a:lnTo>
                    <a:pt x="0" y="154584"/>
                  </a:lnTo>
                  <a:lnTo>
                    <a:pt x="113792" y="154584"/>
                  </a:lnTo>
                  <a:lnTo>
                    <a:pt x="113792" y="137248"/>
                  </a:lnTo>
                  <a:close/>
                </a:path>
                <a:path w="252094" h="300989">
                  <a:moveTo>
                    <a:pt x="128155" y="288823"/>
                  </a:moveTo>
                  <a:lnTo>
                    <a:pt x="124764" y="285432"/>
                  </a:lnTo>
                  <a:lnTo>
                    <a:pt x="116382" y="285432"/>
                  </a:lnTo>
                  <a:lnTo>
                    <a:pt x="112991" y="288823"/>
                  </a:lnTo>
                  <a:lnTo>
                    <a:pt x="112991" y="297205"/>
                  </a:lnTo>
                  <a:lnTo>
                    <a:pt x="116382" y="300609"/>
                  </a:lnTo>
                  <a:lnTo>
                    <a:pt x="124764" y="300609"/>
                  </a:lnTo>
                  <a:lnTo>
                    <a:pt x="128155" y="297205"/>
                  </a:lnTo>
                  <a:lnTo>
                    <a:pt x="128155" y="293014"/>
                  </a:lnTo>
                  <a:lnTo>
                    <a:pt x="128155" y="288823"/>
                  </a:lnTo>
                  <a:close/>
                </a:path>
                <a:path w="252094" h="300989">
                  <a:moveTo>
                    <a:pt x="168249" y="182600"/>
                  </a:moveTo>
                  <a:lnTo>
                    <a:pt x="167081" y="161315"/>
                  </a:lnTo>
                  <a:lnTo>
                    <a:pt x="165392" y="159778"/>
                  </a:lnTo>
                  <a:lnTo>
                    <a:pt x="143776" y="159778"/>
                  </a:lnTo>
                  <a:lnTo>
                    <a:pt x="142201" y="161315"/>
                  </a:lnTo>
                  <a:lnTo>
                    <a:pt x="142748" y="182600"/>
                  </a:lnTo>
                  <a:lnTo>
                    <a:pt x="144437" y="184238"/>
                  </a:lnTo>
                  <a:lnTo>
                    <a:pt x="164642" y="184238"/>
                  </a:lnTo>
                  <a:lnTo>
                    <a:pt x="166674" y="184238"/>
                  </a:lnTo>
                  <a:lnTo>
                    <a:pt x="168249" y="182600"/>
                  </a:lnTo>
                  <a:close/>
                </a:path>
                <a:path w="252094" h="300989">
                  <a:moveTo>
                    <a:pt x="170332" y="220535"/>
                  </a:moveTo>
                  <a:lnTo>
                    <a:pt x="169062" y="197370"/>
                  </a:lnTo>
                  <a:lnTo>
                    <a:pt x="167297" y="195694"/>
                  </a:lnTo>
                  <a:lnTo>
                    <a:pt x="144754" y="195694"/>
                  </a:lnTo>
                  <a:lnTo>
                    <a:pt x="143129" y="197370"/>
                  </a:lnTo>
                  <a:lnTo>
                    <a:pt x="143713" y="220535"/>
                  </a:lnTo>
                  <a:lnTo>
                    <a:pt x="145491" y="222300"/>
                  </a:lnTo>
                  <a:lnTo>
                    <a:pt x="166573" y="222300"/>
                  </a:lnTo>
                  <a:lnTo>
                    <a:pt x="168706" y="222300"/>
                  </a:lnTo>
                  <a:lnTo>
                    <a:pt x="170332" y="220535"/>
                  </a:lnTo>
                  <a:close/>
                </a:path>
                <a:path w="252094" h="300989">
                  <a:moveTo>
                    <a:pt x="207251" y="182600"/>
                  </a:moveTo>
                  <a:lnTo>
                    <a:pt x="205130" y="161315"/>
                  </a:lnTo>
                  <a:lnTo>
                    <a:pt x="203365" y="159778"/>
                  </a:lnTo>
                  <a:lnTo>
                    <a:pt x="181749" y="159778"/>
                  </a:lnTo>
                  <a:lnTo>
                    <a:pt x="180251" y="161315"/>
                  </a:lnTo>
                  <a:lnTo>
                    <a:pt x="181749" y="182600"/>
                  </a:lnTo>
                  <a:lnTo>
                    <a:pt x="183527" y="184238"/>
                  </a:lnTo>
                  <a:lnTo>
                    <a:pt x="203708" y="184238"/>
                  </a:lnTo>
                  <a:lnTo>
                    <a:pt x="205765" y="184238"/>
                  </a:lnTo>
                  <a:lnTo>
                    <a:pt x="207251" y="182600"/>
                  </a:lnTo>
                  <a:close/>
                </a:path>
                <a:path w="252094" h="300989">
                  <a:moveTo>
                    <a:pt x="211048" y="220535"/>
                  </a:moveTo>
                  <a:lnTo>
                    <a:pt x="208737" y="197370"/>
                  </a:lnTo>
                  <a:lnTo>
                    <a:pt x="206895" y="195694"/>
                  </a:lnTo>
                  <a:lnTo>
                    <a:pt x="184353" y="195694"/>
                  </a:lnTo>
                  <a:lnTo>
                    <a:pt x="182791" y="197370"/>
                  </a:lnTo>
                  <a:lnTo>
                    <a:pt x="184416" y="220535"/>
                  </a:lnTo>
                  <a:lnTo>
                    <a:pt x="186283" y="222300"/>
                  </a:lnTo>
                  <a:lnTo>
                    <a:pt x="207365" y="222300"/>
                  </a:lnTo>
                  <a:lnTo>
                    <a:pt x="209486" y="222300"/>
                  </a:lnTo>
                  <a:lnTo>
                    <a:pt x="211048" y="220535"/>
                  </a:lnTo>
                  <a:close/>
                </a:path>
                <a:path w="252094" h="300989">
                  <a:moveTo>
                    <a:pt x="246265" y="182600"/>
                  </a:moveTo>
                  <a:lnTo>
                    <a:pt x="243166" y="161315"/>
                  </a:lnTo>
                  <a:lnTo>
                    <a:pt x="241338" y="159778"/>
                  </a:lnTo>
                  <a:lnTo>
                    <a:pt x="219735" y="159778"/>
                  </a:lnTo>
                  <a:lnTo>
                    <a:pt x="218287" y="161315"/>
                  </a:lnTo>
                  <a:lnTo>
                    <a:pt x="220764" y="182600"/>
                  </a:lnTo>
                  <a:lnTo>
                    <a:pt x="222592" y="184238"/>
                  </a:lnTo>
                  <a:lnTo>
                    <a:pt x="242798" y="184238"/>
                  </a:lnTo>
                  <a:lnTo>
                    <a:pt x="244830" y="184238"/>
                  </a:lnTo>
                  <a:lnTo>
                    <a:pt x="246265" y="182600"/>
                  </a:lnTo>
                  <a:close/>
                </a:path>
                <a:path w="252094" h="300989">
                  <a:moveTo>
                    <a:pt x="248145" y="13652"/>
                  </a:moveTo>
                  <a:lnTo>
                    <a:pt x="234467" y="0"/>
                  </a:lnTo>
                  <a:lnTo>
                    <a:pt x="232156" y="0"/>
                  </a:lnTo>
                  <a:lnTo>
                    <a:pt x="232156" y="16764"/>
                  </a:lnTo>
                  <a:lnTo>
                    <a:pt x="232029" y="16637"/>
                  </a:lnTo>
                  <a:lnTo>
                    <a:pt x="232003" y="51955"/>
                  </a:lnTo>
                  <a:lnTo>
                    <a:pt x="231825" y="52120"/>
                  </a:lnTo>
                  <a:lnTo>
                    <a:pt x="231940" y="51955"/>
                  </a:lnTo>
                  <a:lnTo>
                    <a:pt x="232003" y="16713"/>
                  </a:lnTo>
                  <a:lnTo>
                    <a:pt x="231749" y="16586"/>
                  </a:lnTo>
                  <a:lnTo>
                    <a:pt x="231749" y="52349"/>
                  </a:lnTo>
                  <a:lnTo>
                    <a:pt x="231584" y="52514"/>
                  </a:lnTo>
                  <a:lnTo>
                    <a:pt x="231305" y="52793"/>
                  </a:lnTo>
                  <a:lnTo>
                    <a:pt x="231508" y="52514"/>
                  </a:lnTo>
                  <a:lnTo>
                    <a:pt x="231749" y="52349"/>
                  </a:lnTo>
                  <a:lnTo>
                    <a:pt x="231749" y="16586"/>
                  </a:lnTo>
                  <a:lnTo>
                    <a:pt x="232029" y="16713"/>
                  </a:lnTo>
                  <a:lnTo>
                    <a:pt x="231978" y="16573"/>
                  </a:lnTo>
                  <a:lnTo>
                    <a:pt x="232156" y="16764"/>
                  </a:lnTo>
                  <a:lnTo>
                    <a:pt x="232156" y="0"/>
                  </a:lnTo>
                  <a:lnTo>
                    <a:pt x="231711" y="0"/>
                  </a:lnTo>
                  <a:lnTo>
                    <a:pt x="231711" y="16383"/>
                  </a:lnTo>
                  <a:lnTo>
                    <a:pt x="231368" y="16141"/>
                  </a:lnTo>
                  <a:lnTo>
                    <a:pt x="231495" y="16141"/>
                  </a:lnTo>
                  <a:lnTo>
                    <a:pt x="231241" y="15773"/>
                  </a:lnTo>
                  <a:lnTo>
                    <a:pt x="231190" y="52984"/>
                  </a:lnTo>
                  <a:lnTo>
                    <a:pt x="231165" y="53111"/>
                  </a:lnTo>
                  <a:lnTo>
                    <a:pt x="231051" y="53428"/>
                  </a:lnTo>
                  <a:lnTo>
                    <a:pt x="230924" y="53721"/>
                  </a:lnTo>
                  <a:lnTo>
                    <a:pt x="230898" y="53987"/>
                  </a:lnTo>
                  <a:lnTo>
                    <a:pt x="230797" y="54457"/>
                  </a:lnTo>
                  <a:lnTo>
                    <a:pt x="230733" y="54813"/>
                  </a:lnTo>
                  <a:lnTo>
                    <a:pt x="230797" y="51244"/>
                  </a:lnTo>
                  <a:lnTo>
                    <a:pt x="151917" y="51244"/>
                  </a:lnTo>
                  <a:lnTo>
                    <a:pt x="151968" y="54813"/>
                  </a:lnTo>
                  <a:lnTo>
                    <a:pt x="151904" y="54457"/>
                  </a:lnTo>
                  <a:lnTo>
                    <a:pt x="151803" y="53987"/>
                  </a:lnTo>
                  <a:lnTo>
                    <a:pt x="151765" y="53721"/>
                  </a:lnTo>
                  <a:lnTo>
                    <a:pt x="151650" y="53428"/>
                  </a:lnTo>
                  <a:lnTo>
                    <a:pt x="151549" y="53111"/>
                  </a:lnTo>
                  <a:lnTo>
                    <a:pt x="151155" y="52514"/>
                  </a:lnTo>
                  <a:lnTo>
                    <a:pt x="151460" y="52882"/>
                  </a:lnTo>
                  <a:lnTo>
                    <a:pt x="151587" y="53111"/>
                  </a:lnTo>
                  <a:lnTo>
                    <a:pt x="151726" y="53428"/>
                  </a:lnTo>
                  <a:lnTo>
                    <a:pt x="151917" y="53721"/>
                  </a:lnTo>
                  <a:lnTo>
                    <a:pt x="151917" y="51244"/>
                  </a:lnTo>
                  <a:lnTo>
                    <a:pt x="151917" y="17195"/>
                  </a:lnTo>
                  <a:lnTo>
                    <a:pt x="151815" y="14935"/>
                  </a:lnTo>
                  <a:lnTo>
                    <a:pt x="151726" y="15227"/>
                  </a:lnTo>
                  <a:lnTo>
                    <a:pt x="151587" y="15544"/>
                  </a:lnTo>
                  <a:lnTo>
                    <a:pt x="151460" y="15773"/>
                  </a:lnTo>
                  <a:lnTo>
                    <a:pt x="151168" y="16141"/>
                  </a:lnTo>
                  <a:lnTo>
                    <a:pt x="151358" y="16141"/>
                  </a:lnTo>
                  <a:lnTo>
                    <a:pt x="150977" y="16408"/>
                  </a:lnTo>
                  <a:lnTo>
                    <a:pt x="150977" y="16573"/>
                  </a:lnTo>
                  <a:lnTo>
                    <a:pt x="150952" y="52260"/>
                  </a:lnTo>
                  <a:lnTo>
                    <a:pt x="150710" y="51955"/>
                  </a:lnTo>
                  <a:lnTo>
                    <a:pt x="150952" y="52260"/>
                  </a:lnTo>
                  <a:lnTo>
                    <a:pt x="150952" y="16586"/>
                  </a:lnTo>
                  <a:lnTo>
                    <a:pt x="150558" y="16764"/>
                  </a:lnTo>
                  <a:lnTo>
                    <a:pt x="150558" y="51993"/>
                  </a:lnTo>
                  <a:lnTo>
                    <a:pt x="150241" y="51765"/>
                  </a:lnTo>
                  <a:lnTo>
                    <a:pt x="149847" y="51600"/>
                  </a:lnTo>
                  <a:lnTo>
                    <a:pt x="149593" y="51498"/>
                  </a:lnTo>
                  <a:lnTo>
                    <a:pt x="150114" y="51600"/>
                  </a:lnTo>
                  <a:lnTo>
                    <a:pt x="150393" y="51816"/>
                  </a:lnTo>
                  <a:lnTo>
                    <a:pt x="150241" y="51765"/>
                  </a:lnTo>
                  <a:lnTo>
                    <a:pt x="150533" y="51955"/>
                  </a:lnTo>
                  <a:lnTo>
                    <a:pt x="150558" y="16764"/>
                  </a:lnTo>
                  <a:lnTo>
                    <a:pt x="150837" y="16573"/>
                  </a:lnTo>
                  <a:lnTo>
                    <a:pt x="150977" y="16573"/>
                  </a:lnTo>
                  <a:lnTo>
                    <a:pt x="150977" y="16408"/>
                  </a:lnTo>
                  <a:lnTo>
                    <a:pt x="151409" y="15773"/>
                  </a:lnTo>
                  <a:lnTo>
                    <a:pt x="151511" y="15544"/>
                  </a:lnTo>
                  <a:lnTo>
                    <a:pt x="151701" y="15227"/>
                  </a:lnTo>
                  <a:lnTo>
                    <a:pt x="151752" y="14935"/>
                  </a:lnTo>
                  <a:lnTo>
                    <a:pt x="151892" y="14465"/>
                  </a:lnTo>
                  <a:lnTo>
                    <a:pt x="151968" y="13843"/>
                  </a:lnTo>
                  <a:lnTo>
                    <a:pt x="151917" y="14465"/>
                  </a:lnTo>
                  <a:lnTo>
                    <a:pt x="151765" y="14935"/>
                  </a:lnTo>
                  <a:lnTo>
                    <a:pt x="151917" y="14935"/>
                  </a:lnTo>
                  <a:lnTo>
                    <a:pt x="151917" y="17195"/>
                  </a:lnTo>
                  <a:lnTo>
                    <a:pt x="230797" y="17195"/>
                  </a:lnTo>
                  <a:lnTo>
                    <a:pt x="230886" y="53721"/>
                  </a:lnTo>
                  <a:lnTo>
                    <a:pt x="230974" y="53428"/>
                  </a:lnTo>
                  <a:lnTo>
                    <a:pt x="231190" y="52984"/>
                  </a:lnTo>
                  <a:lnTo>
                    <a:pt x="231190" y="15684"/>
                  </a:lnTo>
                  <a:lnTo>
                    <a:pt x="231114" y="15544"/>
                  </a:lnTo>
                  <a:lnTo>
                    <a:pt x="230974" y="15227"/>
                  </a:lnTo>
                  <a:lnTo>
                    <a:pt x="230797" y="14935"/>
                  </a:lnTo>
                  <a:lnTo>
                    <a:pt x="230924" y="14935"/>
                  </a:lnTo>
                  <a:lnTo>
                    <a:pt x="230797" y="14465"/>
                  </a:lnTo>
                  <a:lnTo>
                    <a:pt x="230733" y="13843"/>
                  </a:lnTo>
                  <a:lnTo>
                    <a:pt x="230822" y="14465"/>
                  </a:lnTo>
                  <a:lnTo>
                    <a:pt x="230949" y="14935"/>
                  </a:lnTo>
                  <a:lnTo>
                    <a:pt x="231013" y="15227"/>
                  </a:lnTo>
                  <a:lnTo>
                    <a:pt x="231190" y="15544"/>
                  </a:lnTo>
                  <a:lnTo>
                    <a:pt x="231279" y="15773"/>
                  </a:lnTo>
                  <a:lnTo>
                    <a:pt x="231559" y="16141"/>
                  </a:lnTo>
                  <a:lnTo>
                    <a:pt x="231711" y="16383"/>
                  </a:lnTo>
                  <a:lnTo>
                    <a:pt x="231711" y="0"/>
                  </a:lnTo>
                  <a:lnTo>
                    <a:pt x="148221" y="0"/>
                  </a:lnTo>
                  <a:lnTo>
                    <a:pt x="145846" y="228"/>
                  </a:lnTo>
                  <a:lnTo>
                    <a:pt x="134569" y="13652"/>
                  </a:lnTo>
                  <a:lnTo>
                    <a:pt x="134569" y="55003"/>
                  </a:lnTo>
                  <a:lnTo>
                    <a:pt x="148221" y="68656"/>
                  </a:lnTo>
                  <a:lnTo>
                    <a:pt x="182676" y="68656"/>
                  </a:lnTo>
                  <a:lnTo>
                    <a:pt x="182676" y="83896"/>
                  </a:lnTo>
                  <a:lnTo>
                    <a:pt x="200012" y="83896"/>
                  </a:lnTo>
                  <a:lnTo>
                    <a:pt x="200012" y="68656"/>
                  </a:lnTo>
                  <a:lnTo>
                    <a:pt x="234467" y="68656"/>
                  </a:lnTo>
                  <a:lnTo>
                    <a:pt x="248145" y="55003"/>
                  </a:lnTo>
                  <a:lnTo>
                    <a:pt x="248145" y="54813"/>
                  </a:lnTo>
                  <a:lnTo>
                    <a:pt x="248145" y="51600"/>
                  </a:lnTo>
                  <a:lnTo>
                    <a:pt x="232194" y="51955"/>
                  </a:lnTo>
                  <a:lnTo>
                    <a:pt x="232295" y="51828"/>
                  </a:lnTo>
                  <a:lnTo>
                    <a:pt x="232448" y="51727"/>
                  </a:lnTo>
                  <a:lnTo>
                    <a:pt x="232206" y="51943"/>
                  </a:lnTo>
                  <a:lnTo>
                    <a:pt x="232473" y="51765"/>
                  </a:lnTo>
                  <a:lnTo>
                    <a:pt x="232714" y="51600"/>
                  </a:lnTo>
                  <a:lnTo>
                    <a:pt x="232854" y="51600"/>
                  </a:lnTo>
                  <a:lnTo>
                    <a:pt x="248145" y="51600"/>
                  </a:lnTo>
                  <a:lnTo>
                    <a:pt x="248145" y="51244"/>
                  </a:lnTo>
                  <a:lnTo>
                    <a:pt x="248145" y="17195"/>
                  </a:lnTo>
                  <a:lnTo>
                    <a:pt x="248145" y="13843"/>
                  </a:lnTo>
                  <a:lnTo>
                    <a:pt x="248145" y="13652"/>
                  </a:lnTo>
                  <a:close/>
                </a:path>
                <a:path w="252094" h="300989">
                  <a:moveTo>
                    <a:pt x="251752" y="220535"/>
                  </a:moveTo>
                  <a:lnTo>
                    <a:pt x="248399" y="197370"/>
                  </a:lnTo>
                  <a:lnTo>
                    <a:pt x="246481" y="195694"/>
                  </a:lnTo>
                  <a:lnTo>
                    <a:pt x="223951" y="195694"/>
                  </a:lnTo>
                  <a:lnTo>
                    <a:pt x="222465" y="197370"/>
                  </a:lnTo>
                  <a:lnTo>
                    <a:pt x="225132" y="220535"/>
                  </a:lnTo>
                  <a:lnTo>
                    <a:pt x="227076" y="222300"/>
                  </a:lnTo>
                  <a:lnTo>
                    <a:pt x="248145" y="222300"/>
                  </a:lnTo>
                  <a:lnTo>
                    <a:pt x="250278" y="222300"/>
                  </a:lnTo>
                  <a:lnTo>
                    <a:pt x="251752" y="220535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305498" y="1400734"/>
            <a:ext cx="542290" cy="542290"/>
            <a:chOff x="1305498" y="1400734"/>
            <a:chExt cx="542290" cy="542290"/>
          </a:xfrm>
        </p:grpSpPr>
        <p:sp>
          <p:nvSpPr>
            <p:cNvPr id="41" name="object 41"/>
            <p:cNvSpPr/>
            <p:nvPr/>
          </p:nvSpPr>
          <p:spPr>
            <a:xfrm>
              <a:off x="1305498" y="1400734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467928" y="541831"/>
                  </a:moveTo>
                  <a:lnTo>
                    <a:pt x="73905" y="541831"/>
                  </a:lnTo>
                  <a:lnTo>
                    <a:pt x="45122" y="536030"/>
                  </a:lnTo>
                  <a:lnTo>
                    <a:pt x="21632" y="520212"/>
                  </a:lnTo>
                  <a:lnTo>
                    <a:pt x="5802" y="496754"/>
                  </a:lnTo>
                  <a:lnTo>
                    <a:pt x="0" y="468033"/>
                  </a:lnTo>
                  <a:lnTo>
                    <a:pt x="0" y="73804"/>
                  </a:lnTo>
                  <a:lnTo>
                    <a:pt x="5802" y="45082"/>
                  </a:lnTo>
                  <a:lnTo>
                    <a:pt x="21632" y="21622"/>
                  </a:lnTo>
                  <a:lnTo>
                    <a:pt x="45122" y="5802"/>
                  </a:lnTo>
                  <a:lnTo>
                    <a:pt x="73905" y="0"/>
                  </a:lnTo>
                  <a:lnTo>
                    <a:pt x="467928" y="0"/>
                  </a:lnTo>
                  <a:lnTo>
                    <a:pt x="496708" y="5802"/>
                  </a:lnTo>
                  <a:lnTo>
                    <a:pt x="520199" y="21622"/>
                  </a:lnTo>
                  <a:lnTo>
                    <a:pt x="536030" y="45082"/>
                  </a:lnTo>
                  <a:lnTo>
                    <a:pt x="541834" y="73804"/>
                  </a:lnTo>
                  <a:lnTo>
                    <a:pt x="541834" y="468033"/>
                  </a:lnTo>
                  <a:lnTo>
                    <a:pt x="536030" y="496754"/>
                  </a:lnTo>
                  <a:lnTo>
                    <a:pt x="520199" y="520212"/>
                  </a:lnTo>
                  <a:lnTo>
                    <a:pt x="496708" y="536030"/>
                  </a:lnTo>
                  <a:lnTo>
                    <a:pt x="467928" y="541831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8446" y="1545078"/>
              <a:ext cx="335938" cy="30364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560480" y="1503248"/>
              <a:ext cx="175260" cy="269875"/>
            </a:xfrm>
            <a:custGeom>
              <a:avLst/>
              <a:gdLst/>
              <a:ahLst/>
              <a:cxnLst/>
              <a:rect l="l" t="t" r="r" b="b"/>
              <a:pathLst>
                <a:path w="175260" h="269875">
                  <a:moveTo>
                    <a:pt x="52564" y="265178"/>
                  </a:moveTo>
                  <a:lnTo>
                    <a:pt x="60804" y="266977"/>
                  </a:lnTo>
                  <a:lnTo>
                    <a:pt x="69411" y="268301"/>
                  </a:lnTo>
                  <a:lnTo>
                    <a:pt x="78344" y="269118"/>
                  </a:lnTo>
                  <a:lnTo>
                    <a:pt x="87559" y="269397"/>
                  </a:lnTo>
                  <a:lnTo>
                    <a:pt x="121697" y="265424"/>
                  </a:lnTo>
                  <a:lnTo>
                    <a:pt x="149564" y="254594"/>
                  </a:lnTo>
                  <a:lnTo>
                    <a:pt x="168348" y="238541"/>
                  </a:lnTo>
                  <a:lnTo>
                    <a:pt x="175234" y="218899"/>
                  </a:lnTo>
                  <a:lnTo>
                    <a:pt x="175234" y="50498"/>
                  </a:lnTo>
                  <a:lnTo>
                    <a:pt x="168348" y="30861"/>
                  </a:lnTo>
                  <a:lnTo>
                    <a:pt x="149564" y="14808"/>
                  </a:lnTo>
                  <a:lnTo>
                    <a:pt x="121697" y="3974"/>
                  </a:lnTo>
                  <a:lnTo>
                    <a:pt x="87559" y="0"/>
                  </a:lnTo>
                  <a:lnTo>
                    <a:pt x="53446" y="3974"/>
                  </a:lnTo>
                  <a:lnTo>
                    <a:pt x="25617" y="14808"/>
                  </a:lnTo>
                  <a:lnTo>
                    <a:pt x="6870" y="30861"/>
                  </a:lnTo>
                  <a:lnTo>
                    <a:pt x="0" y="50498"/>
                  </a:lnTo>
                  <a:lnTo>
                    <a:pt x="0" y="134706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386231" y="1481575"/>
              <a:ext cx="380365" cy="380365"/>
            </a:xfrm>
            <a:custGeom>
              <a:avLst/>
              <a:gdLst/>
              <a:ahLst/>
              <a:cxnLst/>
              <a:rect l="l" t="t" r="r" b="b"/>
              <a:pathLst>
                <a:path w="380364" h="380364">
                  <a:moveTo>
                    <a:pt x="21348" y="380257"/>
                  </a:moveTo>
                  <a:lnTo>
                    <a:pt x="16796" y="380257"/>
                  </a:lnTo>
                  <a:lnTo>
                    <a:pt x="12353" y="380257"/>
                  </a:lnTo>
                  <a:lnTo>
                    <a:pt x="8127" y="378523"/>
                  </a:lnTo>
                  <a:lnTo>
                    <a:pt x="4876" y="375381"/>
                  </a:lnTo>
                  <a:lnTo>
                    <a:pt x="1219" y="369844"/>
                  </a:lnTo>
                  <a:lnTo>
                    <a:pt x="0" y="363514"/>
                  </a:lnTo>
                  <a:lnTo>
                    <a:pt x="1219" y="357185"/>
                  </a:lnTo>
                  <a:lnTo>
                    <a:pt x="4876" y="351648"/>
                  </a:lnTo>
                  <a:lnTo>
                    <a:pt x="354787" y="1733"/>
                  </a:lnTo>
                  <a:lnTo>
                    <a:pt x="359020" y="0"/>
                  </a:lnTo>
                  <a:lnTo>
                    <a:pt x="368123" y="0"/>
                  </a:lnTo>
                  <a:lnTo>
                    <a:pt x="372241" y="1733"/>
                  </a:lnTo>
                  <a:lnTo>
                    <a:pt x="375492" y="4883"/>
                  </a:lnTo>
                  <a:lnTo>
                    <a:pt x="378627" y="8019"/>
                  </a:lnTo>
                  <a:lnTo>
                    <a:pt x="380361" y="12252"/>
                  </a:lnTo>
                  <a:lnTo>
                    <a:pt x="380361" y="21355"/>
                  </a:lnTo>
                  <a:lnTo>
                    <a:pt x="378627" y="25473"/>
                  </a:lnTo>
                  <a:lnTo>
                    <a:pt x="375492" y="28724"/>
                  </a:lnTo>
                  <a:lnTo>
                    <a:pt x="25574" y="378415"/>
                  </a:lnTo>
                  <a:lnTo>
                    <a:pt x="21348" y="380257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78157" y="1473339"/>
              <a:ext cx="396875" cy="396875"/>
            </a:xfrm>
            <a:custGeom>
              <a:avLst/>
              <a:gdLst/>
              <a:ahLst/>
              <a:cxnLst/>
              <a:rect l="l" t="t" r="r" b="b"/>
              <a:pathLst>
                <a:path w="396875" h="396875">
                  <a:moveTo>
                    <a:pt x="31588" y="396512"/>
                  </a:moveTo>
                  <a:lnTo>
                    <a:pt x="18259" y="396512"/>
                  </a:lnTo>
                  <a:lnTo>
                    <a:pt x="11974" y="393911"/>
                  </a:lnTo>
                  <a:lnTo>
                    <a:pt x="7314" y="389251"/>
                  </a:lnTo>
                  <a:lnTo>
                    <a:pt x="1828" y="381051"/>
                  </a:lnTo>
                  <a:lnTo>
                    <a:pt x="0" y="371683"/>
                  </a:lnTo>
                  <a:lnTo>
                    <a:pt x="1828" y="362294"/>
                  </a:lnTo>
                  <a:lnTo>
                    <a:pt x="7314" y="354032"/>
                  </a:lnTo>
                  <a:lnTo>
                    <a:pt x="353974" y="7267"/>
                  </a:lnTo>
                  <a:lnTo>
                    <a:pt x="358742" y="2600"/>
                  </a:lnTo>
                  <a:lnTo>
                    <a:pt x="365027" y="0"/>
                  </a:lnTo>
                  <a:lnTo>
                    <a:pt x="378248" y="0"/>
                  </a:lnTo>
                  <a:lnTo>
                    <a:pt x="384533" y="2600"/>
                  </a:lnTo>
                  <a:lnTo>
                    <a:pt x="389200" y="7267"/>
                  </a:lnTo>
                  <a:lnTo>
                    <a:pt x="394787" y="15573"/>
                  </a:lnTo>
                  <a:lnTo>
                    <a:pt x="394920" y="16254"/>
                  </a:lnTo>
                  <a:lnTo>
                    <a:pt x="369362" y="16254"/>
                  </a:lnTo>
                  <a:lnTo>
                    <a:pt x="367195" y="17121"/>
                  </a:lnTo>
                  <a:lnTo>
                    <a:pt x="15333" y="368879"/>
                  </a:lnTo>
                  <a:lnTo>
                    <a:pt x="15333" y="374405"/>
                  </a:lnTo>
                  <a:lnTo>
                    <a:pt x="18693" y="377765"/>
                  </a:lnTo>
                  <a:lnTo>
                    <a:pt x="20426" y="379390"/>
                  </a:lnTo>
                  <a:lnTo>
                    <a:pt x="22702" y="380257"/>
                  </a:lnTo>
                  <a:lnTo>
                    <a:pt x="51636" y="380257"/>
                  </a:lnTo>
                  <a:lnTo>
                    <a:pt x="42641" y="389251"/>
                  </a:lnTo>
                  <a:lnTo>
                    <a:pt x="37873" y="393911"/>
                  </a:lnTo>
                  <a:lnTo>
                    <a:pt x="31588" y="396512"/>
                  </a:lnTo>
                  <a:close/>
                </a:path>
                <a:path w="396875" h="396875">
                  <a:moveTo>
                    <a:pt x="51636" y="380257"/>
                  </a:moveTo>
                  <a:lnTo>
                    <a:pt x="27145" y="380257"/>
                  </a:lnTo>
                  <a:lnTo>
                    <a:pt x="29622" y="379390"/>
                  </a:lnTo>
                  <a:lnTo>
                    <a:pt x="29421" y="379390"/>
                  </a:lnTo>
                  <a:lnTo>
                    <a:pt x="381181" y="27640"/>
                  </a:lnTo>
                  <a:lnTo>
                    <a:pt x="381181" y="22106"/>
                  </a:lnTo>
                  <a:lnTo>
                    <a:pt x="377814" y="18754"/>
                  </a:lnTo>
                  <a:lnTo>
                    <a:pt x="376081" y="17121"/>
                  </a:lnTo>
                  <a:lnTo>
                    <a:pt x="373812" y="16254"/>
                  </a:lnTo>
                  <a:lnTo>
                    <a:pt x="394920" y="16254"/>
                  </a:lnTo>
                  <a:lnTo>
                    <a:pt x="396616" y="24944"/>
                  </a:lnTo>
                  <a:lnTo>
                    <a:pt x="394787" y="34333"/>
                  </a:lnTo>
                  <a:lnTo>
                    <a:pt x="389301" y="42595"/>
                  </a:lnTo>
                  <a:lnTo>
                    <a:pt x="51636" y="380257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331289" y="1426525"/>
              <a:ext cx="490855" cy="490855"/>
            </a:xfrm>
            <a:custGeom>
              <a:avLst/>
              <a:gdLst/>
              <a:ahLst/>
              <a:cxnLst/>
              <a:rect l="l" t="t" r="r" b="b"/>
              <a:pathLst>
                <a:path w="490855" h="490855">
                  <a:moveTo>
                    <a:pt x="490251" y="245123"/>
                  </a:moveTo>
                  <a:lnTo>
                    <a:pt x="485271" y="294525"/>
                  </a:lnTo>
                  <a:lnTo>
                    <a:pt x="470987" y="340538"/>
                  </a:lnTo>
                  <a:lnTo>
                    <a:pt x="448386" y="382176"/>
                  </a:lnTo>
                  <a:lnTo>
                    <a:pt x="418453" y="418454"/>
                  </a:lnTo>
                  <a:lnTo>
                    <a:pt x="382175" y="448385"/>
                  </a:lnTo>
                  <a:lnTo>
                    <a:pt x="340538" y="470986"/>
                  </a:lnTo>
                  <a:lnTo>
                    <a:pt x="294526" y="485268"/>
                  </a:lnTo>
                  <a:lnTo>
                    <a:pt x="245128" y="490248"/>
                  </a:lnTo>
                  <a:lnTo>
                    <a:pt x="195725" y="485268"/>
                  </a:lnTo>
                  <a:lnTo>
                    <a:pt x="149712" y="470986"/>
                  </a:lnTo>
                  <a:lnTo>
                    <a:pt x="108073" y="448385"/>
                  </a:lnTo>
                  <a:lnTo>
                    <a:pt x="71795" y="418454"/>
                  </a:lnTo>
                  <a:lnTo>
                    <a:pt x="41863" y="382176"/>
                  </a:lnTo>
                  <a:lnTo>
                    <a:pt x="19263" y="340538"/>
                  </a:lnTo>
                  <a:lnTo>
                    <a:pt x="4980" y="294525"/>
                  </a:lnTo>
                  <a:lnTo>
                    <a:pt x="0" y="245123"/>
                  </a:lnTo>
                  <a:lnTo>
                    <a:pt x="4980" y="195724"/>
                  </a:lnTo>
                  <a:lnTo>
                    <a:pt x="19263" y="149713"/>
                  </a:lnTo>
                  <a:lnTo>
                    <a:pt x="41863" y="108075"/>
                  </a:lnTo>
                  <a:lnTo>
                    <a:pt x="71795" y="71797"/>
                  </a:lnTo>
                  <a:lnTo>
                    <a:pt x="108073" y="41865"/>
                  </a:lnTo>
                  <a:lnTo>
                    <a:pt x="149712" y="19264"/>
                  </a:lnTo>
                  <a:lnTo>
                    <a:pt x="195725" y="4980"/>
                  </a:lnTo>
                  <a:lnTo>
                    <a:pt x="245128" y="0"/>
                  </a:lnTo>
                  <a:lnTo>
                    <a:pt x="294526" y="4980"/>
                  </a:lnTo>
                  <a:lnTo>
                    <a:pt x="340538" y="19264"/>
                  </a:lnTo>
                  <a:lnTo>
                    <a:pt x="382175" y="41865"/>
                  </a:lnTo>
                  <a:lnTo>
                    <a:pt x="418453" y="71797"/>
                  </a:lnTo>
                  <a:lnTo>
                    <a:pt x="448386" y="108075"/>
                  </a:lnTo>
                  <a:lnTo>
                    <a:pt x="470987" y="149713"/>
                  </a:lnTo>
                  <a:lnTo>
                    <a:pt x="485271" y="195724"/>
                  </a:lnTo>
                  <a:lnTo>
                    <a:pt x="490251" y="245123"/>
                  </a:lnTo>
                  <a:close/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1305498" y="5353609"/>
            <a:ext cx="542290" cy="542290"/>
            <a:chOff x="1305498" y="5353609"/>
            <a:chExt cx="542290" cy="542290"/>
          </a:xfrm>
        </p:grpSpPr>
        <p:sp>
          <p:nvSpPr>
            <p:cNvPr id="48" name="object 48"/>
            <p:cNvSpPr/>
            <p:nvPr/>
          </p:nvSpPr>
          <p:spPr>
            <a:xfrm>
              <a:off x="1305498" y="5353609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467928" y="541831"/>
                  </a:moveTo>
                  <a:lnTo>
                    <a:pt x="73905" y="541831"/>
                  </a:lnTo>
                  <a:lnTo>
                    <a:pt x="45122" y="536030"/>
                  </a:lnTo>
                  <a:lnTo>
                    <a:pt x="21632" y="520212"/>
                  </a:lnTo>
                  <a:lnTo>
                    <a:pt x="5802" y="496754"/>
                  </a:lnTo>
                  <a:lnTo>
                    <a:pt x="0" y="468033"/>
                  </a:lnTo>
                  <a:lnTo>
                    <a:pt x="0" y="73804"/>
                  </a:lnTo>
                  <a:lnTo>
                    <a:pt x="5802" y="45082"/>
                  </a:lnTo>
                  <a:lnTo>
                    <a:pt x="21632" y="21622"/>
                  </a:lnTo>
                  <a:lnTo>
                    <a:pt x="45122" y="5802"/>
                  </a:lnTo>
                  <a:lnTo>
                    <a:pt x="73905" y="0"/>
                  </a:lnTo>
                  <a:lnTo>
                    <a:pt x="467928" y="0"/>
                  </a:lnTo>
                  <a:lnTo>
                    <a:pt x="496708" y="5802"/>
                  </a:lnTo>
                  <a:lnTo>
                    <a:pt x="520199" y="21622"/>
                  </a:lnTo>
                  <a:lnTo>
                    <a:pt x="536030" y="45082"/>
                  </a:lnTo>
                  <a:lnTo>
                    <a:pt x="541834" y="73804"/>
                  </a:lnTo>
                  <a:lnTo>
                    <a:pt x="541834" y="468033"/>
                  </a:lnTo>
                  <a:lnTo>
                    <a:pt x="536030" y="496754"/>
                  </a:lnTo>
                  <a:lnTo>
                    <a:pt x="520199" y="520212"/>
                  </a:lnTo>
                  <a:lnTo>
                    <a:pt x="496708" y="536030"/>
                  </a:lnTo>
                  <a:lnTo>
                    <a:pt x="467928" y="541831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05195" y="5502070"/>
              <a:ext cx="342440" cy="293673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560162" y="5461975"/>
              <a:ext cx="179070" cy="260350"/>
            </a:xfrm>
            <a:custGeom>
              <a:avLst/>
              <a:gdLst/>
              <a:ahLst/>
              <a:cxnLst/>
              <a:rect l="l" t="t" r="r" b="b"/>
              <a:pathLst>
                <a:path w="179069" h="260350">
                  <a:moveTo>
                    <a:pt x="53633" y="256075"/>
                  </a:moveTo>
                  <a:lnTo>
                    <a:pt x="62060" y="257798"/>
                  </a:lnTo>
                  <a:lnTo>
                    <a:pt x="70869" y="259052"/>
                  </a:lnTo>
                  <a:lnTo>
                    <a:pt x="80001" y="259818"/>
                  </a:lnTo>
                  <a:lnTo>
                    <a:pt x="89394" y="260078"/>
                  </a:lnTo>
                  <a:lnTo>
                    <a:pt x="124211" y="256254"/>
                  </a:lnTo>
                  <a:lnTo>
                    <a:pt x="152629" y="245817"/>
                  </a:lnTo>
                  <a:lnTo>
                    <a:pt x="171782" y="230319"/>
                  </a:lnTo>
                  <a:lnTo>
                    <a:pt x="178803" y="211313"/>
                  </a:lnTo>
                  <a:lnTo>
                    <a:pt x="178803" y="48764"/>
                  </a:lnTo>
                  <a:lnTo>
                    <a:pt x="171782" y="29764"/>
                  </a:lnTo>
                  <a:lnTo>
                    <a:pt x="152629" y="14266"/>
                  </a:lnTo>
                  <a:lnTo>
                    <a:pt x="124211" y="3825"/>
                  </a:lnTo>
                  <a:lnTo>
                    <a:pt x="89394" y="0"/>
                  </a:lnTo>
                  <a:lnTo>
                    <a:pt x="54579" y="3825"/>
                  </a:lnTo>
                  <a:lnTo>
                    <a:pt x="26166" y="14266"/>
                  </a:lnTo>
                  <a:lnTo>
                    <a:pt x="7018" y="29764"/>
                  </a:lnTo>
                  <a:lnTo>
                    <a:pt x="0" y="48764"/>
                  </a:lnTo>
                  <a:lnTo>
                    <a:pt x="0" y="130039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2105598" y="1400734"/>
            <a:ext cx="542290" cy="542290"/>
            <a:chOff x="2105598" y="1400734"/>
            <a:chExt cx="542290" cy="542290"/>
          </a:xfrm>
        </p:grpSpPr>
        <p:sp>
          <p:nvSpPr>
            <p:cNvPr id="52" name="object 52"/>
            <p:cNvSpPr/>
            <p:nvPr/>
          </p:nvSpPr>
          <p:spPr>
            <a:xfrm>
              <a:off x="2105598" y="1400734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467928" y="541831"/>
                  </a:moveTo>
                  <a:lnTo>
                    <a:pt x="73905" y="541831"/>
                  </a:lnTo>
                  <a:lnTo>
                    <a:pt x="45122" y="536030"/>
                  </a:lnTo>
                  <a:lnTo>
                    <a:pt x="21632" y="520212"/>
                  </a:lnTo>
                  <a:lnTo>
                    <a:pt x="5802" y="496754"/>
                  </a:lnTo>
                  <a:lnTo>
                    <a:pt x="0" y="468033"/>
                  </a:lnTo>
                  <a:lnTo>
                    <a:pt x="0" y="73804"/>
                  </a:lnTo>
                  <a:lnTo>
                    <a:pt x="5802" y="45082"/>
                  </a:lnTo>
                  <a:lnTo>
                    <a:pt x="21632" y="21622"/>
                  </a:lnTo>
                  <a:lnTo>
                    <a:pt x="45122" y="5802"/>
                  </a:lnTo>
                  <a:lnTo>
                    <a:pt x="73905" y="0"/>
                  </a:lnTo>
                  <a:lnTo>
                    <a:pt x="467928" y="0"/>
                  </a:lnTo>
                  <a:lnTo>
                    <a:pt x="496708" y="5802"/>
                  </a:lnTo>
                  <a:lnTo>
                    <a:pt x="520199" y="21622"/>
                  </a:lnTo>
                  <a:lnTo>
                    <a:pt x="536030" y="45082"/>
                  </a:lnTo>
                  <a:lnTo>
                    <a:pt x="541834" y="73804"/>
                  </a:lnTo>
                  <a:lnTo>
                    <a:pt x="541834" y="468033"/>
                  </a:lnTo>
                  <a:lnTo>
                    <a:pt x="536030" y="496754"/>
                  </a:lnTo>
                  <a:lnTo>
                    <a:pt x="520199" y="520212"/>
                  </a:lnTo>
                  <a:lnTo>
                    <a:pt x="496708" y="536030"/>
                  </a:lnTo>
                  <a:lnTo>
                    <a:pt x="467928" y="541831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186872" y="1574018"/>
              <a:ext cx="279400" cy="167640"/>
            </a:xfrm>
            <a:custGeom>
              <a:avLst/>
              <a:gdLst/>
              <a:ahLst/>
              <a:cxnLst/>
              <a:rect l="l" t="t" r="r" b="b"/>
              <a:pathLst>
                <a:path w="279400" h="167639">
                  <a:moveTo>
                    <a:pt x="33485" y="167316"/>
                  </a:moveTo>
                  <a:lnTo>
                    <a:pt x="11161" y="167316"/>
                  </a:lnTo>
                  <a:lnTo>
                    <a:pt x="4984" y="167316"/>
                  </a:lnTo>
                  <a:lnTo>
                    <a:pt x="0" y="162332"/>
                  </a:lnTo>
                  <a:lnTo>
                    <a:pt x="0" y="156148"/>
                  </a:lnTo>
                  <a:lnTo>
                    <a:pt x="0" y="0"/>
                  </a:lnTo>
                  <a:lnTo>
                    <a:pt x="278938" y="0"/>
                  </a:lnTo>
                  <a:lnTo>
                    <a:pt x="278938" y="33477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11688" y="1598726"/>
              <a:ext cx="363138" cy="17912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2186872" y="1696790"/>
              <a:ext cx="279400" cy="0"/>
            </a:xfrm>
            <a:custGeom>
              <a:avLst/>
              <a:gdLst/>
              <a:ahLst/>
              <a:cxnLst/>
              <a:rect l="l" t="t" r="r" b="b"/>
              <a:pathLst>
                <a:path w="279400">
                  <a:moveTo>
                    <a:pt x="278938" y="0"/>
                  </a:moveTo>
                  <a:lnTo>
                    <a:pt x="0" y="0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" name="object 56"/>
          <p:cNvGrpSpPr/>
          <p:nvPr/>
        </p:nvGrpSpPr>
        <p:grpSpPr>
          <a:xfrm>
            <a:off x="2105598" y="5353609"/>
            <a:ext cx="542290" cy="542290"/>
            <a:chOff x="2105598" y="5353609"/>
            <a:chExt cx="542290" cy="542290"/>
          </a:xfrm>
        </p:grpSpPr>
        <p:sp>
          <p:nvSpPr>
            <p:cNvPr id="57" name="object 57"/>
            <p:cNvSpPr/>
            <p:nvPr/>
          </p:nvSpPr>
          <p:spPr>
            <a:xfrm>
              <a:off x="2105598" y="5353609"/>
              <a:ext cx="542290" cy="542290"/>
            </a:xfrm>
            <a:custGeom>
              <a:avLst/>
              <a:gdLst/>
              <a:ahLst/>
              <a:cxnLst/>
              <a:rect l="l" t="t" r="r" b="b"/>
              <a:pathLst>
                <a:path w="542289" h="542289">
                  <a:moveTo>
                    <a:pt x="467928" y="541831"/>
                  </a:moveTo>
                  <a:lnTo>
                    <a:pt x="73905" y="541831"/>
                  </a:lnTo>
                  <a:lnTo>
                    <a:pt x="45122" y="536030"/>
                  </a:lnTo>
                  <a:lnTo>
                    <a:pt x="21632" y="520212"/>
                  </a:lnTo>
                  <a:lnTo>
                    <a:pt x="5802" y="496754"/>
                  </a:lnTo>
                  <a:lnTo>
                    <a:pt x="0" y="468033"/>
                  </a:lnTo>
                  <a:lnTo>
                    <a:pt x="0" y="73804"/>
                  </a:lnTo>
                  <a:lnTo>
                    <a:pt x="5802" y="45082"/>
                  </a:lnTo>
                  <a:lnTo>
                    <a:pt x="21632" y="21622"/>
                  </a:lnTo>
                  <a:lnTo>
                    <a:pt x="45122" y="5802"/>
                  </a:lnTo>
                  <a:lnTo>
                    <a:pt x="73905" y="0"/>
                  </a:lnTo>
                  <a:lnTo>
                    <a:pt x="467928" y="0"/>
                  </a:lnTo>
                  <a:lnTo>
                    <a:pt x="496708" y="5802"/>
                  </a:lnTo>
                  <a:lnTo>
                    <a:pt x="520199" y="21622"/>
                  </a:lnTo>
                  <a:lnTo>
                    <a:pt x="536030" y="45082"/>
                  </a:lnTo>
                  <a:lnTo>
                    <a:pt x="541834" y="73804"/>
                  </a:lnTo>
                  <a:lnTo>
                    <a:pt x="541834" y="468033"/>
                  </a:lnTo>
                  <a:lnTo>
                    <a:pt x="536030" y="496754"/>
                  </a:lnTo>
                  <a:lnTo>
                    <a:pt x="520199" y="520212"/>
                  </a:lnTo>
                  <a:lnTo>
                    <a:pt x="496708" y="536030"/>
                  </a:lnTo>
                  <a:lnTo>
                    <a:pt x="467928" y="541831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186872" y="5526893"/>
              <a:ext cx="279400" cy="167640"/>
            </a:xfrm>
            <a:custGeom>
              <a:avLst/>
              <a:gdLst/>
              <a:ahLst/>
              <a:cxnLst/>
              <a:rect l="l" t="t" r="r" b="b"/>
              <a:pathLst>
                <a:path w="279400" h="167639">
                  <a:moveTo>
                    <a:pt x="33485" y="167316"/>
                  </a:moveTo>
                  <a:lnTo>
                    <a:pt x="11161" y="167316"/>
                  </a:lnTo>
                  <a:lnTo>
                    <a:pt x="4984" y="167316"/>
                  </a:lnTo>
                  <a:lnTo>
                    <a:pt x="0" y="162332"/>
                  </a:lnTo>
                  <a:lnTo>
                    <a:pt x="0" y="156148"/>
                  </a:lnTo>
                  <a:lnTo>
                    <a:pt x="0" y="0"/>
                  </a:lnTo>
                  <a:lnTo>
                    <a:pt x="278938" y="0"/>
                  </a:lnTo>
                  <a:lnTo>
                    <a:pt x="278938" y="33477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11688" y="5551601"/>
              <a:ext cx="363138" cy="179121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2186872" y="5649665"/>
              <a:ext cx="279400" cy="0"/>
            </a:xfrm>
            <a:custGeom>
              <a:avLst/>
              <a:gdLst/>
              <a:ahLst/>
              <a:cxnLst/>
              <a:rect l="l" t="t" r="r" b="b"/>
              <a:pathLst>
                <a:path w="279400">
                  <a:moveTo>
                    <a:pt x="278938" y="0"/>
                  </a:moveTo>
                  <a:lnTo>
                    <a:pt x="0" y="0"/>
                  </a:lnTo>
                </a:path>
              </a:pathLst>
            </a:custGeom>
            <a:ln w="17338">
              <a:solidFill>
                <a:srgbClr val="6366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Особенности</a:t>
            </a:r>
            <a:r>
              <a:rPr sz="2400" spc="-8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уровней</a:t>
            </a:r>
            <a:r>
              <a:rPr sz="2400" spc="-80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вложенности</a:t>
            </a:r>
            <a:endParaRPr sz="24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26064" y="2836981"/>
            <a:ext cx="2351491" cy="194603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290951" y="2671826"/>
            <a:ext cx="0" cy="649605"/>
          </a:xfrm>
          <a:custGeom>
            <a:avLst/>
            <a:gdLst/>
            <a:ahLst/>
            <a:cxnLst/>
            <a:rect l="l" t="t" r="r" b="b"/>
            <a:pathLst>
              <a:path h="649604">
                <a:moveTo>
                  <a:pt x="0" y="0"/>
                </a:moveTo>
                <a:lnTo>
                  <a:pt x="0" y="649477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48601" y="2671826"/>
            <a:ext cx="0" cy="649605"/>
          </a:xfrm>
          <a:custGeom>
            <a:avLst/>
            <a:gdLst/>
            <a:ahLst/>
            <a:cxnLst/>
            <a:rect l="l" t="t" r="r" b="b"/>
            <a:pathLst>
              <a:path h="649604">
                <a:moveTo>
                  <a:pt x="0" y="0"/>
                </a:moveTo>
                <a:lnTo>
                  <a:pt x="0" y="649477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90153" y="2914650"/>
            <a:ext cx="1391496" cy="168664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9355" y="2793054"/>
            <a:ext cx="691299" cy="1795401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572327" y="3230370"/>
            <a:ext cx="731520" cy="731520"/>
            <a:chOff x="1572327" y="3230370"/>
            <a:chExt cx="731520" cy="731520"/>
          </a:xfrm>
        </p:grpSpPr>
        <p:sp>
          <p:nvSpPr>
            <p:cNvPr id="10" name="object 10"/>
            <p:cNvSpPr/>
            <p:nvPr/>
          </p:nvSpPr>
          <p:spPr>
            <a:xfrm>
              <a:off x="1572327" y="3230370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19" h="731520">
                  <a:moveTo>
                    <a:pt x="369634" y="731329"/>
                  </a:moveTo>
                  <a:lnTo>
                    <a:pt x="323481" y="728870"/>
                  </a:lnTo>
                  <a:lnTo>
                    <a:pt x="277875" y="720611"/>
                  </a:lnTo>
                  <a:lnTo>
                    <a:pt x="233409" y="706553"/>
                  </a:lnTo>
                  <a:lnTo>
                    <a:pt x="190676" y="686698"/>
                  </a:lnTo>
                  <a:lnTo>
                    <a:pt x="150268" y="661049"/>
                  </a:lnTo>
                  <a:lnTo>
                    <a:pt x="16614" y="714775"/>
                  </a:lnTo>
                  <a:lnTo>
                    <a:pt x="70339" y="581120"/>
                  </a:lnTo>
                  <a:lnTo>
                    <a:pt x="44657" y="540713"/>
                  </a:lnTo>
                  <a:lnTo>
                    <a:pt x="24782" y="497981"/>
                  </a:lnTo>
                  <a:lnTo>
                    <a:pt x="10714" y="453516"/>
                  </a:lnTo>
                  <a:lnTo>
                    <a:pt x="2453" y="407910"/>
                  </a:lnTo>
                  <a:lnTo>
                    <a:pt x="0" y="361757"/>
                  </a:lnTo>
                  <a:lnTo>
                    <a:pt x="3353" y="315649"/>
                  </a:lnTo>
                  <a:lnTo>
                    <a:pt x="12514" y="270178"/>
                  </a:lnTo>
                  <a:lnTo>
                    <a:pt x="27482" y="225938"/>
                  </a:lnTo>
                  <a:lnTo>
                    <a:pt x="48257" y="183520"/>
                  </a:lnTo>
                  <a:lnTo>
                    <a:pt x="74840" y="143517"/>
                  </a:lnTo>
                  <a:lnTo>
                    <a:pt x="107229" y="106523"/>
                  </a:lnTo>
                  <a:lnTo>
                    <a:pt x="141698" y="76088"/>
                  </a:lnTo>
                  <a:lnTo>
                    <a:pt x="178837" y="50725"/>
                  </a:lnTo>
                  <a:lnTo>
                    <a:pt x="218160" y="30435"/>
                  </a:lnTo>
                  <a:lnTo>
                    <a:pt x="259182" y="15217"/>
                  </a:lnTo>
                  <a:lnTo>
                    <a:pt x="301420" y="5072"/>
                  </a:lnTo>
                  <a:lnTo>
                    <a:pt x="344387" y="0"/>
                  </a:lnTo>
                  <a:lnTo>
                    <a:pt x="387599" y="0"/>
                  </a:lnTo>
                  <a:lnTo>
                    <a:pt x="430572" y="5072"/>
                  </a:lnTo>
                  <a:lnTo>
                    <a:pt x="472820" y="15217"/>
                  </a:lnTo>
                  <a:lnTo>
                    <a:pt x="513859" y="30435"/>
                  </a:lnTo>
                  <a:lnTo>
                    <a:pt x="553203" y="50725"/>
                  </a:lnTo>
                  <a:lnTo>
                    <a:pt x="590368" y="76088"/>
                  </a:lnTo>
                  <a:lnTo>
                    <a:pt x="624869" y="106523"/>
                  </a:lnTo>
                  <a:lnTo>
                    <a:pt x="655331" y="140991"/>
                  </a:lnTo>
                  <a:lnTo>
                    <a:pt x="680712" y="178129"/>
                  </a:lnTo>
                  <a:lnTo>
                    <a:pt x="701013" y="217452"/>
                  </a:lnTo>
                  <a:lnTo>
                    <a:pt x="716235" y="258476"/>
                  </a:lnTo>
                  <a:lnTo>
                    <a:pt x="726380" y="300714"/>
                  </a:lnTo>
                  <a:lnTo>
                    <a:pt x="731447" y="343682"/>
                  </a:lnTo>
                  <a:lnTo>
                    <a:pt x="731439" y="386896"/>
                  </a:lnTo>
                  <a:lnTo>
                    <a:pt x="726357" y="429869"/>
                  </a:lnTo>
                  <a:lnTo>
                    <a:pt x="716202" y="472117"/>
                  </a:lnTo>
                  <a:lnTo>
                    <a:pt x="700974" y="513155"/>
                  </a:lnTo>
                  <a:lnTo>
                    <a:pt x="680675" y="552498"/>
                  </a:lnTo>
                  <a:lnTo>
                    <a:pt x="655307" y="589661"/>
                  </a:lnTo>
                  <a:lnTo>
                    <a:pt x="624869" y="624159"/>
                  </a:lnTo>
                  <a:lnTo>
                    <a:pt x="587875" y="656545"/>
                  </a:lnTo>
                  <a:lnTo>
                    <a:pt x="547872" y="683119"/>
                  </a:lnTo>
                  <a:lnTo>
                    <a:pt x="505454" y="703882"/>
                  </a:lnTo>
                  <a:lnTo>
                    <a:pt x="461213" y="718837"/>
                  </a:lnTo>
                  <a:lnTo>
                    <a:pt x="415743" y="727985"/>
                  </a:lnTo>
                  <a:lnTo>
                    <a:pt x="369634" y="731329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78647" y="3436149"/>
              <a:ext cx="320040" cy="319405"/>
            </a:xfrm>
            <a:custGeom>
              <a:avLst/>
              <a:gdLst/>
              <a:ahLst/>
              <a:cxnLst/>
              <a:rect l="l" t="t" r="r" b="b"/>
              <a:pathLst>
                <a:path w="320039" h="319404">
                  <a:moveTo>
                    <a:pt x="75831" y="81254"/>
                  </a:moveTo>
                  <a:lnTo>
                    <a:pt x="75399" y="81254"/>
                  </a:lnTo>
                  <a:lnTo>
                    <a:pt x="75399" y="81546"/>
                  </a:lnTo>
                  <a:lnTo>
                    <a:pt x="75831" y="81546"/>
                  </a:lnTo>
                  <a:lnTo>
                    <a:pt x="75831" y="81254"/>
                  </a:lnTo>
                  <a:close/>
                </a:path>
                <a:path w="320039" h="319404">
                  <a:moveTo>
                    <a:pt x="197497" y="40855"/>
                  </a:moveTo>
                  <a:lnTo>
                    <a:pt x="75831" y="40855"/>
                  </a:lnTo>
                  <a:lnTo>
                    <a:pt x="75831" y="81254"/>
                  </a:lnTo>
                  <a:lnTo>
                    <a:pt x="197497" y="81254"/>
                  </a:lnTo>
                  <a:lnTo>
                    <a:pt x="197497" y="40855"/>
                  </a:lnTo>
                  <a:close/>
                </a:path>
                <a:path w="320039" h="319404">
                  <a:moveTo>
                    <a:pt x="197497" y="0"/>
                  </a:moveTo>
                  <a:lnTo>
                    <a:pt x="116103" y="0"/>
                  </a:lnTo>
                  <a:lnTo>
                    <a:pt x="116103" y="40703"/>
                  </a:lnTo>
                  <a:lnTo>
                    <a:pt x="197497" y="40703"/>
                  </a:lnTo>
                  <a:lnTo>
                    <a:pt x="197497" y="0"/>
                  </a:lnTo>
                  <a:close/>
                </a:path>
                <a:path w="320039" h="319404">
                  <a:moveTo>
                    <a:pt x="278892" y="122097"/>
                  </a:moveTo>
                  <a:lnTo>
                    <a:pt x="278599" y="121958"/>
                  </a:lnTo>
                  <a:lnTo>
                    <a:pt x="278599" y="122097"/>
                  </a:lnTo>
                  <a:lnTo>
                    <a:pt x="278892" y="122097"/>
                  </a:lnTo>
                  <a:close/>
                </a:path>
                <a:path w="320039" h="319404">
                  <a:moveTo>
                    <a:pt x="319290" y="202463"/>
                  </a:moveTo>
                  <a:lnTo>
                    <a:pt x="278599" y="202463"/>
                  </a:lnTo>
                  <a:lnTo>
                    <a:pt x="278599" y="163093"/>
                  </a:lnTo>
                  <a:lnTo>
                    <a:pt x="278599" y="122453"/>
                  </a:lnTo>
                  <a:lnTo>
                    <a:pt x="238188" y="122453"/>
                  </a:lnTo>
                  <a:lnTo>
                    <a:pt x="238188" y="81813"/>
                  </a:lnTo>
                  <a:lnTo>
                    <a:pt x="197497" y="81813"/>
                  </a:lnTo>
                  <a:lnTo>
                    <a:pt x="197497" y="122453"/>
                  </a:lnTo>
                  <a:lnTo>
                    <a:pt x="156794" y="122453"/>
                  </a:lnTo>
                  <a:lnTo>
                    <a:pt x="156794" y="162648"/>
                  </a:lnTo>
                  <a:lnTo>
                    <a:pt x="116395" y="162648"/>
                  </a:lnTo>
                  <a:lnTo>
                    <a:pt x="116395" y="122097"/>
                  </a:lnTo>
                  <a:lnTo>
                    <a:pt x="75692" y="122097"/>
                  </a:lnTo>
                  <a:lnTo>
                    <a:pt x="75692" y="162788"/>
                  </a:lnTo>
                  <a:lnTo>
                    <a:pt x="116103" y="162788"/>
                  </a:lnTo>
                  <a:lnTo>
                    <a:pt x="116103" y="203352"/>
                  </a:lnTo>
                  <a:lnTo>
                    <a:pt x="156794" y="203352"/>
                  </a:lnTo>
                  <a:lnTo>
                    <a:pt x="156794" y="163093"/>
                  </a:lnTo>
                  <a:lnTo>
                    <a:pt x="197497" y="163093"/>
                  </a:lnTo>
                  <a:lnTo>
                    <a:pt x="197497" y="202463"/>
                  </a:lnTo>
                  <a:lnTo>
                    <a:pt x="197497" y="203733"/>
                  </a:lnTo>
                  <a:lnTo>
                    <a:pt x="238188" y="203733"/>
                  </a:lnTo>
                  <a:lnTo>
                    <a:pt x="238188" y="244373"/>
                  </a:lnTo>
                  <a:lnTo>
                    <a:pt x="156794" y="244373"/>
                  </a:lnTo>
                  <a:lnTo>
                    <a:pt x="156794" y="285013"/>
                  </a:lnTo>
                  <a:lnTo>
                    <a:pt x="35001" y="285013"/>
                  </a:lnTo>
                  <a:lnTo>
                    <a:pt x="35001" y="244373"/>
                  </a:lnTo>
                  <a:lnTo>
                    <a:pt x="75692" y="244373"/>
                  </a:lnTo>
                  <a:lnTo>
                    <a:pt x="75692" y="284746"/>
                  </a:lnTo>
                  <a:lnTo>
                    <a:pt x="116103" y="284746"/>
                  </a:lnTo>
                  <a:lnTo>
                    <a:pt x="116103" y="244373"/>
                  </a:lnTo>
                  <a:lnTo>
                    <a:pt x="156794" y="244373"/>
                  </a:lnTo>
                  <a:lnTo>
                    <a:pt x="156794" y="203733"/>
                  </a:lnTo>
                  <a:lnTo>
                    <a:pt x="75399" y="203733"/>
                  </a:lnTo>
                  <a:lnTo>
                    <a:pt x="75399" y="163093"/>
                  </a:lnTo>
                  <a:lnTo>
                    <a:pt x="34709" y="163093"/>
                  </a:lnTo>
                  <a:lnTo>
                    <a:pt x="34709" y="122453"/>
                  </a:lnTo>
                  <a:lnTo>
                    <a:pt x="75399" y="122453"/>
                  </a:lnTo>
                  <a:lnTo>
                    <a:pt x="75399" y="81813"/>
                  </a:lnTo>
                  <a:lnTo>
                    <a:pt x="35140" y="81813"/>
                  </a:lnTo>
                  <a:lnTo>
                    <a:pt x="35140" y="41173"/>
                  </a:lnTo>
                  <a:lnTo>
                    <a:pt x="75399" y="41173"/>
                  </a:lnTo>
                  <a:lnTo>
                    <a:pt x="75399" y="533"/>
                  </a:lnTo>
                  <a:lnTo>
                    <a:pt x="0" y="533"/>
                  </a:lnTo>
                  <a:lnTo>
                    <a:pt x="0" y="41173"/>
                  </a:lnTo>
                  <a:lnTo>
                    <a:pt x="0" y="81813"/>
                  </a:lnTo>
                  <a:lnTo>
                    <a:pt x="0" y="319303"/>
                  </a:lnTo>
                  <a:lnTo>
                    <a:pt x="319290" y="319303"/>
                  </a:lnTo>
                  <a:lnTo>
                    <a:pt x="319290" y="285013"/>
                  </a:lnTo>
                  <a:lnTo>
                    <a:pt x="278599" y="285013"/>
                  </a:lnTo>
                  <a:lnTo>
                    <a:pt x="278599" y="244373"/>
                  </a:lnTo>
                  <a:lnTo>
                    <a:pt x="319290" y="244373"/>
                  </a:lnTo>
                  <a:lnTo>
                    <a:pt x="319290" y="203733"/>
                  </a:lnTo>
                  <a:lnTo>
                    <a:pt x="319290" y="202463"/>
                  </a:lnTo>
                  <a:close/>
                </a:path>
                <a:path w="320039" h="319404">
                  <a:moveTo>
                    <a:pt x="319582" y="165"/>
                  </a:moveTo>
                  <a:lnTo>
                    <a:pt x="278892" y="165"/>
                  </a:lnTo>
                  <a:lnTo>
                    <a:pt x="278892" y="40855"/>
                  </a:lnTo>
                  <a:lnTo>
                    <a:pt x="238328" y="40855"/>
                  </a:lnTo>
                  <a:lnTo>
                    <a:pt x="238328" y="81546"/>
                  </a:lnTo>
                  <a:lnTo>
                    <a:pt x="278892" y="81546"/>
                  </a:lnTo>
                  <a:lnTo>
                    <a:pt x="278892" y="122097"/>
                  </a:lnTo>
                  <a:lnTo>
                    <a:pt x="319582" y="122097"/>
                  </a:lnTo>
                  <a:lnTo>
                    <a:pt x="319582" y="81394"/>
                  </a:lnTo>
                  <a:lnTo>
                    <a:pt x="279019" y="81394"/>
                  </a:lnTo>
                  <a:lnTo>
                    <a:pt x="279019" y="40855"/>
                  </a:lnTo>
                  <a:lnTo>
                    <a:pt x="319582" y="40855"/>
                  </a:lnTo>
                  <a:lnTo>
                    <a:pt x="319582" y="165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781175" y="4043298"/>
            <a:ext cx="313690" cy="2425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КМ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09030" y="4578667"/>
            <a:ext cx="90106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Или</a:t>
            </a:r>
            <a:r>
              <a:rPr sz="1400" b="1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КИГУ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782376" y="3792346"/>
            <a:ext cx="731520" cy="731520"/>
            <a:chOff x="5782376" y="3792346"/>
            <a:chExt cx="731520" cy="731520"/>
          </a:xfrm>
        </p:grpSpPr>
        <p:sp>
          <p:nvSpPr>
            <p:cNvPr id="15" name="object 15"/>
            <p:cNvSpPr/>
            <p:nvPr/>
          </p:nvSpPr>
          <p:spPr>
            <a:xfrm>
              <a:off x="5782376" y="3792346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9634" y="731329"/>
                  </a:moveTo>
                  <a:lnTo>
                    <a:pt x="323481" y="728870"/>
                  </a:lnTo>
                  <a:lnTo>
                    <a:pt x="277875" y="720611"/>
                  </a:lnTo>
                  <a:lnTo>
                    <a:pt x="233409" y="706553"/>
                  </a:lnTo>
                  <a:lnTo>
                    <a:pt x="190676" y="686698"/>
                  </a:lnTo>
                  <a:lnTo>
                    <a:pt x="150268" y="661049"/>
                  </a:lnTo>
                  <a:lnTo>
                    <a:pt x="16614" y="714775"/>
                  </a:lnTo>
                  <a:lnTo>
                    <a:pt x="70339" y="581120"/>
                  </a:lnTo>
                  <a:lnTo>
                    <a:pt x="44657" y="540713"/>
                  </a:lnTo>
                  <a:lnTo>
                    <a:pt x="24782" y="497981"/>
                  </a:lnTo>
                  <a:lnTo>
                    <a:pt x="10714" y="453516"/>
                  </a:lnTo>
                  <a:lnTo>
                    <a:pt x="2453" y="407910"/>
                  </a:lnTo>
                  <a:lnTo>
                    <a:pt x="0" y="361757"/>
                  </a:lnTo>
                  <a:lnTo>
                    <a:pt x="3353" y="315649"/>
                  </a:lnTo>
                  <a:lnTo>
                    <a:pt x="12514" y="270178"/>
                  </a:lnTo>
                  <a:lnTo>
                    <a:pt x="27482" y="225938"/>
                  </a:lnTo>
                  <a:lnTo>
                    <a:pt x="48257" y="183520"/>
                  </a:lnTo>
                  <a:lnTo>
                    <a:pt x="74840" y="143517"/>
                  </a:lnTo>
                  <a:lnTo>
                    <a:pt x="107229" y="106523"/>
                  </a:lnTo>
                  <a:lnTo>
                    <a:pt x="141698" y="76088"/>
                  </a:lnTo>
                  <a:lnTo>
                    <a:pt x="178837" y="50725"/>
                  </a:lnTo>
                  <a:lnTo>
                    <a:pt x="218160" y="30435"/>
                  </a:lnTo>
                  <a:lnTo>
                    <a:pt x="259182" y="15217"/>
                  </a:lnTo>
                  <a:lnTo>
                    <a:pt x="301420" y="5072"/>
                  </a:lnTo>
                  <a:lnTo>
                    <a:pt x="344387" y="0"/>
                  </a:lnTo>
                  <a:lnTo>
                    <a:pt x="387599" y="0"/>
                  </a:lnTo>
                  <a:lnTo>
                    <a:pt x="430572" y="5072"/>
                  </a:lnTo>
                  <a:lnTo>
                    <a:pt x="472820" y="15217"/>
                  </a:lnTo>
                  <a:lnTo>
                    <a:pt x="513859" y="30435"/>
                  </a:lnTo>
                  <a:lnTo>
                    <a:pt x="553203" y="50725"/>
                  </a:lnTo>
                  <a:lnTo>
                    <a:pt x="590368" y="76088"/>
                  </a:lnTo>
                  <a:lnTo>
                    <a:pt x="624869" y="106523"/>
                  </a:lnTo>
                  <a:lnTo>
                    <a:pt x="655331" y="140991"/>
                  </a:lnTo>
                  <a:lnTo>
                    <a:pt x="680712" y="178129"/>
                  </a:lnTo>
                  <a:lnTo>
                    <a:pt x="701013" y="217452"/>
                  </a:lnTo>
                  <a:lnTo>
                    <a:pt x="716235" y="258476"/>
                  </a:lnTo>
                  <a:lnTo>
                    <a:pt x="726380" y="300714"/>
                  </a:lnTo>
                  <a:lnTo>
                    <a:pt x="731447" y="343682"/>
                  </a:lnTo>
                  <a:lnTo>
                    <a:pt x="731439" y="386896"/>
                  </a:lnTo>
                  <a:lnTo>
                    <a:pt x="726357" y="429869"/>
                  </a:lnTo>
                  <a:lnTo>
                    <a:pt x="716202" y="472117"/>
                  </a:lnTo>
                  <a:lnTo>
                    <a:pt x="700974" y="513155"/>
                  </a:lnTo>
                  <a:lnTo>
                    <a:pt x="680675" y="552498"/>
                  </a:lnTo>
                  <a:lnTo>
                    <a:pt x="655307" y="589661"/>
                  </a:lnTo>
                  <a:lnTo>
                    <a:pt x="624869" y="624159"/>
                  </a:lnTo>
                  <a:lnTo>
                    <a:pt x="587875" y="656545"/>
                  </a:lnTo>
                  <a:lnTo>
                    <a:pt x="547872" y="683119"/>
                  </a:lnTo>
                  <a:lnTo>
                    <a:pt x="505454" y="703882"/>
                  </a:lnTo>
                  <a:lnTo>
                    <a:pt x="461213" y="718837"/>
                  </a:lnTo>
                  <a:lnTo>
                    <a:pt x="415743" y="727985"/>
                  </a:lnTo>
                  <a:lnTo>
                    <a:pt x="369634" y="731329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988697" y="3998125"/>
              <a:ext cx="320040" cy="319405"/>
            </a:xfrm>
            <a:custGeom>
              <a:avLst/>
              <a:gdLst/>
              <a:ahLst/>
              <a:cxnLst/>
              <a:rect l="l" t="t" r="r" b="b"/>
              <a:pathLst>
                <a:path w="320039" h="319404">
                  <a:moveTo>
                    <a:pt x="75831" y="81254"/>
                  </a:moveTo>
                  <a:lnTo>
                    <a:pt x="75399" y="81254"/>
                  </a:lnTo>
                  <a:lnTo>
                    <a:pt x="75399" y="81546"/>
                  </a:lnTo>
                  <a:lnTo>
                    <a:pt x="75831" y="81546"/>
                  </a:lnTo>
                  <a:lnTo>
                    <a:pt x="75831" y="81254"/>
                  </a:lnTo>
                  <a:close/>
                </a:path>
                <a:path w="320039" h="319404">
                  <a:moveTo>
                    <a:pt x="197497" y="40855"/>
                  </a:moveTo>
                  <a:lnTo>
                    <a:pt x="75831" y="40855"/>
                  </a:lnTo>
                  <a:lnTo>
                    <a:pt x="75831" y="81254"/>
                  </a:lnTo>
                  <a:lnTo>
                    <a:pt x="197497" y="81254"/>
                  </a:lnTo>
                  <a:lnTo>
                    <a:pt x="197497" y="40855"/>
                  </a:lnTo>
                  <a:close/>
                </a:path>
                <a:path w="320039" h="319404">
                  <a:moveTo>
                    <a:pt x="197497" y="0"/>
                  </a:moveTo>
                  <a:lnTo>
                    <a:pt x="116103" y="0"/>
                  </a:lnTo>
                  <a:lnTo>
                    <a:pt x="116103" y="40703"/>
                  </a:lnTo>
                  <a:lnTo>
                    <a:pt x="197497" y="40703"/>
                  </a:lnTo>
                  <a:lnTo>
                    <a:pt x="197497" y="0"/>
                  </a:lnTo>
                  <a:close/>
                </a:path>
                <a:path w="320039" h="319404">
                  <a:moveTo>
                    <a:pt x="278892" y="122097"/>
                  </a:moveTo>
                  <a:lnTo>
                    <a:pt x="278587" y="121958"/>
                  </a:lnTo>
                  <a:lnTo>
                    <a:pt x="278587" y="122097"/>
                  </a:lnTo>
                  <a:lnTo>
                    <a:pt x="278892" y="122097"/>
                  </a:lnTo>
                  <a:close/>
                </a:path>
                <a:path w="320039" h="319404">
                  <a:moveTo>
                    <a:pt x="319290" y="202463"/>
                  </a:moveTo>
                  <a:lnTo>
                    <a:pt x="278587" y="202463"/>
                  </a:lnTo>
                  <a:lnTo>
                    <a:pt x="278587" y="163093"/>
                  </a:lnTo>
                  <a:lnTo>
                    <a:pt x="278587" y="122453"/>
                  </a:lnTo>
                  <a:lnTo>
                    <a:pt x="238188" y="122453"/>
                  </a:lnTo>
                  <a:lnTo>
                    <a:pt x="238188" y="81813"/>
                  </a:lnTo>
                  <a:lnTo>
                    <a:pt x="197497" y="81813"/>
                  </a:lnTo>
                  <a:lnTo>
                    <a:pt x="197497" y="122453"/>
                  </a:lnTo>
                  <a:lnTo>
                    <a:pt x="156794" y="122453"/>
                  </a:lnTo>
                  <a:lnTo>
                    <a:pt x="156794" y="162648"/>
                  </a:lnTo>
                  <a:lnTo>
                    <a:pt x="116395" y="162648"/>
                  </a:lnTo>
                  <a:lnTo>
                    <a:pt x="116395" y="122097"/>
                  </a:lnTo>
                  <a:lnTo>
                    <a:pt x="75692" y="122097"/>
                  </a:lnTo>
                  <a:lnTo>
                    <a:pt x="75692" y="162788"/>
                  </a:lnTo>
                  <a:lnTo>
                    <a:pt x="116103" y="162788"/>
                  </a:lnTo>
                  <a:lnTo>
                    <a:pt x="116103" y="203352"/>
                  </a:lnTo>
                  <a:lnTo>
                    <a:pt x="156794" y="203352"/>
                  </a:lnTo>
                  <a:lnTo>
                    <a:pt x="156794" y="163093"/>
                  </a:lnTo>
                  <a:lnTo>
                    <a:pt x="197497" y="163093"/>
                  </a:lnTo>
                  <a:lnTo>
                    <a:pt x="197497" y="202463"/>
                  </a:lnTo>
                  <a:lnTo>
                    <a:pt x="197497" y="203733"/>
                  </a:lnTo>
                  <a:lnTo>
                    <a:pt x="238188" y="203733"/>
                  </a:lnTo>
                  <a:lnTo>
                    <a:pt x="238188" y="244373"/>
                  </a:lnTo>
                  <a:lnTo>
                    <a:pt x="156794" y="244373"/>
                  </a:lnTo>
                  <a:lnTo>
                    <a:pt x="156794" y="285013"/>
                  </a:lnTo>
                  <a:lnTo>
                    <a:pt x="35001" y="285013"/>
                  </a:lnTo>
                  <a:lnTo>
                    <a:pt x="35001" y="244373"/>
                  </a:lnTo>
                  <a:lnTo>
                    <a:pt x="75692" y="244373"/>
                  </a:lnTo>
                  <a:lnTo>
                    <a:pt x="75692" y="284746"/>
                  </a:lnTo>
                  <a:lnTo>
                    <a:pt x="116103" y="284746"/>
                  </a:lnTo>
                  <a:lnTo>
                    <a:pt x="116103" y="244373"/>
                  </a:lnTo>
                  <a:lnTo>
                    <a:pt x="156794" y="244373"/>
                  </a:lnTo>
                  <a:lnTo>
                    <a:pt x="156794" y="203733"/>
                  </a:lnTo>
                  <a:lnTo>
                    <a:pt x="75399" y="203733"/>
                  </a:lnTo>
                  <a:lnTo>
                    <a:pt x="75399" y="163093"/>
                  </a:lnTo>
                  <a:lnTo>
                    <a:pt x="34709" y="163093"/>
                  </a:lnTo>
                  <a:lnTo>
                    <a:pt x="34709" y="122453"/>
                  </a:lnTo>
                  <a:lnTo>
                    <a:pt x="75399" y="122453"/>
                  </a:lnTo>
                  <a:lnTo>
                    <a:pt x="75399" y="81813"/>
                  </a:lnTo>
                  <a:lnTo>
                    <a:pt x="35140" y="81813"/>
                  </a:lnTo>
                  <a:lnTo>
                    <a:pt x="35140" y="41173"/>
                  </a:lnTo>
                  <a:lnTo>
                    <a:pt x="75399" y="41173"/>
                  </a:lnTo>
                  <a:lnTo>
                    <a:pt x="75399" y="533"/>
                  </a:lnTo>
                  <a:lnTo>
                    <a:pt x="0" y="533"/>
                  </a:lnTo>
                  <a:lnTo>
                    <a:pt x="0" y="41173"/>
                  </a:lnTo>
                  <a:lnTo>
                    <a:pt x="0" y="81813"/>
                  </a:lnTo>
                  <a:lnTo>
                    <a:pt x="0" y="319303"/>
                  </a:lnTo>
                  <a:lnTo>
                    <a:pt x="319290" y="319303"/>
                  </a:lnTo>
                  <a:lnTo>
                    <a:pt x="319290" y="285013"/>
                  </a:lnTo>
                  <a:lnTo>
                    <a:pt x="278587" y="285013"/>
                  </a:lnTo>
                  <a:lnTo>
                    <a:pt x="278587" y="244373"/>
                  </a:lnTo>
                  <a:lnTo>
                    <a:pt x="319290" y="244373"/>
                  </a:lnTo>
                  <a:lnTo>
                    <a:pt x="319290" y="203733"/>
                  </a:lnTo>
                  <a:lnTo>
                    <a:pt x="319290" y="202463"/>
                  </a:lnTo>
                  <a:close/>
                </a:path>
                <a:path w="320039" h="319404">
                  <a:moveTo>
                    <a:pt x="319582" y="165"/>
                  </a:moveTo>
                  <a:lnTo>
                    <a:pt x="278892" y="165"/>
                  </a:lnTo>
                  <a:lnTo>
                    <a:pt x="278892" y="40855"/>
                  </a:lnTo>
                  <a:lnTo>
                    <a:pt x="238328" y="40855"/>
                  </a:lnTo>
                  <a:lnTo>
                    <a:pt x="238328" y="81546"/>
                  </a:lnTo>
                  <a:lnTo>
                    <a:pt x="278892" y="81546"/>
                  </a:lnTo>
                  <a:lnTo>
                    <a:pt x="278892" y="122097"/>
                  </a:lnTo>
                  <a:lnTo>
                    <a:pt x="319582" y="122097"/>
                  </a:lnTo>
                  <a:lnTo>
                    <a:pt x="319582" y="81394"/>
                  </a:lnTo>
                  <a:lnTo>
                    <a:pt x="279019" y="81394"/>
                  </a:lnTo>
                  <a:lnTo>
                    <a:pt x="279019" y="40855"/>
                  </a:lnTo>
                  <a:lnTo>
                    <a:pt x="319582" y="40855"/>
                  </a:lnTo>
                  <a:lnTo>
                    <a:pt x="319582" y="165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0969625" y="4043298"/>
            <a:ext cx="499109" cy="2425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907659" y="3399472"/>
            <a:ext cx="50038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spc="-2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849667" y="3229736"/>
            <a:ext cx="722630" cy="732155"/>
            <a:chOff x="10849667" y="3229736"/>
            <a:chExt cx="722630" cy="732155"/>
          </a:xfrm>
        </p:grpSpPr>
        <p:sp>
          <p:nvSpPr>
            <p:cNvPr id="20" name="object 20"/>
            <p:cNvSpPr/>
            <p:nvPr/>
          </p:nvSpPr>
          <p:spPr>
            <a:xfrm>
              <a:off x="10849667" y="3229736"/>
              <a:ext cx="722630" cy="732155"/>
            </a:xfrm>
            <a:custGeom>
              <a:avLst/>
              <a:gdLst/>
              <a:ahLst/>
              <a:cxnLst/>
              <a:rect l="l" t="t" r="r" b="b"/>
              <a:pathLst>
                <a:path w="722629" h="732154">
                  <a:moveTo>
                    <a:pt x="364824" y="731963"/>
                  </a:moveTo>
                  <a:lnTo>
                    <a:pt x="319271" y="729504"/>
                  </a:lnTo>
                  <a:lnTo>
                    <a:pt x="274259" y="721245"/>
                  </a:lnTo>
                  <a:lnTo>
                    <a:pt x="230372" y="707187"/>
                  </a:lnTo>
                  <a:lnTo>
                    <a:pt x="188195" y="687332"/>
                  </a:lnTo>
                  <a:lnTo>
                    <a:pt x="148312" y="661683"/>
                  </a:lnTo>
                  <a:lnTo>
                    <a:pt x="16398" y="715409"/>
                  </a:lnTo>
                  <a:lnTo>
                    <a:pt x="69424" y="581754"/>
                  </a:lnTo>
                  <a:lnTo>
                    <a:pt x="44076" y="541347"/>
                  </a:lnTo>
                  <a:lnTo>
                    <a:pt x="24459" y="498615"/>
                  </a:lnTo>
                  <a:lnTo>
                    <a:pt x="10574" y="454150"/>
                  </a:lnTo>
                  <a:lnTo>
                    <a:pt x="2421" y="408544"/>
                  </a:lnTo>
                  <a:lnTo>
                    <a:pt x="0" y="362391"/>
                  </a:lnTo>
                  <a:lnTo>
                    <a:pt x="3310" y="316283"/>
                  </a:lnTo>
                  <a:lnTo>
                    <a:pt x="12351" y="270812"/>
                  </a:lnTo>
                  <a:lnTo>
                    <a:pt x="27124" y="226572"/>
                  </a:lnTo>
                  <a:lnTo>
                    <a:pt x="47629" y="184154"/>
                  </a:lnTo>
                  <a:lnTo>
                    <a:pt x="73866" y="144151"/>
                  </a:lnTo>
                  <a:lnTo>
                    <a:pt x="105834" y="107157"/>
                  </a:lnTo>
                  <a:lnTo>
                    <a:pt x="142815" y="74414"/>
                  </a:lnTo>
                  <a:lnTo>
                    <a:pt x="182841" y="47625"/>
                  </a:lnTo>
                  <a:lnTo>
                    <a:pt x="225305" y="26789"/>
                  </a:lnTo>
                  <a:lnTo>
                    <a:pt x="269596" y="11906"/>
                  </a:lnTo>
                  <a:lnTo>
                    <a:pt x="315107" y="2976"/>
                  </a:lnTo>
                  <a:lnTo>
                    <a:pt x="361230" y="0"/>
                  </a:lnTo>
                  <a:lnTo>
                    <a:pt x="407356" y="2976"/>
                  </a:lnTo>
                  <a:lnTo>
                    <a:pt x="452877" y="11906"/>
                  </a:lnTo>
                  <a:lnTo>
                    <a:pt x="497184" y="26789"/>
                  </a:lnTo>
                  <a:lnTo>
                    <a:pt x="539669" y="47625"/>
                  </a:lnTo>
                  <a:lnTo>
                    <a:pt x="579723" y="74414"/>
                  </a:lnTo>
                  <a:lnTo>
                    <a:pt x="616738" y="107157"/>
                  </a:lnTo>
                  <a:lnTo>
                    <a:pt x="649083" y="144625"/>
                  </a:lnTo>
                  <a:lnTo>
                    <a:pt x="675542" y="185178"/>
                  </a:lnTo>
                  <a:lnTo>
                    <a:pt x="696117" y="228202"/>
                  </a:lnTo>
                  <a:lnTo>
                    <a:pt x="710809" y="273078"/>
                  </a:lnTo>
                  <a:lnTo>
                    <a:pt x="719620" y="319191"/>
                  </a:lnTo>
                  <a:lnTo>
                    <a:pt x="722551" y="365923"/>
                  </a:lnTo>
                  <a:lnTo>
                    <a:pt x="719604" y="412658"/>
                  </a:lnTo>
                  <a:lnTo>
                    <a:pt x="710779" y="458779"/>
                  </a:lnTo>
                  <a:lnTo>
                    <a:pt x="696079" y="503670"/>
                  </a:lnTo>
                  <a:lnTo>
                    <a:pt x="675504" y="546713"/>
                  </a:lnTo>
                  <a:lnTo>
                    <a:pt x="649057" y="587293"/>
                  </a:lnTo>
                  <a:lnTo>
                    <a:pt x="616738" y="624793"/>
                  </a:lnTo>
                  <a:lnTo>
                    <a:pt x="580224" y="657179"/>
                  </a:lnTo>
                  <a:lnTo>
                    <a:pt x="540742" y="683753"/>
                  </a:lnTo>
                  <a:lnTo>
                    <a:pt x="498877" y="704516"/>
                  </a:lnTo>
                  <a:lnTo>
                    <a:pt x="455212" y="719471"/>
                  </a:lnTo>
                  <a:lnTo>
                    <a:pt x="410332" y="728619"/>
                  </a:lnTo>
                  <a:lnTo>
                    <a:pt x="364824" y="731963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911865" y="3497922"/>
              <a:ext cx="598170" cy="195580"/>
            </a:xfrm>
            <a:custGeom>
              <a:avLst/>
              <a:gdLst/>
              <a:ahLst/>
              <a:cxnLst/>
              <a:rect l="l" t="t" r="r" b="b"/>
              <a:pathLst>
                <a:path w="598170" h="195579">
                  <a:moveTo>
                    <a:pt x="12852" y="0"/>
                  </a:moveTo>
                  <a:lnTo>
                    <a:pt x="0" y="0"/>
                  </a:lnTo>
                  <a:lnTo>
                    <a:pt x="0" y="195440"/>
                  </a:lnTo>
                  <a:lnTo>
                    <a:pt x="12852" y="195440"/>
                  </a:lnTo>
                  <a:lnTo>
                    <a:pt x="12852" y="0"/>
                  </a:lnTo>
                  <a:close/>
                </a:path>
                <a:path w="598170" h="195579">
                  <a:moveTo>
                    <a:pt x="32219" y="0"/>
                  </a:moveTo>
                  <a:lnTo>
                    <a:pt x="19354" y="0"/>
                  </a:lnTo>
                  <a:lnTo>
                    <a:pt x="19354" y="195440"/>
                  </a:lnTo>
                  <a:lnTo>
                    <a:pt x="32219" y="195440"/>
                  </a:lnTo>
                  <a:lnTo>
                    <a:pt x="32219" y="0"/>
                  </a:lnTo>
                  <a:close/>
                </a:path>
                <a:path w="598170" h="195579">
                  <a:moveTo>
                    <a:pt x="51435" y="0"/>
                  </a:moveTo>
                  <a:lnTo>
                    <a:pt x="44932" y="0"/>
                  </a:lnTo>
                  <a:lnTo>
                    <a:pt x="44932" y="195440"/>
                  </a:lnTo>
                  <a:lnTo>
                    <a:pt x="51435" y="195440"/>
                  </a:lnTo>
                  <a:lnTo>
                    <a:pt x="51435" y="0"/>
                  </a:lnTo>
                  <a:close/>
                </a:path>
                <a:path w="598170" h="195579">
                  <a:moveTo>
                    <a:pt x="83654" y="0"/>
                  </a:moveTo>
                  <a:lnTo>
                    <a:pt x="70789" y="0"/>
                  </a:lnTo>
                  <a:lnTo>
                    <a:pt x="70789" y="195440"/>
                  </a:lnTo>
                  <a:lnTo>
                    <a:pt x="83654" y="195440"/>
                  </a:lnTo>
                  <a:lnTo>
                    <a:pt x="83654" y="0"/>
                  </a:lnTo>
                  <a:close/>
                </a:path>
                <a:path w="598170" h="195579">
                  <a:moveTo>
                    <a:pt x="96507" y="0"/>
                  </a:moveTo>
                  <a:lnTo>
                    <a:pt x="90004" y="0"/>
                  </a:lnTo>
                  <a:lnTo>
                    <a:pt x="90004" y="195440"/>
                  </a:lnTo>
                  <a:lnTo>
                    <a:pt x="96507" y="195440"/>
                  </a:lnTo>
                  <a:lnTo>
                    <a:pt x="96507" y="0"/>
                  </a:lnTo>
                  <a:close/>
                </a:path>
                <a:path w="598170" h="195579">
                  <a:moveTo>
                    <a:pt x="128727" y="0"/>
                  </a:moveTo>
                  <a:lnTo>
                    <a:pt x="115874" y="0"/>
                  </a:lnTo>
                  <a:lnTo>
                    <a:pt x="115874" y="195440"/>
                  </a:lnTo>
                  <a:lnTo>
                    <a:pt x="128727" y="195440"/>
                  </a:lnTo>
                  <a:lnTo>
                    <a:pt x="128727" y="0"/>
                  </a:lnTo>
                  <a:close/>
                </a:path>
                <a:path w="598170" h="195579">
                  <a:moveTo>
                    <a:pt x="148094" y="0"/>
                  </a:moveTo>
                  <a:lnTo>
                    <a:pt x="141592" y="0"/>
                  </a:lnTo>
                  <a:lnTo>
                    <a:pt x="141592" y="195440"/>
                  </a:lnTo>
                  <a:lnTo>
                    <a:pt x="148094" y="195440"/>
                  </a:lnTo>
                  <a:lnTo>
                    <a:pt x="148094" y="0"/>
                  </a:lnTo>
                  <a:close/>
                </a:path>
                <a:path w="598170" h="195579">
                  <a:moveTo>
                    <a:pt x="180162" y="0"/>
                  </a:moveTo>
                  <a:lnTo>
                    <a:pt x="173672" y="0"/>
                  </a:lnTo>
                  <a:lnTo>
                    <a:pt x="173672" y="195440"/>
                  </a:lnTo>
                  <a:lnTo>
                    <a:pt x="180162" y="195440"/>
                  </a:lnTo>
                  <a:lnTo>
                    <a:pt x="180162" y="0"/>
                  </a:lnTo>
                  <a:close/>
                </a:path>
                <a:path w="598170" h="195579">
                  <a:moveTo>
                    <a:pt x="205879" y="0"/>
                  </a:moveTo>
                  <a:lnTo>
                    <a:pt x="186524" y="0"/>
                  </a:lnTo>
                  <a:lnTo>
                    <a:pt x="186524" y="195440"/>
                  </a:lnTo>
                  <a:lnTo>
                    <a:pt x="205879" y="195440"/>
                  </a:lnTo>
                  <a:lnTo>
                    <a:pt x="205879" y="0"/>
                  </a:lnTo>
                  <a:close/>
                </a:path>
                <a:path w="598170" h="195579">
                  <a:moveTo>
                    <a:pt x="225107" y="0"/>
                  </a:moveTo>
                  <a:lnTo>
                    <a:pt x="212242" y="0"/>
                  </a:lnTo>
                  <a:lnTo>
                    <a:pt x="212242" y="195440"/>
                  </a:lnTo>
                  <a:lnTo>
                    <a:pt x="225107" y="195440"/>
                  </a:lnTo>
                  <a:lnTo>
                    <a:pt x="225107" y="0"/>
                  </a:lnTo>
                  <a:close/>
                </a:path>
                <a:path w="598170" h="195579">
                  <a:moveTo>
                    <a:pt x="250825" y="0"/>
                  </a:moveTo>
                  <a:lnTo>
                    <a:pt x="231470" y="0"/>
                  </a:lnTo>
                  <a:lnTo>
                    <a:pt x="231470" y="195440"/>
                  </a:lnTo>
                  <a:lnTo>
                    <a:pt x="250825" y="195440"/>
                  </a:lnTo>
                  <a:lnTo>
                    <a:pt x="250825" y="0"/>
                  </a:lnTo>
                  <a:close/>
                </a:path>
                <a:path w="598170" h="195579">
                  <a:moveTo>
                    <a:pt x="263677" y="0"/>
                  </a:moveTo>
                  <a:lnTo>
                    <a:pt x="257187" y="0"/>
                  </a:lnTo>
                  <a:lnTo>
                    <a:pt x="257187" y="195440"/>
                  </a:lnTo>
                  <a:lnTo>
                    <a:pt x="263677" y="195440"/>
                  </a:lnTo>
                  <a:lnTo>
                    <a:pt x="263677" y="0"/>
                  </a:lnTo>
                  <a:close/>
                </a:path>
                <a:path w="598170" h="195579">
                  <a:moveTo>
                    <a:pt x="289547" y="0"/>
                  </a:moveTo>
                  <a:lnTo>
                    <a:pt x="270192" y="0"/>
                  </a:lnTo>
                  <a:lnTo>
                    <a:pt x="270192" y="195440"/>
                  </a:lnTo>
                  <a:lnTo>
                    <a:pt x="289547" y="195440"/>
                  </a:lnTo>
                  <a:lnTo>
                    <a:pt x="289547" y="0"/>
                  </a:lnTo>
                  <a:close/>
                </a:path>
                <a:path w="598170" h="195579">
                  <a:moveTo>
                    <a:pt x="308749" y="0"/>
                  </a:moveTo>
                  <a:lnTo>
                    <a:pt x="295910" y="0"/>
                  </a:lnTo>
                  <a:lnTo>
                    <a:pt x="295910" y="195440"/>
                  </a:lnTo>
                  <a:lnTo>
                    <a:pt x="308749" y="195440"/>
                  </a:lnTo>
                  <a:lnTo>
                    <a:pt x="308749" y="0"/>
                  </a:lnTo>
                  <a:close/>
                </a:path>
                <a:path w="598170" h="195579">
                  <a:moveTo>
                    <a:pt x="334479" y="0"/>
                  </a:moveTo>
                  <a:lnTo>
                    <a:pt x="327977" y="0"/>
                  </a:lnTo>
                  <a:lnTo>
                    <a:pt x="327977" y="195440"/>
                  </a:lnTo>
                  <a:lnTo>
                    <a:pt x="334479" y="195440"/>
                  </a:lnTo>
                  <a:lnTo>
                    <a:pt x="334479" y="0"/>
                  </a:lnTo>
                  <a:close/>
                </a:path>
                <a:path w="598170" h="195579">
                  <a:moveTo>
                    <a:pt x="366547" y="0"/>
                  </a:moveTo>
                  <a:lnTo>
                    <a:pt x="360057" y="0"/>
                  </a:lnTo>
                  <a:lnTo>
                    <a:pt x="360057" y="195440"/>
                  </a:lnTo>
                  <a:lnTo>
                    <a:pt x="366547" y="195440"/>
                  </a:lnTo>
                  <a:lnTo>
                    <a:pt x="366547" y="0"/>
                  </a:lnTo>
                  <a:close/>
                </a:path>
                <a:path w="598170" h="195579">
                  <a:moveTo>
                    <a:pt x="385914" y="0"/>
                  </a:moveTo>
                  <a:lnTo>
                    <a:pt x="373062" y="0"/>
                  </a:lnTo>
                  <a:lnTo>
                    <a:pt x="373062" y="195440"/>
                  </a:lnTo>
                  <a:lnTo>
                    <a:pt x="385914" y="195440"/>
                  </a:lnTo>
                  <a:lnTo>
                    <a:pt x="385914" y="0"/>
                  </a:lnTo>
                  <a:close/>
                </a:path>
                <a:path w="598170" h="195579">
                  <a:moveTo>
                    <a:pt x="411632" y="0"/>
                  </a:moveTo>
                  <a:lnTo>
                    <a:pt x="398780" y="0"/>
                  </a:lnTo>
                  <a:lnTo>
                    <a:pt x="398780" y="195440"/>
                  </a:lnTo>
                  <a:lnTo>
                    <a:pt x="411632" y="195440"/>
                  </a:lnTo>
                  <a:lnTo>
                    <a:pt x="411632" y="0"/>
                  </a:lnTo>
                  <a:close/>
                </a:path>
                <a:path w="598170" h="195579">
                  <a:moveTo>
                    <a:pt x="430860" y="0"/>
                  </a:moveTo>
                  <a:lnTo>
                    <a:pt x="417982" y="0"/>
                  </a:lnTo>
                  <a:lnTo>
                    <a:pt x="417982" y="195440"/>
                  </a:lnTo>
                  <a:lnTo>
                    <a:pt x="430860" y="195440"/>
                  </a:lnTo>
                  <a:lnTo>
                    <a:pt x="430860" y="0"/>
                  </a:lnTo>
                  <a:close/>
                </a:path>
                <a:path w="598170" h="195579">
                  <a:moveTo>
                    <a:pt x="456577" y="0"/>
                  </a:moveTo>
                  <a:lnTo>
                    <a:pt x="443699" y="0"/>
                  </a:lnTo>
                  <a:lnTo>
                    <a:pt x="443699" y="195440"/>
                  </a:lnTo>
                  <a:lnTo>
                    <a:pt x="456577" y="195440"/>
                  </a:lnTo>
                  <a:lnTo>
                    <a:pt x="456577" y="0"/>
                  </a:lnTo>
                  <a:close/>
                </a:path>
                <a:path w="598170" h="195579">
                  <a:moveTo>
                    <a:pt x="475932" y="0"/>
                  </a:moveTo>
                  <a:lnTo>
                    <a:pt x="469417" y="0"/>
                  </a:lnTo>
                  <a:lnTo>
                    <a:pt x="469417" y="195440"/>
                  </a:lnTo>
                  <a:lnTo>
                    <a:pt x="475932" y="195440"/>
                  </a:lnTo>
                  <a:lnTo>
                    <a:pt x="475932" y="0"/>
                  </a:lnTo>
                  <a:close/>
                </a:path>
                <a:path w="598170" h="195579">
                  <a:moveTo>
                    <a:pt x="495300" y="0"/>
                  </a:moveTo>
                  <a:lnTo>
                    <a:pt x="488784" y="0"/>
                  </a:lnTo>
                  <a:lnTo>
                    <a:pt x="488784" y="195440"/>
                  </a:lnTo>
                  <a:lnTo>
                    <a:pt x="495300" y="195440"/>
                  </a:lnTo>
                  <a:lnTo>
                    <a:pt x="495300" y="0"/>
                  </a:lnTo>
                  <a:close/>
                </a:path>
                <a:path w="598170" h="195579">
                  <a:moveTo>
                    <a:pt x="527367" y="0"/>
                  </a:moveTo>
                  <a:lnTo>
                    <a:pt x="514502" y="0"/>
                  </a:lnTo>
                  <a:lnTo>
                    <a:pt x="514502" y="195440"/>
                  </a:lnTo>
                  <a:lnTo>
                    <a:pt x="527367" y="195440"/>
                  </a:lnTo>
                  <a:lnTo>
                    <a:pt x="527367" y="0"/>
                  </a:lnTo>
                  <a:close/>
                </a:path>
                <a:path w="598170" h="195579">
                  <a:moveTo>
                    <a:pt x="546735" y="0"/>
                  </a:moveTo>
                  <a:lnTo>
                    <a:pt x="540219" y="0"/>
                  </a:lnTo>
                  <a:lnTo>
                    <a:pt x="540219" y="195440"/>
                  </a:lnTo>
                  <a:lnTo>
                    <a:pt x="546735" y="195440"/>
                  </a:lnTo>
                  <a:lnTo>
                    <a:pt x="546735" y="0"/>
                  </a:lnTo>
                  <a:close/>
                </a:path>
                <a:path w="598170" h="195579">
                  <a:moveTo>
                    <a:pt x="565937" y="0"/>
                  </a:moveTo>
                  <a:lnTo>
                    <a:pt x="553085" y="0"/>
                  </a:lnTo>
                  <a:lnTo>
                    <a:pt x="553085" y="195440"/>
                  </a:lnTo>
                  <a:lnTo>
                    <a:pt x="565937" y="195440"/>
                  </a:lnTo>
                  <a:lnTo>
                    <a:pt x="565937" y="0"/>
                  </a:lnTo>
                  <a:close/>
                </a:path>
                <a:path w="598170" h="195579">
                  <a:moveTo>
                    <a:pt x="598170" y="0"/>
                  </a:moveTo>
                  <a:lnTo>
                    <a:pt x="578802" y="0"/>
                  </a:lnTo>
                  <a:lnTo>
                    <a:pt x="578802" y="195440"/>
                  </a:lnTo>
                  <a:lnTo>
                    <a:pt x="598170" y="195440"/>
                  </a:lnTo>
                  <a:lnTo>
                    <a:pt x="598170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782376" y="2611245"/>
            <a:ext cx="731520" cy="731520"/>
            <a:chOff x="5782376" y="2611245"/>
            <a:chExt cx="731520" cy="731520"/>
          </a:xfrm>
        </p:grpSpPr>
        <p:sp>
          <p:nvSpPr>
            <p:cNvPr id="23" name="object 23"/>
            <p:cNvSpPr/>
            <p:nvPr/>
          </p:nvSpPr>
          <p:spPr>
            <a:xfrm>
              <a:off x="5782376" y="2611245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9634" y="731329"/>
                  </a:moveTo>
                  <a:lnTo>
                    <a:pt x="323481" y="728870"/>
                  </a:lnTo>
                  <a:lnTo>
                    <a:pt x="277875" y="720611"/>
                  </a:lnTo>
                  <a:lnTo>
                    <a:pt x="233409" y="706553"/>
                  </a:lnTo>
                  <a:lnTo>
                    <a:pt x="190676" y="686698"/>
                  </a:lnTo>
                  <a:lnTo>
                    <a:pt x="150268" y="661049"/>
                  </a:lnTo>
                  <a:lnTo>
                    <a:pt x="16614" y="714775"/>
                  </a:lnTo>
                  <a:lnTo>
                    <a:pt x="70339" y="581120"/>
                  </a:lnTo>
                  <a:lnTo>
                    <a:pt x="44657" y="540713"/>
                  </a:lnTo>
                  <a:lnTo>
                    <a:pt x="24782" y="497981"/>
                  </a:lnTo>
                  <a:lnTo>
                    <a:pt x="10714" y="453516"/>
                  </a:lnTo>
                  <a:lnTo>
                    <a:pt x="2453" y="407910"/>
                  </a:lnTo>
                  <a:lnTo>
                    <a:pt x="0" y="361757"/>
                  </a:lnTo>
                  <a:lnTo>
                    <a:pt x="3353" y="315649"/>
                  </a:lnTo>
                  <a:lnTo>
                    <a:pt x="12514" y="270178"/>
                  </a:lnTo>
                  <a:lnTo>
                    <a:pt x="27482" y="225938"/>
                  </a:lnTo>
                  <a:lnTo>
                    <a:pt x="48257" y="183520"/>
                  </a:lnTo>
                  <a:lnTo>
                    <a:pt x="74840" y="143517"/>
                  </a:lnTo>
                  <a:lnTo>
                    <a:pt x="107229" y="106523"/>
                  </a:lnTo>
                  <a:lnTo>
                    <a:pt x="141698" y="76088"/>
                  </a:lnTo>
                  <a:lnTo>
                    <a:pt x="178837" y="50725"/>
                  </a:lnTo>
                  <a:lnTo>
                    <a:pt x="218160" y="30435"/>
                  </a:lnTo>
                  <a:lnTo>
                    <a:pt x="259182" y="15217"/>
                  </a:lnTo>
                  <a:lnTo>
                    <a:pt x="301420" y="5072"/>
                  </a:lnTo>
                  <a:lnTo>
                    <a:pt x="344387" y="0"/>
                  </a:lnTo>
                  <a:lnTo>
                    <a:pt x="387599" y="0"/>
                  </a:lnTo>
                  <a:lnTo>
                    <a:pt x="430572" y="5072"/>
                  </a:lnTo>
                  <a:lnTo>
                    <a:pt x="472820" y="15217"/>
                  </a:lnTo>
                  <a:lnTo>
                    <a:pt x="513859" y="30435"/>
                  </a:lnTo>
                  <a:lnTo>
                    <a:pt x="553203" y="50725"/>
                  </a:lnTo>
                  <a:lnTo>
                    <a:pt x="590368" y="76088"/>
                  </a:lnTo>
                  <a:lnTo>
                    <a:pt x="624869" y="106523"/>
                  </a:lnTo>
                  <a:lnTo>
                    <a:pt x="655331" y="140991"/>
                  </a:lnTo>
                  <a:lnTo>
                    <a:pt x="680712" y="178129"/>
                  </a:lnTo>
                  <a:lnTo>
                    <a:pt x="701013" y="217452"/>
                  </a:lnTo>
                  <a:lnTo>
                    <a:pt x="716235" y="258476"/>
                  </a:lnTo>
                  <a:lnTo>
                    <a:pt x="726380" y="300714"/>
                  </a:lnTo>
                  <a:lnTo>
                    <a:pt x="731447" y="343682"/>
                  </a:lnTo>
                  <a:lnTo>
                    <a:pt x="731439" y="386896"/>
                  </a:lnTo>
                  <a:lnTo>
                    <a:pt x="726357" y="429869"/>
                  </a:lnTo>
                  <a:lnTo>
                    <a:pt x="716202" y="472117"/>
                  </a:lnTo>
                  <a:lnTo>
                    <a:pt x="700974" y="513155"/>
                  </a:lnTo>
                  <a:lnTo>
                    <a:pt x="680675" y="552498"/>
                  </a:lnTo>
                  <a:lnTo>
                    <a:pt x="655307" y="589661"/>
                  </a:lnTo>
                  <a:lnTo>
                    <a:pt x="624869" y="624159"/>
                  </a:lnTo>
                  <a:lnTo>
                    <a:pt x="587875" y="656545"/>
                  </a:lnTo>
                  <a:lnTo>
                    <a:pt x="547872" y="683119"/>
                  </a:lnTo>
                  <a:lnTo>
                    <a:pt x="505454" y="703882"/>
                  </a:lnTo>
                  <a:lnTo>
                    <a:pt x="461213" y="718837"/>
                  </a:lnTo>
                  <a:lnTo>
                    <a:pt x="415743" y="727985"/>
                  </a:lnTo>
                  <a:lnTo>
                    <a:pt x="369634" y="731329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845391" y="2878797"/>
              <a:ext cx="606425" cy="195580"/>
            </a:xfrm>
            <a:custGeom>
              <a:avLst/>
              <a:gdLst/>
              <a:ahLst/>
              <a:cxnLst/>
              <a:rect l="l" t="t" r="r" b="b"/>
              <a:pathLst>
                <a:path w="606425" h="195580">
                  <a:moveTo>
                    <a:pt x="13030" y="0"/>
                  </a:moveTo>
                  <a:lnTo>
                    <a:pt x="0" y="0"/>
                  </a:lnTo>
                  <a:lnTo>
                    <a:pt x="0" y="195440"/>
                  </a:lnTo>
                  <a:lnTo>
                    <a:pt x="13030" y="195440"/>
                  </a:lnTo>
                  <a:lnTo>
                    <a:pt x="13030" y="0"/>
                  </a:lnTo>
                  <a:close/>
                </a:path>
                <a:path w="606425" h="195580">
                  <a:moveTo>
                    <a:pt x="32639" y="0"/>
                  </a:moveTo>
                  <a:lnTo>
                    <a:pt x="19621" y="0"/>
                  </a:lnTo>
                  <a:lnTo>
                    <a:pt x="19621" y="195440"/>
                  </a:lnTo>
                  <a:lnTo>
                    <a:pt x="32639" y="195440"/>
                  </a:lnTo>
                  <a:lnTo>
                    <a:pt x="32639" y="0"/>
                  </a:lnTo>
                  <a:close/>
                </a:path>
                <a:path w="606425" h="195580">
                  <a:moveTo>
                    <a:pt x="52108" y="0"/>
                  </a:moveTo>
                  <a:lnTo>
                    <a:pt x="45529" y="0"/>
                  </a:lnTo>
                  <a:lnTo>
                    <a:pt x="45529" y="195440"/>
                  </a:lnTo>
                  <a:lnTo>
                    <a:pt x="52108" y="195440"/>
                  </a:lnTo>
                  <a:lnTo>
                    <a:pt x="52108" y="0"/>
                  </a:lnTo>
                  <a:close/>
                </a:path>
                <a:path w="606425" h="195580">
                  <a:moveTo>
                    <a:pt x="84759" y="0"/>
                  </a:moveTo>
                  <a:lnTo>
                    <a:pt x="71729" y="0"/>
                  </a:lnTo>
                  <a:lnTo>
                    <a:pt x="71729" y="195440"/>
                  </a:lnTo>
                  <a:lnTo>
                    <a:pt x="84759" y="195440"/>
                  </a:lnTo>
                  <a:lnTo>
                    <a:pt x="84759" y="0"/>
                  </a:lnTo>
                  <a:close/>
                </a:path>
                <a:path w="606425" h="195580">
                  <a:moveTo>
                    <a:pt x="97790" y="0"/>
                  </a:moveTo>
                  <a:lnTo>
                    <a:pt x="91198" y="0"/>
                  </a:lnTo>
                  <a:lnTo>
                    <a:pt x="91198" y="195440"/>
                  </a:lnTo>
                  <a:lnTo>
                    <a:pt x="97790" y="195440"/>
                  </a:lnTo>
                  <a:lnTo>
                    <a:pt x="97790" y="0"/>
                  </a:lnTo>
                  <a:close/>
                </a:path>
                <a:path w="606425" h="195580">
                  <a:moveTo>
                    <a:pt x="130429" y="0"/>
                  </a:moveTo>
                  <a:lnTo>
                    <a:pt x="117398" y="0"/>
                  </a:lnTo>
                  <a:lnTo>
                    <a:pt x="117398" y="195440"/>
                  </a:lnTo>
                  <a:lnTo>
                    <a:pt x="130429" y="195440"/>
                  </a:lnTo>
                  <a:lnTo>
                    <a:pt x="130429" y="0"/>
                  </a:lnTo>
                  <a:close/>
                </a:path>
                <a:path w="606425" h="195580">
                  <a:moveTo>
                    <a:pt x="150050" y="0"/>
                  </a:moveTo>
                  <a:lnTo>
                    <a:pt x="143471" y="0"/>
                  </a:lnTo>
                  <a:lnTo>
                    <a:pt x="143471" y="195440"/>
                  </a:lnTo>
                  <a:lnTo>
                    <a:pt x="150050" y="195440"/>
                  </a:lnTo>
                  <a:lnTo>
                    <a:pt x="150050" y="0"/>
                  </a:lnTo>
                  <a:close/>
                </a:path>
                <a:path w="606425" h="195580">
                  <a:moveTo>
                    <a:pt x="182537" y="0"/>
                  </a:moveTo>
                  <a:lnTo>
                    <a:pt x="175971" y="0"/>
                  </a:lnTo>
                  <a:lnTo>
                    <a:pt x="175971" y="195440"/>
                  </a:lnTo>
                  <a:lnTo>
                    <a:pt x="182537" y="195440"/>
                  </a:lnTo>
                  <a:lnTo>
                    <a:pt x="182537" y="0"/>
                  </a:lnTo>
                  <a:close/>
                </a:path>
                <a:path w="606425" h="195580">
                  <a:moveTo>
                    <a:pt x="208597" y="0"/>
                  </a:moveTo>
                  <a:lnTo>
                    <a:pt x="188988" y="0"/>
                  </a:lnTo>
                  <a:lnTo>
                    <a:pt x="188988" y="195440"/>
                  </a:lnTo>
                  <a:lnTo>
                    <a:pt x="208597" y="195440"/>
                  </a:lnTo>
                  <a:lnTo>
                    <a:pt x="208597" y="0"/>
                  </a:lnTo>
                  <a:close/>
                </a:path>
                <a:path w="606425" h="195580">
                  <a:moveTo>
                    <a:pt x="228079" y="0"/>
                  </a:moveTo>
                  <a:lnTo>
                    <a:pt x="215036" y="0"/>
                  </a:lnTo>
                  <a:lnTo>
                    <a:pt x="215036" y="195440"/>
                  </a:lnTo>
                  <a:lnTo>
                    <a:pt x="228079" y="195440"/>
                  </a:lnTo>
                  <a:lnTo>
                    <a:pt x="228079" y="0"/>
                  </a:lnTo>
                  <a:close/>
                </a:path>
                <a:path w="606425" h="195580">
                  <a:moveTo>
                    <a:pt x="254139" y="0"/>
                  </a:moveTo>
                  <a:lnTo>
                    <a:pt x="234518" y="0"/>
                  </a:lnTo>
                  <a:lnTo>
                    <a:pt x="234518" y="195440"/>
                  </a:lnTo>
                  <a:lnTo>
                    <a:pt x="254139" y="195440"/>
                  </a:lnTo>
                  <a:lnTo>
                    <a:pt x="254139" y="0"/>
                  </a:lnTo>
                  <a:close/>
                </a:path>
                <a:path w="606425" h="195580">
                  <a:moveTo>
                    <a:pt x="267157" y="0"/>
                  </a:moveTo>
                  <a:lnTo>
                    <a:pt x="260578" y="0"/>
                  </a:lnTo>
                  <a:lnTo>
                    <a:pt x="260578" y="195440"/>
                  </a:lnTo>
                  <a:lnTo>
                    <a:pt x="267157" y="195440"/>
                  </a:lnTo>
                  <a:lnTo>
                    <a:pt x="267157" y="0"/>
                  </a:lnTo>
                  <a:close/>
                </a:path>
                <a:path w="606425" h="195580">
                  <a:moveTo>
                    <a:pt x="293370" y="0"/>
                  </a:moveTo>
                  <a:lnTo>
                    <a:pt x="273748" y="0"/>
                  </a:lnTo>
                  <a:lnTo>
                    <a:pt x="273748" y="195440"/>
                  </a:lnTo>
                  <a:lnTo>
                    <a:pt x="293370" y="195440"/>
                  </a:lnTo>
                  <a:lnTo>
                    <a:pt x="293370" y="0"/>
                  </a:lnTo>
                  <a:close/>
                </a:path>
                <a:path w="606425" h="195580">
                  <a:moveTo>
                    <a:pt x="312826" y="0"/>
                  </a:moveTo>
                  <a:lnTo>
                    <a:pt x="299808" y="0"/>
                  </a:lnTo>
                  <a:lnTo>
                    <a:pt x="299808" y="195440"/>
                  </a:lnTo>
                  <a:lnTo>
                    <a:pt x="312826" y="195440"/>
                  </a:lnTo>
                  <a:lnTo>
                    <a:pt x="312826" y="0"/>
                  </a:lnTo>
                  <a:close/>
                </a:path>
                <a:path w="606425" h="195580">
                  <a:moveTo>
                    <a:pt x="338886" y="0"/>
                  </a:moveTo>
                  <a:lnTo>
                    <a:pt x="332308" y="0"/>
                  </a:lnTo>
                  <a:lnTo>
                    <a:pt x="332308" y="195440"/>
                  </a:lnTo>
                  <a:lnTo>
                    <a:pt x="338886" y="195440"/>
                  </a:lnTo>
                  <a:lnTo>
                    <a:pt x="338886" y="0"/>
                  </a:lnTo>
                  <a:close/>
                </a:path>
                <a:path w="606425" h="195580">
                  <a:moveTo>
                    <a:pt x="371386" y="0"/>
                  </a:moveTo>
                  <a:lnTo>
                    <a:pt x="364807" y="0"/>
                  </a:lnTo>
                  <a:lnTo>
                    <a:pt x="364807" y="195440"/>
                  </a:lnTo>
                  <a:lnTo>
                    <a:pt x="371386" y="195440"/>
                  </a:lnTo>
                  <a:lnTo>
                    <a:pt x="371386" y="0"/>
                  </a:lnTo>
                  <a:close/>
                </a:path>
                <a:path w="606425" h="195580">
                  <a:moveTo>
                    <a:pt x="391007" y="0"/>
                  </a:moveTo>
                  <a:lnTo>
                    <a:pt x="377977" y="0"/>
                  </a:lnTo>
                  <a:lnTo>
                    <a:pt x="377977" y="195440"/>
                  </a:lnTo>
                  <a:lnTo>
                    <a:pt x="391007" y="195440"/>
                  </a:lnTo>
                  <a:lnTo>
                    <a:pt x="391007" y="0"/>
                  </a:lnTo>
                  <a:close/>
                </a:path>
                <a:path w="606425" h="195580">
                  <a:moveTo>
                    <a:pt x="417055" y="0"/>
                  </a:moveTo>
                  <a:lnTo>
                    <a:pt x="404037" y="0"/>
                  </a:lnTo>
                  <a:lnTo>
                    <a:pt x="404037" y="195440"/>
                  </a:lnTo>
                  <a:lnTo>
                    <a:pt x="417055" y="195440"/>
                  </a:lnTo>
                  <a:lnTo>
                    <a:pt x="417055" y="0"/>
                  </a:lnTo>
                  <a:close/>
                </a:path>
                <a:path w="606425" h="195580">
                  <a:moveTo>
                    <a:pt x="436537" y="0"/>
                  </a:moveTo>
                  <a:lnTo>
                    <a:pt x="423506" y="0"/>
                  </a:lnTo>
                  <a:lnTo>
                    <a:pt x="423506" y="195440"/>
                  </a:lnTo>
                  <a:lnTo>
                    <a:pt x="436537" y="195440"/>
                  </a:lnTo>
                  <a:lnTo>
                    <a:pt x="436537" y="0"/>
                  </a:lnTo>
                  <a:close/>
                </a:path>
                <a:path w="606425" h="195580">
                  <a:moveTo>
                    <a:pt x="462597" y="0"/>
                  </a:moveTo>
                  <a:lnTo>
                    <a:pt x="449554" y="0"/>
                  </a:lnTo>
                  <a:lnTo>
                    <a:pt x="449554" y="195440"/>
                  </a:lnTo>
                  <a:lnTo>
                    <a:pt x="462597" y="195440"/>
                  </a:lnTo>
                  <a:lnTo>
                    <a:pt x="462597" y="0"/>
                  </a:lnTo>
                  <a:close/>
                </a:path>
                <a:path w="606425" h="195580">
                  <a:moveTo>
                    <a:pt x="482219" y="0"/>
                  </a:moveTo>
                  <a:lnTo>
                    <a:pt x="475615" y="0"/>
                  </a:lnTo>
                  <a:lnTo>
                    <a:pt x="475615" y="195440"/>
                  </a:lnTo>
                  <a:lnTo>
                    <a:pt x="482219" y="195440"/>
                  </a:lnTo>
                  <a:lnTo>
                    <a:pt x="482219" y="0"/>
                  </a:lnTo>
                  <a:close/>
                </a:path>
                <a:path w="606425" h="195580">
                  <a:moveTo>
                    <a:pt x="501827" y="0"/>
                  </a:moveTo>
                  <a:lnTo>
                    <a:pt x="495236" y="0"/>
                  </a:lnTo>
                  <a:lnTo>
                    <a:pt x="495236" y="195440"/>
                  </a:lnTo>
                  <a:lnTo>
                    <a:pt x="501827" y="195440"/>
                  </a:lnTo>
                  <a:lnTo>
                    <a:pt x="501827" y="0"/>
                  </a:lnTo>
                  <a:close/>
                </a:path>
                <a:path w="606425" h="195580">
                  <a:moveTo>
                    <a:pt x="534327" y="0"/>
                  </a:moveTo>
                  <a:lnTo>
                    <a:pt x="521284" y="0"/>
                  </a:lnTo>
                  <a:lnTo>
                    <a:pt x="521284" y="195440"/>
                  </a:lnTo>
                  <a:lnTo>
                    <a:pt x="534327" y="195440"/>
                  </a:lnTo>
                  <a:lnTo>
                    <a:pt x="534327" y="0"/>
                  </a:lnTo>
                  <a:close/>
                </a:path>
                <a:path w="606425" h="195580">
                  <a:moveTo>
                    <a:pt x="553948" y="0"/>
                  </a:moveTo>
                  <a:lnTo>
                    <a:pt x="547344" y="0"/>
                  </a:lnTo>
                  <a:lnTo>
                    <a:pt x="547344" y="195440"/>
                  </a:lnTo>
                  <a:lnTo>
                    <a:pt x="553948" y="195440"/>
                  </a:lnTo>
                  <a:lnTo>
                    <a:pt x="553948" y="0"/>
                  </a:lnTo>
                  <a:close/>
                </a:path>
                <a:path w="606425" h="195580">
                  <a:moveTo>
                    <a:pt x="573405" y="0"/>
                  </a:moveTo>
                  <a:lnTo>
                    <a:pt x="560387" y="0"/>
                  </a:lnTo>
                  <a:lnTo>
                    <a:pt x="560387" y="195440"/>
                  </a:lnTo>
                  <a:lnTo>
                    <a:pt x="573405" y="195440"/>
                  </a:lnTo>
                  <a:lnTo>
                    <a:pt x="573405" y="0"/>
                  </a:lnTo>
                  <a:close/>
                </a:path>
                <a:path w="606425" h="195580">
                  <a:moveTo>
                    <a:pt x="606056" y="0"/>
                  </a:moveTo>
                  <a:lnTo>
                    <a:pt x="586447" y="0"/>
                  </a:lnTo>
                  <a:lnTo>
                    <a:pt x="586447" y="195440"/>
                  </a:lnTo>
                  <a:lnTo>
                    <a:pt x="606056" y="195440"/>
                  </a:lnTo>
                  <a:lnTo>
                    <a:pt x="606056" y="0"/>
                  </a:lnTo>
                  <a:close/>
                </a:path>
              </a:pathLst>
            </a:custGeom>
            <a:solidFill>
              <a:srgbClr val="63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3106204" y="3449379"/>
            <a:ext cx="408305" cy="607695"/>
            <a:chOff x="3106204" y="3449379"/>
            <a:chExt cx="408305" cy="607695"/>
          </a:xfrm>
        </p:grpSpPr>
        <p:sp>
          <p:nvSpPr>
            <p:cNvPr id="26" name="object 26"/>
            <p:cNvSpPr/>
            <p:nvPr/>
          </p:nvSpPr>
          <p:spPr>
            <a:xfrm>
              <a:off x="3106204" y="3449379"/>
              <a:ext cx="245745" cy="607695"/>
            </a:xfrm>
            <a:custGeom>
              <a:avLst/>
              <a:gdLst/>
              <a:ahLst/>
              <a:cxnLst/>
              <a:rect l="l" t="t" r="r" b="b"/>
              <a:pathLst>
                <a:path w="245745" h="607695">
                  <a:moveTo>
                    <a:pt x="44760" y="607452"/>
                  </a:moveTo>
                  <a:lnTo>
                    <a:pt x="36867" y="607452"/>
                  </a:lnTo>
                  <a:lnTo>
                    <a:pt x="28853" y="605385"/>
                  </a:lnTo>
                  <a:lnTo>
                    <a:pt x="21567" y="601009"/>
                  </a:lnTo>
                  <a:lnTo>
                    <a:pt x="8261" y="588874"/>
                  </a:lnTo>
                  <a:lnTo>
                    <a:pt x="908" y="573138"/>
                  </a:lnTo>
                  <a:lnTo>
                    <a:pt x="0" y="555806"/>
                  </a:lnTo>
                  <a:lnTo>
                    <a:pt x="6024" y="538885"/>
                  </a:lnTo>
                  <a:lnTo>
                    <a:pt x="147125" y="303516"/>
                  </a:lnTo>
                  <a:lnTo>
                    <a:pt x="6024" y="68151"/>
                  </a:lnTo>
                  <a:lnTo>
                    <a:pt x="0" y="51228"/>
                  </a:lnTo>
                  <a:lnTo>
                    <a:pt x="908" y="33896"/>
                  </a:lnTo>
                  <a:lnTo>
                    <a:pt x="8261" y="18160"/>
                  </a:lnTo>
                  <a:lnTo>
                    <a:pt x="21567" y="6028"/>
                  </a:lnTo>
                  <a:lnTo>
                    <a:pt x="38520" y="0"/>
                  </a:lnTo>
                  <a:lnTo>
                    <a:pt x="55826" y="910"/>
                  </a:lnTo>
                  <a:lnTo>
                    <a:pt x="238685" y="280299"/>
                  </a:lnTo>
                  <a:lnTo>
                    <a:pt x="245150" y="303581"/>
                  </a:lnTo>
                  <a:lnTo>
                    <a:pt x="243534" y="315554"/>
                  </a:lnTo>
                  <a:lnTo>
                    <a:pt x="83617" y="585447"/>
                  </a:lnTo>
                  <a:lnTo>
                    <a:pt x="56142" y="606014"/>
                  </a:lnTo>
                  <a:lnTo>
                    <a:pt x="44760" y="607452"/>
                  </a:lnTo>
                  <a:close/>
                </a:path>
              </a:pathLst>
            </a:custGeom>
            <a:solidFill>
              <a:srgbClr val="64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68923" y="3449379"/>
              <a:ext cx="245745" cy="607695"/>
            </a:xfrm>
            <a:custGeom>
              <a:avLst/>
              <a:gdLst/>
              <a:ahLst/>
              <a:cxnLst/>
              <a:rect l="l" t="t" r="r" b="b"/>
              <a:pathLst>
                <a:path w="245745" h="607695">
                  <a:moveTo>
                    <a:pt x="44754" y="607452"/>
                  </a:moveTo>
                  <a:lnTo>
                    <a:pt x="36862" y="607452"/>
                  </a:lnTo>
                  <a:lnTo>
                    <a:pt x="28857" y="605385"/>
                  </a:lnTo>
                  <a:lnTo>
                    <a:pt x="21565" y="601009"/>
                  </a:lnTo>
                  <a:lnTo>
                    <a:pt x="8261" y="588874"/>
                  </a:lnTo>
                  <a:lnTo>
                    <a:pt x="909" y="573138"/>
                  </a:lnTo>
                  <a:lnTo>
                    <a:pt x="0" y="555806"/>
                  </a:lnTo>
                  <a:lnTo>
                    <a:pt x="6024" y="538885"/>
                  </a:lnTo>
                  <a:lnTo>
                    <a:pt x="147123" y="303516"/>
                  </a:lnTo>
                  <a:lnTo>
                    <a:pt x="6024" y="68151"/>
                  </a:lnTo>
                  <a:lnTo>
                    <a:pt x="0" y="51228"/>
                  </a:lnTo>
                  <a:lnTo>
                    <a:pt x="909" y="33896"/>
                  </a:lnTo>
                  <a:lnTo>
                    <a:pt x="8261" y="18160"/>
                  </a:lnTo>
                  <a:lnTo>
                    <a:pt x="21565" y="6028"/>
                  </a:lnTo>
                  <a:lnTo>
                    <a:pt x="38516" y="0"/>
                  </a:lnTo>
                  <a:lnTo>
                    <a:pt x="55823" y="910"/>
                  </a:lnTo>
                  <a:lnTo>
                    <a:pt x="238682" y="280299"/>
                  </a:lnTo>
                  <a:lnTo>
                    <a:pt x="245148" y="303581"/>
                  </a:lnTo>
                  <a:lnTo>
                    <a:pt x="243531" y="315554"/>
                  </a:lnTo>
                  <a:lnTo>
                    <a:pt x="83614" y="585447"/>
                  </a:lnTo>
                  <a:lnTo>
                    <a:pt x="56141" y="606014"/>
                  </a:lnTo>
                  <a:lnTo>
                    <a:pt x="44754" y="607452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7154328" y="3449379"/>
            <a:ext cx="408305" cy="607695"/>
            <a:chOff x="7154328" y="3449379"/>
            <a:chExt cx="408305" cy="607695"/>
          </a:xfrm>
        </p:grpSpPr>
        <p:sp>
          <p:nvSpPr>
            <p:cNvPr id="29" name="object 29"/>
            <p:cNvSpPr/>
            <p:nvPr/>
          </p:nvSpPr>
          <p:spPr>
            <a:xfrm>
              <a:off x="7154328" y="3449379"/>
              <a:ext cx="245745" cy="607695"/>
            </a:xfrm>
            <a:custGeom>
              <a:avLst/>
              <a:gdLst/>
              <a:ahLst/>
              <a:cxnLst/>
              <a:rect l="l" t="t" r="r" b="b"/>
              <a:pathLst>
                <a:path w="245745" h="607695">
                  <a:moveTo>
                    <a:pt x="44760" y="607452"/>
                  </a:moveTo>
                  <a:lnTo>
                    <a:pt x="36867" y="607452"/>
                  </a:lnTo>
                  <a:lnTo>
                    <a:pt x="28853" y="605385"/>
                  </a:lnTo>
                  <a:lnTo>
                    <a:pt x="21567" y="601009"/>
                  </a:lnTo>
                  <a:lnTo>
                    <a:pt x="8261" y="588874"/>
                  </a:lnTo>
                  <a:lnTo>
                    <a:pt x="908" y="573138"/>
                  </a:lnTo>
                  <a:lnTo>
                    <a:pt x="0" y="555806"/>
                  </a:lnTo>
                  <a:lnTo>
                    <a:pt x="6024" y="538885"/>
                  </a:lnTo>
                  <a:lnTo>
                    <a:pt x="147125" y="303516"/>
                  </a:lnTo>
                  <a:lnTo>
                    <a:pt x="6024" y="68151"/>
                  </a:lnTo>
                  <a:lnTo>
                    <a:pt x="0" y="51228"/>
                  </a:lnTo>
                  <a:lnTo>
                    <a:pt x="908" y="33896"/>
                  </a:lnTo>
                  <a:lnTo>
                    <a:pt x="8261" y="18160"/>
                  </a:lnTo>
                  <a:lnTo>
                    <a:pt x="21567" y="6028"/>
                  </a:lnTo>
                  <a:lnTo>
                    <a:pt x="38520" y="0"/>
                  </a:lnTo>
                  <a:lnTo>
                    <a:pt x="55826" y="910"/>
                  </a:lnTo>
                  <a:lnTo>
                    <a:pt x="238685" y="280299"/>
                  </a:lnTo>
                  <a:lnTo>
                    <a:pt x="245150" y="303581"/>
                  </a:lnTo>
                  <a:lnTo>
                    <a:pt x="243534" y="315554"/>
                  </a:lnTo>
                  <a:lnTo>
                    <a:pt x="83617" y="585447"/>
                  </a:lnTo>
                  <a:lnTo>
                    <a:pt x="56142" y="606014"/>
                  </a:lnTo>
                  <a:lnTo>
                    <a:pt x="44760" y="607452"/>
                  </a:lnTo>
                  <a:close/>
                </a:path>
              </a:pathLst>
            </a:custGeom>
            <a:solidFill>
              <a:srgbClr val="6466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317047" y="3449379"/>
              <a:ext cx="245745" cy="607695"/>
            </a:xfrm>
            <a:custGeom>
              <a:avLst/>
              <a:gdLst/>
              <a:ahLst/>
              <a:cxnLst/>
              <a:rect l="l" t="t" r="r" b="b"/>
              <a:pathLst>
                <a:path w="245745" h="607695">
                  <a:moveTo>
                    <a:pt x="44754" y="607452"/>
                  </a:moveTo>
                  <a:lnTo>
                    <a:pt x="36862" y="607452"/>
                  </a:lnTo>
                  <a:lnTo>
                    <a:pt x="28857" y="605385"/>
                  </a:lnTo>
                  <a:lnTo>
                    <a:pt x="21565" y="601009"/>
                  </a:lnTo>
                  <a:lnTo>
                    <a:pt x="8261" y="588874"/>
                  </a:lnTo>
                  <a:lnTo>
                    <a:pt x="909" y="573138"/>
                  </a:lnTo>
                  <a:lnTo>
                    <a:pt x="0" y="555806"/>
                  </a:lnTo>
                  <a:lnTo>
                    <a:pt x="6024" y="538885"/>
                  </a:lnTo>
                  <a:lnTo>
                    <a:pt x="147123" y="303516"/>
                  </a:lnTo>
                  <a:lnTo>
                    <a:pt x="6024" y="68151"/>
                  </a:lnTo>
                  <a:lnTo>
                    <a:pt x="0" y="51228"/>
                  </a:lnTo>
                  <a:lnTo>
                    <a:pt x="909" y="33896"/>
                  </a:lnTo>
                  <a:lnTo>
                    <a:pt x="8261" y="18160"/>
                  </a:lnTo>
                  <a:lnTo>
                    <a:pt x="21565" y="6028"/>
                  </a:lnTo>
                  <a:lnTo>
                    <a:pt x="38516" y="0"/>
                  </a:lnTo>
                  <a:lnTo>
                    <a:pt x="55823" y="910"/>
                  </a:lnTo>
                  <a:lnTo>
                    <a:pt x="238682" y="280299"/>
                  </a:lnTo>
                  <a:lnTo>
                    <a:pt x="245148" y="303581"/>
                  </a:lnTo>
                  <a:lnTo>
                    <a:pt x="243531" y="315554"/>
                  </a:lnTo>
                  <a:lnTo>
                    <a:pt x="83614" y="585447"/>
                  </a:lnTo>
                  <a:lnTo>
                    <a:pt x="56141" y="606014"/>
                  </a:lnTo>
                  <a:lnTo>
                    <a:pt x="44754" y="607452"/>
                  </a:lnTo>
                  <a:close/>
                </a:path>
              </a:pathLst>
            </a:custGeom>
            <a:solidFill>
              <a:srgbClr val="F6F3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3290951" y="4167251"/>
            <a:ext cx="0" cy="649605"/>
          </a:xfrm>
          <a:custGeom>
            <a:avLst/>
            <a:gdLst/>
            <a:ahLst/>
            <a:cxnLst/>
            <a:rect l="l" t="t" r="r" b="b"/>
            <a:pathLst>
              <a:path h="649604">
                <a:moveTo>
                  <a:pt x="0" y="0"/>
                </a:moveTo>
                <a:lnTo>
                  <a:pt x="0" y="649477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348601" y="4167251"/>
            <a:ext cx="0" cy="649605"/>
          </a:xfrm>
          <a:custGeom>
            <a:avLst/>
            <a:gdLst/>
            <a:ahLst/>
            <a:cxnLst/>
            <a:rect l="l" t="t" r="r" b="b"/>
            <a:pathLst>
              <a:path h="649604">
                <a:moveTo>
                  <a:pt x="0" y="0"/>
                </a:moveTo>
                <a:lnTo>
                  <a:pt x="0" y="649477"/>
                </a:lnTo>
              </a:path>
            </a:pathLst>
          </a:custGeom>
          <a:ln w="12700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Особенности</a:t>
            </a:r>
            <a:r>
              <a:rPr sz="2400" spc="-25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трансформации</a:t>
            </a:r>
            <a:r>
              <a:rPr sz="2400" spc="-9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КИГУ</a:t>
            </a:r>
            <a:r>
              <a:rPr sz="2400" spc="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и</a:t>
            </a:r>
            <a:r>
              <a:rPr sz="2400" spc="-20" dirty="0">
                <a:solidFill>
                  <a:srgbClr val="63666A"/>
                </a:solidFill>
              </a:rPr>
              <a:t> КИТУ</a:t>
            </a:r>
            <a:endParaRPr sz="2400"/>
          </a:p>
        </p:txBody>
      </p:sp>
      <p:grpSp>
        <p:nvGrpSpPr>
          <p:cNvPr id="3" name="object 3"/>
          <p:cNvGrpSpPr/>
          <p:nvPr/>
        </p:nvGrpSpPr>
        <p:grpSpPr>
          <a:xfrm>
            <a:off x="512762" y="1560575"/>
            <a:ext cx="5414010" cy="4384675"/>
            <a:chOff x="512762" y="1560575"/>
            <a:chExt cx="5414010" cy="4384675"/>
          </a:xfrm>
        </p:grpSpPr>
        <p:sp>
          <p:nvSpPr>
            <p:cNvPr id="4" name="object 4"/>
            <p:cNvSpPr/>
            <p:nvPr/>
          </p:nvSpPr>
          <p:spPr>
            <a:xfrm>
              <a:off x="519112" y="1566925"/>
              <a:ext cx="5401310" cy="4371975"/>
            </a:xfrm>
            <a:custGeom>
              <a:avLst/>
              <a:gdLst/>
              <a:ahLst/>
              <a:cxnLst/>
              <a:rect l="l" t="t" r="r" b="b"/>
              <a:pathLst>
                <a:path w="5401310" h="4371975">
                  <a:moveTo>
                    <a:pt x="0" y="116205"/>
                  </a:moveTo>
                  <a:lnTo>
                    <a:pt x="9132" y="70937"/>
                  </a:lnTo>
                  <a:lnTo>
                    <a:pt x="34037" y="34004"/>
                  </a:lnTo>
                  <a:lnTo>
                    <a:pt x="70974" y="9120"/>
                  </a:lnTo>
                  <a:lnTo>
                    <a:pt x="116204" y="0"/>
                  </a:lnTo>
                  <a:lnTo>
                    <a:pt x="5284406" y="0"/>
                  </a:lnTo>
                  <a:lnTo>
                    <a:pt x="5329693" y="9120"/>
                  </a:lnTo>
                  <a:lnTo>
                    <a:pt x="5366670" y="34004"/>
                  </a:lnTo>
                  <a:lnTo>
                    <a:pt x="5391598" y="70937"/>
                  </a:lnTo>
                  <a:lnTo>
                    <a:pt x="5400738" y="116205"/>
                  </a:lnTo>
                  <a:lnTo>
                    <a:pt x="5400738" y="4255706"/>
                  </a:lnTo>
                  <a:lnTo>
                    <a:pt x="5391598" y="4300936"/>
                  </a:lnTo>
                  <a:lnTo>
                    <a:pt x="5366670" y="4337873"/>
                  </a:lnTo>
                  <a:lnTo>
                    <a:pt x="5329693" y="4362778"/>
                  </a:lnTo>
                  <a:lnTo>
                    <a:pt x="5284406" y="4371911"/>
                  </a:lnTo>
                  <a:lnTo>
                    <a:pt x="116204" y="4371911"/>
                  </a:lnTo>
                  <a:lnTo>
                    <a:pt x="70974" y="4362778"/>
                  </a:lnTo>
                  <a:lnTo>
                    <a:pt x="34037" y="4337873"/>
                  </a:lnTo>
                  <a:lnTo>
                    <a:pt x="9132" y="4300936"/>
                  </a:lnTo>
                  <a:lnTo>
                    <a:pt x="0" y="4255706"/>
                  </a:lnTo>
                  <a:lnTo>
                    <a:pt x="0" y="116205"/>
                  </a:lnTo>
                  <a:close/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0046" y="2382265"/>
              <a:ext cx="142875" cy="14287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0046" y="3191890"/>
              <a:ext cx="142875" cy="1428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0046" y="4001515"/>
              <a:ext cx="142875" cy="14287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0046" y="4801615"/>
              <a:ext cx="142875" cy="14287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717867" y="1762442"/>
            <a:ext cx="4958715" cy="3747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30200">
              <a:lnSpc>
                <a:spcPct val="101000"/>
              </a:lnSpc>
              <a:spcBef>
                <a:spcPts val="105"/>
              </a:spcBef>
            </a:pP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Причины</a:t>
            </a:r>
            <a:r>
              <a:rPr sz="1550" b="1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автоматического</a:t>
            </a:r>
            <a:r>
              <a:rPr sz="1550" b="1" spc="2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spc="-10" dirty="0">
                <a:solidFill>
                  <a:srgbClr val="63666A"/>
                </a:solidFill>
                <a:latin typeface="Segoe UI"/>
                <a:cs typeface="Segoe UI"/>
              </a:rPr>
              <a:t>расформирования КИТУ/КИГУ:</a:t>
            </a:r>
            <a:endParaRPr sz="1550">
              <a:latin typeface="Segoe UI"/>
              <a:cs typeface="Segoe UI"/>
            </a:endParaRPr>
          </a:p>
          <a:p>
            <a:pPr marL="298450" marR="5080">
              <a:lnSpc>
                <a:spcPct val="103000"/>
              </a:lnSpc>
              <a:spcBef>
                <a:spcPts val="640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550" spc="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реализации</a:t>
            </a:r>
            <a:r>
              <a:rPr sz="1550" spc="1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через</a:t>
            </a:r>
            <a:r>
              <a:rPr sz="15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ККТ</a:t>
            </a:r>
            <a:r>
              <a:rPr sz="15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вложений</a:t>
            </a:r>
            <a:r>
              <a:rPr sz="1550" spc="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входящих</a:t>
            </a:r>
            <a:r>
              <a:rPr sz="15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50" dirty="0">
                <a:solidFill>
                  <a:srgbClr val="63666A"/>
                </a:solidFill>
                <a:latin typeface="Segoe UI"/>
                <a:cs typeface="Segoe UI"/>
              </a:rPr>
              <a:t>в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КИТУ/КИГУ</a:t>
            </a:r>
            <a:r>
              <a:rPr sz="15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агрегат</a:t>
            </a:r>
            <a:r>
              <a:rPr sz="15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автоматически расформировывается.</a:t>
            </a:r>
            <a:endParaRPr sz="1550">
              <a:latin typeface="Segoe UI"/>
              <a:cs typeface="Segoe UI"/>
            </a:endParaRPr>
          </a:p>
          <a:p>
            <a:pPr marL="298450" marR="342265">
              <a:lnSpc>
                <a:spcPct val="103000"/>
              </a:lnSpc>
              <a:spcBef>
                <a:spcPts val="640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550" spc="7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выводе</a:t>
            </a:r>
            <a:r>
              <a:rPr sz="15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из</a:t>
            </a:r>
            <a:r>
              <a:rPr sz="1550" spc="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оборота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по</a:t>
            </a:r>
            <a:r>
              <a:rPr sz="1550" spc="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прочим</a:t>
            </a:r>
            <a:r>
              <a:rPr sz="15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причинам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вложений,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входящих</a:t>
            </a:r>
            <a:r>
              <a:rPr sz="15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КИТУ/КИГУ</a:t>
            </a:r>
            <a:r>
              <a:rPr sz="1550" spc="1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агрегат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автоматически</a:t>
            </a:r>
            <a:r>
              <a:rPr sz="15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расформировывается.</a:t>
            </a:r>
            <a:endParaRPr sz="1550">
              <a:latin typeface="Segoe UI"/>
              <a:cs typeface="Segoe UI"/>
            </a:endParaRPr>
          </a:p>
          <a:p>
            <a:pPr marL="298450" marR="136525">
              <a:lnSpc>
                <a:spcPct val="103000"/>
              </a:lnSpc>
              <a:spcBef>
                <a:spcPts val="635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550" spc="9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формировании</a:t>
            </a:r>
            <a:r>
              <a:rPr sz="1550" spc="13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УПД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с</a:t>
            </a:r>
            <a:r>
              <a:rPr sz="15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указанием</a:t>
            </a:r>
            <a:r>
              <a:rPr sz="1550" spc="15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вложений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нижнего</a:t>
            </a:r>
            <a:r>
              <a:rPr sz="15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уровня,</a:t>
            </a:r>
            <a:r>
              <a:rPr sz="15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агрегат</a:t>
            </a:r>
            <a:r>
              <a:rPr sz="1550" spc="16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верхнего</a:t>
            </a:r>
            <a:r>
              <a:rPr sz="15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уровня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автоматически</a:t>
            </a:r>
            <a:r>
              <a:rPr sz="1550" spc="2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расформировывается.</a:t>
            </a:r>
            <a:endParaRPr sz="1550">
              <a:latin typeface="Segoe UI"/>
              <a:cs typeface="Segoe UI"/>
            </a:endParaRPr>
          </a:p>
          <a:p>
            <a:pPr marL="298450" marR="459105">
              <a:lnSpc>
                <a:spcPct val="105000"/>
              </a:lnSpc>
              <a:spcBef>
                <a:spcPts val="525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5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подаче</a:t>
            </a:r>
            <a:r>
              <a:rPr sz="1550" spc="10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сведений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о</a:t>
            </a:r>
            <a:r>
              <a:rPr sz="15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подключении</a:t>
            </a:r>
            <a:r>
              <a:rPr sz="1550" spc="1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кега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50" dirty="0">
                <a:solidFill>
                  <a:srgbClr val="63666A"/>
                </a:solidFill>
                <a:latin typeface="Segoe UI"/>
                <a:cs typeface="Segoe UI"/>
              </a:rPr>
              <a:t>к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оборудованию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для</a:t>
            </a:r>
            <a:r>
              <a:rPr sz="1550" spc="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розлива</a:t>
            </a:r>
            <a:r>
              <a:rPr sz="1550" spc="13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–</a:t>
            </a:r>
            <a:r>
              <a:rPr sz="1550" spc="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20" dirty="0">
                <a:solidFill>
                  <a:srgbClr val="63666A"/>
                </a:solidFill>
                <a:latin typeface="Segoe UI"/>
                <a:cs typeface="Segoe UI"/>
              </a:rPr>
              <a:t>КИТУ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вышестоящего</a:t>
            </a:r>
            <a:r>
              <a:rPr sz="1550" spc="17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уровня</a:t>
            </a:r>
            <a:r>
              <a:rPr sz="1550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расформировывается</a:t>
            </a:r>
            <a:endParaRPr sz="1550">
              <a:latin typeface="Segoe UI"/>
              <a:cs typeface="Segoe U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275451" y="1560575"/>
            <a:ext cx="5413375" cy="4384675"/>
            <a:chOff x="6275451" y="1560575"/>
            <a:chExt cx="5413375" cy="4384675"/>
          </a:xfrm>
        </p:grpSpPr>
        <p:sp>
          <p:nvSpPr>
            <p:cNvPr id="11" name="object 11"/>
            <p:cNvSpPr/>
            <p:nvPr/>
          </p:nvSpPr>
          <p:spPr>
            <a:xfrm>
              <a:off x="6281801" y="1566925"/>
              <a:ext cx="5400675" cy="4371975"/>
            </a:xfrm>
            <a:custGeom>
              <a:avLst/>
              <a:gdLst/>
              <a:ahLst/>
              <a:cxnLst/>
              <a:rect l="l" t="t" r="r" b="b"/>
              <a:pathLst>
                <a:path w="5400675" h="4371975">
                  <a:moveTo>
                    <a:pt x="0" y="116205"/>
                  </a:moveTo>
                  <a:lnTo>
                    <a:pt x="9120" y="70937"/>
                  </a:lnTo>
                  <a:lnTo>
                    <a:pt x="34004" y="34004"/>
                  </a:lnTo>
                  <a:lnTo>
                    <a:pt x="70937" y="9120"/>
                  </a:lnTo>
                  <a:lnTo>
                    <a:pt x="116204" y="0"/>
                  </a:lnTo>
                  <a:lnTo>
                    <a:pt x="5284343" y="0"/>
                  </a:lnTo>
                  <a:lnTo>
                    <a:pt x="5329630" y="9120"/>
                  </a:lnTo>
                  <a:lnTo>
                    <a:pt x="5366607" y="34004"/>
                  </a:lnTo>
                  <a:lnTo>
                    <a:pt x="5391534" y="70937"/>
                  </a:lnTo>
                  <a:lnTo>
                    <a:pt x="5400675" y="116205"/>
                  </a:lnTo>
                  <a:lnTo>
                    <a:pt x="5400675" y="4255706"/>
                  </a:lnTo>
                  <a:lnTo>
                    <a:pt x="5391534" y="4300936"/>
                  </a:lnTo>
                  <a:lnTo>
                    <a:pt x="5366607" y="4337873"/>
                  </a:lnTo>
                  <a:lnTo>
                    <a:pt x="5329630" y="4362778"/>
                  </a:lnTo>
                  <a:lnTo>
                    <a:pt x="5284343" y="4371911"/>
                  </a:lnTo>
                  <a:lnTo>
                    <a:pt x="116204" y="4371911"/>
                  </a:lnTo>
                  <a:lnTo>
                    <a:pt x="70937" y="4362778"/>
                  </a:lnTo>
                  <a:lnTo>
                    <a:pt x="34004" y="4337873"/>
                  </a:lnTo>
                  <a:lnTo>
                    <a:pt x="9120" y="4300936"/>
                  </a:lnTo>
                  <a:lnTo>
                    <a:pt x="0" y="4255706"/>
                  </a:lnTo>
                  <a:lnTo>
                    <a:pt x="0" y="116205"/>
                  </a:lnTo>
                  <a:close/>
                </a:path>
              </a:pathLst>
            </a:custGeom>
            <a:ln w="12699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0081" y="2134615"/>
              <a:ext cx="142875" cy="1428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0081" y="2944240"/>
              <a:ext cx="142875" cy="14287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0081" y="3753865"/>
              <a:ext cx="142875" cy="142875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6482460" y="1688147"/>
            <a:ext cx="4860290" cy="252412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Возможность</a:t>
            </a:r>
            <a:r>
              <a:rPr sz="1550" b="1" spc="2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dirty="0">
                <a:solidFill>
                  <a:srgbClr val="63666A"/>
                </a:solidFill>
                <a:latin typeface="Segoe UI"/>
                <a:cs typeface="Segoe UI"/>
              </a:rPr>
              <a:t>трансформации</a:t>
            </a:r>
            <a:r>
              <a:rPr sz="1550" b="1" spc="1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b="1" spc="-10" dirty="0">
                <a:solidFill>
                  <a:srgbClr val="63666A"/>
                </a:solidFill>
                <a:latin typeface="Segoe UI"/>
                <a:cs typeface="Segoe UI"/>
              </a:rPr>
              <a:t>КИТУ/КИГУ:</a:t>
            </a:r>
            <a:endParaRPr sz="1550">
              <a:latin typeface="Segoe UI"/>
              <a:cs typeface="Segoe UI"/>
            </a:endParaRPr>
          </a:p>
          <a:p>
            <a:pPr marL="297815" marR="5080">
              <a:lnSpc>
                <a:spcPct val="104900"/>
              </a:lnSpc>
              <a:spcBef>
                <a:spcPts val="530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550" spc="1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15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доступен</a:t>
            </a:r>
            <a:r>
              <a:rPr sz="1550" spc="1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функционал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трансформации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550" spc="12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(перекладка,</a:t>
            </a:r>
            <a:r>
              <a:rPr sz="15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изъятие,</a:t>
            </a:r>
            <a:r>
              <a:rPr sz="1550" spc="15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добавление товаров).</a:t>
            </a:r>
            <a:endParaRPr sz="1550">
              <a:latin typeface="Segoe UI"/>
              <a:cs typeface="Segoe UI"/>
            </a:endParaRPr>
          </a:p>
          <a:p>
            <a:pPr marL="297815" marR="379730">
              <a:lnSpc>
                <a:spcPct val="103000"/>
              </a:lnSpc>
              <a:spcBef>
                <a:spcPts val="560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При</a:t>
            </a:r>
            <a:r>
              <a:rPr sz="1550" spc="14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полностью</a:t>
            </a:r>
            <a:r>
              <a:rPr sz="1550" spc="24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расформированной</a:t>
            </a:r>
            <a:r>
              <a:rPr sz="15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паллете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(статус</a:t>
            </a:r>
            <a:r>
              <a:rPr sz="1550" spc="26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«расформирован»),</a:t>
            </a:r>
            <a:r>
              <a:rPr sz="1550" spc="22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повторное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использование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КИТУ</a:t>
            </a:r>
            <a:r>
              <a:rPr sz="1550" spc="114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в</a:t>
            </a:r>
            <a:r>
              <a:rPr sz="1550" spc="18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МТ</a:t>
            </a:r>
            <a:r>
              <a:rPr sz="1550" spc="11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3666A"/>
                </a:solidFill>
                <a:latin typeface="Segoe UI"/>
                <a:cs typeface="Segoe UI"/>
              </a:rPr>
              <a:t>недоступно.</a:t>
            </a:r>
            <a:endParaRPr sz="1550">
              <a:latin typeface="Segoe UI"/>
              <a:cs typeface="Segoe UI"/>
            </a:endParaRPr>
          </a:p>
          <a:p>
            <a:pPr marL="297815" marR="9525">
              <a:lnSpc>
                <a:spcPct val="104900"/>
              </a:lnSpc>
              <a:spcBef>
                <a:spcPts val="605"/>
              </a:spcBef>
            </a:pP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Функционал</a:t>
            </a:r>
            <a:r>
              <a:rPr sz="15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трансформации</a:t>
            </a:r>
            <a:r>
              <a:rPr sz="1550" spc="29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КИГУ</a:t>
            </a:r>
            <a:r>
              <a:rPr sz="1550" spc="215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недоступен</a:t>
            </a:r>
            <a:r>
              <a:rPr sz="1550" spc="20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50" dirty="0">
                <a:solidFill>
                  <a:srgbClr val="63666A"/>
                </a:solidFill>
                <a:latin typeface="Segoe UI"/>
                <a:cs typeface="Segoe UI"/>
              </a:rPr>
              <a:t>в </a:t>
            </a:r>
            <a:r>
              <a:rPr sz="1550" dirty="0">
                <a:solidFill>
                  <a:srgbClr val="63666A"/>
                </a:solidFill>
                <a:latin typeface="Segoe UI"/>
                <a:cs typeface="Segoe UI"/>
              </a:rPr>
              <a:t>ГИС</a:t>
            </a:r>
            <a:r>
              <a:rPr sz="1550" spc="80" dirty="0">
                <a:solidFill>
                  <a:srgbClr val="63666A"/>
                </a:solidFill>
                <a:latin typeface="Segoe UI"/>
                <a:cs typeface="Segoe UI"/>
              </a:rPr>
              <a:t> </a:t>
            </a:r>
            <a:r>
              <a:rPr sz="1550" spc="-25" dirty="0">
                <a:solidFill>
                  <a:srgbClr val="63666A"/>
                </a:solidFill>
                <a:latin typeface="Segoe UI"/>
                <a:cs typeface="Segoe UI"/>
              </a:rPr>
              <a:t>МТ.</a:t>
            </a:r>
            <a:endParaRPr sz="15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Общие</a:t>
            </a:r>
            <a:r>
              <a:rPr sz="2400" spc="-9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рекомендации</a:t>
            </a:r>
            <a:r>
              <a:rPr sz="2400" spc="-7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по</a:t>
            </a:r>
            <a:r>
              <a:rPr sz="2400" spc="-11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использованию</a:t>
            </a:r>
            <a:r>
              <a:rPr sz="2400" spc="-25" dirty="0">
                <a:solidFill>
                  <a:srgbClr val="63666A"/>
                </a:solidFill>
              </a:rPr>
              <a:t> </a:t>
            </a:r>
            <a:r>
              <a:rPr sz="2400" spc="-20" dirty="0">
                <a:solidFill>
                  <a:srgbClr val="63666A"/>
                </a:solidFill>
              </a:rPr>
              <a:t>КИТУ</a:t>
            </a:r>
            <a:endParaRPr sz="24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1478407"/>
            <a:ext cx="142875" cy="1428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1840357"/>
            <a:ext cx="142875" cy="1428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3307207"/>
            <a:ext cx="142875" cy="14287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03555" y="1298831"/>
            <a:ext cx="11193145" cy="367792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298450">
              <a:lnSpc>
                <a:spcPct val="100000"/>
              </a:lnSpc>
              <a:spcBef>
                <a:spcPts val="1080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Рекомендуется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нанесение</a:t>
            </a:r>
            <a:r>
              <a:rPr sz="1550" spc="1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1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верхнюю</a:t>
            </a:r>
            <a:r>
              <a:rPr sz="1550" spc="1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сторону</a:t>
            </a:r>
            <a:r>
              <a:rPr sz="1550" spc="1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упаковки.</a:t>
            </a:r>
            <a:endParaRPr sz="1550">
              <a:latin typeface="Segoe UI"/>
              <a:cs typeface="Segoe UI"/>
            </a:endParaRPr>
          </a:p>
          <a:p>
            <a:pPr marL="298450" marR="5080">
              <a:lnSpc>
                <a:spcPts val="2930"/>
              </a:lnSpc>
              <a:spcBef>
                <a:spcPts val="200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Совмещение</a:t>
            </a:r>
            <a:r>
              <a:rPr sz="1550" spc="4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4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</a:t>
            </a:r>
            <a:r>
              <a:rPr sz="1550" spc="4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EAN</a:t>
            </a:r>
            <a:r>
              <a:rPr sz="1550" spc="4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5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одной</a:t>
            </a:r>
            <a:r>
              <a:rPr sz="1550" spc="3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этикетке</a:t>
            </a:r>
            <a:r>
              <a:rPr sz="1550" spc="5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рекомендуется.</a:t>
            </a:r>
            <a:r>
              <a:rPr sz="1550" spc="4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Предпочтительнее</a:t>
            </a:r>
            <a:r>
              <a:rPr sz="1550" spc="4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их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размещение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5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разных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этикетках</a:t>
            </a:r>
            <a:r>
              <a:rPr sz="1550" spc="8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или</a:t>
            </a:r>
            <a:r>
              <a:rPr sz="1550" spc="4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8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разных</a:t>
            </a:r>
            <a:r>
              <a:rPr sz="1550" spc="7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сторонах</a:t>
            </a:r>
            <a:r>
              <a:rPr sz="1550" spc="7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упаковки</a:t>
            </a:r>
            <a:r>
              <a:rPr sz="1550" spc="7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(наверху</a:t>
            </a:r>
            <a:r>
              <a:rPr sz="1550" spc="7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КИТУ,</a:t>
            </a:r>
            <a:r>
              <a:rPr sz="1550" spc="5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сбоку</a:t>
            </a:r>
            <a:r>
              <a:rPr sz="1550" spc="8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EAN).</a:t>
            </a:r>
            <a:r>
              <a:rPr sz="1550" spc="6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Если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такое</a:t>
            </a:r>
            <a:r>
              <a:rPr sz="1550" spc="8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разнесение</a:t>
            </a:r>
            <a:r>
              <a:rPr sz="1550" spc="6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50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</a:t>
            </a:r>
            <a:r>
              <a:rPr sz="1550" spc="65" dirty="0">
                <a:solidFill>
                  <a:srgbClr val="6C6D71"/>
                </a:solidFill>
                <a:latin typeface="Segoe UI"/>
                <a:cs typeface="Segoe UI"/>
              </a:rPr>
              <a:t>  </a:t>
            </a:r>
            <a:r>
              <a:rPr sz="1550" spc="-25" dirty="0">
                <a:solidFill>
                  <a:srgbClr val="6C6D71"/>
                </a:solidFill>
                <a:latin typeface="Segoe UI"/>
                <a:cs typeface="Segoe UI"/>
              </a:rPr>
              <a:t>EAN</a:t>
            </a:r>
            <a:endParaRPr sz="155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715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невозможно,</a:t>
            </a:r>
            <a:r>
              <a:rPr sz="1550" spc="2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то</a:t>
            </a:r>
            <a:r>
              <a:rPr sz="1550" spc="2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2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одной</a:t>
            </a:r>
            <a:r>
              <a:rPr sz="1550" spc="2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этикетке</a:t>
            </a:r>
            <a:r>
              <a:rPr sz="1550" spc="2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нужно</a:t>
            </a:r>
            <a:r>
              <a:rPr sz="1550" spc="2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расположить</a:t>
            </a:r>
            <a:r>
              <a:rPr sz="1550" spc="2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их</a:t>
            </a:r>
            <a:r>
              <a:rPr sz="1550" spc="2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как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можно</a:t>
            </a:r>
            <a:r>
              <a:rPr sz="1550" spc="2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дальше</a:t>
            </a:r>
            <a:r>
              <a:rPr sz="1550" spc="2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друг</a:t>
            </a:r>
            <a:r>
              <a:rPr sz="1550" spc="20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от</a:t>
            </a:r>
            <a:r>
              <a:rPr sz="1550" spc="25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друга</a:t>
            </a:r>
            <a:r>
              <a:rPr sz="1550" spc="25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(2-3</a:t>
            </a:r>
            <a:r>
              <a:rPr sz="1550" spc="2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см),</a:t>
            </a:r>
            <a:r>
              <a:rPr sz="1550" spc="2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550" spc="2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том</a:t>
            </a:r>
            <a:r>
              <a:rPr sz="1550" spc="2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числе</a:t>
            </a:r>
            <a:endParaRPr sz="155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994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путем</a:t>
            </a:r>
            <a:r>
              <a:rPr sz="1550" spc="1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уменьшения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размера</a:t>
            </a:r>
            <a:r>
              <a:rPr sz="1550" spc="1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кода</a:t>
            </a:r>
            <a:r>
              <a:rPr sz="1550" spc="1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20" dirty="0">
                <a:solidFill>
                  <a:srgbClr val="6C6D71"/>
                </a:solidFill>
                <a:latin typeface="Segoe UI"/>
                <a:cs typeface="Segoe UI"/>
              </a:rPr>
              <a:t>EAN.</a:t>
            </a:r>
            <a:endParaRPr sz="155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1070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При</a:t>
            </a:r>
            <a:r>
              <a:rPr sz="1550" spc="3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размещении</a:t>
            </a:r>
            <a:r>
              <a:rPr sz="1550" spc="3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3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на</a:t>
            </a:r>
            <a:r>
              <a:rPr sz="1550" spc="3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этикетке</a:t>
            </a:r>
            <a:r>
              <a:rPr sz="1550" spc="3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</a:t>
            </a:r>
            <a:r>
              <a:rPr sz="1550" spc="3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рекомендуется</a:t>
            </a:r>
            <a:r>
              <a:rPr sz="1550" spc="3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располагать</a:t>
            </a:r>
            <a:r>
              <a:rPr sz="1550" spc="3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550" spc="3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близко</a:t>
            </a:r>
            <a:r>
              <a:rPr sz="1550" spc="3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</a:t>
            </a:r>
            <a:r>
              <a:rPr sz="1550" spc="3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краю</a:t>
            </a:r>
            <a:r>
              <a:rPr sz="1550" spc="3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этикетки.</a:t>
            </a:r>
            <a:r>
              <a:rPr sz="1550" spc="3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Рекомендуется</a:t>
            </a:r>
            <a:endParaRPr sz="155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994"/>
              </a:spcBef>
            </a:pP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оставлять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чистые</a:t>
            </a:r>
            <a:r>
              <a:rPr sz="1550" spc="1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поля</a:t>
            </a:r>
            <a:r>
              <a:rPr sz="1550" spc="8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</a:t>
            </a:r>
            <a:r>
              <a:rPr sz="155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менее</a:t>
            </a:r>
            <a:r>
              <a:rPr sz="1550" spc="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3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мм</a:t>
            </a:r>
            <a:r>
              <a:rPr sz="155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вокруг</a:t>
            </a:r>
            <a:r>
              <a:rPr sz="1550" spc="1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КИТУ.</a:t>
            </a:r>
            <a:endParaRPr sz="15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865"/>
              </a:spcBef>
            </a:pPr>
            <a:endParaRPr sz="1550">
              <a:latin typeface="Segoe UI"/>
              <a:cs typeface="Segoe UI"/>
            </a:endParaRPr>
          </a:p>
          <a:p>
            <a:pPr marL="12700" marR="5080">
              <a:lnSpc>
                <a:spcPct val="153500"/>
              </a:lnSpc>
            </a:pPr>
            <a:r>
              <a:rPr sz="1550" b="1" dirty="0">
                <a:solidFill>
                  <a:srgbClr val="6C6D71"/>
                </a:solidFill>
                <a:latin typeface="Segoe UI"/>
                <a:cs typeface="Segoe UI"/>
              </a:rPr>
              <a:t>ВАЖНО:</a:t>
            </a:r>
            <a:r>
              <a:rPr sz="1550" b="1" spc="20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данный</a:t>
            </a:r>
            <a:r>
              <a:rPr sz="1550" spc="2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материал</a:t>
            </a:r>
            <a:r>
              <a:rPr sz="1550" spc="2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носит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рекомендательный</a:t>
            </a:r>
            <a:r>
              <a:rPr sz="1550" spc="1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характер.</a:t>
            </a:r>
            <a:r>
              <a:rPr sz="1550" spc="2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Все</a:t>
            </a:r>
            <a:r>
              <a:rPr sz="1550" spc="2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возникающие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вопросы</a:t>
            </a:r>
            <a:r>
              <a:rPr sz="1550" spc="2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необходимо</a:t>
            </a:r>
            <a:r>
              <a:rPr sz="1550" spc="2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решать</a:t>
            </a:r>
            <a:r>
              <a:rPr sz="1550" spc="2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путем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переговоров</a:t>
            </a:r>
            <a:r>
              <a:rPr sz="1550" spc="1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между</a:t>
            </a:r>
            <a:r>
              <a:rPr sz="1550" spc="2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dirty="0">
                <a:solidFill>
                  <a:srgbClr val="6C6D71"/>
                </a:solidFill>
                <a:latin typeface="Segoe UI"/>
                <a:cs typeface="Segoe UI"/>
              </a:rPr>
              <a:t>участниками</a:t>
            </a:r>
            <a:r>
              <a:rPr sz="1550" spc="1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550" spc="-10" dirty="0">
                <a:solidFill>
                  <a:srgbClr val="6C6D71"/>
                </a:solidFill>
                <a:latin typeface="Segoe UI"/>
                <a:cs typeface="Segoe UI"/>
              </a:rPr>
              <a:t>оборота.</a:t>
            </a:r>
            <a:endParaRPr sz="15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361950"/>
            <a:ext cx="11163300" cy="714375"/>
          </a:xfrm>
          <a:custGeom>
            <a:avLst/>
            <a:gdLst/>
            <a:ahLst/>
            <a:cxnLst/>
            <a:rect l="l" t="t" r="r" b="b"/>
            <a:pathLst>
              <a:path w="11163300" h="714375">
                <a:moveTo>
                  <a:pt x="11044174" y="714375"/>
                </a:moveTo>
                <a:lnTo>
                  <a:pt x="119062" y="714375"/>
                </a:lnTo>
                <a:lnTo>
                  <a:pt x="72721" y="705012"/>
                </a:lnTo>
                <a:lnTo>
                  <a:pt x="34875" y="679481"/>
                </a:lnTo>
                <a:lnTo>
                  <a:pt x="9357" y="641615"/>
                </a:lnTo>
                <a:lnTo>
                  <a:pt x="0" y="595249"/>
                </a:lnTo>
                <a:lnTo>
                  <a:pt x="0" y="119126"/>
                </a:lnTo>
                <a:lnTo>
                  <a:pt x="9357" y="72759"/>
                </a:lnTo>
                <a:lnTo>
                  <a:pt x="34875" y="34893"/>
                </a:lnTo>
                <a:lnTo>
                  <a:pt x="72721" y="9362"/>
                </a:lnTo>
                <a:lnTo>
                  <a:pt x="119062" y="0"/>
                </a:lnTo>
                <a:lnTo>
                  <a:pt x="11044174" y="0"/>
                </a:lnTo>
                <a:lnTo>
                  <a:pt x="11090540" y="9362"/>
                </a:lnTo>
                <a:lnTo>
                  <a:pt x="11128406" y="34893"/>
                </a:lnTo>
                <a:lnTo>
                  <a:pt x="11153937" y="72759"/>
                </a:lnTo>
                <a:lnTo>
                  <a:pt x="11163300" y="119126"/>
                </a:lnTo>
                <a:lnTo>
                  <a:pt x="11163300" y="595249"/>
                </a:lnTo>
                <a:lnTo>
                  <a:pt x="11153937" y="641615"/>
                </a:lnTo>
                <a:lnTo>
                  <a:pt x="11128406" y="679481"/>
                </a:lnTo>
                <a:lnTo>
                  <a:pt x="11090540" y="705012"/>
                </a:lnTo>
                <a:lnTo>
                  <a:pt x="11044174" y="714375"/>
                </a:lnTo>
                <a:close/>
              </a:path>
            </a:pathLst>
          </a:custGeom>
          <a:solidFill>
            <a:srgbClr val="F6F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493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solidFill>
                  <a:srgbClr val="63666A"/>
                </a:solidFill>
              </a:rPr>
              <a:t>Общие</a:t>
            </a:r>
            <a:r>
              <a:rPr sz="2400" spc="-9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рекомендации</a:t>
            </a:r>
            <a:r>
              <a:rPr sz="2400" spc="-65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по</a:t>
            </a:r>
            <a:r>
              <a:rPr sz="2400" spc="-10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использованию</a:t>
            </a:r>
            <a:r>
              <a:rPr sz="2400" spc="-20" dirty="0">
                <a:solidFill>
                  <a:srgbClr val="63666A"/>
                </a:solidFill>
              </a:rPr>
              <a:t> </a:t>
            </a:r>
            <a:r>
              <a:rPr sz="2400" dirty="0">
                <a:solidFill>
                  <a:srgbClr val="63666A"/>
                </a:solidFill>
              </a:rPr>
              <a:t>КИТУ</a:t>
            </a:r>
            <a:r>
              <a:rPr sz="2400" spc="-110" dirty="0">
                <a:solidFill>
                  <a:srgbClr val="63666A"/>
                </a:solidFill>
              </a:rPr>
              <a:t> </a:t>
            </a:r>
            <a:r>
              <a:rPr sz="2400" spc="-10" dirty="0">
                <a:solidFill>
                  <a:srgbClr val="63666A"/>
                </a:solidFill>
              </a:rPr>
              <a:t>коробов</a:t>
            </a:r>
            <a:endParaRPr sz="24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2097532"/>
            <a:ext cx="114300" cy="1238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03555" y="1294066"/>
            <a:ext cx="11196955" cy="1313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620">
              <a:lnSpc>
                <a:spcPct val="152000"/>
              </a:lnSpc>
              <a:spcBef>
                <a:spcPts val="95"/>
              </a:spcBef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Участник</a:t>
            </a:r>
            <a:r>
              <a:rPr sz="1400" spc="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оборота</a:t>
            </a:r>
            <a:r>
              <a:rPr sz="1400" spc="1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имеет</a:t>
            </a:r>
            <a:r>
              <a:rPr sz="1400" spc="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право</a:t>
            </a:r>
            <a:r>
              <a:rPr sz="140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формировать</a:t>
            </a:r>
            <a:r>
              <a:rPr sz="1400" spc="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как</a:t>
            </a:r>
            <a:r>
              <a:rPr sz="140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КИТУ,</a:t>
            </a:r>
            <a:r>
              <a:rPr sz="1400" spc="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так</a:t>
            </a:r>
            <a:r>
              <a:rPr sz="1400" spc="1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</a:t>
            </a:r>
            <a:r>
              <a:rPr sz="1400" spc="10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КИГУ</a:t>
            </a:r>
            <a:r>
              <a:rPr sz="1400" spc="10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spc="114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групповых</a:t>
            </a:r>
            <a:r>
              <a:rPr sz="1400" spc="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упаковок,</a:t>
            </a:r>
            <a:r>
              <a:rPr sz="1400" spc="1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400" spc="10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зависимости</a:t>
            </a:r>
            <a:r>
              <a:rPr sz="1400" spc="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от</a:t>
            </a:r>
            <a:r>
              <a:rPr sz="1400" spc="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бизнес-потребностей.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случае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использования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400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spc="-1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коробов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рекомендуется:</a:t>
            </a:r>
            <a:endParaRPr sz="14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795"/>
              </a:spcBef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использовать</a:t>
            </a:r>
            <a:r>
              <a:rPr sz="1400" spc="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для</a:t>
            </a:r>
            <a:r>
              <a:rPr sz="1400" spc="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КИТУ</a:t>
            </a:r>
            <a:r>
              <a:rPr sz="1400" spc="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короба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формат</a:t>
            </a:r>
            <a:r>
              <a:rPr sz="1400" spc="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GS1-</a:t>
            </a: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128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,</a:t>
            </a:r>
            <a:r>
              <a:rPr sz="1400" spc="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размер</a:t>
            </a:r>
            <a:r>
              <a:rPr sz="1400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от</a:t>
            </a:r>
            <a:r>
              <a:rPr sz="1400" spc="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18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до</a:t>
            </a:r>
            <a:r>
              <a:rPr sz="1400" spc="8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48</a:t>
            </a:r>
            <a:r>
              <a:rPr sz="1400" spc="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символов:</a:t>
            </a:r>
            <a:r>
              <a:rPr sz="1400" spc="7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цифры,</a:t>
            </a:r>
            <a:r>
              <a:rPr sz="1400" spc="7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буквы</a:t>
            </a:r>
            <a:r>
              <a:rPr sz="1400" spc="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латинского</a:t>
            </a:r>
            <a:r>
              <a:rPr sz="1400" spc="9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алфавита,</a:t>
            </a:r>
            <a:r>
              <a:rPr sz="1400" spc="9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спецсимволы</a:t>
            </a:r>
            <a:endParaRPr sz="14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  <a:spcBef>
                <a:spcPts val="875"/>
              </a:spcBef>
            </a:pP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(A-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Z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a-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z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0-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9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%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&amp; '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" ( )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*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+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,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- _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.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/</a:t>
            </a:r>
            <a:r>
              <a:rPr sz="1400" spc="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: ;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&lt; =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&gt; ?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!),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включая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идентификаторы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применения,</a:t>
            </a:r>
            <a:r>
              <a:rPr sz="1400" spc="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содержащий: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61389" y="2591625"/>
            <a:ext cx="1051560" cy="129413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97815" indent="-285115">
              <a:lnSpc>
                <a:spcPct val="100000"/>
              </a:lnSpc>
              <a:spcBef>
                <a:spcPts val="890"/>
              </a:spcBef>
              <a:buFont typeface="Arial MT"/>
              <a:buChar char="•"/>
              <a:tabLst>
                <a:tab pos="297815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1:</a:t>
            </a:r>
            <a:endParaRPr sz="1400">
              <a:latin typeface="Segoe UI"/>
              <a:cs typeface="Segoe UI"/>
            </a:endParaRPr>
          </a:p>
          <a:p>
            <a:pPr marL="297815" indent="-285115">
              <a:lnSpc>
                <a:spcPct val="100000"/>
              </a:lnSpc>
              <a:spcBef>
                <a:spcPts val="795"/>
              </a:spcBef>
              <a:buFont typeface="Arial MT"/>
              <a:buChar char="•"/>
              <a:tabLst>
                <a:tab pos="297815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2:</a:t>
            </a:r>
            <a:endParaRPr sz="1400">
              <a:latin typeface="Segoe UI"/>
              <a:cs typeface="Segoe UI"/>
            </a:endParaRPr>
          </a:p>
          <a:p>
            <a:pPr marL="297815" indent="-285115">
              <a:lnSpc>
                <a:spcPct val="100000"/>
              </a:lnSpc>
              <a:spcBef>
                <a:spcPts val="875"/>
              </a:spcBef>
              <a:buFont typeface="Arial MT"/>
              <a:buChar char="•"/>
              <a:tabLst>
                <a:tab pos="297815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3:</a:t>
            </a:r>
            <a:endParaRPr sz="1400">
              <a:latin typeface="Segoe UI"/>
              <a:cs typeface="Segoe UI"/>
            </a:endParaRPr>
          </a:p>
          <a:p>
            <a:pPr marL="297815" indent="-285115">
              <a:lnSpc>
                <a:spcPct val="100000"/>
              </a:lnSpc>
              <a:spcBef>
                <a:spcPts val="800"/>
              </a:spcBef>
              <a:buFont typeface="Arial MT"/>
              <a:buChar char="•"/>
              <a:tabLst>
                <a:tab pos="297815" algn="l"/>
              </a:tabLst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группа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4: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33600" y="2591625"/>
            <a:ext cx="3345815" cy="129413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49000"/>
              </a:lnSpc>
              <a:spcBef>
                <a:spcPts val="65"/>
              </a:spcBef>
            </a:pP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01&lt;код</a:t>
            </a:r>
            <a:r>
              <a:rPr sz="1400" spc="-6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групповой</a:t>
            </a:r>
            <a:r>
              <a:rPr sz="1400" spc="-6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упаковки&gt;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(14</a:t>
            </a:r>
            <a:r>
              <a:rPr sz="1400" spc="-4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цифр);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11&lt;дата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изготовления&gt;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(6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символов);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10&lt;номер</a:t>
            </a:r>
            <a:r>
              <a:rPr sz="1400" spc="-3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партии&gt;</a:t>
            </a:r>
            <a:r>
              <a:rPr sz="1400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(при</a:t>
            </a:r>
            <a:r>
              <a:rPr sz="1400" spc="-5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наличии);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21&lt;серийный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номер&gt;.</a:t>
            </a:r>
            <a:endParaRPr sz="1400">
              <a:latin typeface="Segoe UI"/>
              <a:cs typeface="Segoe U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001" y="4659757"/>
            <a:ext cx="114300" cy="12382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03555" y="3967098"/>
            <a:ext cx="11192510" cy="24841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06780" algn="l"/>
              </a:tabLst>
            </a:pP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Пример: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	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01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04601501203967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11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010824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10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61ca678</a:t>
            </a:r>
            <a:r>
              <a:rPr sz="1400" b="1" spc="-10" dirty="0">
                <a:solidFill>
                  <a:srgbClr val="6C6D71"/>
                </a:solidFill>
                <a:latin typeface="Segoe UI"/>
                <a:cs typeface="Segoe UI"/>
              </a:rPr>
              <a:t>21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Qc;75_2o0n3N/f611e!8</a:t>
            </a:r>
            <a:endParaRPr sz="14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485"/>
              </a:spcBef>
            </a:pPr>
            <a:endParaRPr sz="1400">
              <a:latin typeface="Segoe UI"/>
              <a:cs typeface="Segoe UI"/>
            </a:endParaRPr>
          </a:p>
          <a:p>
            <a:pPr marL="298450">
              <a:lnSpc>
                <a:spcPct val="100000"/>
              </a:lnSpc>
            </a:pP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значение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кода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идентификации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транспортной</a:t>
            </a:r>
            <a:r>
              <a:rPr sz="1400" spc="-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упаковки</a:t>
            </a:r>
            <a:r>
              <a:rPr sz="1400" spc="-8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7F7F7F"/>
                </a:solidFill>
                <a:latin typeface="Segoe UI"/>
                <a:cs typeface="Segoe UI"/>
              </a:rPr>
              <a:t>не</a:t>
            </a:r>
            <a:r>
              <a:rPr sz="1400" b="1" spc="-5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7F7F7F"/>
                </a:solidFill>
                <a:latin typeface="Segoe UI"/>
                <a:cs typeface="Segoe UI"/>
              </a:rPr>
              <a:t>должно</a:t>
            </a:r>
            <a:r>
              <a:rPr sz="1400" b="1" spc="-1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соответствовать</a:t>
            </a:r>
            <a:r>
              <a:rPr sz="1400" spc="-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маске</a:t>
            </a:r>
            <a:r>
              <a:rPr sz="1400" spc="-1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7F7F7F"/>
                </a:solidFill>
                <a:latin typeface="Segoe UI"/>
                <a:cs typeface="Segoe UI"/>
              </a:rPr>
              <a:t>02[gtin]37[count]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,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где:</a:t>
            </a:r>
            <a:endParaRPr sz="1400">
              <a:latin typeface="Segoe UI"/>
              <a:cs typeface="Segoe UI"/>
            </a:endParaRPr>
          </a:p>
          <a:p>
            <a:pPr marL="298450" marR="790575">
              <a:lnSpc>
                <a:spcPct val="149800"/>
              </a:lnSpc>
              <a:spcBef>
                <a:spcPts val="40"/>
              </a:spcBef>
            </a:pP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«gtin»</a:t>
            </a:r>
            <a:r>
              <a:rPr sz="1400" spc="-2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—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&lt;код</a:t>
            </a:r>
            <a:r>
              <a:rPr sz="1400" spc="-5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товара&gt;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(14</a:t>
            </a:r>
            <a:r>
              <a:rPr sz="1400" spc="2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цифр),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«count»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—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количество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товара</a:t>
            </a:r>
            <a:r>
              <a:rPr sz="1400" spc="-7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в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единице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измерения</a:t>
            </a:r>
            <a:r>
              <a:rPr sz="1400" spc="-6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упаковки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(от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1</a:t>
            </a:r>
            <a:r>
              <a:rPr sz="1400" spc="-4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до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8</a:t>
            </a:r>
            <a:r>
              <a:rPr sz="1400" spc="-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цифр).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Вышеуказанная</a:t>
            </a:r>
            <a:r>
              <a:rPr sz="1400" spc="-6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маска</a:t>
            </a:r>
            <a:r>
              <a:rPr sz="1400" spc="-6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используется</a:t>
            </a:r>
            <a:r>
              <a:rPr sz="1400" spc="-6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для</a:t>
            </a:r>
            <a:r>
              <a:rPr sz="1400" spc="-5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передачи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информации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в</a:t>
            </a:r>
            <a:r>
              <a:rPr sz="1400" spc="-1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объёмно-сортовых</a:t>
            </a:r>
            <a:r>
              <a:rPr sz="1400" spc="-6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показателях</a:t>
            </a:r>
            <a:r>
              <a:rPr sz="1400" spc="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в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ГИС</a:t>
            </a:r>
            <a:r>
              <a:rPr sz="1400" spc="-6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МТ.</a:t>
            </a:r>
            <a:r>
              <a:rPr sz="1400" spc="5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Указание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7F7F7F"/>
                </a:solidFill>
                <a:latin typeface="Segoe UI"/>
                <a:cs typeface="Segoe UI"/>
              </a:rPr>
              <a:t>кода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идентификации</a:t>
            </a:r>
            <a:r>
              <a:rPr sz="1400" spc="-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7F7F7F"/>
                </a:solidFill>
                <a:latin typeface="Segoe UI"/>
                <a:cs typeface="Segoe UI"/>
              </a:rPr>
              <a:t>транспортной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упаковки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с</a:t>
            </a:r>
            <a:r>
              <a:rPr sz="1400" spc="-9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такой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маской</a:t>
            </a:r>
            <a:r>
              <a:rPr sz="1400" spc="-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приведёт</a:t>
            </a:r>
            <a:r>
              <a:rPr sz="1400" spc="-1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к</a:t>
            </a:r>
            <a:r>
              <a:rPr sz="1400" spc="-6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ошибке</a:t>
            </a:r>
            <a:r>
              <a:rPr sz="1400" spc="-3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обработки</a:t>
            </a:r>
            <a:r>
              <a:rPr sz="1400" spc="-4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сведений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в</a:t>
            </a:r>
            <a:r>
              <a:rPr sz="1400" spc="-35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7F7F7F"/>
                </a:solidFill>
                <a:latin typeface="Segoe UI"/>
                <a:cs typeface="Segoe UI"/>
              </a:rPr>
              <a:t>ГИС</a:t>
            </a:r>
            <a:r>
              <a:rPr sz="1400" spc="-90" dirty="0">
                <a:solidFill>
                  <a:srgbClr val="7F7F7F"/>
                </a:solidFill>
                <a:latin typeface="Segoe UI"/>
                <a:cs typeface="Segoe UI"/>
              </a:rPr>
              <a:t> </a:t>
            </a:r>
            <a:r>
              <a:rPr sz="1400" spc="-25" dirty="0">
                <a:solidFill>
                  <a:srgbClr val="7F7F7F"/>
                </a:solidFill>
                <a:latin typeface="Segoe UI"/>
                <a:cs typeface="Segoe UI"/>
              </a:rPr>
              <a:t>МТ.</a:t>
            </a:r>
            <a:endParaRPr sz="1400">
              <a:latin typeface="Segoe UI"/>
              <a:cs typeface="Segoe UI"/>
            </a:endParaRPr>
          </a:p>
          <a:p>
            <a:pPr marL="12700" marR="5080" indent="295275">
              <a:lnSpc>
                <a:spcPct val="147500"/>
              </a:lnSpc>
              <a:spcBef>
                <a:spcPts val="75"/>
              </a:spcBef>
            </a:pPr>
            <a:r>
              <a:rPr sz="1400" b="1" dirty="0">
                <a:solidFill>
                  <a:srgbClr val="6C6D71"/>
                </a:solidFill>
                <a:latin typeface="Segoe UI"/>
                <a:cs typeface="Segoe UI"/>
              </a:rPr>
              <a:t>ВАЖНО:</a:t>
            </a:r>
            <a:r>
              <a:rPr sz="1400" b="1" spc="-2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данный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материал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носит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рекомендательный</a:t>
            </a:r>
            <a:r>
              <a:rPr sz="1400" spc="-4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характер.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Все</a:t>
            </a:r>
            <a:r>
              <a:rPr sz="1400" spc="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возникающие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вопросы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необходимо</a:t>
            </a:r>
            <a:r>
              <a:rPr sz="1400" spc="-3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решать</a:t>
            </a:r>
            <a:r>
              <a:rPr sz="1400" spc="-20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путем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переговоров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между</a:t>
            </a:r>
            <a:r>
              <a:rPr sz="1400" spc="-5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6C6D71"/>
                </a:solidFill>
                <a:latin typeface="Segoe UI"/>
                <a:cs typeface="Segoe UI"/>
              </a:rPr>
              <a:t>участниками</a:t>
            </a:r>
            <a:r>
              <a:rPr sz="1400" spc="-5" dirty="0">
                <a:solidFill>
                  <a:srgbClr val="6C6D7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6C6D71"/>
                </a:solidFill>
                <a:latin typeface="Segoe UI"/>
                <a:cs typeface="Segoe UI"/>
              </a:rPr>
              <a:t>оборота.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4691</Words>
  <Application>Microsoft Office PowerPoint</Application>
  <PresentationFormat>Произвольный</PresentationFormat>
  <Paragraphs>663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 MT</vt:lpstr>
      <vt:lpstr>Calibri</vt:lpstr>
      <vt:lpstr>Segoe UI</vt:lpstr>
      <vt:lpstr>Times New Roman</vt:lpstr>
      <vt:lpstr>Wingdings</vt:lpstr>
      <vt:lpstr>Office Theme</vt:lpstr>
      <vt:lpstr>Постановление Правительства РФ № 2173 «Об утверждении Правил маркировки пива, напитков, изготавливаемых на основе пива и отдельных видов слабоалкогольных напитков»</vt:lpstr>
      <vt:lpstr>Экземплярная прослеживаемость пива в кегах с 1 марта 2025 года, в потребительской упаковке с 1 сентября 2025 года</vt:lpstr>
      <vt:lpstr>Агрегация</vt:lpstr>
      <vt:lpstr>Агрегирование</vt:lpstr>
      <vt:lpstr>Групповые коды маркировки - КИГУ и КИТУ</vt:lpstr>
      <vt:lpstr>Особенности уровней вложенности</vt:lpstr>
      <vt:lpstr>Особенности трансформации КИГУ и КИТУ</vt:lpstr>
      <vt:lpstr>Общие рекомендации по использованию КИТУ</vt:lpstr>
      <vt:lpstr>Общие рекомендации по использованию КИТУ коробов</vt:lpstr>
      <vt:lpstr>Общие рекомендации по использованию КИТУ паллет</vt:lpstr>
      <vt:lpstr>Схема организации процессов агрегации КИТУ на складе</vt:lpstr>
      <vt:lpstr>Схема организации процессов агрегации на производстве</vt:lpstr>
      <vt:lpstr>Схема организации процесса Отгрузки\Приемки</vt:lpstr>
      <vt:lpstr>Экземплярная прослеживаемость</vt:lpstr>
      <vt:lpstr>Виды электронных документов</vt:lpstr>
      <vt:lpstr>Особенности использования УПД</vt:lpstr>
      <vt:lpstr>Как проверить свою готовность к старту обязательных требований по экземплярной прослеживаемости</vt:lpstr>
      <vt:lpstr>УПД формата 5.03: подача обязательных сведений</vt:lpstr>
      <vt:lpstr>Основные ошибки при проверке УПД (Титул Продавца) в ГИС МТ</vt:lpstr>
      <vt:lpstr>Основные ошибки при проверке УПД (Титул Продавца) в ГИС МТ</vt:lpstr>
      <vt:lpstr>Основные ошибки при проверке УПД в ГИС МТ</vt:lpstr>
      <vt:lpstr>Атрибуты электронного УПД: заполнение, ошибки</vt:lpstr>
      <vt:lpstr>Атрибуты электронного УПД: заполнение, ошибки</vt:lpstr>
      <vt:lpstr>Атрибуты электронного УПД: заполнение, ошибки</vt:lpstr>
      <vt:lpstr>Атрибуты электронного УПД: &lt;ИнфПолФХЖ1&gt;</vt:lpstr>
      <vt:lpstr>Виды товарооборота в УПД</vt:lpstr>
      <vt:lpstr>Полезная информация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Отсканированное изображение</dc:title>
  <dc:subject>Отсканированное изображение</dc:subject>
  <dc:creator>NAPS2</dc:creator>
  <cp:lastModifiedBy>Торговля</cp:lastModifiedBy>
  <cp:revision>2</cp:revision>
  <dcterms:created xsi:type="dcterms:W3CDTF">2025-07-29T08:58:04Z</dcterms:created>
  <dcterms:modified xsi:type="dcterms:W3CDTF">2025-07-29T09:06:25Z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2025-07-22T00:00:00Z</vt:filetime>
  </property>
  <property fmtid="{D5CDD505-2E9C-101B-9397-08002B2CF9AE}" pid="3" name="Creator">
    <vt:lpwstr>NAPS2</vt:lpwstr>
  </property>
  <property fmtid="{D5CDD505-2E9C-101B-9397-08002B2CF9AE}" pid="4" name="LastSaved">
    <vt:filetime>2025-07-29T00:00:00Z</vt:filetime>
  </property>
  <property fmtid="{D5CDD505-2E9C-101B-9397-08002B2CF9AE}" pid="5" name="Producer">
    <vt:lpwstr>PDFium</vt:lpwstr>
  </property>
</Properties>
</file>