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263" r:id="rId2"/>
    <p:sldId id="288" r:id="rId3"/>
    <p:sldId id="286" r:id="rId4"/>
    <p:sldId id="289" r:id="rId5"/>
    <p:sldId id="294" r:id="rId6"/>
    <p:sldId id="295" r:id="rId7"/>
    <p:sldId id="296" r:id="rId8"/>
    <p:sldId id="297" r:id="rId9"/>
    <p:sldId id="298" r:id="rId10"/>
    <p:sldId id="299" r:id="rId11"/>
    <p:sldId id="300" r:id="rId12"/>
    <p:sldId id="301" r:id="rId13"/>
    <p:sldId id="302" r:id="rId14"/>
    <p:sldId id="303" r:id="rId15"/>
    <p:sldId id="305" r:id="rId16"/>
    <p:sldId id="304" r:id="rId17"/>
    <p:sldId id="275" r:id="rId18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99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Средний стиль 2 —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09" autoAdjust="0"/>
    <p:restoredTop sz="79469" autoAdjust="0"/>
  </p:normalViewPr>
  <p:slideViewPr>
    <p:cSldViewPr snapToGrid="0">
      <p:cViewPr varScale="1">
        <p:scale>
          <a:sx n="88" d="100"/>
          <a:sy n="88" d="100"/>
        </p:scale>
        <p:origin x="355" y="6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95357D4-4D20-495B-A284-DC6BFE90B26F}" type="datetimeFigureOut">
              <a:rPr lang="ru-RU" smtClean="0"/>
              <a:pPr/>
              <a:t>30.11.2021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6E217AA-9284-42CC-B49A-D105420A7CE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598067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29BD43-1B72-46AE-8A57-385AC52748FB}" type="datetimeFigureOut">
              <a:rPr lang="ru-RU" smtClean="0"/>
              <a:pPr/>
              <a:t>30.11.2021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8DE053-ABD9-439A-876E-655622683E5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297972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29BD43-1B72-46AE-8A57-385AC52748FB}" type="datetimeFigureOut">
              <a:rPr lang="ru-RU" smtClean="0"/>
              <a:pPr/>
              <a:t>30.11.2021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8DE053-ABD9-439A-876E-655622683E5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718779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29BD43-1B72-46AE-8A57-385AC52748FB}" type="datetimeFigureOut">
              <a:rPr lang="ru-RU" smtClean="0"/>
              <a:pPr/>
              <a:t>30.11.2021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8DE053-ABD9-439A-876E-655622683E5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784469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29BD43-1B72-46AE-8A57-385AC52748FB}" type="datetimeFigureOut">
              <a:rPr lang="ru-RU" smtClean="0"/>
              <a:pPr/>
              <a:t>30.11.2021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8DE053-ABD9-439A-876E-655622683E5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357170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29BD43-1B72-46AE-8A57-385AC52748FB}" type="datetimeFigureOut">
              <a:rPr lang="ru-RU" smtClean="0"/>
              <a:pPr/>
              <a:t>30.11.2021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8DE053-ABD9-439A-876E-655622683E5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136656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29BD43-1B72-46AE-8A57-385AC52748FB}" type="datetimeFigureOut">
              <a:rPr lang="ru-RU" smtClean="0"/>
              <a:pPr/>
              <a:t>30.11.2021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8DE053-ABD9-439A-876E-655622683E5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990233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29BD43-1B72-46AE-8A57-385AC52748FB}" type="datetimeFigureOut">
              <a:rPr lang="ru-RU" smtClean="0"/>
              <a:pPr/>
              <a:t>30.11.2021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8DE053-ABD9-439A-876E-655622683E5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950024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29BD43-1B72-46AE-8A57-385AC52748FB}" type="datetimeFigureOut">
              <a:rPr lang="ru-RU" smtClean="0"/>
              <a:pPr/>
              <a:t>30.11.2021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8DE053-ABD9-439A-876E-655622683E5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912139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29BD43-1B72-46AE-8A57-385AC52748FB}" type="datetimeFigureOut">
              <a:rPr lang="ru-RU" smtClean="0"/>
              <a:pPr/>
              <a:t>30.11.2021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8DE053-ABD9-439A-876E-655622683E5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66779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29BD43-1B72-46AE-8A57-385AC52748FB}" type="datetimeFigureOut">
              <a:rPr lang="ru-RU" smtClean="0"/>
              <a:pPr/>
              <a:t>30.11.2021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8DE053-ABD9-439A-876E-655622683E5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634223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29BD43-1B72-46AE-8A57-385AC52748FB}" type="datetimeFigureOut">
              <a:rPr lang="ru-RU" smtClean="0"/>
              <a:pPr/>
              <a:t>30.11.2021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8DE053-ABD9-439A-876E-655622683E5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789988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6">
                <a:lumMod val="0"/>
                <a:lumOff val="100000"/>
              </a:schemeClr>
            </a:gs>
            <a:gs pos="44000">
              <a:schemeClr val="accent6">
                <a:lumMod val="0"/>
                <a:lumOff val="100000"/>
                <a:alpha val="44000"/>
              </a:schemeClr>
            </a:gs>
            <a:gs pos="100000">
              <a:schemeClr val="accent6">
                <a:lumMod val="100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29BD43-1B72-46AE-8A57-385AC52748FB}" type="datetimeFigureOut">
              <a:rPr lang="ru-RU" smtClean="0"/>
              <a:pPr/>
              <a:t>30.11.2021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8DE053-ABD9-439A-876E-655622683E5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17019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s://&#1077;&#1082;&#1073;9&#1096;&#1082;&#1086;&#1083;&#1072;.&#1088;&#1092;/" TargetMode="External"/><Relationship Id="rId2" Type="http://schemas.openxmlformats.org/officeDocument/2006/relationships/hyperlink" Target="http://ekb-school18.ucoz.ru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622570"/>
            <a:ext cx="9144000" cy="5739319"/>
          </a:xfrm>
        </p:spPr>
        <p:txBody>
          <a:bodyPr>
            <a:noAutofit/>
          </a:bodyPr>
          <a:lstStyle/>
          <a:p>
            <a:r>
              <a:rPr lang="ru-RU" sz="4800" b="1" i="1" dirty="0">
                <a:solidFill>
                  <a:srgbClr val="C00000"/>
                </a:solidFill>
                <a:latin typeface="+mn-lt"/>
              </a:rPr>
              <a:t/>
            </a:r>
            <a:br>
              <a:rPr lang="ru-RU" sz="4800" b="1" i="1" dirty="0">
                <a:solidFill>
                  <a:srgbClr val="C00000"/>
                </a:solidFill>
                <a:latin typeface="+mn-lt"/>
              </a:rPr>
            </a:br>
            <a:r>
              <a:rPr lang="ru-RU" sz="4800" b="1" i="1" dirty="0">
                <a:solidFill>
                  <a:srgbClr val="C00000"/>
                </a:solidFill>
                <a:latin typeface="+mn-lt"/>
              </a:rPr>
              <a:t/>
            </a:r>
            <a:br>
              <a:rPr lang="ru-RU" sz="4800" b="1" i="1" dirty="0">
                <a:solidFill>
                  <a:srgbClr val="C00000"/>
                </a:solidFill>
                <a:latin typeface="+mn-lt"/>
              </a:rPr>
            </a:br>
            <a:r>
              <a:rPr lang="ru-RU" sz="4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Система оценки </a:t>
            </a:r>
            <a:r>
              <a:rPr lang="ru-RU" sz="44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планируемых результатов обучающихся </a:t>
            </a:r>
            <a:r>
              <a:rPr lang="ru-RU" sz="4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 </a:t>
            </a:r>
            <a:r>
              <a:rPr lang="ru-RU" sz="4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ЗПР</a:t>
            </a:r>
            <a:r>
              <a:rPr lang="ru-RU" sz="44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ru-RU" sz="44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4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 адаптированной основной общеобразовательной программе основного общего образования</a:t>
            </a:r>
            <a:r>
              <a:rPr lang="ru-RU" sz="4800" b="1" i="1" dirty="0">
                <a:solidFill>
                  <a:srgbClr val="C00000"/>
                </a:solidFill>
                <a:latin typeface="Arial Black" panose="020B0A04020102020204" pitchFamily="34" charset="0"/>
                <a:cs typeface="Times New Roman" panose="02020603050405020304" pitchFamily="18" charset="0"/>
              </a:rPr>
              <a:t/>
            </a:r>
            <a:br>
              <a:rPr lang="ru-RU" sz="4800" b="1" i="1" dirty="0">
                <a:solidFill>
                  <a:srgbClr val="C00000"/>
                </a:solidFill>
                <a:latin typeface="Arial Black" panose="020B0A04020102020204" pitchFamily="34" charset="0"/>
                <a:cs typeface="Times New Roman" panose="02020603050405020304" pitchFamily="18" charset="0"/>
              </a:rPr>
            </a:br>
            <a:r>
              <a:rPr lang="ru-RU" sz="4800" b="1" i="1" dirty="0">
                <a:solidFill>
                  <a:srgbClr val="C00000"/>
                </a:solidFill>
                <a:latin typeface="Arial Black" panose="020B0A04020102020204" pitchFamily="34" charset="0"/>
                <a:cs typeface="Times New Roman" panose="02020603050405020304" pitchFamily="18" charset="0"/>
              </a:rPr>
              <a:t/>
            </a:r>
            <a:br>
              <a:rPr lang="ru-RU" sz="4800" b="1" i="1" dirty="0">
                <a:solidFill>
                  <a:srgbClr val="C00000"/>
                </a:solidFill>
                <a:latin typeface="Arial Black" panose="020B0A04020102020204" pitchFamily="34" charset="0"/>
                <a:cs typeface="Times New Roman" panose="02020603050405020304" pitchFamily="18" charset="0"/>
              </a:rPr>
            </a:br>
            <a:endParaRPr lang="ru-RU" sz="4800" b="1" i="1" dirty="0">
              <a:solidFill>
                <a:srgbClr val="C00000"/>
              </a:solidFill>
              <a:latin typeface="Arial Black" panose="020B0A040201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979648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6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Стартовое оценивание </a:t>
            </a:r>
            <a:br>
              <a:rPr lang="ru-RU" sz="36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3600" i="1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(в начале уч. года)</a:t>
            </a:r>
            <a:endParaRPr lang="ru-RU" sz="3600" i="1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lnSpc>
                <a:spcPct val="107000"/>
              </a:lnSpc>
              <a:spcAft>
                <a:spcPts val="800"/>
              </a:spcAft>
              <a:buNone/>
            </a:pPr>
            <a:endParaRPr lang="ru-RU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7000"/>
              </a:lnSpc>
              <a:spcAft>
                <a:spcPts val="800"/>
              </a:spcAft>
              <a:buNone/>
            </a:pPr>
            <a:endParaRPr lang="ru-RU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ctr">
              <a:lnSpc>
                <a:spcPct val="107000"/>
              </a:lnSpc>
              <a:spcAft>
                <a:spcPts val="800"/>
              </a:spcAft>
              <a:buNone/>
            </a:pP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</a:t>
            </a:r>
            <a:r>
              <a:rPr lang="ru-RU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пределение 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имеющихся знаний и умений обучающихся относительно прошедшего учебного года, позволяющего учителю организовать эффективно процесс </a:t>
            </a:r>
            <a:r>
              <a:rPr lang="ru-RU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повторения</a:t>
            </a:r>
            <a:endParaRPr lang="ru-RU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dirty="0"/>
          </a:p>
        </p:txBody>
      </p:sp>
      <p:sp>
        <p:nvSpPr>
          <p:cNvPr id="4" name="Стрелка вниз 3"/>
          <p:cNvSpPr/>
          <p:nvPr/>
        </p:nvSpPr>
        <p:spPr>
          <a:xfrm>
            <a:off x="6113417" y="2098766"/>
            <a:ext cx="484632" cy="978408"/>
          </a:xfrm>
          <a:prstGeom prst="down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7699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36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Текущее </a:t>
            </a:r>
            <a:r>
              <a:rPr lang="ru-RU" sz="36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оценивание </a:t>
            </a:r>
            <a:br>
              <a:rPr lang="ru-RU" sz="36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ru-RU" sz="3200" dirty="0" smtClean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0" indent="0" algn="ctr">
              <a:buNone/>
            </a:pPr>
            <a:endParaRPr lang="ru-RU" sz="3200" dirty="0" smtClean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0" indent="0" algn="ctr">
              <a:buNone/>
            </a:pPr>
            <a:r>
              <a:rPr lang="ru-RU" sz="3200" dirty="0" err="1" smtClean="0">
                <a:latin typeface="Times New Roman" panose="02020603050405020304" pitchFamily="18" charset="0"/>
                <a:ea typeface="Calibri" panose="020F0502020204030204" pitchFamily="34" charset="0"/>
              </a:rPr>
              <a:t>Операциональный</a:t>
            </a:r>
            <a:r>
              <a:rPr lang="ru-RU" sz="32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</a:rPr>
              <a:t>состав предметных способов действия, знаний и ключевых </a:t>
            </a:r>
            <a:r>
              <a:rPr lang="ru-RU" sz="32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компетентностей обучающихся с ЗПР</a:t>
            </a:r>
          </a:p>
          <a:p>
            <a:pPr marL="0" indent="0" algn="ctr">
              <a:buNone/>
            </a:pPr>
            <a:endParaRPr lang="ru-RU" sz="3200" dirty="0">
              <a:latin typeface="Times New Roman" panose="02020603050405020304" pitchFamily="18" charset="0"/>
            </a:endParaRPr>
          </a:p>
          <a:p>
            <a:pPr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ru-RU" sz="2000" u="sng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!!! В </a:t>
            </a:r>
            <a:r>
              <a:rPr lang="ru-RU" sz="2000" u="sng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рамках текущего </a:t>
            </a:r>
            <a:r>
              <a:rPr lang="ru-RU" sz="2000" u="sng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оценивания </a:t>
            </a:r>
            <a:r>
              <a:rPr lang="ru-RU" sz="2000" u="sng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проводится рубежная оценка, позволяющая подвести итог изученной теме или разделу.</a:t>
            </a:r>
          </a:p>
          <a:p>
            <a:pPr marL="0" indent="0" algn="ctr">
              <a:buNone/>
            </a:pPr>
            <a:endParaRPr lang="ru-RU" sz="3200" dirty="0"/>
          </a:p>
        </p:txBody>
      </p:sp>
      <p:sp>
        <p:nvSpPr>
          <p:cNvPr id="4" name="Стрелка вниз 3"/>
          <p:cNvSpPr/>
          <p:nvPr/>
        </p:nvSpPr>
        <p:spPr>
          <a:xfrm>
            <a:off x="6130834" y="1602377"/>
            <a:ext cx="484632" cy="1001486"/>
          </a:xfrm>
          <a:prstGeom prst="down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529486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2038441"/>
          </a:xfrm>
        </p:spPr>
        <p:txBody>
          <a:bodyPr>
            <a:normAutofit fontScale="90000"/>
          </a:bodyPr>
          <a:lstStyle/>
          <a:p>
            <a:r>
              <a:rPr lang="ru-RU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Промежуточное                                         Итоговое  оценивание </a:t>
            </a:r>
            <a:br>
              <a:rPr lang="ru-RU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(на </a:t>
            </a:r>
            <a:r>
              <a:rPr lang="ru-RU" sz="3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конец уч. года</a:t>
            </a:r>
            <a:r>
              <a:rPr lang="ru-RU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оценивание</a:t>
            </a:r>
            <a:r>
              <a:rPr lang="ru-RU" sz="36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6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dirty="0"/>
              <a:t/>
            </a:r>
            <a:br>
              <a:rPr lang="ru-RU" sz="3200" dirty="0"/>
            </a:b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ru-RU" dirty="0" smtClean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0" indent="0">
              <a:buNone/>
            </a:pPr>
            <a:endParaRPr lang="ru-RU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0" indent="0">
              <a:buNone/>
            </a:pPr>
            <a:endParaRPr lang="ru-RU" dirty="0" smtClean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0" indent="0">
              <a:buNone/>
            </a:pPr>
            <a:endParaRPr lang="ru-RU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0" indent="0">
              <a:buNone/>
            </a:pPr>
            <a:r>
              <a:rPr lang="ru-RU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уровень 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</a:rPr>
              <a:t>освоения обучающимися </a:t>
            </a:r>
            <a:r>
              <a:rPr lang="ru-RU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             результат по окончании                        </a:t>
            </a:r>
          </a:p>
          <a:p>
            <a:pPr marL="0" indent="0">
              <a:buNone/>
            </a:pPr>
            <a:r>
              <a:rPr lang="ru-RU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образовательной 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</a:rPr>
              <a:t>программы </a:t>
            </a:r>
          </a:p>
          <a:p>
            <a:pPr marL="0" indent="0">
              <a:buNone/>
            </a:pPr>
            <a:r>
              <a:rPr lang="ru-RU" b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за </a:t>
            </a:r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</a:rPr>
              <a:t>учебный период</a:t>
            </a:r>
            <a:endParaRPr lang="ru-RU" b="1" dirty="0"/>
          </a:p>
          <a:p>
            <a:pPr marL="0" indent="0">
              <a:buNone/>
            </a:pPr>
            <a:r>
              <a:rPr lang="ru-RU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                                                                         </a:t>
            </a:r>
            <a:r>
              <a:rPr lang="ru-RU" b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уровня образования</a:t>
            </a:r>
          </a:p>
        </p:txBody>
      </p:sp>
      <p:sp>
        <p:nvSpPr>
          <p:cNvPr id="4" name="Стрелка вниз 3"/>
          <p:cNvSpPr/>
          <p:nvPr/>
        </p:nvSpPr>
        <p:spPr>
          <a:xfrm>
            <a:off x="2063932" y="2299063"/>
            <a:ext cx="484632" cy="110598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Стрелка вниз 4"/>
          <p:cNvSpPr/>
          <p:nvPr/>
        </p:nvSpPr>
        <p:spPr>
          <a:xfrm>
            <a:off x="8952411" y="2360023"/>
            <a:ext cx="484632" cy="104502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311406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200" b="1" u="sng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Средства</a:t>
            </a:r>
            <a:r>
              <a:rPr lang="ru-RU" sz="32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оценивания предметных </a:t>
            </a:r>
            <a:r>
              <a:rPr lang="ru-RU" sz="32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результатов:</a:t>
            </a:r>
            <a:endParaRPr lang="ru-RU" sz="3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</a:rPr>
              <a:t>стандартизированные письменные работы и устные ответы</a:t>
            </a:r>
            <a:r>
              <a:rPr lang="ru-RU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;</a:t>
            </a:r>
          </a:p>
          <a:p>
            <a:r>
              <a:rPr lang="ru-RU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</a:rPr>
              <a:t>комплексные работы; практические работы; </a:t>
            </a:r>
            <a:endParaRPr lang="ru-RU" dirty="0" smtClean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r>
              <a:rPr lang="ru-RU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выполнение 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</a:rPr>
              <a:t>краткосрочных проектов; </a:t>
            </a:r>
            <a:endParaRPr lang="ru-RU" dirty="0" smtClean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r>
              <a:rPr lang="ru-RU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тестирование 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</a:rPr>
              <a:t>(тесты, мини-тесты, групповые тесты и пр.); </a:t>
            </a:r>
            <a:endParaRPr lang="ru-RU" dirty="0" smtClean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r>
              <a:rPr lang="ru-RU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интерактивный 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</a:rPr>
              <a:t>формирующий опрос (устный и/или письменный); </a:t>
            </a:r>
            <a:endParaRPr lang="ru-RU" dirty="0" smtClean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r>
              <a:rPr lang="ru-RU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составление 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</a:rPr>
              <a:t>карт понятий; </a:t>
            </a:r>
            <a:endParaRPr lang="ru-RU" dirty="0" smtClean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r>
              <a:rPr lang="ru-RU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разного 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</a:rPr>
              <a:t>вида творческие работы; </a:t>
            </a:r>
            <a:r>
              <a:rPr lang="ru-RU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доклады, сообщения и 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</a:rPr>
              <a:t>др.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356308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6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Дифференцированные задания</a:t>
            </a:r>
            <a:endParaRPr lang="ru-RU" sz="3600" b="1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базовый </a:t>
            </a:r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минимально необходимый уровень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решение простого типового задания на отработанном материале;</a:t>
            </a:r>
            <a:endParaRPr lang="ru-RU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базовый </a:t>
            </a:r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уровень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решение типового задания и задания, в котором усвоенные знания и умения нужно применить в непривычной ситуации;</a:t>
            </a:r>
            <a:endParaRPr lang="ru-RU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повышенный </a:t>
            </a:r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уровень: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включение нестандартных заданий, при которых требуется применить новые знания по изучаемой теме.</a:t>
            </a:r>
            <a:endParaRPr lang="ru-RU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283074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Важно!!!</a:t>
            </a:r>
            <a:endParaRPr lang="ru-RU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ru-RU" sz="32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Адаптация </a:t>
            </a:r>
            <a:r>
              <a:rPr lang="ru-RU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системы условий оценки достижений образовательного результата освоения АООП ООО в образовательном процессе проводится </a:t>
            </a:r>
            <a:r>
              <a:rPr lang="ru-RU" sz="3200" b="1" u="sng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 основе дифференцированного</a:t>
            </a:r>
            <a:r>
              <a:rPr lang="ru-RU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подхода с учетом </a:t>
            </a:r>
            <a:r>
              <a:rPr lang="ru-RU" sz="3200" b="1" u="sng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особых образовательных потребностей</a:t>
            </a:r>
            <a:r>
              <a:rPr lang="ru-RU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обучающихся с ЗПР.</a:t>
            </a:r>
            <a:endParaRPr lang="ru-RU" sz="32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850194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27909" y="827314"/>
            <a:ext cx="9335588" cy="5660572"/>
          </a:xfrm>
        </p:spPr>
      </p:pic>
    </p:spTree>
    <p:extLst>
      <p:ext uri="{BB962C8B-B14F-4D97-AF65-F5344CB8AC3E}">
        <p14:creationId xmlns:p14="http://schemas.microsoft.com/office/powerpoint/2010/main" val="7767801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75098"/>
            <a:ext cx="10515600" cy="600186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4800" b="1" i="1" dirty="0">
                <a:solidFill>
                  <a:srgbClr val="002060"/>
                </a:solidFill>
              </a:rPr>
              <a:t> Контактная </a:t>
            </a:r>
            <a:r>
              <a:rPr lang="ru-RU" sz="4800" b="1" i="1" dirty="0" smtClean="0">
                <a:solidFill>
                  <a:srgbClr val="002060"/>
                </a:solidFill>
              </a:rPr>
              <a:t>информация</a:t>
            </a:r>
            <a:endParaRPr lang="ru-RU" sz="4800" b="1" i="1" dirty="0">
              <a:solidFill>
                <a:srgbClr val="002060"/>
              </a:solidFill>
            </a:endParaRPr>
          </a:p>
          <a:p>
            <a:pPr fontAlgn="t"/>
            <a:r>
              <a:rPr lang="ru-RU" sz="3200" b="1" i="1" dirty="0">
                <a:solidFill>
                  <a:srgbClr val="002060"/>
                </a:solidFill>
              </a:rPr>
              <a:t>Официальный сайт школы: </a:t>
            </a:r>
            <a:r>
              <a:rPr lang="ru-RU" sz="3200" b="1" dirty="0">
                <a:hlinkClick r:id="rId2"/>
              </a:rPr>
              <a:t/>
            </a:r>
            <a:br>
              <a:rPr lang="ru-RU" sz="3200" b="1" dirty="0">
                <a:hlinkClick r:id="rId2"/>
              </a:rPr>
            </a:br>
            <a:r>
              <a:rPr lang="en-US" sz="3200" b="1" dirty="0">
                <a:hlinkClick r:id="rId3"/>
              </a:rPr>
              <a:t>https://</a:t>
            </a:r>
            <a:r>
              <a:rPr lang="ru-RU" sz="3200" b="1" dirty="0">
                <a:hlinkClick r:id="rId3"/>
              </a:rPr>
              <a:t>екб9школа.рф</a:t>
            </a:r>
            <a:r>
              <a:rPr lang="ru-RU" sz="3200" b="1" dirty="0" smtClean="0">
                <a:hlinkClick r:id="rId3"/>
              </a:rPr>
              <a:t>/</a:t>
            </a:r>
            <a:endParaRPr lang="ru-RU" sz="3200" b="1" dirty="0" smtClean="0"/>
          </a:p>
          <a:p>
            <a:pPr fontAlgn="t"/>
            <a:r>
              <a:rPr lang="ru-RU" sz="3200" b="1" dirty="0" smtClean="0"/>
              <a:t>Е-</a:t>
            </a:r>
            <a:r>
              <a:rPr lang="en-US" sz="3200" b="1" dirty="0"/>
              <a:t>mail</a:t>
            </a:r>
            <a:r>
              <a:rPr lang="ru-RU" sz="3200" b="1" dirty="0"/>
              <a:t>: </a:t>
            </a:r>
            <a:r>
              <a:rPr lang="en-US" sz="3200" b="1" u="sng" dirty="0">
                <a:solidFill>
                  <a:srgbClr val="0070C0"/>
                </a:solidFill>
              </a:rPr>
              <a:t>Ek</a:t>
            </a:r>
            <a:r>
              <a:rPr lang="ru-RU" sz="3200" b="1" u="sng" dirty="0">
                <a:solidFill>
                  <a:srgbClr val="0070C0"/>
                </a:solidFill>
              </a:rPr>
              <a:t>.</a:t>
            </a:r>
            <a:r>
              <a:rPr lang="en-US" sz="3200" b="1" u="sng" dirty="0">
                <a:solidFill>
                  <a:srgbClr val="0070C0"/>
                </a:solidFill>
              </a:rPr>
              <a:t>school9@ yandex</a:t>
            </a:r>
            <a:r>
              <a:rPr lang="ru-RU" sz="3200" b="1" u="sng" dirty="0">
                <a:solidFill>
                  <a:srgbClr val="0070C0"/>
                </a:solidFill>
              </a:rPr>
              <a:t>.</a:t>
            </a:r>
            <a:r>
              <a:rPr lang="en-US" sz="3200" b="1" u="sng" dirty="0">
                <a:solidFill>
                  <a:srgbClr val="0070C0"/>
                </a:solidFill>
              </a:rPr>
              <a:t>ru</a:t>
            </a:r>
            <a:endParaRPr lang="ru-RU" sz="3200" b="1" u="sng" dirty="0">
              <a:solidFill>
                <a:srgbClr val="0070C0"/>
              </a:solidFill>
            </a:endParaRPr>
          </a:p>
          <a:p>
            <a:pPr fontAlgn="t"/>
            <a:r>
              <a:rPr lang="ru-RU" sz="3200" b="1" u="sng" dirty="0"/>
              <a:t> Кашина Ирина Ивановна, директор: </a:t>
            </a:r>
          </a:p>
          <a:p>
            <a:pPr marL="0" indent="0" fontAlgn="t">
              <a:buNone/>
            </a:pPr>
            <a:r>
              <a:rPr lang="ru-RU" sz="3200" b="1" dirty="0">
                <a:solidFill>
                  <a:srgbClr val="0070C0"/>
                </a:solidFill>
              </a:rPr>
              <a:t>   </a:t>
            </a:r>
            <a:r>
              <a:rPr lang="ru-RU" sz="3200" b="1" u="sng" dirty="0">
                <a:solidFill>
                  <a:srgbClr val="0070C0"/>
                </a:solidFill>
              </a:rPr>
              <a:t>8 (343) 325-58-50</a:t>
            </a:r>
          </a:p>
          <a:p>
            <a:pPr fontAlgn="t"/>
            <a:r>
              <a:rPr lang="ru-RU" sz="3200" b="1" u="sng" dirty="0"/>
              <a:t>Калелева Любовь Анатольевна, зам. директора по УВР: </a:t>
            </a:r>
            <a:r>
              <a:rPr lang="ru-RU" sz="3200" b="1" u="sng" dirty="0">
                <a:solidFill>
                  <a:srgbClr val="0070C0"/>
                </a:solidFill>
              </a:rPr>
              <a:t>8 (343) </a:t>
            </a:r>
            <a:r>
              <a:rPr lang="ru-RU" sz="3200" b="1" u="sng" dirty="0" smtClean="0">
                <a:solidFill>
                  <a:srgbClr val="0070C0"/>
                </a:solidFill>
              </a:rPr>
              <a:t>325-59-20</a:t>
            </a:r>
          </a:p>
          <a:p>
            <a:pPr fontAlgn="t"/>
            <a:endParaRPr lang="en-US" sz="3600" b="1" u="sng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577438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8A427274-088B-488A-AE6C-CCAB0E080F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448887"/>
            <a:ext cx="10744200" cy="572807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Документы, регламентирующие </a:t>
            </a: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процедуру оценивания образовательных результатов </a:t>
            </a:r>
            <a:r>
              <a:rPr lang="ru-RU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обучающихся с ЗПР </a:t>
            </a: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 </a:t>
            </a:r>
            <a:r>
              <a:rPr lang="ru-RU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АООП ООО:</a:t>
            </a:r>
          </a:p>
          <a:p>
            <a:pPr algn="just">
              <a:buFontTx/>
              <a:buChar char="-"/>
            </a:pPr>
            <a:r>
              <a:rPr lang="ru-RU" sz="24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Федеральный закон 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«Об образовании в Российской Федерации» № </a:t>
            </a:r>
            <a:r>
              <a:rPr lang="ru-RU" sz="24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273-ФЗ</a:t>
            </a:r>
            <a:r>
              <a:rPr lang="ru-RU" sz="2400" dirty="0" smtClean="0"/>
              <a:t> </a:t>
            </a:r>
            <a:r>
              <a:rPr lang="ru-RU" sz="24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от 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29 декабря 2012 </a:t>
            </a:r>
            <a:r>
              <a:rPr lang="ru-RU" sz="24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года;</a:t>
            </a:r>
          </a:p>
          <a:p>
            <a:pPr algn="just">
              <a:buFontTx/>
              <a:buChar char="-"/>
            </a:pPr>
            <a:r>
              <a:rPr lang="ru-RU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приказ 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Министерства просвещения Российской Федерации от </a:t>
            </a:r>
            <a:r>
              <a:rPr lang="ru-RU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22 марта 2021 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г. № </a:t>
            </a:r>
            <a:r>
              <a:rPr lang="ru-RU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115 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«Об утверждении порядка организации и осуществления образовательной деятельности по основным общеобразовательным программам </a:t>
            </a:r>
            <a:r>
              <a:rPr lang="ru-RU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начального 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общего, основного общего и среднего общего образования</a:t>
            </a:r>
            <a:r>
              <a:rPr lang="ru-RU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»;</a:t>
            </a:r>
          </a:p>
          <a:p>
            <a:pPr algn="just">
              <a:buFontTx/>
              <a:buChar char="-"/>
            </a:pPr>
            <a:r>
              <a:rPr lang="ru-RU" sz="24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приказ 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Министерства образования и науки Российской Федерации  от 17.12.2010 № 1897 «Об утверждении федерального государственного образовательного стандарта основного общего образования</a:t>
            </a:r>
            <a:r>
              <a:rPr lang="ru-RU" sz="24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».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33169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 flipH="1">
            <a:off x="687977" y="252711"/>
            <a:ext cx="10722565" cy="9220111"/>
          </a:xfrm>
        </p:spPr>
        <p:txBody>
          <a:bodyPr>
            <a:normAutofit/>
          </a:bodyPr>
          <a:lstStyle/>
          <a:p>
            <a:pPr marL="0" lvl="0" indent="0" algn="ctr">
              <a:buNone/>
            </a:pP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Документы, регламентирующие процедуру оценивания образовательных результатов обучающихся с ЗПР по </a:t>
            </a:r>
            <a:r>
              <a:rPr lang="ru-RU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АООП ООО:</a:t>
            </a:r>
          </a:p>
          <a:p>
            <a:pPr lvl="0" algn="just">
              <a:lnSpc>
                <a:spcPct val="100000"/>
              </a:lnSpc>
              <a:buFontTx/>
              <a:buChar char="-"/>
            </a:pPr>
            <a:r>
              <a:rPr lang="ru-RU" sz="24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Устав </a:t>
            </a:r>
            <a:r>
              <a:rPr lang="ru-RU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государственного бюджетного общеобразовательного учреждения 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Свердловской области «Екатеринбургская школа № 9, реализующая адаптированные основные общеобразовательные программы</a:t>
            </a:r>
            <a:r>
              <a:rPr lang="ru-RU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»;</a:t>
            </a:r>
          </a:p>
          <a:p>
            <a:pPr lvl="0" algn="just">
              <a:lnSpc>
                <a:spcPct val="100000"/>
              </a:lnSpc>
              <a:buFontTx/>
              <a:buChar char="-"/>
            </a:pPr>
            <a:r>
              <a:rPr lang="ru-RU" sz="24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Адаптированная </a:t>
            </a: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основная общеобразовательная программа </a:t>
            </a:r>
            <a:r>
              <a:rPr lang="ru-RU" sz="24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основного </a:t>
            </a: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общего образования обучающихся с ЗПР</a:t>
            </a:r>
            <a:r>
              <a:rPr lang="ru-RU" sz="24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  <a:endParaRPr lang="ru-RU" sz="2400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0000"/>
              </a:lnSpc>
              <a:spcAft>
                <a:spcPts val="0"/>
              </a:spcAft>
              <a:buNone/>
            </a:pPr>
            <a:r>
              <a:rPr lang="ru-RU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-  приказ 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№ 53/4 от </a:t>
            </a:r>
            <a:r>
              <a:rPr lang="ru-RU" sz="24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27 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августа 2020 г</a:t>
            </a:r>
            <a:r>
              <a:rPr lang="ru-RU" sz="24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. «Об утверждении </a:t>
            </a:r>
            <a:r>
              <a:rPr lang="ru-RU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положения</a:t>
            </a:r>
            <a:r>
              <a:rPr lang="ru-RU" sz="24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 внутренней системе оценки качества образования в 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государственном бюджетном общеобразовательном учреждении Свердловской области «Екатеринбургская школа № 9, реализующая адаптированные основные общеобразовательные программы</a:t>
            </a:r>
            <a:r>
              <a:rPr lang="ru-RU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».</a:t>
            </a:r>
            <a:endParaRPr lang="ru-RU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>
              <a:buFontTx/>
              <a:buChar char="-"/>
            </a:pPr>
            <a:endParaRPr lang="ru-RU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>
              <a:buFontTx/>
              <a:buChar char="-"/>
            </a:pPr>
            <a:endParaRPr lang="ru-RU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>
              <a:buFontTx/>
              <a:buChar char="-"/>
            </a:pPr>
            <a:endParaRPr lang="ru-RU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lvl="0" indent="0">
              <a:buNone/>
            </a:pPr>
            <a:endParaRPr lang="ru-RU" dirty="0">
              <a:solidFill>
                <a:srgbClr val="FF0000"/>
              </a:solidFill>
              <a:latin typeface="Liberation Serif"/>
              <a:ea typeface="Calibri" panose="020F0502020204030204" pitchFamily="34" charset="0"/>
              <a:cs typeface="Liberation Serif"/>
            </a:endParaRPr>
          </a:p>
          <a:p>
            <a:pPr marL="0" indent="0" algn="ctr">
              <a:buNone/>
            </a:pPr>
            <a:endParaRPr lang="ru-RU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48157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4624" y="139338"/>
            <a:ext cx="10515600" cy="1686288"/>
          </a:xfrm>
        </p:spPr>
        <p:txBody>
          <a:bodyPr>
            <a:normAutofit/>
          </a:bodyPr>
          <a:lstStyle/>
          <a:p>
            <a:pPr algn="ctr">
              <a:lnSpc>
                <a:spcPts val="1560"/>
              </a:lnSpc>
              <a:spcAft>
                <a:spcPts val="0"/>
              </a:spcAft>
            </a:pPr>
            <a:r>
              <a:rPr lang="ru-RU" sz="32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2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Основные параметры, </a:t>
            </a:r>
            <a:br>
              <a:rPr lang="ru-RU" sz="32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2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заложенные </a:t>
            </a:r>
            <a:r>
              <a:rPr lang="ru-RU" sz="32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 основу </a:t>
            </a:r>
            <a:r>
              <a:rPr lang="ru-RU" sz="32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системы оценки</a:t>
            </a:r>
            <a:br>
              <a:rPr lang="ru-RU" sz="32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2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качества образования </a:t>
            </a:r>
            <a:br>
              <a:rPr lang="ru-RU" sz="32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3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 smtClean="0"/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оценка 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системы условий реализации АООП </a:t>
            </a:r>
            <a:r>
              <a:rPr lang="ru-RU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ООО</a:t>
            </a:r>
            <a:endParaRPr lang="ru-RU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оценка образовательных достижений обучающихся с </a:t>
            </a:r>
            <a:r>
              <a:rPr lang="ru-RU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ЗПР</a:t>
            </a:r>
            <a:endParaRPr lang="ru-RU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оценка 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организации образовательного </a:t>
            </a:r>
            <a:r>
              <a:rPr lang="ru-RU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процесса</a:t>
            </a:r>
            <a:endParaRPr lang="ru-RU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оценка 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удовлетворенности </a:t>
            </a:r>
            <a:r>
              <a:rPr lang="ru-RU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родителей</a:t>
            </a:r>
            <a:endParaRPr lang="ru-RU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858067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2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Источники </a:t>
            </a:r>
            <a:r>
              <a:rPr lang="ru-RU" sz="32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данных для оценки </a:t>
            </a:r>
            <a:r>
              <a:rPr lang="ru-RU" sz="32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/>
            </a:r>
            <a:br>
              <a:rPr lang="ru-RU" sz="32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</a:br>
            <a:r>
              <a:rPr lang="ru-RU" sz="32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качества </a:t>
            </a:r>
            <a:r>
              <a:rPr lang="ru-RU" sz="32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образования </a:t>
            </a:r>
            <a:endParaRPr lang="ru-RU" sz="3200" b="1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результаты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ГИА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результаты участия во Всероссийских проверочных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работах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данные промежуточной аттестации (четвертная, полугодовая), внутреннего мониторинга образовательных достижений обучающихся с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ЗПР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данные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итогам посещения уроков, элективных курсов и курсов по выбору, внеурочных мероприятий, занятий системы дополнительного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образования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результаты интегративных показателей освоения программы коррекционной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работы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анализ деятельности специалистов сопровождения и деятельности психолого-педагогического консилиума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ППк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социологические опросы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05205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Образовательный результат ребенка с ЗПР </a:t>
            </a:r>
            <a:r>
              <a:rPr lang="ru-RU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 может оцениваться вне совокупности </a:t>
            </a:r>
            <a:r>
              <a:rPr lang="ru-RU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создаваемых для него специальных условий получения образования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ru-RU" dirty="0" smtClean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0" indent="0">
              <a:buNone/>
            </a:pPr>
            <a:endParaRPr lang="ru-RU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0" indent="0">
              <a:buNone/>
            </a:pPr>
            <a:endParaRPr lang="ru-RU" dirty="0" smtClean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0" indent="0" algn="ctr">
              <a:buNone/>
            </a:pPr>
            <a:r>
              <a:rPr lang="ru-RU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Полное обеспечение 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</a:rPr>
              <a:t>образовательной организацией всех требований стандарта, соответствия созданных условий, которые своевременно корригируются и дополняются, особым образовательным потребностям ребенка</a:t>
            </a:r>
            <a:endParaRPr lang="ru-RU" dirty="0"/>
          </a:p>
        </p:txBody>
      </p:sp>
      <p:sp>
        <p:nvSpPr>
          <p:cNvPr id="4" name="Стрелка вниз 3"/>
          <p:cNvSpPr/>
          <p:nvPr/>
        </p:nvSpPr>
        <p:spPr>
          <a:xfrm>
            <a:off x="5991498" y="1968138"/>
            <a:ext cx="484632" cy="1135162"/>
          </a:xfrm>
          <a:prstGeom prst="downArrow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324801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2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Направления </a:t>
            </a:r>
            <a:r>
              <a:rPr lang="ru-RU" sz="32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системы оценки </a:t>
            </a:r>
            <a:r>
              <a:rPr lang="ru-RU" sz="32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качества образовательных результатов </a:t>
            </a:r>
            <a:endParaRPr lang="ru-RU" sz="3200" b="1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оценка 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качества </a:t>
            </a:r>
            <a:r>
              <a:rPr lang="ru-RU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разработанной адаптированной программы</a:t>
            </a:r>
            <a:endParaRPr lang="ru-RU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оценка 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качества организации урочной и внеурочной деятельности обучающихся с </a:t>
            </a:r>
            <a:r>
              <a:rPr lang="ru-RU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ЗПР</a:t>
            </a:r>
            <a:endParaRPr lang="ru-RU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оценка 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образовательных результатов </a:t>
            </a:r>
            <a:r>
              <a:rPr lang="ru-RU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обучающихся</a:t>
            </a:r>
            <a:endParaRPr lang="ru-RU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оценка 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кадровых условий реализации АООП </a:t>
            </a:r>
            <a:r>
              <a:rPr lang="ru-RU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ООО</a:t>
            </a:r>
            <a:endParaRPr lang="ru-RU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07663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Оценка предполагает </a:t>
            </a:r>
            <a:endParaRPr lang="ru-RU" sz="3600" b="1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ru-RU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соотносительный 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анализ результативности освоения </a:t>
            </a:r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предметной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и коррекционно-развивающей областей, </a:t>
            </a:r>
            <a:endParaRPr lang="ru-RU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ru-RU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определение 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уровня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сформированности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личностных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и </a:t>
            </a:r>
            <a:r>
              <a:rPr lang="ru-RU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метапредметных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результатов, </a:t>
            </a:r>
            <a:endParaRPr lang="ru-RU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ru-RU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определение 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уровня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сформированности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навыков жизненной компетентности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уровня познавательного, эмоционального и личностного развития ребенка.</a:t>
            </a:r>
            <a:endParaRPr lang="ru-RU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088375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2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Оценка достижения планируемых результатов освоения обучающимися с ЗПР АООП ООО в образовательном процессе </a:t>
            </a:r>
            <a:r>
              <a:rPr lang="ru-RU" sz="32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включает</a:t>
            </a:r>
            <a:endParaRPr lang="ru-RU" sz="3200" b="1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indent="449580" algn="just">
              <a:lnSpc>
                <a:spcPct val="107000"/>
              </a:lnSpc>
              <a:spcAft>
                <a:spcPts val="800"/>
              </a:spcAft>
            </a:pPr>
            <a:r>
              <a:rPr lang="ru-RU" sz="32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стартовое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endParaRPr lang="ru-RU" sz="3200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49580" algn="just">
              <a:lnSpc>
                <a:spcPct val="107000"/>
              </a:lnSpc>
              <a:spcAft>
                <a:spcPts val="800"/>
              </a:spcAft>
            </a:pPr>
            <a:r>
              <a:rPr lang="ru-RU" sz="32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текущее 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(формирующее и рубежное), </a:t>
            </a:r>
            <a:endParaRPr lang="ru-RU" sz="3200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49580" algn="just">
              <a:lnSpc>
                <a:spcPct val="107000"/>
              </a:lnSpc>
              <a:spcAft>
                <a:spcPts val="800"/>
              </a:spcAft>
            </a:pP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</a:t>
            </a:r>
            <a:r>
              <a:rPr lang="ru-RU" sz="32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ромежуточное, </a:t>
            </a:r>
          </a:p>
          <a:p>
            <a:pPr indent="449580" algn="just">
              <a:lnSpc>
                <a:spcPct val="107000"/>
              </a:lnSpc>
              <a:spcAft>
                <a:spcPts val="800"/>
              </a:spcAft>
            </a:pPr>
            <a:r>
              <a:rPr lang="ru-RU" sz="32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итоговое 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оценивание.</a:t>
            </a:r>
            <a:endParaRPr lang="ru-RU" sz="3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002777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1009</TotalTime>
  <Words>586</Words>
  <Application>Microsoft Office PowerPoint</Application>
  <PresentationFormat>Широкоэкранный</PresentationFormat>
  <Paragraphs>84</Paragraphs>
  <Slides>17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24" baseType="lpstr">
      <vt:lpstr>Arial</vt:lpstr>
      <vt:lpstr>Arial Black</vt:lpstr>
      <vt:lpstr>Calibri</vt:lpstr>
      <vt:lpstr>Calibri Light</vt:lpstr>
      <vt:lpstr>Liberation Serif</vt:lpstr>
      <vt:lpstr>Times New Roman</vt:lpstr>
      <vt:lpstr>Тема Office</vt:lpstr>
      <vt:lpstr>  Система оценки планируемых результатов обучающихся с ЗПР  по адаптированной основной общеобразовательной программе основного общего образования  </vt:lpstr>
      <vt:lpstr>Презентация PowerPoint</vt:lpstr>
      <vt:lpstr>Презентация PowerPoint</vt:lpstr>
      <vt:lpstr> Основные параметры,   заложенные в основу системы оценки   качества образования  </vt:lpstr>
      <vt:lpstr>Источники данных для оценки  качества образования </vt:lpstr>
      <vt:lpstr>Образовательный результат ребенка с ЗПР не может оцениваться вне совокупности создаваемых для него специальных условий получения образования</vt:lpstr>
      <vt:lpstr>Направления системы оценки качества образовательных результатов </vt:lpstr>
      <vt:lpstr>Оценка предполагает </vt:lpstr>
      <vt:lpstr>Оценка достижения планируемых результатов освоения обучающимися с ЗПР АООП ООО в образовательном процессе включает</vt:lpstr>
      <vt:lpstr>Стартовое оценивание  (в начале уч. года)</vt:lpstr>
      <vt:lpstr>Текущее оценивание  </vt:lpstr>
      <vt:lpstr>Промежуточное                                         Итоговое  оценивание  (на  конец уч. года)                                    оценивание  </vt:lpstr>
      <vt:lpstr>Средства оценивания предметных результатов:</vt:lpstr>
      <vt:lpstr>Дифференцированные задания</vt:lpstr>
      <vt:lpstr>Важно!!!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Организационный раздел адаптированной образовательной программы основного общего образования содержит:</dc:title>
  <dc:creator>User</dc:creator>
  <cp:lastModifiedBy>user</cp:lastModifiedBy>
  <cp:revision>102</cp:revision>
  <cp:lastPrinted>2021-02-16T01:38:45Z</cp:lastPrinted>
  <dcterms:created xsi:type="dcterms:W3CDTF">2020-02-25T14:05:36Z</dcterms:created>
  <dcterms:modified xsi:type="dcterms:W3CDTF">2021-11-30T07:54:50Z</dcterms:modified>
</cp:coreProperties>
</file>