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8" r:id="rId14"/>
    <p:sldId id="299" r:id="rId15"/>
    <p:sldId id="277" r:id="rId16"/>
  </p:sldIdLst>
  <p:sldSz cx="9144000" cy="5143500" type="screen16x9"/>
  <p:notesSz cx="6858000" cy="9144000"/>
  <p:embeddedFontLst>
    <p:embeddedFont>
      <p:font typeface="Lato" panose="020B06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4F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Google Shape;4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83;gf7b2e473b3_0_20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5" name="Google Shape;84;gf7b2e473b3_0_208:notes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7411" name="Заметки 2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9459" name="Заметки 2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pSp>
        <p:nvGrpSpPr>
          <p:cNvPr id="5" name="Google Shape;11;p2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6" name="Google Shape;12;p2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3;p2"/>
            <p:cNvSpPr>
              <a:spLocks noChangeArrowheads="1"/>
            </p:cNvSpPr>
            <p:nvPr/>
          </p:nvSpPr>
          <p:spPr bwMode="auto">
            <a:xfrm rot="-5400000">
              <a:off x="4836342" y="2333223"/>
              <a:ext cx="25200" cy="5367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" name="Google Shape;16;p2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97B37B-9D87-4C8D-AD41-E75DCA35E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23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tx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4;p11"/>
          <p:cNvGrpSpPr>
            <a:grpSpLocks/>
          </p:cNvGrpSpPr>
          <p:nvPr/>
        </p:nvGrpSpPr>
        <p:grpSpPr bwMode="auto">
          <a:xfrm>
            <a:off x="830263" y="4168775"/>
            <a:ext cx="746125" cy="46038"/>
            <a:chOff x="4580561" y="2589004"/>
            <a:chExt cx="1064464" cy="25200"/>
          </a:xfrm>
        </p:grpSpPr>
        <p:sp>
          <p:nvSpPr>
            <p:cNvPr id="5" name="Google Shape;75;p11"/>
            <p:cNvSpPr>
              <a:spLocks noChangeArrowheads="1"/>
            </p:cNvSpPr>
            <p:nvPr/>
          </p:nvSpPr>
          <p:spPr bwMode="auto"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6" name="Google Shape;76;p11"/>
            <p:cNvSpPr>
              <a:spLocks noChangeArrowheads="1"/>
            </p:cNvSpPr>
            <p:nvPr/>
          </p:nvSpPr>
          <p:spPr bwMode="auto">
            <a:xfrm rot="-5400000">
              <a:off x="4836342" y="2333223"/>
              <a:ext cx="25200" cy="536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9;p11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B8C84A-AE41-43C2-9BBD-4C75C15002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85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BB64-2268-4718-85CB-1230D713B3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6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tx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8;p3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4" name="Google Shape;19;p3"/>
            <p:cNvSpPr>
              <a:spLocks noChangeArrowheads="1"/>
            </p:cNvSpPr>
            <p:nvPr/>
          </p:nvSpPr>
          <p:spPr bwMode="auto"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5" name="Google Shape;20;p3"/>
            <p:cNvSpPr>
              <a:spLocks noChangeArrowheads="1"/>
            </p:cNvSpPr>
            <p:nvPr/>
          </p:nvSpPr>
          <p:spPr bwMode="auto">
            <a:xfrm rot="-5400000">
              <a:off x="4836342" y="2333223"/>
              <a:ext cx="25200" cy="536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22;p3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6EF3A9-B9E9-4775-B246-34B17B11E0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59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4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pSp>
        <p:nvGrpSpPr>
          <p:cNvPr id="5" name="Google Shape;25;p4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6" name="Google Shape;26;p4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7;p4"/>
            <p:cNvSpPr>
              <a:spLocks noChangeArrowheads="1"/>
            </p:cNvSpPr>
            <p:nvPr/>
          </p:nvSpPr>
          <p:spPr bwMode="auto">
            <a:xfrm rot="-5400000">
              <a:off x="4836342" y="2333223"/>
              <a:ext cx="25200" cy="5367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30;p4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FC3759-C356-40DE-8250-ED5959D79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7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5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pSp>
        <p:nvGrpSpPr>
          <p:cNvPr id="6" name="Google Shape;33;p5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7" name="Google Shape;34;p5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5;p5"/>
            <p:cNvSpPr>
              <a:spLocks noChangeArrowheads="1"/>
            </p:cNvSpPr>
            <p:nvPr/>
          </p:nvSpPr>
          <p:spPr bwMode="auto">
            <a:xfrm rot="-5400000">
              <a:off x="4836342" y="2333223"/>
              <a:ext cx="25200" cy="5367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39;p5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EF1BC9-BDB7-41C0-97F3-49FBADD145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0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6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pSp>
        <p:nvGrpSpPr>
          <p:cNvPr id="4" name="Google Shape;42;p6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5" name="Google Shape;43;p6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4;p6"/>
            <p:cNvSpPr>
              <a:spLocks noChangeArrowheads="1"/>
            </p:cNvSpPr>
            <p:nvPr/>
          </p:nvSpPr>
          <p:spPr bwMode="auto">
            <a:xfrm rot="-5400000">
              <a:off x="4836342" y="2333223"/>
              <a:ext cx="25200" cy="5367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" name="Google Shape;46;p6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F4CD0D-6F5E-4698-9141-F925F5B13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06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;p7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pSp>
        <p:nvGrpSpPr>
          <p:cNvPr id="5" name="Google Shape;49;p7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6" name="Google Shape;50;p7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1;p7"/>
            <p:cNvSpPr>
              <a:spLocks noChangeArrowheads="1"/>
            </p:cNvSpPr>
            <p:nvPr/>
          </p:nvSpPr>
          <p:spPr bwMode="auto">
            <a:xfrm rot="-5400000">
              <a:off x="4836342" y="2333223"/>
              <a:ext cx="25200" cy="5367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54;p7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9078E6-DFFA-4D4C-A209-7F52710942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45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EB56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6;p8"/>
          <p:cNvGrpSpPr>
            <a:grpSpLocks/>
          </p:cNvGrpSpPr>
          <p:nvPr/>
        </p:nvGrpSpPr>
        <p:grpSpPr bwMode="auto">
          <a:xfrm>
            <a:off x="830263" y="4168775"/>
            <a:ext cx="746125" cy="46038"/>
            <a:chOff x="4580561" y="2589004"/>
            <a:chExt cx="1064464" cy="25200"/>
          </a:xfrm>
        </p:grpSpPr>
        <p:sp>
          <p:nvSpPr>
            <p:cNvPr id="4" name="Google Shape;57;p8"/>
            <p:cNvSpPr>
              <a:spLocks noChangeArrowheads="1"/>
            </p:cNvSpPr>
            <p:nvPr/>
          </p:nvSpPr>
          <p:spPr bwMode="auto"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5" name="Google Shape;58;p8"/>
            <p:cNvSpPr>
              <a:spLocks noChangeArrowheads="1"/>
            </p:cNvSpPr>
            <p:nvPr/>
          </p:nvSpPr>
          <p:spPr bwMode="auto">
            <a:xfrm rot="-5400000">
              <a:off x="4836342" y="2333223"/>
              <a:ext cx="25200" cy="536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60;p8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262E3D-692C-45E5-ACC1-A1F0D4DC75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9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;p9"/>
          <p:cNvSpPr>
            <a:spLocks noChangeArrowheads="1"/>
          </p:cNvSpPr>
          <p:nvPr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pSp>
        <p:nvGrpSpPr>
          <p:cNvPr id="6" name="Google Shape;63;p9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7" name="Google Shape;64;p9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65;p9"/>
            <p:cNvSpPr>
              <a:spLocks noChangeArrowheads="1"/>
            </p:cNvSpPr>
            <p:nvPr/>
          </p:nvSpPr>
          <p:spPr bwMode="auto">
            <a:xfrm rot="-5400000">
              <a:off x="4836342" y="2333223"/>
              <a:ext cx="25200" cy="5367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69;p9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682B9-BEB2-4E32-9ED4-37EC7AF015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516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6EE6-FCE7-4943-B68B-E773B356B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6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8" name="Google Shape;8;p1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 smtClean="0">
                <a:solidFill>
                  <a:schemeClr val="accent1"/>
                </a:solidFill>
                <a:latin typeface="Lato" pitchFamily="34" charset="0"/>
                <a:cs typeface="Lato" pitchFamily="34" charset="0"/>
                <a:sym typeface="Lato" pitchFamily="34" charset="0"/>
              </a:defRPr>
            </a:lvl1pPr>
          </a:lstStyle>
          <a:p>
            <a:pPr>
              <a:defRPr/>
            </a:pPr>
            <a:fld id="{326D7735-8E1F-4B53-98ED-FB802A522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69" r:id="rId9"/>
    <p:sldLayoutId id="2147483979" r:id="rId10"/>
    <p:sldLayoutId id="21474839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86;p1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1312863"/>
            <a:ext cx="7689850" cy="1357312"/>
          </a:xfrm>
          <a:solidFill>
            <a:srgbClr val="C3D4F3">
              <a:alpha val="784"/>
            </a:srgbClr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сформированности метапредметных результатов обучающихся, осваивающих адаптированную основную общеобразовательную программу основного общего образования обучающихся с ЗПР</a:t>
            </a:r>
          </a:p>
        </p:txBody>
      </p:sp>
      <p:sp>
        <p:nvSpPr>
          <p:cNvPr id="12291" name="Google Shape;88;p13"/>
          <p:cNvSpPr txBox="1">
            <a:spLocks noChangeArrowheads="1"/>
          </p:cNvSpPr>
          <p:nvPr/>
        </p:nvSpPr>
        <p:spPr bwMode="auto">
          <a:xfrm>
            <a:off x="357188" y="500063"/>
            <a:ext cx="8923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государственное бюджетное общеобразовательное учреждение Свердловской области </a:t>
            </a:r>
          </a:p>
          <a:p>
            <a:pPr algn="ctr" eaLnBrk="1" hangingPunct="1"/>
            <a:r>
              <a:rPr lang="ru-RU" altLang="ru-RU" sz="1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«Екатеринбургская школа № 9, реализующая адаптированные основные общеобразовательные программы»</a:t>
            </a:r>
            <a:endParaRPr lang="ru-RU" altLang="ru-RU" sz="1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292" name="Google Shape;89;p13"/>
          <p:cNvSpPr txBox="1">
            <a:spLocks noChangeArrowheads="1"/>
          </p:cNvSpPr>
          <p:nvPr/>
        </p:nvSpPr>
        <p:spPr bwMode="auto">
          <a:xfrm>
            <a:off x="1619250" y="4575175"/>
            <a:ext cx="6065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Сухоносова Алена Александровна, педагог-психолог</a:t>
            </a:r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792413"/>
            <a:ext cx="35020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3817938"/>
            <a:ext cx="145891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 txBox="1">
            <a:spLocks noGrp="1" noChangeArrowheads="1"/>
          </p:cNvSpPr>
          <p:nvPr>
            <p:ph type="title"/>
          </p:nvPr>
        </p:nvSpPr>
        <p:spPr>
          <a:xfrm>
            <a:off x="727075" y="0"/>
            <a:ext cx="7689850" cy="534988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smtClean="0">
                <a:latin typeface="Times New Roman" panose="02020603050405020304" pitchFamily="18" charset="0"/>
                <a:cs typeface="Calibri" panose="020F0502020204030204" pitchFamily="34" charset="0"/>
              </a:rPr>
              <a:t>Познавательные УУД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3350" y="1260475"/>
            <a:ext cx="3816350" cy="3579813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6088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алгоритму, в соответствии с установленными правилами.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анализировать, обобщать, сравнивать предметы окружающей действительности.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устанавливать причинно-следственные связи.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и объяснение</a:t>
            </a: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крытого смысла.</a:t>
            </a:r>
            <a:endParaRPr lang="ru-RU" altLang="ru-RU" sz="1200" b="1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7"/>
          <p:cNvSpPr/>
          <p:nvPr/>
        </p:nvSpPr>
        <p:spPr>
          <a:xfrm>
            <a:off x="3759200" y="1300163"/>
            <a:ext cx="1084263" cy="534987"/>
          </a:xfrm>
          <a:prstGeom prst="right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: вправо 8"/>
          <p:cNvSpPr/>
          <p:nvPr/>
        </p:nvSpPr>
        <p:spPr>
          <a:xfrm>
            <a:off x="3759200" y="2801938"/>
            <a:ext cx="1084263" cy="536575"/>
          </a:xfrm>
          <a:prstGeom prst="right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: вправо 9"/>
          <p:cNvSpPr/>
          <p:nvPr/>
        </p:nvSpPr>
        <p:spPr>
          <a:xfrm>
            <a:off x="3759200" y="4305300"/>
            <a:ext cx="1084263" cy="534988"/>
          </a:xfrm>
          <a:prstGeom prst="right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9575" y="1974850"/>
            <a:ext cx="3513138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446088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«Наблюдения»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Л.Ф. Тихомировой  </a:t>
            </a:r>
          </a:p>
          <a:p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«Исключи слова»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«Изучение  </a:t>
            </a:r>
          </a:p>
          <a:p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скорости мышления»</a:t>
            </a:r>
            <a:endParaRPr lang="ru-RU" altLang="ru-RU" sz="1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интеллектуального  </a:t>
            </a:r>
          </a:p>
          <a:p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потенциала П. Ржичан </a:t>
            </a:r>
            <a:endParaRPr lang="ru-RU" altLang="ru-RU" sz="1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77888"/>
            <a:ext cx="90360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80963"/>
            <a:ext cx="785495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9288"/>
            <a:ext cx="873601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688" y="3717925"/>
            <a:ext cx="1454150" cy="823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</a:p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уч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года.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9163" y="1978025"/>
            <a:ext cx="1454150" cy="823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</a:p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уч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года.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4275" y="923925"/>
            <a:ext cx="1538288" cy="15557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результатов. Заполнение мониторинга. Планирование работы на следующий уч.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0688" y="2432050"/>
            <a:ext cx="1454150" cy="1625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результатов. Заполнение мониторинга. Корректировка рабочих программ.</a:t>
            </a:r>
          </a:p>
        </p:txBody>
      </p:sp>
      <p:sp>
        <p:nvSpPr>
          <p:cNvPr id="9" name="Овал 8"/>
          <p:cNvSpPr/>
          <p:nvPr/>
        </p:nvSpPr>
        <p:spPr>
          <a:xfrm>
            <a:off x="3173811" y="2019300"/>
            <a:ext cx="2763982" cy="15655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</a:t>
            </a:r>
          </a:p>
        </p:txBody>
      </p:sp>
      <p:sp>
        <p:nvSpPr>
          <p:cNvPr id="10" name="Стрелка: изогнутая вниз 9"/>
          <p:cNvSpPr/>
          <p:nvPr/>
        </p:nvSpPr>
        <p:spPr>
          <a:xfrm rot="19734508">
            <a:off x="327312" y="1665575"/>
            <a:ext cx="1884220" cy="953365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изогнутая вниз 10"/>
          <p:cNvSpPr/>
          <p:nvPr/>
        </p:nvSpPr>
        <p:spPr>
          <a:xfrm rot="20763778">
            <a:off x="2408980" y="934114"/>
            <a:ext cx="1884220" cy="953365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низ 11"/>
          <p:cNvSpPr/>
          <p:nvPr/>
        </p:nvSpPr>
        <p:spPr>
          <a:xfrm rot="21152093">
            <a:off x="5171081" y="1129600"/>
            <a:ext cx="1369753" cy="804127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низ 12"/>
          <p:cNvSpPr/>
          <p:nvPr/>
        </p:nvSpPr>
        <p:spPr>
          <a:xfrm rot="20191705">
            <a:off x="6857505" y="223440"/>
            <a:ext cx="1369753" cy="894919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 txBox="1">
            <a:spLocks noGrp="1" noChangeArrowheads="1"/>
          </p:cNvSpPr>
          <p:nvPr>
            <p:ph type="title"/>
          </p:nvPr>
        </p:nvSpPr>
        <p:spPr>
          <a:xfrm>
            <a:off x="727075" y="2303463"/>
            <a:ext cx="7689850" cy="536575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9525"/>
            <a:ext cx="7688262" cy="5349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низ 4"/>
          <p:cNvSpPr/>
          <p:nvPr/>
        </p:nvSpPr>
        <p:spPr>
          <a:xfrm>
            <a:off x="4432300" y="762000"/>
            <a:ext cx="414338" cy="500063"/>
          </a:xfrm>
          <a:prstGeom prst="down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1500188" y="1325563"/>
            <a:ext cx="63214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освоенные обучающимися универсальные учебные действия</a:t>
            </a:r>
          </a:p>
        </p:txBody>
      </p:sp>
      <p:sp>
        <p:nvSpPr>
          <p:cNvPr id="12" name="Стрелка: вниз 11"/>
          <p:cNvSpPr/>
          <p:nvPr/>
        </p:nvSpPr>
        <p:spPr>
          <a:xfrm rot="19110771">
            <a:off x="6116638" y="2220913"/>
            <a:ext cx="479425" cy="601662"/>
          </a:xfrm>
          <a:prstGeom prst="down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: вниз 12"/>
          <p:cNvSpPr/>
          <p:nvPr/>
        </p:nvSpPr>
        <p:spPr>
          <a:xfrm>
            <a:off x="4400550" y="1831975"/>
            <a:ext cx="479425" cy="601663"/>
          </a:xfrm>
          <a:prstGeom prst="down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: вниз 13"/>
          <p:cNvSpPr/>
          <p:nvPr/>
        </p:nvSpPr>
        <p:spPr>
          <a:xfrm rot="2296670">
            <a:off x="2716213" y="2244725"/>
            <a:ext cx="477837" cy="601663"/>
          </a:xfrm>
          <a:prstGeom prst="down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76338" y="3063875"/>
            <a:ext cx="1933575" cy="561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</a:rPr>
              <a:t>Познавательные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40138" y="2546350"/>
            <a:ext cx="1933575" cy="560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</a:rPr>
              <a:t>Регулятивные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34088" y="3063875"/>
            <a:ext cx="1933575" cy="561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</a:rPr>
              <a:t>Коммуникативные</a:t>
            </a: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4460081" y="1431132"/>
            <a:ext cx="358775" cy="554196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3" y="803275"/>
            <a:ext cx="7689850" cy="5349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 результаты отражают:</a:t>
            </a:r>
            <a:endParaRPr lang="ru-RU" dirty="0"/>
          </a:p>
        </p:txBody>
      </p:sp>
      <p:sp>
        <p:nvSpPr>
          <p:cNvPr id="15363" name="Текст 2"/>
          <p:cNvSpPr txBox="1">
            <a:spLocks noGrp="1" noChangeArrowheads="1"/>
          </p:cNvSpPr>
          <p:nvPr>
            <p:ph type="body" idx="1"/>
          </p:nvPr>
        </p:nvSpPr>
        <p:spPr>
          <a:xfrm>
            <a:off x="549275" y="1754188"/>
            <a:ext cx="8045450" cy="2524125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освоенные обучающимися с ЗПР межпредметные понятия и универсальные учебные действия;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способность их использования в учебной, познавательной и социальной практике;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самостоятельность планирования и осуществления учебной деятельности и организации учебного сотрудничества с педагогами и сверстниками;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построение индивидуальной образовательной траектории.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382588"/>
            <a:ext cx="7688263" cy="841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 результаты достигаются аккумулированием результатов всех составляющих программы и отражают: </a:t>
            </a: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Текст 5"/>
          <p:cNvSpPr txBox="1">
            <a:spLocks noGrp="1" noChangeArrowheads="1"/>
          </p:cNvSpPr>
          <p:nvPr>
            <p:ph type="body" idx="1"/>
          </p:nvPr>
        </p:nvSpPr>
        <p:spPr>
          <a:xfrm>
            <a:off x="442913" y="1300163"/>
            <a:ext cx="8258175" cy="3919537"/>
          </a:xfrm>
        </p:spPr>
        <p:txBody>
          <a:bodyPr>
            <a:no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·"/>
              <a:defRPr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самостоятельно определять цели обучения, ставить и формулировать для себя новые задачи в учебе и познавательной деятельности, развивать мотивы и интересы своей познавательной деятельности;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·"/>
              <a:defRPr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самостоятельно планировать пути достижения целей, в том числе альтернативные, осознанно выбирать наиболее эффективные способы решения учебных и познавательных задач; </a:t>
            </a:r>
          </a:p>
          <a:p>
            <a:pPr marL="0" indent="2667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·"/>
              <a:defRPr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соотносить свои действия с планируемыми результатами, осуществлять контроль своей деятельности в процессе достижения результата, определять способы действий в рамках предложенных условий и требований, корректировать свои действия в соответствии с изменяющейся ситуацией; </a:t>
            </a:r>
          </a:p>
          <a:p>
            <a:pPr marL="0" indent="2667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·"/>
              <a:defRPr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оценивать правильность выполнения учебной задачи, собственные возможности ее решения; </a:t>
            </a:r>
          </a:p>
          <a:p>
            <a:pPr marL="0" indent="2667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·"/>
              <a:defRPr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основами самоконтроля, самооценки, принятия решений и осуществления осознанного выбора в учебной и познавательной деятельности; </a:t>
            </a:r>
          </a:p>
          <a:p>
            <a:pPr marL="0" indent="2667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·"/>
              <a:defRPr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(индуктивное, дедуктивное и по аналогии) и делать выводы; </a:t>
            </a:r>
          </a:p>
          <a:p>
            <a:pPr marL="0" indent="2667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·"/>
              <a:defRPr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создавать, применять и преобразовывать знаки и символы, модели и схемы для решения учебных и познавательных задач;</a:t>
            </a:r>
          </a:p>
          <a:p>
            <a:pPr marL="0" indent="2667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382588"/>
            <a:ext cx="7688263" cy="841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 результаты достигаются аккумулированием результатов всех составляющих программы и отражают: </a:t>
            </a: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Текст 5"/>
          <p:cNvSpPr txBox="1">
            <a:spLocks noGrp="1" noChangeArrowheads="1"/>
          </p:cNvSpPr>
          <p:nvPr>
            <p:ph type="body" idx="1"/>
          </p:nvPr>
        </p:nvSpPr>
        <p:spPr>
          <a:xfrm>
            <a:off x="442913" y="1704975"/>
            <a:ext cx="8258175" cy="2792413"/>
          </a:xfrm>
        </p:spPr>
        <p:txBody>
          <a:bodyPr>
            <a:normAutofit fontScale="92500"/>
          </a:bodyPr>
          <a:lstStyle/>
          <a:p>
            <a:pPr marL="0" indent="2667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altLang="ru-RU" sz="1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altLang="ru-RU" sz="1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организовывать учебное сотрудничество и совместную деятельность с учителем и сверстниками; работать индивидуально и в группе: находить общее решение и разрешать конфликты на основе согласования позиций и учета интересов; формулировать, аргументировать и отстаивать свое мнение; </a:t>
            </a:r>
          </a:p>
          <a:p>
            <a:pPr marL="0" indent="2667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altLang="ru-RU" sz="1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altLang="ru-RU" sz="1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осознанно использовать речевые средства в соответствии с задачей коммуникации для выражения своих чувств, мыслей и потребностей; планирования и регуляции своей деятельности; владение устной и письменной речью, монологической контекстной речью; </a:t>
            </a:r>
          </a:p>
          <a:p>
            <a:pPr marL="0" indent="2667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altLang="ru-RU" sz="1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altLang="ru-RU" sz="1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и развитие компетентности в области использования информационно-коммуникационных технологий; развитие мотивации к овладению культурой активного пользования словарями и другими поисковыми системами; </a:t>
            </a:r>
          </a:p>
          <a:p>
            <a:pPr marL="0" indent="2667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altLang="ru-RU" sz="1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altLang="ru-RU" sz="1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и развитие экологического мышления, умение применять его в познавательной, коммуникативной, социальной практике и профессиональной ориентации.</a:t>
            </a:r>
          </a:p>
          <a:p>
            <a:pPr marL="0" indent="2667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altLang="ru-RU" sz="1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2667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ru-RU" altLang="ru-RU" sz="120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 txBox="1">
            <a:spLocks noGrp="1" noChangeArrowheads="1"/>
          </p:cNvSpPr>
          <p:nvPr>
            <p:ph type="body" idx="1"/>
          </p:nvPr>
        </p:nvSpPr>
        <p:spPr>
          <a:xfrm>
            <a:off x="966788" y="739775"/>
            <a:ext cx="7688262" cy="2262188"/>
          </a:xfrm>
        </p:spPr>
        <p:txBody>
          <a:bodyPr/>
          <a:lstStyle/>
          <a:p>
            <a:pPr marL="146050" indent="0" 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800" smtClean="0">
                <a:latin typeface="Times New Roman" panose="02020603050405020304" pitchFamily="18" charset="0"/>
                <a:cs typeface="Calibri" panose="020F0502020204030204" pitchFamily="34" charset="0"/>
              </a:rPr>
              <a:t>Диагностическое направление работы предполагает получение своевременной информации об индивидуально-психологических особенностях и динамике развития обучающихся с ЗПР,                          позволяет оценить результаты. 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273300"/>
            <a:ext cx="482441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75" y="536575"/>
            <a:ext cx="7689850" cy="534988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сформированности метапредметных результатов</a:t>
            </a:r>
            <a:endParaRPr lang="ru-RU" altLang="ru-RU" sz="2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: вниз 4"/>
          <p:cNvSpPr/>
          <p:nvPr/>
        </p:nvSpPr>
        <p:spPr>
          <a:xfrm rot="2665096">
            <a:off x="3206750" y="1457325"/>
            <a:ext cx="644525" cy="990600"/>
          </a:xfrm>
          <a:prstGeom prst="down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: вниз 7"/>
          <p:cNvSpPr/>
          <p:nvPr/>
        </p:nvSpPr>
        <p:spPr>
          <a:xfrm rot="19244346">
            <a:off x="5175250" y="1465263"/>
            <a:ext cx="644525" cy="990600"/>
          </a:xfrm>
          <a:prstGeom prst="down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84288" y="2216150"/>
            <a:ext cx="1738312" cy="11588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Начало учебного года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6018213" y="2216150"/>
            <a:ext cx="1657350" cy="1174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Конец  учебного года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3213100"/>
            <a:ext cx="27289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503613"/>
            <a:ext cx="16002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503613"/>
            <a:ext cx="16002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 noGrp="1" noChangeArrowheads="1"/>
          </p:cNvSpPr>
          <p:nvPr>
            <p:ph type="title"/>
          </p:nvPr>
        </p:nvSpPr>
        <p:spPr>
          <a:xfrm>
            <a:off x="727075" y="0"/>
            <a:ext cx="7689850" cy="534988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smtClean="0">
                <a:latin typeface="Times New Roman" panose="02020603050405020304" pitchFamily="18" charset="0"/>
                <a:cs typeface="Calibri" panose="020F0502020204030204" pitchFamily="34" charset="0"/>
              </a:rPr>
              <a:t>Коммуникативные УУД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8563" y="946150"/>
            <a:ext cx="3816350" cy="36576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6088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слушать и вступать в  </a:t>
            </a:r>
          </a:p>
          <a:p>
            <a:pPr indent="0">
              <a:defRPr/>
            </a:pPr>
            <a:r>
              <a:rPr lang="ru-RU" alt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диалог.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участвовать в коллективном обсуждении проблем.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Умение формулировать собственное мнение.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стоить продуктивное взаимодействие.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Сотрудничество со сверстниками и взрослыми.</a:t>
            </a:r>
            <a:endParaRPr lang="ru-RU" alt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Умение обращаться за помощью, давать обратную связь.</a:t>
            </a:r>
            <a:endParaRPr lang="ru-RU" alt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altLang="ru-RU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вправо 16"/>
          <p:cNvSpPr/>
          <p:nvPr/>
        </p:nvSpPr>
        <p:spPr>
          <a:xfrm>
            <a:off x="3594100" y="1458913"/>
            <a:ext cx="1084263" cy="534987"/>
          </a:xfrm>
          <a:prstGeom prst="right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: вправо 17"/>
          <p:cNvSpPr/>
          <p:nvPr/>
        </p:nvSpPr>
        <p:spPr>
          <a:xfrm>
            <a:off x="3594100" y="2508250"/>
            <a:ext cx="1084263" cy="534988"/>
          </a:xfrm>
          <a:prstGeom prst="right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: вправо 18"/>
          <p:cNvSpPr/>
          <p:nvPr/>
        </p:nvSpPr>
        <p:spPr>
          <a:xfrm>
            <a:off x="3594100" y="3556000"/>
            <a:ext cx="1084263" cy="534988"/>
          </a:xfrm>
          <a:prstGeom prst="right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3213" y="1727200"/>
            <a:ext cx="3125787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18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«Наблюдения»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«Социометрия»</a:t>
            </a:r>
          </a:p>
          <a:p>
            <a:pPr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(Дж. Морено)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«Капитан    </a:t>
            </a:r>
          </a:p>
          <a:p>
            <a:pPr indent="0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корабля» П. </a:t>
            </a:r>
            <a:r>
              <a:rPr lang="ru-RU" alt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Экблад</a:t>
            </a:r>
            <a:endParaRPr lang="ru-RU" alt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М. А. </a:t>
            </a:r>
          </a:p>
          <a:p>
            <a:pPr indent="0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Ступницкой</a:t>
            </a: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 noGrp="1" noChangeArrowheads="1"/>
          </p:cNvSpPr>
          <p:nvPr>
            <p:ph type="title"/>
          </p:nvPr>
        </p:nvSpPr>
        <p:spPr>
          <a:xfrm>
            <a:off x="727075" y="0"/>
            <a:ext cx="7689850" cy="534988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smtClean="0">
                <a:latin typeface="Times New Roman" panose="02020603050405020304" pitchFamily="18" charset="0"/>
                <a:cs typeface="Calibri" panose="020F0502020204030204" pitchFamily="34" charset="0"/>
              </a:rPr>
              <a:t>Регулятивные УУД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8563" y="534988"/>
            <a:ext cx="3816350" cy="44831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6088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Сформированность</a:t>
            </a: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навыков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саморегуляции</a:t>
            </a: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и самоконтроля.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Приём и сохранение учебной задачи.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Планирование своих действий в соответствии с поставленной задачей и условиями её реализации.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Осуществление пошагового и итогового контроля.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Осуществление коррекции на основе оценки и учёта характера сделанных ошибок.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Оценивание и восприятие правильности выполнения действий.</a:t>
            </a:r>
            <a:endParaRPr lang="ru-RU" altLang="ru-RU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111125" y="1930400"/>
            <a:ext cx="36845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6088">
              <a:tabLst>
                <a:tab pos="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tabLst>
                <a:tab pos="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tabLst>
                <a:tab pos="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tabLst>
                <a:tab pos="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tabLst>
                <a:tab pos="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«Наблюдения»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«Логические  </a:t>
            </a:r>
          </a:p>
          <a:p>
            <a:pPr indent="0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задачи» (</a:t>
            </a:r>
            <a:r>
              <a:rPr lang="ru-RU" alt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</a:t>
            </a: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З.)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произвольности </a:t>
            </a:r>
          </a:p>
          <a:p>
            <a:pPr indent="0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и контроля (Ю. А. </a:t>
            </a:r>
            <a:r>
              <a:rPr lang="ru-RU" alt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Афонькина</a:t>
            </a: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</a:t>
            </a:r>
          </a:p>
          <a:p>
            <a:pPr indent="0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Г. А. </a:t>
            </a:r>
            <a:r>
              <a:rPr lang="ru-RU" alt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Урунтаева</a:t>
            </a: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Стрелка: вправо 12"/>
          <p:cNvSpPr/>
          <p:nvPr/>
        </p:nvSpPr>
        <p:spPr>
          <a:xfrm>
            <a:off x="3594100" y="1458913"/>
            <a:ext cx="1084263" cy="534987"/>
          </a:xfrm>
          <a:prstGeom prst="right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: вправо 13"/>
          <p:cNvSpPr/>
          <p:nvPr/>
        </p:nvSpPr>
        <p:spPr>
          <a:xfrm>
            <a:off x="3594100" y="2535238"/>
            <a:ext cx="1084263" cy="534987"/>
          </a:xfrm>
          <a:prstGeom prst="right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: вправо 14"/>
          <p:cNvSpPr/>
          <p:nvPr/>
        </p:nvSpPr>
        <p:spPr>
          <a:xfrm>
            <a:off x="3546475" y="3684588"/>
            <a:ext cx="1084263" cy="534987"/>
          </a:xfrm>
          <a:prstGeom prst="rightArrow">
            <a:avLst/>
          </a:prstGeom>
          <a:solidFill>
            <a:srgbClr val="C3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714</Words>
  <Application>Microsoft Office PowerPoint</Application>
  <PresentationFormat>Экран (16:9)</PresentationFormat>
  <Paragraphs>80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Symbol</vt:lpstr>
      <vt:lpstr>Lato</vt:lpstr>
      <vt:lpstr>Calibri</vt:lpstr>
      <vt:lpstr>Times New Roman</vt:lpstr>
      <vt:lpstr>Arial</vt:lpstr>
      <vt:lpstr>Streamline</vt:lpstr>
      <vt:lpstr>Презентация PowerPoint</vt:lpstr>
      <vt:lpstr>Метапредметные результаты</vt:lpstr>
      <vt:lpstr>Метапредметные результаты отражают:</vt:lpstr>
      <vt:lpstr>Метапредметные результаты достигаются аккумулированием результатов всех составляющих программы и отражают:  </vt:lpstr>
      <vt:lpstr>Метапредметные результаты достигаются аккумулированием результатов всех составляющих программы и отражают:  </vt:lpstr>
      <vt:lpstr>Презентация PowerPoint</vt:lpstr>
      <vt:lpstr>Мониторинг сформированности метапредметных результатов</vt:lpstr>
      <vt:lpstr>Коммуникативные УУД</vt:lpstr>
      <vt:lpstr>Регулятивные УУД</vt:lpstr>
      <vt:lpstr>Познавательные УУД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Королёв</dc:creator>
  <cp:lastModifiedBy>user</cp:lastModifiedBy>
  <cp:revision>56</cp:revision>
  <dcterms:modified xsi:type="dcterms:W3CDTF">2021-11-30T03:46:13Z</dcterms:modified>
</cp:coreProperties>
</file>