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sldIdLst>
    <p:sldId id="256" r:id="rId2"/>
    <p:sldId id="265" r:id="rId3"/>
    <p:sldId id="257" r:id="rId4"/>
    <p:sldId id="258" r:id="rId5"/>
    <p:sldId id="259" r:id="rId6"/>
    <p:sldId id="272" r:id="rId7"/>
    <p:sldId id="260" r:id="rId8"/>
    <p:sldId id="261" r:id="rId9"/>
    <p:sldId id="262" r:id="rId10"/>
    <p:sldId id="267" r:id="rId11"/>
    <p:sldId id="271" r:id="rId12"/>
    <p:sldId id="264" r:id="rId13"/>
    <p:sldId id="266" r:id="rId14"/>
    <p:sldId id="268" r:id="rId15"/>
    <p:sldId id="269" r:id="rId16"/>
    <p:sldId id="270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79A91-2255-4074-80B5-FE49F70E2DBF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02963053-B64C-41C4-B74B-2D74F76849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605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79A91-2255-4074-80B5-FE49F70E2DBF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2963053-B64C-41C4-B74B-2D74F76849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25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79A91-2255-4074-80B5-FE49F70E2DBF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2963053-B64C-41C4-B74B-2D74F7684941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057851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79A91-2255-4074-80B5-FE49F70E2DBF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2963053-B64C-41C4-B74B-2D74F76849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9807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79A91-2255-4074-80B5-FE49F70E2DBF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2963053-B64C-41C4-B74B-2D74F768494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827933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79A91-2255-4074-80B5-FE49F70E2DBF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2963053-B64C-41C4-B74B-2D74F76849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9317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79A91-2255-4074-80B5-FE49F70E2DBF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63053-B64C-41C4-B74B-2D74F76849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8554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79A91-2255-4074-80B5-FE49F70E2DBF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63053-B64C-41C4-B74B-2D74F76849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679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79A91-2255-4074-80B5-FE49F70E2DBF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63053-B64C-41C4-B74B-2D74F76849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029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79A91-2255-4074-80B5-FE49F70E2DBF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2963053-B64C-41C4-B74B-2D74F76849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674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79A91-2255-4074-80B5-FE49F70E2DBF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2963053-B64C-41C4-B74B-2D74F76849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4298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79A91-2255-4074-80B5-FE49F70E2DBF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2963053-B64C-41C4-B74B-2D74F76849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891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79A91-2255-4074-80B5-FE49F70E2DBF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63053-B64C-41C4-B74B-2D74F76849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726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79A91-2255-4074-80B5-FE49F70E2DBF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63053-B64C-41C4-B74B-2D74F76849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789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79A91-2255-4074-80B5-FE49F70E2DBF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63053-B64C-41C4-B74B-2D74F76849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108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79A91-2255-4074-80B5-FE49F70E2DBF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2963053-B64C-41C4-B74B-2D74F76849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987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379A91-2255-4074-80B5-FE49F70E2DBF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02963053-B64C-41C4-B74B-2D74F76849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649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  <p:sldLayoutId id="214748372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hyperlink" Target="http://profvibor.ru/" TargetMode="Externa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paramult.ru/" TargetMode="Externa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proforientator.ru/" TargetMode="Externa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hyperlink" Target="http://proftime.edu.ru/" TargetMode="Externa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prof-test24.ru/" TargetMode="Externa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new.atlas100.ru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navigatum.ru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moeobrazovanie.ru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www.ucheba.ru/" TargetMode="Externa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hyperlink" Target="https://smartia.me/skills/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profilum.ru/" TargetMode="Externa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hyperlink" Target="https://proektoria.online/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32709" y="1940969"/>
            <a:ext cx="9144000" cy="23876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Интернет-ресурсы по </a:t>
            </a:r>
            <a:r>
              <a:rPr lang="ru-RU" sz="5400" b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профориентации</a:t>
            </a:r>
            <a:endParaRPr lang="ru-RU" sz="5400" b="1" dirty="0">
              <a:solidFill>
                <a:srgbClr val="0070C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54332" y="188279"/>
            <a:ext cx="9144000" cy="1655762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И МОЛОДЕЖНОЙ ПОЛИТИКИ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СВЕРДЛОВСКОЙ ОБЛАСТИ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общеобразовательное учреждение Свердловской области «Екатеринбургская школа № 9, реализующая адаптированные основные </a:t>
            </a:r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общеобразовательные программы»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38450" y="572838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Екатеринбург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672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ПрофВыбор.ру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6398034" cy="335406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>Сайт </a:t>
            </a:r>
            <a:r>
              <a:rPr lang="ru-RU" sz="2000" dirty="0">
                <a:solidFill>
                  <a:schemeClr val="tx1"/>
                </a:solidFill>
              </a:rPr>
              <a:t>центра социально-трудовой адаптации и профориентации «Гагаринский». На сайте содержится каталог профессий, тематические статьи о профессиях. На сайте </a:t>
            </a:r>
            <a:r>
              <a:rPr lang="ru-RU" sz="2000" dirty="0" smtClean="0">
                <a:solidFill>
                  <a:schemeClr val="tx1"/>
                </a:solidFill>
              </a:rPr>
              <a:t>дети </a:t>
            </a:r>
            <a:r>
              <a:rPr lang="ru-RU" sz="2000" dirty="0">
                <a:solidFill>
                  <a:schemeClr val="tx1"/>
                </a:solidFill>
              </a:rPr>
              <a:t>могут пройти </a:t>
            </a:r>
            <a:r>
              <a:rPr lang="ru-RU" sz="2000" dirty="0" err="1">
                <a:solidFill>
                  <a:schemeClr val="tx1"/>
                </a:solidFill>
              </a:rPr>
              <a:t>профориентационные</a:t>
            </a:r>
            <a:r>
              <a:rPr lang="ru-RU" sz="2000" dirty="0">
                <a:solidFill>
                  <a:schemeClr val="tx1"/>
                </a:solidFill>
              </a:rPr>
              <a:t> тесты, получить консультацию психолога, задать интересующие их вопросы на форуме. </a:t>
            </a:r>
          </a:p>
          <a:p>
            <a:pPr algn="just"/>
            <a:endParaRPr lang="ru-RU" sz="2000" dirty="0">
              <a:solidFill>
                <a:schemeClr val="tx1"/>
              </a:solidFill>
            </a:endParaRPr>
          </a:p>
          <a:p>
            <a:pPr algn="just"/>
            <a:r>
              <a:rPr lang="en-US" sz="2000" dirty="0" smtClean="0">
                <a:solidFill>
                  <a:schemeClr val="tx1"/>
                </a:solidFill>
                <a:hlinkClick r:id="rId2"/>
              </a:rPr>
              <a:t>http://profvibor.ru/</a:t>
            </a:r>
            <a:endParaRPr lang="ru-RU" sz="2000" dirty="0" smtClean="0">
              <a:solidFill>
                <a:schemeClr val="tx1"/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7956" y="531130"/>
            <a:ext cx="3724275" cy="733425"/>
          </a:xfrm>
        </p:spPr>
      </p:pic>
    </p:spTree>
    <p:extLst>
      <p:ext uri="{BB962C8B-B14F-4D97-AF65-F5344CB8AC3E}">
        <p14:creationId xmlns:p14="http://schemas.microsoft.com/office/powerpoint/2010/main" val="349473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Калейдоскоп 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профессий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5387839" cy="3354060"/>
          </a:xfrm>
        </p:spPr>
        <p:txBody>
          <a:bodyPr/>
          <a:lstStyle/>
          <a:p>
            <a:pPr algn="just"/>
            <a:r>
              <a:rPr lang="ru-RU" sz="2000" dirty="0">
                <a:solidFill>
                  <a:schemeClr val="tx1"/>
                </a:solidFill>
              </a:rPr>
              <a:t>Просто и понятно о профориентации и выборе профессии для малышей, старшеклассников, студентов, взрослых в формате коротких видео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</a:p>
          <a:p>
            <a:endParaRPr lang="ru-RU" dirty="0"/>
          </a:p>
          <a:p>
            <a:r>
              <a:rPr lang="en-US" dirty="0" smtClean="0">
                <a:hlinkClick r:id="rId2"/>
              </a:rPr>
              <a:t>https://paramult.ru/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851" y="449762"/>
            <a:ext cx="3659777" cy="1629585"/>
          </a:xfrm>
        </p:spPr>
      </p:pic>
    </p:spTree>
    <p:extLst>
      <p:ext uri="{BB962C8B-B14F-4D97-AF65-F5344CB8AC3E}">
        <p14:creationId xmlns:p14="http://schemas.microsoft.com/office/powerpoint/2010/main" val="198744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1701" y="1094373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2. Тестирование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194" y="2749331"/>
            <a:ext cx="2870699" cy="3798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18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Профориентатор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92924" y="2356272"/>
            <a:ext cx="7221636" cy="4079361"/>
          </a:xfrm>
        </p:spPr>
        <p:txBody>
          <a:bodyPr>
            <a:normAutofit/>
          </a:bodyPr>
          <a:lstStyle/>
          <a:p>
            <a:pPr algn="just"/>
            <a:r>
              <a:rPr lang="ru-RU" dirty="0">
                <a:solidFill>
                  <a:schemeClr val="tx1"/>
                </a:solidFill>
              </a:rPr>
              <a:t>Сайт центра тестирования и развития «Гуманитарные технологии». На сайте можно найти информацию о профессиях, получить оперативные новости о днях открытых дверей и образовательных выставках, пройти экспресс-</a:t>
            </a:r>
            <a:r>
              <a:rPr lang="ru-RU" dirty="0" err="1">
                <a:solidFill>
                  <a:schemeClr val="tx1"/>
                </a:solidFill>
              </a:rPr>
              <a:t>профориетационные</a:t>
            </a:r>
            <a:r>
              <a:rPr lang="ru-RU" dirty="0">
                <a:solidFill>
                  <a:schemeClr val="tx1"/>
                </a:solidFill>
              </a:rPr>
              <a:t> тесты. На этом сайте содержатся тематические статьи по вопросам выбора профессии. Приводится описание большого количества профессий, которые по различным рейтингам являются наиболее востребованными на современном рынке труда. В отдельном разделе есть описания вузов, профильных школ, подготовительных курсов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dirty="0">
              <a:solidFill>
                <a:schemeClr val="tx1"/>
              </a:solidFill>
            </a:endParaRPr>
          </a:p>
          <a:p>
            <a:r>
              <a:rPr lang="en-US" sz="2000" dirty="0" smtClean="0">
                <a:solidFill>
                  <a:schemeClr val="tx1"/>
                </a:solidFill>
                <a:hlinkClick r:id="rId2"/>
              </a:rPr>
              <a:t>https://proforientator.ru</a:t>
            </a:r>
            <a:endParaRPr lang="ru-RU" sz="2000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680" y="498020"/>
            <a:ext cx="3504134" cy="1858253"/>
          </a:xfrm>
        </p:spPr>
      </p:pic>
    </p:spTree>
    <p:extLst>
      <p:ext uri="{BB962C8B-B14F-4D97-AF65-F5344CB8AC3E}">
        <p14:creationId xmlns:p14="http://schemas.microsoft.com/office/powerpoint/2010/main" val="140963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выбирать 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профессию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92924" y="2200624"/>
            <a:ext cx="9146230" cy="417405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1900" dirty="0">
                <a:solidFill>
                  <a:schemeClr val="tx1"/>
                </a:solidFill>
              </a:rPr>
              <a:t>Сайт «Время выбрать профессию» </a:t>
            </a:r>
            <a:r>
              <a:rPr lang="ru-RU" sz="1900" u="sng" dirty="0">
                <a:solidFill>
                  <a:schemeClr val="tx1"/>
                </a:solidFill>
              </a:rPr>
              <a:t>Федерального института развития образования</a:t>
            </a:r>
            <a:r>
              <a:rPr lang="ru-RU" sz="1900" dirty="0">
                <a:solidFill>
                  <a:schemeClr val="tx1"/>
                </a:solidFill>
              </a:rPr>
              <a:t> адресован молодым людям, которые хотят правильно выбрать профессию, и взрослым – родителям, педагогам, психологам, работодателям – которые стараются им в этом помочь.</a:t>
            </a:r>
          </a:p>
          <a:p>
            <a:pPr algn="just"/>
            <a:r>
              <a:rPr lang="ru-RU" sz="1900" dirty="0" smtClean="0">
                <a:solidFill>
                  <a:schemeClr val="tx1"/>
                </a:solidFill>
              </a:rPr>
              <a:t>Можно </a:t>
            </a:r>
            <a:r>
              <a:rPr lang="ru-RU" sz="1900" dirty="0">
                <a:solidFill>
                  <a:schemeClr val="tx1"/>
                </a:solidFill>
              </a:rPr>
              <a:t>посмотреть видео </a:t>
            </a:r>
            <a:r>
              <a:rPr lang="ru-RU" sz="1900" u="sng" dirty="0">
                <a:solidFill>
                  <a:schemeClr val="tx1"/>
                </a:solidFill>
              </a:rPr>
              <a:t>«Стратегия выбора профессии»</a:t>
            </a:r>
            <a:r>
              <a:rPr lang="ru-RU" sz="1900" dirty="0">
                <a:solidFill>
                  <a:schemeClr val="tx1"/>
                </a:solidFill>
              </a:rPr>
              <a:t>, рекомендациями, пройти экспресс-диагностику по методике </a:t>
            </a:r>
            <a:r>
              <a:rPr lang="ru-RU" sz="1900" u="sng" dirty="0">
                <a:solidFill>
                  <a:schemeClr val="tx1"/>
                </a:solidFill>
              </a:rPr>
              <a:t>«Матрица выбора профессии»</a:t>
            </a:r>
            <a:r>
              <a:rPr lang="ru-RU" sz="1900" dirty="0">
                <a:solidFill>
                  <a:schemeClr val="tx1"/>
                </a:solidFill>
              </a:rPr>
              <a:t>, содержащей описание двухсот профессий.</a:t>
            </a:r>
          </a:p>
          <a:p>
            <a:pPr algn="just"/>
            <a:r>
              <a:rPr lang="ru-RU" sz="1900" dirty="0" smtClean="0">
                <a:solidFill>
                  <a:schemeClr val="tx1"/>
                </a:solidFill>
              </a:rPr>
              <a:t>Посмотреть видео</a:t>
            </a:r>
            <a:r>
              <a:rPr lang="ru-RU" sz="1900" dirty="0">
                <a:solidFill>
                  <a:schemeClr val="tx1"/>
                </a:solidFill>
              </a:rPr>
              <a:t> </a:t>
            </a:r>
            <a:r>
              <a:rPr lang="ru-RU" sz="1900" u="sng" dirty="0">
                <a:solidFill>
                  <a:schemeClr val="tx1"/>
                </a:solidFill>
              </a:rPr>
              <a:t>«Право на ошибку»</a:t>
            </a:r>
            <a:r>
              <a:rPr lang="ru-RU" sz="1900" dirty="0">
                <a:solidFill>
                  <a:schemeClr val="tx1"/>
                </a:solidFill>
              </a:rPr>
              <a:t> и </a:t>
            </a:r>
            <a:r>
              <a:rPr lang="ru-RU" sz="1900" dirty="0" smtClean="0">
                <a:solidFill>
                  <a:schemeClr val="tx1"/>
                </a:solidFill>
              </a:rPr>
              <a:t>познакомиться с методики </a:t>
            </a:r>
            <a:r>
              <a:rPr lang="ru-RU" sz="1900" dirty="0">
                <a:solidFill>
                  <a:schemeClr val="tx1"/>
                </a:solidFill>
              </a:rPr>
              <a:t>профессиональной диагностики.</a:t>
            </a:r>
          </a:p>
          <a:p>
            <a:pPr algn="just"/>
            <a:r>
              <a:rPr lang="ru-RU" sz="1900" dirty="0" smtClean="0">
                <a:solidFill>
                  <a:schemeClr val="tx1"/>
                </a:solidFill>
              </a:rPr>
              <a:t>Посмотреть видео</a:t>
            </a:r>
            <a:r>
              <a:rPr lang="ru-RU" sz="1900" dirty="0">
                <a:solidFill>
                  <a:schemeClr val="tx1"/>
                </a:solidFill>
              </a:rPr>
              <a:t> </a:t>
            </a:r>
            <a:r>
              <a:rPr lang="ru-RU" sz="1900" u="sng" dirty="0">
                <a:solidFill>
                  <a:schemeClr val="tx1"/>
                </a:solidFill>
              </a:rPr>
              <a:t>«Пути получения профессии»</a:t>
            </a:r>
            <a:r>
              <a:rPr lang="ru-RU" sz="1900" dirty="0">
                <a:solidFill>
                  <a:schemeClr val="tx1"/>
                </a:solidFill>
              </a:rPr>
              <a:t>, </a:t>
            </a:r>
            <a:r>
              <a:rPr lang="ru-RU" sz="1900" dirty="0" smtClean="0">
                <a:solidFill>
                  <a:schemeClr val="tx1"/>
                </a:solidFill>
              </a:rPr>
              <a:t>найти информацию </a:t>
            </a:r>
            <a:r>
              <a:rPr lang="ru-RU" sz="1900" dirty="0">
                <a:solidFill>
                  <a:schemeClr val="tx1"/>
                </a:solidFill>
              </a:rPr>
              <a:t>о рынке труда и уровнях профессионального образования</a:t>
            </a:r>
            <a:r>
              <a:rPr lang="ru-RU" sz="1900" dirty="0" smtClean="0">
                <a:solidFill>
                  <a:schemeClr val="tx1"/>
                </a:solidFill>
              </a:rPr>
              <a:t>.</a:t>
            </a:r>
          </a:p>
          <a:p>
            <a:endParaRPr lang="ru-RU" sz="1900" dirty="0">
              <a:solidFill>
                <a:schemeClr val="tx1"/>
              </a:solidFill>
            </a:endParaRPr>
          </a:p>
          <a:p>
            <a:r>
              <a:rPr lang="en-US" sz="2400" dirty="0" smtClean="0">
                <a:solidFill>
                  <a:schemeClr val="tx1"/>
                </a:solidFill>
                <a:hlinkClick r:id="rId2"/>
              </a:rPr>
              <a:t>http://proftime.edu.ru/</a:t>
            </a:r>
            <a:endParaRPr lang="ru-RU" sz="2400" dirty="0" smtClean="0">
              <a:solidFill>
                <a:schemeClr val="tx1"/>
              </a:solidFill>
            </a:endParaRPr>
          </a:p>
          <a:p>
            <a:endParaRPr lang="ru-RU" sz="1900" dirty="0">
              <a:solidFill>
                <a:schemeClr val="tx1"/>
              </a:solidFill>
            </a:endParaRPr>
          </a:p>
          <a:p>
            <a:endParaRPr lang="ru-RU" sz="1900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947" y="1567105"/>
            <a:ext cx="10858094" cy="409739"/>
          </a:xfrm>
        </p:spPr>
      </p:pic>
    </p:spTree>
    <p:extLst>
      <p:ext uri="{BB962C8B-B14F-4D97-AF65-F5344CB8AC3E}">
        <p14:creationId xmlns:p14="http://schemas.microsoft.com/office/powerpoint/2010/main" val="69320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Профориентация онлайн-тест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6049691" cy="3354060"/>
          </a:xfrm>
        </p:spPr>
        <p:txBody>
          <a:bodyPr>
            <a:normAutofit/>
          </a:bodyPr>
          <a:lstStyle/>
          <a:p>
            <a:pPr algn="just"/>
            <a:r>
              <a:rPr lang="ru-RU" sz="2000" dirty="0">
                <a:solidFill>
                  <a:schemeClr val="tx1"/>
                </a:solidFill>
              </a:rPr>
              <a:t>Лучшие тесты на профориентацию в формате онлайн помогут узнать профессию, характер, таланты, удачные направления в </a:t>
            </a:r>
            <a:r>
              <a:rPr lang="ru-RU" sz="2000" dirty="0" smtClean="0">
                <a:solidFill>
                  <a:schemeClr val="tx1"/>
                </a:solidFill>
              </a:rPr>
              <a:t>жизни.</a:t>
            </a:r>
          </a:p>
          <a:p>
            <a:pPr algn="just"/>
            <a:endParaRPr lang="ru-RU" sz="2000" dirty="0">
              <a:solidFill>
                <a:schemeClr val="tx1"/>
              </a:solidFill>
            </a:endParaRPr>
          </a:p>
          <a:p>
            <a:pPr algn="just"/>
            <a:r>
              <a:rPr lang="en-US" sz="2000" dirty="0" smtClean="0">
                <a:solidFill>
                  <a:schemeClr val="tx1"/>
                </a:solidFill>
                <a:hlinkClick r:id="rId2"/>
              </a:rPr>
              <a:t>https://prof-test24.ru/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2011" y="1713593"/>
            <a:ext cx="1786006" cy="1871054"/>
          </a:xfrm>
        </p:spPr>
      </p:pic>
    </p:spTree>
    <p:extLst>
      <p:ext uri="{BB962C8B-B14F-4D97-AF65-F5344CB8AC3E}">
        <p14:creationId xmlns:p14="http://schemas.microsoft.com/office/powerpoint/2010/main" val="271230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483" y="188595"/>
            <a:ext cx="7204409" cy="4052480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433845" y="5412013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Удачи!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00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31369" y="1111790"/>
            <a:ext cx="8911687" cy="128089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1. Знакомство с миром профессий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5" name="Объект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593" y="3627215"/>
            <a:ext cx="4651238" cy="2378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6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Атлас новых </a:t>
            </a:r>
            <a:r>
              <a:rPr lang="ru-RU" sz="40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профессий</a:t>
            </a:r>
            <a:endParaRPr lang="ru-RU" sz="40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50423" y="2024835"/>
            <a:ext cx="6505303" cy="3777622"/>
          </a:xfrm>
        </p:spPr>
        <p:txBody>
          <a:bodyPr/>
          <a:lstStyle/>
          <a:p>
            <a:pPr algn="just"/>
            <a:r>
              <a:rPr lang="ru-RU" sz="2000" dirty="0">
                <a:solidFill>
                  <a:schemeClr val="tx1"/>
                </a:solidFill>
              </a:rPr>
              <a:t>Атлас поможет понять, какие отрасли будут активно развиваться в ближайшие 15–20 лет, какие в них будут рождаться новые технологии, продукты, практики управления и какие новые специалисты потребуются работодателям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  <a:hlinkClick r:id="rId2"/>
              </a:rPr>
              <a:t>https://new.atlas100.ru/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4731" y="27260"/>
            <a:ext cx="3455806" cy="3995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43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Навигатум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0"/>
            <a:ext cx="3837485" cy="2257344"/>
          </a:xfrm>
        </p:spPr>
      </p:pic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2272739" y="2217188"/>
            <a:ext cx="6819010" cy="3354060"/>
          </a:xfrm>
        </p:spPr>
        <p:txBody>
          <a:bodyPr/>
          <a:lstStyle/>
          <a:p>
            <a:pPr algn="just"/>
            <a:r>
              <a:rPr lang="ru-RU" sz="2000" dirty="0">
                <a:solidFill>
                  <a:schemeClr val="tx1"/>
                </a:solidFill>
              </a:rPr>
              <a:t>Федеральный образовательный проект. Игровые инструменты профессионального и личностного самоопределения. Для педагогов материалы для системной профориентации и для создания идеальной траектории профориентации от 3,5 лет и до 65 лет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  <a:hlinkClick r:id="rId3"/>
              </a:rPr>
              <a:t>https://navigatum.ru/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35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MoeObrazovanie.ru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389" y="496835"/>
            <a:ext cx="3783257" cy="1153432"/>
          </a:xfrm>
        </p:spPr>
      </p:pic>
      <p:sp>
        <p:nvSpPr>
          <p:cNvPr id="10" name="Объект 9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6885714" cy="3354060"/>
          </a:xfrm>
        </p:spPr>
        <p:txBody>
          <a:bodyPr>
            <a:normAutofit/>
          </a:bodyPr>
          <a:lstStyle/>
          <a:p>
            <a:pPr algn="just"/>
            <a:r>
              <a:rPr lang="ru-RU" sz="2000" dirty="0">
                <a:solidFill>
                  <a:schemeClr val="tx1"/>
                </a:solidFill>
              </a:rPr>
              <a:t>И</a:t>
            </a:r>
            <a:r>
              <a:rPr lang="ru-RU" sz="2000" dirty="0" smtClean="0">
                <a:solidFill>
                  <a:schemeClr val="tx1"/>
                </a:solidFill>
              </a:rPr>
              <a:t>нтернет-портал </a:t>
            </a:r>
            <a:r>
              <a:rPr lang="ru-RU" sz="2000" dirty="0">
                <a:solidFill>
                  <a:schemeClr val="tx1"/>
                </a:solidFill>
              </a:rPr>
              <a:t>для </a:t>
            </a:r>
            <a:r>
              <a:rPr lang="ru-RU" sz="2000" dirty="0" smtClean="0">
                <a:solidFill>
                  <a:schemeClr val="tx1"/>
                </a:solidFill>
              </a:rPr>
              <a:t>поиска </a:t>
            </a:r>
            <a:r>
              <a:rPr lang="ru-RU" sz="2000" dirty="0">
                <a:solidFill>
                  <a:schemeClr val="tx1"/>
                </a:solidFill>
              </a:rPr>
              <a:t>информации о </a:t>
            </a:r>
            <a:r>
              <a:rPr lang="ru-RU" sz="2000" dirty="0" smtClean="0">
                <a:solidFill>
                  <a:schemeClr val="tx1"/>
                </a:solidFill>
              </a:rPr>
              <a:t>колледже и будущей профессии. </a:t>
            </a:r>
            <a:r>
              <a:rPr lang="ru-RU" sz="2000" dirty="0">
                <a:solidFill>
                  <a:schemeClr val="tx1"/>
                </a:solidFill>
              </a:rPr>
              <a:t>Ресурс содержит уроки по профориентации, которые участвовали во Всероссийском </a:t>
            </a:r>
            <a:r>
              <a:rPr lang="ru-RU" sz="2000" dirty="0" err="1">
                <a:solidFill>
                  <a:schemeClr val="tx1"/>
                </a:solidFill>
              </a:rPr>
              <a:t>профориентационном</a:t>
            </a:r>
            <a:r>
              <a:rPr lang="ru-RU" sz="2000" dirty="0">
                <a:solidFill>
                  <a:schemeClr val="tx1"/>
                </a:solidFill>
              </a:rPr>
              <a:t> конкурсе методических разработок «Экскурс в мир профессий</a:t>
            </a:r>
            <a:r>
              <a:rPr lang="ru-RU" sz="2000" dirty="0" smtClean="0">
                <a:solidFill>
                  <a:schemeClr val="tx1"/>
                </a:solidFill>
              </a:rPr>
              <a:t>».</a:t>
            </a:r>
          </a:p>
          <a:p>
            <a:endParaRPr lang="ru-RU" sz="2000" dirty="0"/>
          </a:p>
          <a:p>
            <a:r>
              <a:rPr lang="en-US" sz="2000" dirty="0" smtClean="0">
                <a:hlinkClick r:id="rId3"/>
              </a:rPr>
              <a:t>https://moeobrazovanie.ru/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15816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Учеба.ру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92924" y="2200623"/>
            <a:ext cx="6728959" cy="3808291"/>
          </a:xfrm>
        </p:spPr>
        <p:txBody>
          <a:bodyPr>
            <a:normAutofit/>
          </a:bodyPr>
          <a:lstStyle/>
          <a:p>
            <a:pPr algn="just"/>
            <a:r>
              <a:rPr lang="ru-RU" sz="1900" dirty="0">
                <a:solidFill>
                  <a:schemeClr val="tx1"/>
                </a:solidFill>
              </a:rPr>
              <a:t>На сайте представлено более 600 описаний наиболее востребованных на сегодняшний день профессий, квалифицированных по разделам. Кроме того, Учеба.ру – крупнейший портал, посвященный обучению и образованию, содержащий информацию о лучших вузах, школах, лицеях, детских садах Москвы и России. Образование за рубежом, рейтинги учебных заведений и предложения от репетиторов</a:t>
            </a:r>
            <a:r>
              <a:rPr lang="ru-RU" sz="19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900" dirty="0" smtClean="0">
              <a:solidFill>
                <a:schemeClr val="tx1"/>
              </a:solidFill>
            </a:endParaRPr>
          </a:p>
          <a:p>
            <a:r>
              <a:rPr lang="en-US" sz="2000" dirty="0" smtClean="0">
                <a:hlinkClick r:id="rId2"/>
              </a:rPr>
              <a:t>https://www.ucheba.ru/</a:t>
            </a:r>
            <a:endParaRPr lang="ru-RU" sz="20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3754" y="512691"/>
            <a:ext cx="3511550" cy="1082727"/>
          </a:xfrm>
        </p:spPr>
      </p:pic>
    </p:spTree>
    <p:extLst>
      <p:ext uri="{BB962C8B-B14F-4D97-AF65-F5344CB8AC3E}">
        <p14:creationId xmlns:p14="http://schemas.microsoft.com/office/powerpoint/2010/main" val="156013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Смартия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6002439" cy="3354060"/>
          </a:xfrm>
        </p:spPr>
        <p:txBody>
          <a:bodyPr>
            <a:normAutofit/>
          </a:bodyPr>
          <a:lstStyle/>
          <a:p>
            <a:pPr algn="just"/>
            <a:r>
              <a:rPr lang="ru-RU" sz="2000" dirty="0">
                <a:solidFill>
                  <a:schemeClr val="tx1"/>
                </a:solidFill>
              </a:rPr>
              <a:t>Данный ресурс позволяет школьникам тренировать ключевые умения, собирать для себя содержательные коллекции учебных материалов: из статей, тренингов, онлайн-курсов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2000" dirty="0">
              <a:solidFill>
                <a:schemeClr val="tx1"/>
              </a:solidFill>
            </a:endParaRPr>
          </a:p>
          <a:p>
            <a:pPr algn="just"/>
            <a:r>
              <a:rPr lang="en-US" sz="2000" dirty="0" smtClean="0">
                <a:solidFill>
                  <a:schemeClr val="tx1"/>
                </a:solidFill>
                <a:hlinkClick r:id="rId2"/>
              </a:rPr>
              <a:t>https://smartia.me/skills/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651" y="347697"/>
            <a:ext cx="3039938" cy="3039938"/>
          </a:xfrm>
        </p:spPr>
      </p:pic>
    </p:spTree>
    <p:extLst>
      <p:ext uri="{BB962C8B-B14F-4D97-AF65-F5344CB8AC3E}">
        <p14:creationId xmlns:p14="http://schemas.microsoft.com/office/powerpoint/2010/main" val="386082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Профилум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89213" y="2548966"/>
            <a:ext cx="6093234" cy="3354060"/>
          </a:xfrm>
        </p:spPr>
        <p:txBody>
          <a:bodyPr>
            <a:noAutofit/>
          </a:bodyPr>
          <a:lstStyle/>
          <a:p>
            <a:pPr algn="just"/>
            <a:r>
              <a:rPr lang="ru-RU" sz="2000" dirty="0">
                <a:solidFill>
                  <a:schemeClr val="tx1"/>
                </a:solidFill>
              </a:rPr>
              <a:t>Сервис профессиональной навигации, помогает сориентироваться в мире новых профессий, узнать диапазон зарплат, востребованность, требуемые компетенции, подбирает варианты подходящих видов деятельности, предлагает круг профессий на основе компетенций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2000" dirty="0">
              <a:solidFill>
                <a:schemeClr val="tx1"/>
              </a:solidFill>
            </a:endParaRPr>
          </a:p>
          <a:p>
            <a:pPr algn="just"/>
            <a:r>
              <a:rPr lang="en-US" sz="2000" dirty="0" smtClean="0">
                <a:solidFill>
                  <a:schemeClr val="tx1"/>
                </a:solidFill>
                <a:hlinkClick r:id="rId2"/>
              </a:rPr>
              <a:t>https://profilum.ru/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823" y="0"/>
            <a:ext cx="2992278" cy="2992278"/>
          </a:xfrm>
        </p:spPr>
      </p:pic>
    </p:spTree>
    <p:extLst>
      <p:ext uri="{BB962C8B-B14F-4D97-AF65-F5344CB8AC3E}">
        <p14:creationId xmlns:p14="http://schemas.microsoft.com/office/powerpoint/2010/main" val="333187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Проектория</a:t>
            </a:r>
            <a:endParaRPr lang="ru-RU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907178" y="1686817"/>
            <a:ext cx="7158446" cy="3381572"/>
          </a:xfrm>
        </p:spPr>
        <p:txBody>
          <a:bodyPr>
            <a:noAutofit/>
          </a:bodyPr>
          <a:lstStyle/>
          <a:p>
            <a:pPr algn="just"/>
            <a:r>
              <a:rPr lang="ru-RU" sz="2000" dirty="0">
                <a:solidFill>
                  <a:schemeClr val="tx1"/>
                </a:solidFill>
              </a:rPr>
              <a:t>Интерактивная цифровая платформа для профориентации </a:t>
            </a:r>
            <a:r>
              <a:rPr lang="ru-RU" sz="2000" dirty="0" smtClean="0">
                <a:solidFill>
                  <a:schemeClr val="tx1"/>
                </a:solidFill>
              </a:rPr>
              <a:t>школьников.</a:t>
            </a:r>
            <a:r>
              <a:rPr lang="ru-RU" sz="2000" dirty="0">
                <a:solidFill>
                  <a:schemeClr val="tx1"/>
                </a:solidFill>
              </a:rPr>
              <a:t> Представляет собой онлайн-площадку для коммуникации, выбора профессии и работы над проектными задачами, игровую платформу с конкурсами, опросами и </a:t>
            </a:r>
            <a:r>
              <a:rPr lang="ru-RU" sz="2000" dirty="0" err="1">
                <a:solidFill>
                  <a:schemeClr val="tx1"/>
                </a:solidFill>
              </a:rPr>
              <a:t>флешмобами</a:t>
            </a:r>
            <a:r>
              <a:rPr lang="ru-RU" sz="2000" dirty="0">
                <a:solidFill>
                  <a:schemeClr val="tx1"/>
                </a:solidFill>
              </a:rPr>
              <a:t>, а также интернет-издание с уникальным информационно-образовательным контентом</a:t>
            </a:r>
            <a:r>
              <a:rPr lang="ru-RU" sz="2000" dirty="0" smtClean="0">
                <a:solidFill>
                  <a:schemeClr val="tx1"/>
                </a:solidFill>
              </a:rPr>
              <a:t>. </a:t>
            </a:r>
            <a:r>
              <a:rPr lang="ru-RU" sz="2000" dirty="0">
                <a:solidFill>
                  <a:schemeClr val="tx1"/>
                </a:solidFill>
              </a:rPr>
              <a:t>Регулярные уроки по профессиональной навигации для старшеклассников проходят в режиме «онлайн</a:t>
            </a:r>
            <a:r>
              <a:rPr lang="ru-RU" sz="2000" dirty="0" smtClean="0">
                <a:solidFill>
                  <a:schemeClr val="tx1"/>
                </a:solidFill>
              </a:rPr>
              <a:t>».</a:t>
            </a:r>
          </a:p>
          <a:p>
            <a:pPr algn="just"/>
            <a:endParaRPr lang="ru-RU" sz="2000" dirty="0">
              <a:solidFill>
                <a:schemeClr val="tx1"/>
              </a:solidFill>
            </a:endParaRPr>
          </a:p>
          <a:p>
            <a:pPr algn="just"/>
            <a:r>
              <a:rPr lang="en-US" sz="2000" dirty="0" smtClean="0">
                <a:solidFill>
                  <a:schemeClr val="tx1"/>
                </a:solidFill>
                <a:hlinkClick r:id="rId2"/>
              </a:rPr>
              <a:t>https://proektoria.online/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5624" y="146857"/>
            <a:ext cx="2813481" cy="2017213"/>
          </a:xfrm>
        </p:spPr>
      </p:pic>
    </p:spTree>
    <p:extLst>
      <p:ext uri="{BB962C8B-B14F-4D97-AF65-F5344CB8AC3E}">
        <p14:creationId xmlns:p14="http://schemas.microsoft.com/office/powerpoint/2010/main" val="292198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119</TotalTime>
  <Words>444</Words>
  <Application>Microsoft Office PowerPoint</Application>
  <PresentationFormat>Широкоэкранный</PresentationFormat>
  <Paragraphs>62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Batang</vt:lpstr>
      <vt:lpstr>Arial</vt:lpstr>
      <vt:lpstr>Century Gothic</vt:lpstr>
      <vt:lpstr>Times New Roman</vt:lpstr>
      <vt:lpstr>Wingdings 3</vt:lpstr>
      <vt:lpstr>Легкий дым</vt:lpstr>
      <vt:lpstr>Интернет-ресурсы по профориентации</vt:lpstr>
      <vt:lpstr>1. Знакомство с миром профессий</vt:lpstr>
      <vt:lpstr>Атлас новых профессий</vt:lpstr>
      <vt:lpstr>Навигатум</vt:lpstr>
      <vt:lpstr>MoeObrazovanie.ru </vt:lpstr>
      <vt:lpstr>Учеба.ру</vt:lpstr>
      <vt:lpstr>Смартия</vt:lpstr>
      <vt:lpstr>Профилум</vt:lpstr>
      <vt:lpstr>Проектория</vt:lpstr>
      <vt:lpstr>ПрофВыбор.ру</vt:lpstr>
      <vt:lpstr>Калейдоскоп профессий</vt:lpstr>
      <vt:lpstr>2. Тестирование</vt:lpstr>
      <vt:lpstr>Профориентатор</vt:lpstr>
      <vt:lpstr>Время выбирать профессию</vt:lpstr>
      <vt:lpstr>Профориентация онлайн-тест</vt:lpstr>
      <vt:lpstr>Удачи!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Интернет-ресурсы по профориентации</dc:title>
  <dc:creator>Сергей</dc:creator>
  <cp:lastModifiedBy>user</cp:lastModifiedBy>
  <cp:revision>12</cp:revision>
  <dcterms:created xsi:type="dcterms:W3CDTF">2022-04-18T16:56:39Z</dcterms:created>
  <dcterms:modified xsi:type="dcterms:W3CDTF">2022-12-19T13:44:52Z</dcterms:modified>
</cp:coreProperties>
</file>