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99" r:id="rId3"/>
    <p:sldId id="298" r:id="rId4"/>
    <p:sldId id="300" r:id="rId5"/>
    <p:sldId id="314" r:id="rId6"/>
    <p:sldId id="301" r:id="rId7"/>
    <p:sldId id="302" r:id="rId8"/>
    <p:sldId id="303" r:id="rId9"/>
    <p:sldId id="312" r:id="rId10"/>
    <p:sldId id="313" r:id="rId11"/>
    <p:sldId id="306" r:id="rId12"/>
    <p:sldId id="307" r:id="rId13"/>
    <p:sldId id="308" r:id="rId14"/>
    <p:sldId id="309" r:id="rId15"/>
    <p:sldId id="310" r:id="rId16"/>
    <p:sldId id="311" r:id="rId17"/>
    <p:sldId id="287" r:id="rId18"/>
    <p:sldId id="276"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Лист1!$B$1</c:f>
              <c:strCache>
                <c:ptCount val="1"/>
                <c:pt idx="0">
                  <c:v>Столбец1</c:v>
                </c:pt>
              </c:strCache>
            </c:strRef>
          </c:tx>
          <c:invertIfNegative val="0"/>
          <c:cat>
            <c:strRef>
              <c:f>Лист1!$A$2:$A$5</c:f>
              <c:strCache>
                <c:ptCount val="4"/>
                <c:pt idx="0">
                  <c:v>Обобщение, сравнение, выводы</c:v>
                </c:pt>
                <c:pt idx="1">
                  <c:v>Работа с несплошным текстом</c:v>
                </c:pt>
                <c:pt idx="2">
                  <c:v>Смысловое чтение</c:v>
                </c:pt>
                <c:pt idx="3">
                  <c:v>Работа с поисковыми системами</c:v>
                </c:pt>
              </c:strCache>
            </c:strRef>
          </c:cat>
          <c:val>
            <c:numRef>
              <c:f>Лист1!$B$2:$B$5</c:f>
              <c:numCache>
                <c:formatCode>General</c:formatCode>
                <c:ptCount val="4"/>
              </c:numCache>
            </c:numRef>
          </c:val>
          <c:extLst>
            <c:ext xmlns:c16="http://schemas.microsoft.com/office/drawing/2014/chart" uri="{C3380CC4-5D6E-409C-BE32-E72D297353CC}">
              <c16:uniqueId val="{00000000-16D5-4E87-90CB-01777815B2F9}"/>
            </c:ext>
          </c:extLst>
        </c:ser>
        <c:ser>
          <c:idx val="1"/>
          <c:order val="1"/>
          <c:tx>
            <c:strRef>
              <c:f>Лист1!$C$1</c:f>
              <c:strCache>
                <c:ptCount val="1"/>
                <c:pt idx="0">
                  <c:v>Столбец2</c:v>
                </c:pt>
              </c:strCache>
            </c:strRef>
          </c:tx>
          <c:invertIfNegative val="0"/>
          <c:cat>
            <c:strRef>
              <c:f>Лист1!$A$2:$A$5</c:f>
              <c:strCache>
                <c:ptCount val="4"/>
                <c:pt idx="0">
                  <c:v>Обобщение, сравнение, выводы</c:v>
                </c:pt>
                <c:pt idx="1">
                  <c:v>Работа с несплошным текстом</c:v>
                </c:pt>
                <c:pt idx="2">
                  <c:v>Смысловое чтение</c:v>
                </c:pt>
                <c:pt idx="3">
                  <c:v>Работа с поисковыми системами</c:v>
                </c:pt>
              </c:strCache>
            </c:strRef>
          </c:cat>
          <c:val>
            <c:numRef>
              <c:f>Лист1!$C$2:$C$5</c:f>
              <c:numCache>
                <c:formatCode>General</c:formatCode>
                <c:ptCount val="4"/>
              </c:numCache>
            </c:numRef>
          </c:val>
          <c:extLst>
            <c:ext xmlns:c16="http://schemas.microsoft.com/office/drawing/2014/chart" uri="{C3380CC4-5D6E-409C-BE32-E72D297353CC}">
              <c16:uniqueId val="{00000001-16D5-4E87-90CB-01777815B2F9}"/>
            </c:ext>
          </c:extLst>
        </c:ser>
        <c:ser>
          <c:idx val="2"/>
          <c:order val="2"/>
          <c:tx>
            <c:strRef>
              <c:f>Лист1!$D$1</c:f>
              <c:strCache>
                <c:ptCount val="1"/>
                <c:pt idx="0">
                  <c:v>Столбец3</c:v>
                </c:pt>
              </c:strCache>
            </c:strRef>
          </c:tx>
          <c:invertIfNegative val="0"/>
          <c:cat>
            <c:strRef>
              <c:f>Лист1!$A$2:$A$5</c:f>
              <c:strCache>
                <c:ptCount val="4"/>
                <c:pt idx="0">
                  <c:v>Обобщение, сравнение, выводы</c:v>
                </c:pt>
                <c:pt idx="1">
                  <c:v>Работа с несплошным текстом</c:v>
                </c:pt>
                <c:pt idx="2">
                  <c:v>Смысловое чтение</c:v>
                </c:pt>
                <c:pt idx="3">
                  <c:v>Работа с поисковыми системами</c:v>
                </c:pt>
              </c:strCache>
            </c:strRef>
          </c:cat>
          <c:val>
            <c:numRef>
              <c:f>Лист1!$D$2:$D$5</c:f>
              <c:numCache>
                <c:formatCode>General</c:formatCode>
                <c:ptCount val="4"/>
              </c:numCache>
            </c:numRef>
          </c:val>
          <c:extLst>
            <c:ext xmlns:c16="http://schemas.microsoft.com/office/drawing/2014/chart" uri="{C3380CC4-5D6E-409C-BE32-E72D297353CC}">
              <c16:uniqueId val="{00000002-16D5-4E87-90CB-01777815B2F9}"/>
            </c:ext>
          </c:extLst>
        </c:ser>
        <c:ser>
          <c:idx val="3"/>
          <c:order val="3"/>
          <c:tx>
            <c:strRef>
              <c:f>Лист1!$E$1</c:f>
              <c:strCache>
                <c:ptCount val="1"/>
                <c:pt idx="0">
                  <c:v>Столбец4</c:v>
                </c:pt>
              </c:strCache>
            </c:strRef>
          </c:tx>
          <c:invertIfNegative val="0"/>
          <c:cat>
            <c:strRef>
              <c:f>Лист1!$A$2:$A$5</c:f>
              <c:strCache>
                <c:ptCount val="4"/>
                <c:pt idx="0">
                  <c:v>Обобщение, сравнение, выводы</c:v>
                </c:pt>
                <c:pt idx="1">
                  <c:v>Работа с несплошным текстом</c:v>
                </c:pt>
                <c:pt idx="2">
                  <c:v>Смысловое чтение</c:v>
                </c:pt>
                <c:pt idx="3">
                  <c:v>Работа с поисковыми системами</c:v>
                </c:pt>
              </c:strCache>
            </c:strRef>
          </c:cat>
          <c:val>
            <c:numRef>
              <c:f>Лист1!$E$2:$E$5</c:f>
              <c:numCache>
                <c:formatCode>General</c:formatCode>
                <c:ptCount val="4"/>
              </c:numCache>
            </c:numRef>
          </c:val>
          <c:extLst>
            <c:ext xmlns:c16="http://schemas.microsoft.com/office/drawing/2014/chart" uri="{C3380CC4-5D6E-409C-BE32-E72D297353CC}">
              <c16:uniqueId val="{00000003-16D5-4E87-90CB-01777815B2F9}"/>
            </c:ext>
          </c:extLst>
        </c:ser>
        <c:ser>
          <c:idx val="4"/>
          <c:order val="4"/>
          <c:tx>
            <c:strRef>
              <c:f>Лист1!$F$1</c:f>
              <c:strCache>
                <c:ptCount val="1"/>
                <c:pt idx="0">
                  <c:v>итого</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Лист1!$A$2:$A$5</c:f>
              <c:strCache>
                <c:ptCount val="4"/>
                <c:pt idx="0">
                  <c:v>Обобщение, сравнение, выводы</c:v>
                </c:pt>
                <c:pt idx="1">
                  <c:v>Работа с несплошным текстом</c:v>
                </c:pt>
                <c:pt idx="2">
                  <c:v>Смысловое чтение</c:v>
                </c:pt>
                <c:pt idx="3">
                  <c:v>Работа с поисковыми системами</c:v>
                </c:pt>
              </c:strCache>
            </c:strRef>
          </c:cat>
          <c:val>
            <c:numRef>
              <c:f>Лист1!$F$2:$F$5</c:f>
              <c:numCache>
                <c:formatCode>0%</c:formatCode>
                <c:ptCount val="4"/>
                <c:pt idx="0">
                  <c:v>0.25</c:v>
                </c:pt>
                <c:pt idx="1">
                  <c:v>0.38</c:v>
                </c:pt>
                <c:pt idx="2">
                  <c:v>0.2</c:v>
                </c:pt>
                <c:pt idx="3">
                  <c:v>0.33</c:v>
                </c:pt>
              </c:numCache>
            </c:numRef>
          </c:val>
          <c:extLst>
            <c:ext xmlns:c16="http://schemas.microsoft.com/office/drawing/2014/chart" uri="{C3380CC4-5D6E-409C-BE32-E72D297353CC}">
              <c16:uniqueId val="{00000004-16D5-4E87-90CB-01777815B2F9}"/>
            </c:ext>
          </c:extLst>
        </c:ser>
        <c:dLbls>
          <c:showLegendKey val="0"/>
          <c:showVal val="0"/>
          <c:showCatName val="0"/>
          <c:showSerName val="0"/>
          <c:showPercent val="0"/>
          <c:showBubbleSize val="0"/>
        </c:dLbls>
        <c:gapWidth val="150"/>
        <c:axId val="174433408"/>
        <c:axId val="174434944"/>
      </c:barChart>
      <c:catAx>
        <c:axId val="174433408"/>
        <c:scaling>
          <c:orientation val="minMax"/>
        </c:scaling>
        <c:delete val="0"/>
        <c:axPos val="b"/>
        <c:numFmt formatCode="General" sourceLinked="0"/>
        <c:majorTickMark val="out"/>
        <c:minorTickMark val="none"/>
        <c:tickLblPos val="nextTo"/>
        <c:txPr>
          <a:bodyPr/>
          <a:lstStyle/>
          <a:p>
            <a:pPr>
              <a:defRPr sz="1600"/>
            </a:pPr>
            <a:endParaRPr lang="ru-RU"/>
          </a:p>
        </c:txPr>
        <c:crossAx val="174434944"/>
        <c:crosses val="autoZero"/>
        <c:auto val="1"/>
        <c:lblAlgn val="ctr"/>
        <c:lblOffset val="100"/>
        <c:noMultiLvlLbl val="0"/>
      </c:catAx>
      <c:valAx>
        <c:axId val="174434944"/>
        <c:scaling>
          <c:orientation val="minMax"/>
        </c:scaling>
        <c:delete val="0"/>
        <c:axPos val="l"/>
        <c:majorGridlines/>
        <c:numFmt formatCode="General" sourceLinked="1"/>
        <c:majorTickMark val="out"/>
        <c:minorTickMark val="none"/>
        <c:tickLblPos val="nextTo"/>
        <c:crossAx val="174433408"/>
        <c:crosses val="autoZero"/>
        <c:crossBetween val="between"/>
      </c:valAx>
    </c:plotArea>
    <c:plotVisOnly val="1"/>
    <c:dispBlanksAs val="gap"/>
    <c:showDLblsOverMax val="0"/>
  </c:chart>
  <c:txPr>
    <a:bodyPr/>
    <a:lstStyle/>
    <a:p>
      <a:pPr>
        <a:defRPr sz="1800"/>
      </a:pPr>
      <a:endParaRPr lang="ru-RU"/>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433D67-29AB-43B5-9281-17035533FDEE}"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ru-RU"/>
        </a:p>
      </dgm:t>
    </dgm:pt>
    <dgm:pt modelId="{640FDC00-0895-48C2-AAA4-1CBDF422379A}">
      <dgm:prSet phldrT="[Текст]"/>
      <dgm:spPr>
        <a:solidFill>
          <a:schemeClr val="accent5"/>
        </a:solidFill>
      </dgm:spPr>
      <dgm:t>
        <a:bodyPr/>
        <a:lstStyle/>
        <a:p>
          <a:r>
            <a:rPr lang="ru-RU" dirty="0">
              <a:solidFill>
                <a:schemeClr val="tx1"/>
              </a:solidFill>
            </a:rPr>
            <a:t>Формирование у обучающихся ценностного отношения к языку </a:t>
          </a:r>
        </a:p>
      </dgm:t>
    </dgm:pt>
    <dgm:pt modelId="{4EB6531D-8F91-4969-B5C9-39C72343BC95}" type="parTrans" cxnId="{E322406E-3D57-4E02-9539-EAF87335A349}">
      <dgm:prSet/>
      <dgm:spPr/>
      <dgm:t>
        <a:bodyPr/>
        <a:lstStyle/>
        <a:p>
          <a:endParaRPr lang="ru-RU"/>
        </a:p>
      </dgm:t>
    </dgm:pt>
    <dgm:pt modelId="{2E953FC0-3821-4D79-ADA8-39D6AE092A37}" type="sibTrans" cxnId="{E322406E-3D57-4E02-9539-EAF87335A349}">
      <dgm:prSet/>
      <dgm:spPr/>
      <dgm:t>
        <a:bodyPr/>
        <a:lstStyle/>
        <a:p>
          <a:endParaRPr lang="ru-RU"/>
        </a:p>
      </dgm:t>
    </dgm:pt>
    <dgm:pt modelId="{843AF3DD-02C6-4A36-9D0B-59AB5D3BB47C}">
      <dgm:prSet phldrT="[Текст]"/>
      <dgm:spPr>
        <a:solidFill>
          <a:schemeClr val="accent4"/>
        </a:solidFill>
      </dgm:spPr>
      <dgm:t>
        <a:bodyPr/>
        <a:lstStyle/>
        <a:p>
          <a:r>
            <a:rPr lang="ru-RU" dirty="0">
              <a:solidFill>
                <a:schemeClr val="tx1"/>
              </a:solidFill>
            </a:rPr>
            <a:t>Обеспечение через чтение и изучение литературы культурной самоидентификации</a:t>
          </a:r>
        </a:p>
      </dgm:t>
    </dgm:pt>
    <dgm:pt modelId="{20D7A130-3B8F-491C-9B45-B202B7A1194A}" type="parTrans" cxnId="{F0133CFA-1A21-44A3-AA39-FFC9043EFCAE}">
      <dgm:prSet/>
      <dgm:spPr/>
      <dgm:t>
        <a:bodyPr/>
        <a:lstStyle/>
        <a:p>
          <a:endParaRPr lang="ru-RU"/>
        </a:p>
      </dgm:t>
    </dgm:pt>
    <dgm:pt modelId="{81923DDE-B833-4BD8-9F72-DD6E35A36CBB}" type="sibTrans" cxnId="{F0133CFA-1A21-44A3-AA39-FFC9043EFCAE}">
      <dgm:prSet/>
      <dgm:spPr/>
      <dgm:t>
        <a:bodyPr/>
        <a:lstStyle/>
        <a:p>
          <a:endParaRPr lang="ru-RU"/>
        </a:p>
      </dgm:t>
    </dgm:pt>
    <dgm:pt modelId="{A1148D27-F28E-4B95-97CA-A4E874ADE0B5}">
      <dgm:prSet phldrT="[Текст]"/>
      <dgm:spPr>
        <a:solidFill>
          <a:schemeClr val="accent3"/>
        </a:solidFill>
      </dgm:spPr>
      <dgm:t>
        <a:bodyPr/>
        <a:lstStyle/>
        <a:p>
          <a:r>
            <a:rPr lang="ru-RU" dirty="0">
              <a:solidFill>
                <a:schemeClr val="tx1"/>
              </a:solidFill>
            </a:rPr>
            <a:t>Овладение функциональной (читательской) грамотностью </a:t>
          </a:r>
        </a:p>
      </dgm:t>
    </dgm:pt>
    <dgm:pt modelId="{5CCCF3F5-A005-40B1-BE9E-068950759B8A}" type="parTrans" cxnId="{24387B92-A1D3-4864-8BE8-59A14DBE8A88}">
      <dgm:prSet/>
      <dgm:spPr/>
      <dgm:t>
        <a:bodyPr/>
        <a:lstStyle/>
        <a:p>
          <a:endParaRPr lang="ru-RU"/>
        </a:p>
      </dgm:t>
    </dgm:pt>
    <dgm:pt modelId="{743CEC7F-BFD4-45FE-B319-65C3583EA7A1}" type="sibTrans" cxnId="{24387B92-A1D3-4864-8BE8-59A14DBE8A88}">
      <dgm:prSet/>
      <dgm:spPr/>
      <dgm:t>
        <a:bodyPr/>
        <a:lstStyle/>
        <a:p>
          <a:endParaRPr lang="ru-RU"/>
        </a:p>
      </dgm:t>
    </dgm:pt>
    <dgm:pt modelId="{BBDAB068-0190-4031-B3EA-0468C146D465}">
      <dgm:prSet phldrT="[Текст]"/>
      <dgm:spPr>
        <a:solidFill>
          <a:schemeClr val="accent4"/>
        </a:solidFill>
      </dgm:spPr>
      <dgm:t>
        <a:bodyPr/>
        <a:lstStyle/>
        <a:p>
          <a:r>
            <a:rPr lang="ru-RU" dirty="0">
              <a:solidFill>
                <a:schemeClr val="tx1"/>
              </a:solidFill>
            </a:rPr>
            <a:t>Использование возможностей языка как средства коммуникации и средства познания</a:t>
          </a:r>
        </a:p>
      </dgm:t>
    </dgm:pt>
    <dgm:pt modelId="{F03B070E-3246-48CA-83E0-7ADD7BCCE331}" type="parTrans" cxnId="{F32B67BF-99E0-4767-A61C-F28217D4A935}">
      <dgm:prSet/>
      <dgm:spPr/>
      <dgm:t>
        <a:bodyPr/>
        <a:lstStyle/>
        <a:p>
          <a:endParaRPr lang="ru-RU"/>
        </a:p>
      </dgm:t>
    </dgm:pt>
    <dgm:pt modelId="{D2F6FDCD-3C04-41B1-89A6-0C889BF0877B}" type="sibTrans" cxnId="{F32B67BF-99E0-4767-A61C-F28217D4A935}">
      <dgm:prSet/>
      <dgm:spPr/>
      <dgm:t>
        <a:bodyPr/>
        <a:lstStyle/>
        <a:p>
          <a:endParaRPr lang="ru-RU"/>
        </a:p>
      </dgm:t>
    </dgm:pt>
    <dgm:pt modelId="{46839BBF-DEAC-4F0C-BAE9-59DA2C6DDC46}">
      <dgm:prSet phldrT="[Текст]"/>
      <dgm:spPr>
        <a:solidFill>
          <a:schemeClr val="accent3"/>
        </a:solidFill>
      </dgm:spPr>
      <dgm:t>
        <a:bodyPr/>
        <a:lstStyle/>
        <a:p>
          <a:r>
            <a:rPr lang="ru-RU" dirty="0">
              <a:solidFill>
                <a:schemeClr val="tx1"/>
              </a:solidFill>
            </a:rPr>
            <a:t>Развитие эмоциональной сферы личности, образного, ассоциативного и логического мышления</a:t>
          </a:r>
        </a:p>
      </dgm:t>
    </dgm:pt>
    <dgm:pt modelId="{3D5B4878-69B1-4FF5-8130-A068735139BE}" type="parTrans" cxnId="{6C122465-42AB-4DC4-8F1D-BA23FC94548C}">
      <dgm:prSet/>
      <dgm:spPr/>
      <dgm:t>
        <a:bodyPr/>
        <a:lstStyle/>
        <a:p>
          <a:endParaRPr lang="ru-RU"/>
        </a:p>
      </dgm:t>
    </dgm:pt>
    <dgm:pt modelId="{A221EB9F-11F3-4B90-9D58-FD5C96E84A68}" type="sibTrans" cxnId="{6C122465-42AB-4DC4-8F1D-BA23FC94548C}">
      <dgm:prSet/>
      <dgm:spPr/>
      <dgm:t>
        <a:bodyPr/>
        <a:lstStyle/>
        <a:p>
          <a:endParaRPr lang="ru-RU"/>
        </a:p>
      </dgm:t>
    </dgm:pt>
    <dgm:pt modelId="{B0C3F70F-EB21-4904-8784-23DFAF949A6D}" type="pres">
      <dgm:prSet presAssocID="{D1433D67-29AB-43B5-9281-17035533FDEE}" presName="Name0" presStyleCnt="0">
        <dgm:presLayoutVars>
          <dgm:dir/>
          <dgm:resizeHandles val="exact"/>
        </dgm:presLayoutVars>
      </dgm:prSet>
      <dgm:spPr/>
      <dgm:t>
        <a:bodyPr/>
        <a:lstStyle/>
        <a:p>
          <a:endParaRPr lang="ru-RU"/>
        </a:p>
      </dgm:t>
    </dgm:pt>
    <dgm:pt modelId="{FA822978-2101-4422-B67E-71EA731EEB0A}" type="pres">
      <dgm:prSet presAssocID="{D1433D67-29AB-43B5-9281-17035533FDEE}" presName="cycle" presStyleCnt="0"/>
      <dgm:spPr/>
    </dgm:pt>
    <dgm:pt modelId="{15F7890C-F99A-4DCA-8A97-58978406340A}" type="pres">
      <dgm:prSet presAssocID="{640FDC00-0895-48C2-AAA4-1CBDF422379A}" presName="nodeFirstNode" presStyleLbl="node1" presStyleIdx="0" presStyleCnt="5">
        <dgm:presLayoutVars>
          <dgm:bulletEnabled val="1"/>
        </dgm:presLayoutVars>
      </dgm:prSet>
      <dgm:spPr/>
      <dgm:t>
        <a:bodyPr/>
        <a:lstStyle/>
        <a:p>
          <a:endParaRPr lang="ru-RU"/>
        </a:p>
      </dgm:t>
    </dgm:pt>
    <dgm:pt modelId="{480305A6-3AB3-44B4-964D-A88A13526D6C}" type="pres">
      <dgm:prSet presAssocID="{2E953FC0-3821-4D79-ADA8-39D6AE092A37}" presName="sibTransFirstNode" presStyleLbl="bgShp" presStyleIdx="0" presStyleCnt="1"/>
      <dgm:spPr/>
      <dgm:t>
        <a:bodyPr/>
        <a:lstStyle/>
        <a:p>
          <a:endParaRPr lang="ru-RU"/>
        </a:p>
      </dgm:t>
    </dgm:pt>
    <dgm:pt modelId="{0E33663F-8EDC-484A-B981-6118A871E0D8}" type="pres">
      <dgm:prSet presAssocID="{843AF3DD-02C6-4A36-9D0B-59AB5D3BB47C}" presName="nodeFollowingNodes" presStyleLbl="node1" presStyleIdx="1" presStyleCnt="5">
        <dgm:presLayoutVars>
          <dgm:bulletEnabled val="1"/>
        </dgm:presLayoutVars>
      </dgm:prSet>
      <dgm:spPr/>
      <dgm:t>
        <a:bodyPr/>
        <a:lstStyle/>
        <a:p>
          <a:endParaRPr lang="ru-RU"/>
        </a:p>
      </dgm:t>
    </dgm:pt>
    <dgm:pt modelId="{51B9591F-9361-4D72-9F9E-D1C317D7D887}" type="pres">
      <dgm:prSet presAssocID="{A1148D27-F28E-4B95-97CA-A4E874ADE0B5}" presName="nodeFollowingNodes" presStyleLbl="node1" presStyleIdx="2" presStyleCnt="5">
        <dgm:presLayoutVars>
          <dgm:bulletEnabled val="1"/>
        </dgm:presLayoutVars>
      </dgm:prSet>
      <dgm:spPr/>
      <dgm:t>
        <a:bodyPr/>
        <a:lstStyle/>
        <a:p>
          <a:endParaRPr lang="ru-RU"/>
        </a:p>
      </dgm:t>
    </dgm:pt>
    <dgm:pt modelId="{87CCC6D4-A591-48AB-9F79-189424A53F58}" type="pres">
      <dgm:prSet presAssocID="{BBDAB068-0190-4031-B3EA-0468C146D465}" presName="nodeFollowingNodes" presStyleLbl="node1" presStyleIdx="3" presStyleCnt="5">
        <dgm:presLayoutVars>
          <dgm:bulletEnabled val="1"/>
        </dgm:presLayoutVars>
      </dgm:prSet>
      <dgm:spPr/>
      <dgm:t>
        <a:bodyPr/>
        <a:lstStyle/>
        <a:p>
          <a:endParaRPr lang="ru-RU"/>
        </a:p>
      </dgm:t>
    </dgm:pt>
    <dgm:pt modelId="{2276A808-887A-44A2-B63A-67EF7C488866}" type="pres">
      <dgm:prSet presAssocID="{46839BBF-DEAC-4F0C-BAE9-59DA2C6DDC46}" presName="nodeFollowingNodes" presStyleLbl="node1" presStyleIdx="4" presStyleCnt="5">
        <dgm:presLayoutVars>
          <dgm:bulletEnabled val="1"/>
        </dgm:presLayoutVars>
      </dgm:prSet>
      <dgm:spPr/>
      <dgm:t>
        <a:bodyPr/>
        <a:lstStyle/>
        <a:p>
          <a:endParaRPr lang="ru-RU"/>
        </a:p>
      </dgm:t>
    </dgm:pt>
  </dgm:ptLst>
  <dgm:cxnLst>
    <dgm:cxn modelId="{338ED335-DE4E-416F-BD3A-AB081FF8C5DC}" type="presOf" srcId="{BBDAB068-0190-4031-B3EA-0468C146D465}" destId="{87CCC6D4-A591-48AB-9F79-189424A53F58}" srcOrd="0" destOrd="0" presId="urn:microsoft.com/office/officeart/2005/8/layout/cycle3"/>
    <dgm:cxn modelId="{0D346237-2072-428A-B856-4247D863A572}" type="presOf" srcId="{D1433D67-29AB-43B5-9281-17035533FDEE}" destId="{B0C3F70F-EB21-4904-8784-23DFAF949A6D}" srcOrd="0" destOrd="0" presId="urn:microsoft.com/office/officeart/2005/8/layout/cycle3"/>
    <dgm:cxn modelId="{F0133CFA-1A21-44A3-AA39-FFC9043EFCAE}" srcId="{D1433D67-29AB-43B5-9281-17035533FDEE}" destId="{843AF3DD-02C6-4A36-9D0B-59AB5D3BB47C}" srcOrd="1" destOrd="0" parTransId="{20D7A130-3B8F-491C-9B45-B202B7A1194A}" sibTransId="{81923DDE-B833-4BD8-9F72-DD6E35A36CBB}"/>
    <dgm:cxn modelId="{24387B92-A1D3-4864-8BE8-59A14DBE8A88}" srcId="{D1433D67-29AB-43B5-9281-17035533FDEE}" destId="{A1148D27-F28E-4B95-97CA-A4E874ADE0B5}" srcOrd="2" destOrd="0" parTransId="{5CCCF3F5-A005-40B1-BE9E-068950759B8A}" sibTransId="{743CEC7F-BFD4-45FE-B319-65C3583EA7A1}"/>
    <dgm:cxn modelId="{6C122465-42AB-4DC4-8F1D-BA23FC94548C}" srcId="{D1433D67-29AB-43B5-9281-17035533FDEE}" destId="{46839BBF-DEAC-4F0C-BAE9-59DA2C6DDC46}" srcOrd="4" destOrd="0" parTransId="{3D5B4878-69B1-4FF5-8130-A068735139BE}" sibTransId="{A221EB9F-11F3-4B90-9D58-FD5C96E84A68}"/>
    <dgm:cxn modelId="{F32B67BF-99E0-4767-A61C-F28217D4A935}" srcId="{D1433D67-29AB-43B5-9281-17035533FDEE}" destId="{BBDAB068-0190-4031-B3EA-0468C146D465}" srcOrd="3" destOrd="0" parTransId="{F03B070E-3246-48CA-83E0-7ADD7BCCE331}" sibTransId="{D2F6FDCD-3C04-41B1-89A6-0C889BF0877B}"/>
    <dgm:cxn modelId="{E322406E-3D57-4E02-9539-EAF87335A349}" srcId="{D1433D67-29AB-43B5-9281-17035533FDEE}" destId="{640FDC00-0895-48C2-AAA4-1CBDF422379A}" srcOrd="0" destOrd="0" parTransId="{4EB6531D-8F91-4969-B5C9-39C72343BC95}" sibTransId="{2E953FC0-3821-4D79-ADA8-39D6AE092A37}"/>
    <dgm:cxn modelId="{CBFD3899-FAF8-4C17-AE63-D39E3A0AE5C7}" type="presOf" srcId="{2E953FC0-3821-4D79-ADA8-39D6AE092A37}" destId="{480305A6-3AB3-44B4-964D-A88A13526D6C}" srcOrd="0" destOrd="0" presId="urn:microsoft.com/office/officeart/2005/8/layout/cycle3"/>
    <dgm:cxn modelId="{D123EF96-B20D-4B2A-8FCD-4FB9F474515F}" type="presOf" srcId="{843AF3DD-02C6-4A36-9D0B-59AB5D3BB47C}" destId="{0E33663F-8EDC-484A-B981-6118A871E0D8}" srcOrd="0" destOrd="0" presId="urn:microsoft.com/office/officeart/2005/8/layout/cycle3"/>
    <dgm:cxn modelId="{560FFF90-5DBE-4AA7-A718-5535914419B5}" type="presOf" srcId="{46839BBF-DEAC-4F0C-BAE9-59DA2C6DDC46}" destId="{2276A808-887A-44A2-B63A-67EF7C488866}" srcOrd="0" destOrd="0" presId="urn:microsoft.com/office/officeart/2005/8/layout/cycle3"/>
    <dgm:cxn modelId="{1C099B6C-3764-4BFB-B825-1BCE111A271B}" type="presOf" srcId="{640FDC00-0895-48C2-AAA4-1CBDF422379A}" destId="{15F7890C-F99A-4DCA-8A97-58978406340A}" srcOrd="0" destOrd="0" presId="urn:microsoft.com/office/officeart/2005/8/layout/cycle3"/>
    <dgm:cxn modelId="{48251A2F-4F3D-4596-8298-BDE1D798B1F5}" type="presOf" srcId="{A1148D27-F28E-4B95-97CA-A4E874ADE0B5}" destId="{51B9591F-9361-4D72-9F9E-D1C317D7D887}" srcOrd="0" destOrd="0" presId="urn:microsoft.com/office/officeart/2005/8/layout/cycle3"/>
    <dgm:cxn modelId="{3D206117-2114-48DA-AFC5-0959668342B5}" type="presParOf" srcId="{B0C3F70F-EB21-4904-8784-23DFAF949A6D}" destId="{FA822978-2101-4422-B67E-71EA731EEB0A}" srcOrd="0" destOrd="0" presId="urn:microsoft.com/office/officeart/2005/8/layout/cycle3"/>
    <dgm:cxn modelId="{D477D9EC-729A-4630-89EC-B6216E222B45}" type="presParOf" srcId="{FA822978-2101-4422-B67E-71EA731EEB0A}" destId="{15F7890C-F99A-4DCA-8A97-58978406340A}" srcOrd="0" destOrd="0" presId="urn:microsoft.com/office/officeart/2005/8/layout/cycle3"/>
    <dgm:cxn modelId="{5427426A-2345-4949-A217-436A4A74BD1C}" type="presParOf" srcId="{FA822978-2101-4422-B67E-71EA731EEB0A}" destId="{480305A6-3AB3-44B4-964D-A88A13526D6C}" srcOrd="1" destOrd="0" presId="urn:microsoft.com/office/officeart/2005/8/layout/cycle3"/>
    <dgm:cxn modelId="{64BD8ADB-C8B9-4C33-A51F-E0A16CBEA5D1}" type="presParOf" srcId="{FA822978-2101-4422-B67E-71EA731EEB0A}" destId="{0E33663F-8EDC-484A-B981-6118A871E0D8}" srcOrd="2" destOrd="0" presId="urn:microsoft.com/office/officeart/2005/8/layout/cycle3"/>
    <dgm:cxn modelId="{09163BEB-AA82-451A-A82A-8DB7691FA349}" type="presParOf" srcId="{FA822978-2101-4422-B67E-71EA731EEB0A}" destId="{51B9591F-9361-4D72-9F9E-D1C317D7D887}" srcOrd="3" destOrd="0" presId="urn:microsoft.com/office/officeart/2005/8/layout/cycle3"/>
    <dgm:cxn modelId="{D24247C4-C4BB-407F-8CD4-68058B261A58}" type="presParOf" srcId="{FA822978-2101-4422-B67E-71EA731EEB0A}" destId="{87CCC6D4-A591-48AB-9F79-189424A53F58}" srcOrd="4" destOrd="0" presId="urn:microsoft.com/office/officeart/2005/8/layout/cycle3"/>
    <dgm:cxn modelId="{364750E8-ABFF-4AC6-8FBE-AE0A0B7D0B93}" type="presParOf" srcId="{FA822978-2101-4422-B67E-71EA731EEB0A}" destId="{2276A808-887A-44A2-B63A-67EF7C488866}"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59FF49A-7E9E-4347-8EBD-095070A6A2F4}"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ru-RU"/>
        </a:p>
      </dgm:t>
    </dgm:pt>
    <dgm:pt modelId="{B232F9A4-F490-4A23-ABB3-EBF9193A32B9}">
      <dgm:prSet phldrT="[Текст]" custT="1"/>
      <dgm:spPr>
        <a:solidFill>
          <a:schemeClr val="accent3"/>
        </a:solidFill>
      </dgm:spPr>
      <dgm:t>
        <a:bodyPr/>
        <a:lstStyle/>
        <a:p>
          <a:pPr algn="ctr"/>
          <a:endParaRPr lang="ru-RU" sz="1800" dirty="0" smtClean="0">
            <a:solidFill>
              <a:schemeClr val="tx1"/>
            </a:solidFill>
          </a:endParaRPr>
        </a:p>
        <a:p>
          <a:pPr algn="ctr"/>
          <a:r>
            <a:rPr lang="ru-RU" sz="1600" dirty="0" smtClean="0">
              <a:solidFill>
                <a:schemeClr val="tx1"/>
              </a:solidFill>
            </a:rPr>
            <a:t>умение обобщать,</a:t>
          </a:r>
        </a:p>
        <a:p>
          <a:pPr algn="ctr"/>
          <a:r>
            <a:rPr lang="ru-RU" sz="1600" dirty="0" smtClean="0">
              <a:solidFill>
                <a:schemeClr val="tx1"/>
              </a:solidFill>
            </a:rPr>
            <a:t> сравнивать,</a:t>
          </a:r>
        </a:p>
        <a:p>
          <a:pPr algn="ctr"/>
          <a:r>
            <a:rPr lang="ru-RU" sz="1600" dirty="0" smtClean="0">
              <a:solidFill>
                <a:schemeClr val="tx1"/>
              </a:solidFill>
            </a:rPr>
            <a:t> </a:t>
          </a:r>
          <a:r>
            <a:rPr lang="ru-RU" sz="1600" dirty="0" err="1" smtClean="0">
              <a:solidFill>
                <a:schemeClr val="tx1"/>
              </a:solidFill>
            </a:rPr>
            <a:t>систематизи-ровать</a:t>
          </a:r>
          <a:r>
            <a:rPr lang="ru-RU" sz="1600" dirty="0" smtClean="0">
              <a:solidFill>
                <a:schemeClr val="tx1"/>
              </a:solidFill>
            </a:rPr>
            <a:t>,</a:t>
          </a:r>
          <a:endParaRPr lang="ru-RU" sz="1600" dirty="0" smtClean="0">
            <a:solidFill>
              <a:schemeClr val="tx1"/>
            </a:solidFill>
          </a:endParaRPr>
        </a:p>
        <a:p>
          <a:pPr algn="ctr"/>
          <a:r>
            <a:rPr lang="ru-RU" sz="1600" dirty="0" smtClean="0">
              <a:solidFill>
                <a:schemeClr val="tx1"/>
              </a:solidFill>
            </a:rPr>
            <a:t> </a:t>
          </a:r>
          <a:r>
            <a:rPr lang="ru-RU" sz="1600" dirty="0" smtClean="0">
              <a:solidFill>
                <a:schemeClr val="tx1"/>
              </a:solidFill>
            </a:rPr>
            <a:t>анализировать,</a:t>
          </a:r>
          <a:endParaRPr lang="ru-RU" sz="1600" dirty="0" smtClean="0">
            <a:solidFill>
              <a:schemeClr val="tx1"/>
            </a:solidFill>
          </a:endParaRPr>
        </a:p>
        <a:p>
          <a:pPr algn="ctr"/>
          <a:r>
            <a:rPr lang="ru-RU" sz="1600" dirty="0" smtClean="0">
              <a:solidFill>
                <a:schemeClr val="tx1"/>
              </a:solidFill>
            </a:rPr>
            <a:t>находить причинно-следственные связи</a:t>
          </a:r>
          <a:endParaRPr lang="ru-RU" sz="1600" b="1" dirty="0">
            <a:solidFill>
              <a:schemeClr val="tx1"/>
            </a:solidFill>
          </a:endParaRPr>
        </a:p>
      </dgm:t>
    </dgm:pt>
    <dgm:pt modelId="{041E1198-ED8E-40A2-9EAC-22F2FD217291}" type="parTrans" cxnId="{C628E213-14FC-4732-91B5-A3A8840DFFF6}">
      <dgm:prSet/>
      <dgm:spPr/>
      <dgm:t>
        <a:bodyPr/>
        <a:lstStyle/>
        <a:p>
          <a:endParaRPr lang="ru-RU"/>
        </a:p>
      </dgm:t>
    </dgm:pt>
    <dgm:pt modelId="{61F5F125-00F3-4B17-9D65-A7A3E4993FDB}" type="sibTrans" cxnId="{C628E213-14FC-4732-91B5-A3A8840DFFF6}">
      <dgm:prSet/>
      <dgm:spPr/>
      <dgm:t>
        <a:bodyPr/>
        <a:lstStyle/>
        <a:p>
          <a:endParaRPr lang="ru-RU"/>
        </a:p>
      </dgm:t>
    </dgm:pt>
    <dgm:pt modelId="{44CC612C-D827-428E-87F1-C9DEE7B84572}">
      <dgm:prSet phldrT="[Текст]" custT="1"/>
      <dgm:spPr>
        <a:solidFill>
          <a:schemeClr val="accent4"/>
        </a:solidFill>
      </dgm:spPr>
      <dgm:t>
        <a:bodyPr/>
        <a:lstStyle/>
        <a:p>
          <a:r>
            <a:rPr lang="ru-RU" sz="1800" dirty="0" smtClean="0">
              <a:solidFill>
                <a:schemeClr val="tx1"/>
              </a:solidFill>
            </a:rPr>
            <a:t>умение работать с </a:t>
          </a:r>
          <a:r>
            <a:rPr lang="ru-RU" sz="1800" dirty="0" err="1" smtClean="0">
              <a:solidFill>
                <a:schemeClr val="tx1"/>
              </a:solidFill>
            </a:rPr>
            <a:t>несплошными</a:t>
          </a:r>
          <a:r>
            <a:rPr lang="ru-RU" sz="1800" dirty="0" smtClean="0">
              <a:solidFill>
                <a:schemeClr val="tx1"/>
              </a:solidFill>
            </a:rPr>
            <a:t> текстами</a:t>
          </a:r>
          <a:endParaRPr lang="ru-RU" sz="1800" b="1" dirty="0">
            <a:solidFill>
              <a:schemeClr val="tx1"/>
            </a:solidFill>
          </a:endParaRPr>
        </a:p>
      </dgm:t>
    </dgm:pt>
    <dgm:pt modelId="{4101D5BB-7DB4-4040-937D-2075BF34B59A}" type="parTrans" cxnId="{6A12C5AF-F0CD-4BED-8B40-C02041FAA1FC}">
      <dgm:prSet/>
      <dgm:spPr/>
      <dgm:t>
        <a:bodyPr/>
        <a:lstStyle/>
        <a:p>
          <a:endParaRPr lang="ru-RU"/>
        </a:p>
      </dgm:t>
    </dgm:pt>
    <dgm:pt modelId="{BF30CCCA-55E7-4AE4-B94A-6C4591BF7D83}" type="sibTrans" cxnId="{6A12C5AF-F0CD-4BED-8B40-C02041FAA1FC}">
      <dgm:prSet/>
      <dgm:spPr/>
      <dgm:t>
        <a:bodyPr/>
        <a:lstStyle/>
        <a:p>
          <a:endParaRPr lang="ru-RU"/>
        </a:p>
      </dgm:t>
    </dgm:pt>
    <dgm:pt modelId="{CC4EFDDF-9D97-4077-8BA8-1E7BB395E5CA}">
      <dgm:prSet phldrT="[Текст]" custT="1"/>
      <dgm:spPr>
        <a:solidFill>
          <a:schemeClr val="accent5"/>
        </a:solidFill>
      </dgm:spPr>
      <dgm:t>
        <a:bodyPr/>
        <a:lstStyle/>
        <a:p>
          <a:r>
            <a:rPr lang="ru-RU" sz="1800" dirty="0" smtClean="0">
              <a:solidFill>
                <a:schemeClr val="tx1"/>
              </a:solidFill>
            </a:rPr>
            <a:t>умение работать с поисковыми системами</a:t>
          </a:r>
          <a:endParaRPr lang="ru-RU" sz="1800" b="1" dirty="0">
            <a:solidFill>
              <a:schemeClr val="tx1"/>
            </a:solidFill>
          </a:endParaRPr>
        </a:p>
      </dgm:t>
    </dgm:pt>
    <dgm:pt modelId="{CD21C567-23E7-4DE6-9895-F4EF3D6B9FD3}" type="parTrans" cxnId="{913F21CC-1E8A-4F56-8EFA-BBB91FA8AD50}">
      <dgm:prSet/>
      <dgm:spPr/>
      <dgm:t>
        <a:bodyPr/>
        <a:lstStyle/>
        <a:p>
          <a:endParaRPr lang="ru-RU"/>
        </a:p>
      </dgm:t>
    </dgm:pt>
    <dgm:pt modelId="{1D06D613-C43D-479C-AC7D-70014283E210}" type="sibTrans" cxnId="{913F21CC-1E8A-4F56-8EFA-BBB91FA8AD50}">
      <dgm:prSet/>
      <dgm:spPr/>
      <dgm:t>
        <a:bodyPr/>
        <a:lstStyle/>
        <a:p>
          <a:endParaRPr lang="ru-RU"/>
        </a:p>
      </dgm:t>
    </dgm:pt>
    <dgm:pt modelId="{9A9E8ABE-EFAB-4ACD-87EC-31C0B1E6297D}">
      <dgm:prSet/>
      <dgm:spPr/>
      <dgm:t>
        <a:bodyPr/>
        <a:lstStyle/>
        <a:p>
          <a:r>
            <a:rPr lang="ru-RU" dirty="0" smtClean="0">
              <a:solidFill>
                <a:schemeClr val="tx1"/>
              </a:solidFill>
            </a:rPr>
            <a:t>смысловое чтение</a:t>
          </a:r>
          <a:endParaRPr lang="ru-RU" dirty="0">
            <a:solidFill>
              <a:schemeClr val="tx1"/>
            </a:solidFill>
          </a:endParaRPr>
        </a:p>
      </dgm:t>
    </dgm:pt>
    <dgm:pt modelId="{BD16F80E-DC14-42D5-9382-03EBF8DAEF74}" type="parTrans" cxnId="{2BD4D40F-957C-4175-9E09-AF6C02C3AE69}">
      <dgm:prSet/>
      <dgm:spPr/>
      <dgm:t>
        <a:bodyPr/>
        <a:lstStyle/>
        <a:p>
          <a:endParaRPr lang="ru-RU"/>
        </a:p>
      </dgm:t>
    </dgm:pt>
    <dgm:pt modelId="{7DFA9C1D-22B4-48B8-BE0A-951522A21125}" type="sibTrans" cxnId="{2BD4D40F-957C-4175-9E09-AF6C02C3AE69}">
      <dgm:prSet/>
      <dgm:spPr/>
      <dgm:t>
        <a:bodyPr/>
        <a:lstStyle/>
        <a:p>
          <a:endParaRPr lang="ru-RU"/>
        </a:p>
      </dgm:t>
    </dgm:pt>
    <dgm:pt modelId="{864709CD-4E14-4E54-BCF1-58365D8928C2}" type="pres">
      <dgm:prSet presAssocID="{A59FF49A-7E9E-4347-8EBD-095070A6A2F4}" presName="Name0" presStyleCnt="0">
        <dgm:presLayoutVars>
          <dgm:dir/>
          <dgm:resizeHandles val="exact"/>
        </dgm:presLayoutVars>
      </dgm:prSet>
      <dgm:spPr/>
      <dgm:t>
        <a:bodyPr/>
        <a:lstStyle/>
        <a:p>
          <a:endParaRPr lang="ru-RU"/>
        </a:p>
      </dgm:t>
    </dgm:pt>
    <dgm:pt modelId="{9F606044-578E-4F1B-8F29-396CE73A92C3}" type="pres">
      <dgm:prSet presAssocID="{B232F9A4-F490-4A23-ABB3-EBF9193A32B9}" presName="node" presStyleLbl="node1" presStyleIdx="0" presStyleCnt="4">
        <dgm:presLayoutVars>
          <dgm:bulletEnabled val="1"/>
        </dgm:presLayoutVars>
      </dgm:prSet>
      <dgm:spPr/>
      <dgm:t>
        <a:bodyPr/>
        <a:lstStyle/>
        <a:p>
          <a:endParaRPr lang="ru-RU"/>
        </a:p>
      </dgm:t>
    </dgm:pt>
    <dgm:pt modelId="{124A1D2C-552D-4F92-91CA-7A53945C1085}" type="pres">
      <dgm:prSet presAssocID="{61F5F125-00F3-4B17-9D65-A7A3E4993FDB}" presName="sibTrans" presStyleCnt="0"/>
      <dgm:spPr/>
    </dgm:pt>
    <dgm:pt modelId="{63414BB6-8235-41D5-B962-18766A8253C9}" type="pres">
      <dgm:prSet presAssocID="{44CC612C-D827-428E-87F1-C9DEE7B84572}" presName="node" presStyleLbl="node1" presStyleIdx="1" presStyleCnt="4" custLinFactNeighborX="50000" custLinFactNeighborY="-2773">
        <dgm:presLayoutVars>
          <dgm:bulletEnabled val="1"/>
        </dgm:presLayoutVars>
      </dgm:prSet>
      <dgm:spPr/>
      <dgm:t>
        <a:bodyPr/>
        <a:lstStyle/>
        <a:p>
          <a:endParaRPr lang="ru-RU"/>
        </a:p>
      </dgm:t>
    </dgm:pt>
    <dgm:pt modelId="{7D8E91AB-7398-4DC0-9B48-4180FB4C4210}" type="pres">
      <dgm:prSet presAssocID="{BF30CCCA-55E7-4AE4-B94A-6C4591BF7D83}" presName="sibTrans" presStyleCnt="0"/>
      <dgm:spPr/>
    </dgm:pt>
    <dgm:pt modelId="{D649EC84-724A-4398-A51C-40B6AA0294B9}" type="pres">
      <dgm:prSet presAssocID="{9A9E8ABE-EFAB-4ACD-87EC-31C0B1E6297D}" presName="node" presStyleLbl="node1" presStyleIdx="2" presStyleCnt="4">
        <dgm:presLayoutVars>
          <dgm:bulletEnabled val="1"/>
        </dgm:presLayoutVars>
      </dgm:prSet>
      <dgm:spPr/>
      <dgm:t>
        <a:bodyPr/>
        <a:lstStyle/>
        <a:p>
          <a:endParaRPr lang="ru-RU"/>
        </a:p>
      </dgm:t>
    </dgm:pt>
    <dgm:pt modelId="{E71AA9CE-5D3A-4660-AAD0-41D64B955F67}" type="pres">
      <dgm:prSet presAssocID="{7DFA9C1D-22B4-48B8-BE0A-951522A21125}" presName="sibTrans" presStyleCnt="0"/>
      <dgm:spPr/>
    </dgm:pt>
    <dgm:pt modelId="{738F9712-DB51-4F4B-83F8-DCDC465BE248}" type="pres">
      <dgm:prSet presAssocID="{CC4EFDDF-9D97-4077-8BA8-1E7BB395E5CA}" presName="node" presStyleLbl="node1" presStyleIdx="3" presStyleCnt="4">
        <dgm:presLayoutVars>
          <dgm:bulletEnabled val="1"/>
        </dgm:presLayoutVars>
      </dgm:prSet>
      <dgm:spPr/>
      <dgm:t>
        <a:bodyPr/>
        <a:lstStyle/>
        <a:p>
          <a:endParaRPr lang="ru-RU"/>
        </a:p>
      </dgm:t>
    </dgm:pt>
  </dgm:ptLst>
  <dgm:cxnLst>
    <dgm:cxn modelId="{B1185602-0EA1-4745-A0E5-4AF2EFAD5C7F}" type="presOf" srcId="{44CC612C-D827-428E-87F1-C9DEE7B84572}" destId="{63414BB6-8235-41D5-B962-18766A8253C9}" srcOrd="0" destOrd="0" presId="urn:microsoft.com/office/officeart/2005/8/layout/hList6"/>
    <dgm:cxn modelId="{02D9049D-FDD4-4956-9329-27A6520DA101}" type="presOf" srcId="{CC4EFDDF-9D97-4077-8BA8-1E7BB395E5CA}" destId="{738F9712-DB51-4F4B-83F8-DCDC465BE248}" srcOrd="0" destOrd="0" presId="urn:microsoft.com/office/officeart/2005/8/layout/hList6"/>
    <dgm:cxn modelId="{4621AEF7-5FCE-4DF7-A3D0-923418C13565}" type="presOf" srcId="{B232F9A4-F490-4A23-ABB3-EBF9193A32B9}" destId="{9F606044-578E-4F1B-8F29-396CE73A92C3}" srcOrd="0" destOrd="0" presId="urn:microsoft.com/office/officeart/2005/8/layout/hList6"/>
    <dgm:cxn modelId="{21DA3E0A-D824-4F1D-BDE8-AE4CF36EB6E1}" type="presOf" srcId="{9A9E8ABE-EFAB-4ACD-87EC-31C0B1E6297D}" destId="{D649EC84-724A-4398-A51C-40B6AA0294B9}" srcOrd="0" destOrd="0" presId="urn:microsoft.com/office/officeart/2005/8/layout/hList6"/>
    <dgm:cxn modelId="{2BD4D40F-957C-4175-9E09-AF6C02C3AE69}" srcId="{A59FF49A-7E9E-4347-8EBD-095070A6A2F4}" destId="{9A9E8ABE-EFAB-4ACD-87EC-31C0B1E6297D}" srcOrd="2" destOrd="0" parTransId="{BD16F80E-DC14-42D5-9382-03EBF8DAEF74}" sibTransId="{7DFA9C1D-22B4-48B8-BE0A-951522A21125}"/>
    <dgm:cxn modelId="{13F618A0-BCC5-4602-8A94-A7828363A305}" type="presOf" srcId="{A59FF49A-7E9E-4347-8EBD-095070A6A2F4}" destId="{864709CD-4E14-4E54-BCF1-58365D8928C2}" srcOrd="0" destOrd="0" presId="urn:microsoft.com/office/officeart/2005/8/layout/hList6"/>
    <dgm:cxn modelId="{913F21CC-1E8A-4F56-8EFA-BBB91FA8AD50}" srcId="{A59FF49A-7E9E-4347-8EBD-095070A6A2F4}" destId="{CC4EFDDF-9D97-4077-8BA8-1E7BB395E5CA}" srcOrd="3" destOrd="0" parTransId="{CD21C567-23E7-4DE6-9895-F4EF3D6B9FD3}" sibTransId="{1D06D613-C43D-479C-AC7D-70014283E210}"/>
    <dgm:cxn modelId="{6A12C5AF-F0CD-4BED-8B40-C02041FAA1FC}" srcId="{A59FF49A-7E9E-4347-8EBD-095070A6A2F4}" destId="{44CC612C-D827-428E-87F1-C9DEE7B84572}" srcOrd="1" destOrd="0" parTransId="{4101D5BB-7DB4-4040-937D-2075BF34B59A}" sibTransId="{BF30CCCA-55E7-4AE4-B94A-6C4591BF7D83}"/>
    <dgm:cxn modelId="{C628E213-14FC-4732-91B5-A3A8840DFFF6}" srcId="{A59FF49A-7E9E-4347-8EBD-095070A6A2F4}" destId="{B232F9A4-F490-4A23-ABB3-EBF9193A32B9}" srcOrd="0" destOrd="0" parTransId="{041E1198-ED8E-40A2-9EAC-22F2FD217291}" sibTransId="{61F5F125-00F3-4B17-9D65-A7A3E4993FDB}"/>
    <dgm:cxn modelId="{2F066D59-39BA-425B-BA16-6EEACD4F2418}" type="presParOf" srcId="{864709CD-4E14-4E54-BCF1-58365D8928C2}" destId="{9F606044-578E-4F1B-8F29-396CE73A92C3}" srcOrd="0" destOrd="0" presId="urn:microsoft.com/office/officeart/2005/8/layout/hList6"/>
    <dgm:cxn modelId="{4E8E521B-3601-4C3A-8725-209077ACB5C0}" type="presParOf" srcId="{864709CD-4E14-4E54-BCF1-58365D8928C2}" destId="{124A1D2C-552D-4F92-91CA-7A53945C1085}" srcOrd="1" destOrd="0" presId="urn:microsoft.com/office/officeart/2005/8/layout/hList6"/>
    <dgm:cxn modelId="{EB5CB76F-373F-4A74-B456-F15CB7F04323}" type="presParOf" srcId="{864709CD-4E14-4E54-BCF1-58365D8928C2}" destId="{63414BB6-8235-41D5-B962-18766A8253C9}" srcOrd="2" destOrd="0" presId="urn:microsoft.com/office/officeart/2005/8/layout/hList6"/>
    <dgm:cxn modelId="{74AB0B1A-C0AD-441B-B58B-75288AFC6607}" type="presParOf" srcId="{864709CD-4E14-4E54-BCF1-58365D8928C2}" destId="{7D8E91AB-7398-4DC0-9B48-4180FB4C4210}" srcOrd="3" destOrd="0" presId="urn:microsoft.com/office/officeart/2005/8/layout/hList6"/>
    <dgm:cxn modelId="{D3CDFB9D-FB9A-4832-9774-5CF7146C12A2}" type="presParOf" srcId="{864709CD-4E14-4E54-BCF1-58365D8928C2}" destId="{D649EC84-724A-4398-A51C-40B6AA0294B9}" srcOrd="4" destOrd="0" presId="urn:microsoft.com/office/officeart/2005/8/layout/hList6"/>
    <dgm:cxn modelId="{01699598-185C-443E-AF3E-7E85B83D0E9F}" type="presParOf" srcId="{864709CD-4E14-4E54-BCF1-58365D8928C2}" destId="{E71AA9CE-5D3A-4660-AAD0-41D64B955F67}" srcOrd="5" destOrd="0" presId="urn:microsoft.com/office/officeart/2005/8/layout/hList6"/>
    <dgm:cxn modelId="{CF8EF837-F7A7-40CA-9B98-F74E9409AD79}" type="presParOf" srcId="{864709CD-4E14-4E54-BCF1-58365D8928C2}" destId="{738F9712-DB51-4F4B-83F8-DCDC465BE248}" srcOrd="6"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0305A6-3AB3-44B4-964D-A88A13526D6C}">
      <dsp:nvSpPr>
        <dsp:cNvPr id="0" name=""/>
        <dsp:cNvSpPr/>
      </dsp:nvSpPr>
      <dsp:spPr>
        <a:xfrm>
          <a:off x="1598527" y="-27422"/>
          <a:ext cx="4579808" cy="4579808"/>
        </a:xfrm>
        <a:prstGeom prst="circularArrow">
          <a:avLst>
            <a:gd name="adj1" fmla="val 5544"/>
            <a:gd name="adj2" fmla="val 330680"/>
            <a:gd name="adj3" fmla="val 13774934"/>
            <a:gd name="adj4" fmla="val 17386567"/>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F7890C-F99A-4DCA-8A97-58978406340A}">
      <dsp:nvSpPr>
        <dsp:cNvPr id="0" name=""/>
        <dsp:cNvSpPr/>
      </dsp:nvSpPr>
      <dsp:spPr>
        <a:xfrm>
          <a:off x="2815695" y="1373"/>
          <a:ext cx="2145472" cy="1072736"/>
        </a:xfrm>
        <a:prstGeom prst="roundRect">
          <a:avLst/>
        </a:prstGeom>
        <a:solidFill>
          <a:schemeClr val="accent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a:solidFill>
                <a:schemeClr val="tx1"/>
              </a:solidFill>
            </a:rPr>
            <a:t>Формирование у обучающихся ценностного отношения к языку </a:t>
          </a:r>
        </a:p>
      </dsp:txBody>
      <dsp:txXfrm>
        <a:off x="2868062" y="53740"/>
        <a:ext cx="2040738" cy="968002"/>
      </dsp:txXfrm>
    </dsp:sp>
    <dsp:sp modelId="{0E33663F-8EDC-484A-B981-6118A871E0D8}">
      <dsp:nvSpPr>
        <dsp:cNvPr id="0" name=""/>
        <dsp:cNvSpPr/>
      </dsp:nvSpPr>
      <dsp:spPr>
        <a:xfrm>
          <a:off x="4673118" y="1350870"/>
          <a:ext cx="2145472" cy="1072736"/>
        </a:xfrm>
        <a:prstGeom prst="roundRect">
          <a:avLst/>
        </a:prstGeom>
        <a:solidFill>
          <a:schemeClr val="accent4"/>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a:solidFill>
                <a:schemeClr val="tx1"/>
              </a:solidFill>
            </a:rPr>
            <a:t>Обеспечение через чтение и изучение литературы культурной самоидентификации</a:t>
          </a:r>
        </a:p>
      </dsp:txBody>
      <dsp:txXfrm>
        <a:off x="4725485" y="1403237"/>
        <a:ext cx="2040738" cy="968002"/>
      </dsp:txXfrm>
    </dsp:sp>
    <dsp:sp modelId="{51B9591F-9361-4D72-9F9E-D1C317D7D887}">
      <dsp:nvSpPr>
        <dsp:cNvPr id="0" name=""/>
        <dsp:cNvSpPr/>
      </dsp:nvSpPr>
      <dsp:spPr>
        <a:xfrm>
          <a:off x="3963646" y="3534401"/>
          <a:ext cx="2145472" cy="1072736"/>
        </a:xfrm>
        <a:prstGeom prst="roundRect">
          <a:avLst/>
        </a:prstGeom>
        <a:solidFill>
          <a:schemeClr val="accent3"/>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a:solidFill>
                <a:schemeClr val="tx1"/>
              </a:solidFill>
            </a:rPr>
            <a:t>Овладение функциональной (читательской) грамотностью </a:t>
          </a:r>
        </a:p>
      </dsp:txBody>
      <dsp:txXfrm>
        <a:off x="4016013" y="3586768"/>
        <a:ext cx="2040738" cy="968002"/>
      </dsp:txXfrm>
    </dsp:sp>
    <dsp:sp modelId="{87CCC6D4-A591-48AB-9F79-189424A53F58}">
      <dsp:nvSpPr>
        <dsp:cNvPr id="0" name=""/>
        <dsp:cNvSpPr/>
      </dsp:nvSpPr>
      <dsp:spPr>
        <a:xfrm>
          <a:off x="1667745" y="3534401"/>
          <a:ext cx="2145472" cy="1072736"/>
        </a:xfrm>
        <a:prstGeom prst="roundRect">
          <a:avLst/>
        </a:prstGeom>
        <a:solidFill>
          <a:schemeClr val="accent4"/>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a:solidFill>
                <a:schemeClr val="tx1"/>
              </a:solidFill>
            </a:rPr>
            <a:t>Использование возможностей языка как средства коммуникации и средства познания</a:t>
          </a:r>
        </a:p>
      </dsp:txBody>
      <dsp:txXfrm>
        <a:off x="1720112" y="3586768"/>
        <a:ext cx="2040738" cy="968002"/>
      </dsp:txXfrm>
    </dsp:sp>
    <dsp:sp modelId="{2276A808-887A-44A2-B63A-67EF7C488866}">
      <dsp:nvSpPr>
        <dsp:cNvPr id="0" name=""/>
        <dsp:cNvSpPr/>
      </dsp:nvSpPr>
      <dsp:spPr>
        <a:xfrm>
          <a:off x="958272" y="1350870"/>
          <a:ext cx="2145472" cy="1072736"/>
        </a:xfrm>
        <a:prstGeom prst="roundRect">
          <a:avLst/>
        </a:prstGeom>
        <a:solidFill>
          <a:schemeClr val="accent3"/>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ru-RU" sz="1300" kern="1200" dirty="0">
              <a:solidFill>
                <a:schemeClr val="tx1"/>
              </a:solidFill>
            </a:rPr>
            <a:t>Развитие эмоциональной сферы личности, образного, ассоциативного и логического мышления</a:t>
          </a:r>
        </a:p>
      </dsp:txBody>
      <dsp:txXfrm>
        <a:off x="1010639" y="1403237"/>
        <a:ext cx="2040738" cy="968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606044-578E-4F1B-8F29-396CE73A92C3}">
      <dsp:nvSpPr>
        <dsp:cNvPr id="0" name=""/>
        <dsp:cNvSpPr/>
      </dsp:nvSpPr>
      <dsp:spPr>
        <a:xfrm rot="16200000">
          <a:off x="-1407443" y="1409283"/>
          <a:ext cx="4624288" cy="1805720"/>
        </a:xfrm>
        <a:prstGeom prst="flowChartManualOperation">
          <a:avLst/>
        </a:prstGeom>
        <a:solidFill>
          <a:schemeClr val="accent3"/>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endParaRPr lang="ru-RU" sz="1800" kern="1200" dirty="0" smtClean="0">
            <a:solidFill>
              <a:schemeClr val="tx1"/>
            </a:solidFill>
          </a:endParaRPr>
        </a:p>
        <a:p>
          <a:pPr lvl="0" algn="ctr" defTabSz="800100">
            <a:lnSpc>
              <a:spcPct val="90000"/>
            </a:lnSpc>
            <a:spcBef>
              <a:spcPct val="0"/>
            </a:spcBef>
            <a:spcAft>
              <a:spcPct val="35000"/>
            </a:spcAft>
          </a:pPr>
          <a:r>
            <a:rPr lang="ru-RU" sz="1600" kern="1200" dirty="0" smtClean="0">
              <a:solidFill>
                <a:schemeClr val="tx1"/>
              </a:solidFill>
            </a:rPr>
            <a:t>умение обобщать,</a:t>
          </a:r>
        </a:p>
        <a:p>
          <a:pPr lvl="0" algn="ctr" defTabSz="800100">
            <a:lnSpc>
              <a:spcPct val="90000"/>
            </a:lnSpc>
            <a:spcBef>
              <a:spcPct val="0"/>
            </a:spcBef>
            <a:spcAft>
              <a:spcPct val="35000"/>
            </a:spcAft>
          </a:pPr>
          <a:r>
            <a:rPr lang="ru-RU" sz="1600" kern="1200" dirty="0" smtClean="0">
              <a:solidFill>
                <a:schemeClr val="tx1"/>
              </a:solidFill>
            </a:rPr>
            <a:t> сравнивать,</a:t>
          </a:r>
        </a:p>
        <a:p>
          <a:pPr lvl="0" algn="ctr" defTabSz="800100">
            <a:lnSpc>
              <a:spcPct val="90000"/>
            </a:lnSpc>
            <a:spcBef>
              <a:spcPct val="0"/>
            </a:spcBef>
            <a:spcAft>
              <a:spcPct val="35000"/>
            </a:spcAft>
          </a:pPr>
          <a:r>
            <a:rPr lang="ru-RU" sz="1600" kern="1200" dirty="0" smtClean="0">
              <a:solidFill>
                <a:schemeClr val="tx1"/>
              </a:solidFill>
            </a:rPr>
            <a:t> </a:t>
          </a:r>
          <a:r>
            <a:rPr lang="ru-RU" sz="1600" kern="1200" dirty="0" err="1" smtClean="0">
              <a:solidFill>
                <a:schemeClr val="tx1"/>
              </a:solidFill>
            </a:rPr>
            <a:t>систематизи-ровать</a:t>
          </a:r>
          <a:r>
            <a:rPr lang="ru-RU" sz="1600" kern="1200" dirty="0" smtClean="0">
              <a:solidFill>
                <a:schemeClr val="tx1"/>
              </a:solidFill>
            </a:rPr>
            <a:t>,</a:t>
          </a:r>
          <a:endParaRPr lang="ru-RU" sz="1600" kern="1200" dirty="0" smtClean="0">
            <a:solidFill>
              <a:schemeClr val="tx1"/>
            </a:solidFill>
          </a:endParaRPr>
        </a:p>
        <a:p>
          <a:pPr lvl="0" algn="ctr" defTabSz="800100">
            <a:lnSpc>
              <a:spcPct val="90000"/>
            </a:lnSpc>
            <a:spcBef>
              <a:spcPct val="0"/>
            </a:spcBef>
            <a:spcAft>
              <a:spcPct val="35000"/>
            </a:spcAft>
          </a:pPr>
          <a:r>
            <a:rPr lang="ru-RU" sz="1600" kern="1200" dirty="0" smtClean="0">
              <a:solidFill>
                <a:schemeClr val="tx1"/>
              </a:solidFill>
            </a:rPr>
            <a:t> </a:t>
          </a:r>
          <a:r>
            <a:rPr lang="ru-RU" sz="1600" kern="1200" dirty="0" smtClean="0">
              <a:solidFill>
                <a:schemeClr val="tx1"/>
              </a:solidFill>
            </a:rPr>
            <a:t>анализировать,</a:t>
          </a:r>
          <a:endParaRPr lang="ru-RU" sz="1600" kern="1200" dirty="0" smtClean="0">
            <a:solidFill>
              <a:schemeClr val="tx1"/>
            </a:solidFill>
          </a:endParaRPr>
        </a:p>
        <a:p>
          <a:pPr lvl="0" algn="ctr" defTabSz="800100">
            <a:lnSpc>
              <a:spcPct val="90000"/>
            </a:lnSpc>
            <a:spcBef>
              <a:spcPct val="0"/>
            </a:spcBef>
            <a:spcAft>
              <a:spcPct val="35000"/>
            </a:spcAft>
          </a:pPr>
          <a:r>
            <a:rPr lang="ru-RU" sz="1600" kern="1200" dirty="0" smtClean="0">
              <a:solidFill>
                <a:schemeClr val="tx1"/>
              </a:solidFill>
            </a:rPr>
            <a:t>находить причинно-следственные связи</a:t>
          </a:r>
          <a:endParaRPr lang="ru-RU" sz="1600" b="1" kern="1200" dirty="0">
            <a:solidFill>
              <a:schemeClr val="tx1"/>
            </a:solidFill>
          </a:endParaRPr>
        </a:p>
      </dsp:txBody>
      <dsp:txXfrm rot="5400000">
        <a:off x="1841" y="924857"/>
        <a:ext cx="1805720" cy="2774572"/>
      </dsp:txXfrm>
    </dsp:sp>
    <dsp:sp modelId="{63414BB6-8235-41D5-B962-18766A8253C9}">
      <dsp:nvSpPr>
        <dsp:cNvPr id="0" name=""/>
        <dsp:cNvSpPr/>
      </dsp:nvSpPr>
      <dsp:spPr>
        <a:xfrm rot="16200000">
          <a:off x="601419" y="1409283"/>
          <a:ext cx="4624288" cy="1805720"/>
        </a:xfrm>
        <a:prstGeom prst="flowChartManualOperation">
          <a:avLst/>
        </a:prstGeom>
        <a:solidFill>
          <a:schemeClr val="accent4"/>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ru-RU" sz="1800" kern="1200" dirty="0" smtClean="0">
              <a:solidFill>
                <a:schemeClr val="tx1"/>
              </a:solidFill>
            </a:rPr>
            <a:t>умение работать с </a:t>
          </a:r>
          <a:r>
            <a:rPr lang="ru-RU" sz="1800" kern="1200" dirty="0" err="1" smtClean="0">
              <a:solidFill>
                <a:schemeClr val="tx1"/>
              </a:solidFill>
            </a:rPr>
            <a:t>несплошными</a:t>
          </a:r>
          <a:r>
            <a:rPr lang="ru-RU" sz="1800" kern="1200" dirty="0" smtClean="0">
              <a:solidFill>
                <a:schemeClr val="tx1"/>
              </a:solidFill>
            </a:rPr>
            <a:t> текстами</a:t>
          </a:r>
          <a:endParaRPr lang="ru-RU" sz="1800" b="1" kern="1200" dirty="0">
            <a:solidFill>
              <a:schemeClr val="tx1"/>
            </a:solidFill>
          </a:endParaRPr>
        </a:p>
      </dsp:txBody>
      <dsp:txXfrm rot="5400000">
        <a:off x="2010703" y="924857"/>
        <a:ext cx="1805720" cy="2774572"/>
      </dsp:txXfrm>
    </dsp:sp>
    <dsp:sp modelId="{D649EC84-724A-4398-A51C-40B6AA0294B9}">
      <dsp:nvSpPr>
        <dsp:cNvPr id="0" name=""/>
        <dsp:cNvSpPr/>
      </dsp:nvSpPr>
      <dsp:spPr>
        <a:xfrm rot="16200000">
          <a:off x="2474854" y="1409283"/>
          <a:ext cx="4624288" cy="1805720"/>
        </a:xfrm>
        <a:prstGeom prst="flowChartManualOperati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0" tIns="0" rIns="144859" bIns="0" numCol="1" spcCol="1270" anchor="ctr" anchorCtr="0">
          <a:noAutofit/>
        </a:bodyPr>
        <a:lstStyle/>
        <a:p>
          <a:pPr lvl="0" algn="ctr" defTabSz="1022350">
            <a:lnSpc>
              <a:spcPct val="90000"/>
            </a:lnSpc>
            <a:spcBef>
              <a:spcPct val="0"/>
            </a:spcBef>
            <a:spcAft>
              <a:spcPct val="35000"/>
            </a:spcAft>
          </a:pPr>
          <a:r>
            <a:rPr lang="ru-RU" sz="2300" kern="1200" dirty="0" smtClean="0">
              <a:solidFill>
                <a:schemeClr val="tx1"/>
              </a:solidFill>
            </a:rPr>
            <a:t>смысловое чтение</a:t>
          </a:r>
          <a:endParaRPr lang="ru-RU" sz="2300" kern="1200" dirty="0">
            <a:solidFill>
              <a:schemeClr val="tx1"/>
            </a:solidFill>
          </a:endParaRPr>
        </a:p>
      </dsp:txBody>
      <dsp:txXfrm rot="5400000">
        <a:off x="3884138" y="924857"/>
        <a:ext cx="1805720" cy="2774572"/>
      </dsp:txXfrm>
    </dsp:sp>
    <dsp:sp modelId="{738F9712-DB51-4F4B-83F8-DCDC465BE248}">
      <dsp:nvSpPr>
        <dsp:cNvPr id="0" name=""/>
        <dsp:cNvSpPr/>
      </dsp:nvSpPr>
      <dsp:spPr>
        <a:xfrm rot="16200000">
          <a:off x="4416003" y="1409283"/>
          <a:ext cx="4624288" cy="1805720"/>
        </a:xfrm>
        <a:prstGeom prst="flowChartManualOperation">
          <a:avLst/>
        </a:prstGeom>
        <a:solidFill>
          <a:schemeClr val="accent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ru-RU" sz="1800" kern="1200" dirty="0" smtClean="0">
              <a:solidFill>
                <a:schemeClr val="tx1"/>
              </a:solidFill>
            </a:rPr>
            <a:t>умение работать с поисковыми системами</a:t>
          </a:r>
          <a:endParaRPr lang="ru-RU" sz="1800" b="1" kern="1200" dirty="0">
            <a:solidFill>
              <a:schemeClr val="tx1"/>
            </a:solidFill>
          </a:endParaRPr>
        </a:p>
      </dsp:txBody>
      <dsp:txXfrm rot="5400000">
        <a:off x="5825287" y="924857"/>
        <a:ext cx="1805720" cy="2774572"/>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9AED80-7D5A-45CE-B12C-B56AE6C44F79}" type="datetimeFigureOut">
              <a:rPr lang="ru-RU" smtClean="0"/>
              <a:t>30.11.2021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23DE13-4EDC-4AEC-8ED0-2FED853F5E27}" type="slidenum">
              <a:rPr lang="ru-RU" smtClean="0"/>
              <a:t>‹#›</a:t>
            </a:fld>
            <a:endParaRPr lang="ru-RU"/>
          </a:p>
        </p:txBody>
      </p:sp>
    </p:spTree>
    <p:extLst>
      <p:ext uri="{BB962C8B-B14F-4D97-AF65-F5344CB8AC3E}">
        <p14:creationId xmlns:p14="http://schemas.microsoft.com/office/powerpoint/2010/main" val="30160269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sz="1400" dirty="0"/>
          </a:p>
        </p:txBody>
      </p:sp>
      <p:sp>
        <p:nvSpPr>
          <p:cNvPr id="4" name="Номер слайда 3"/>
          <p:cNvSpPr>
            <a:spLocks noGrp="1"/>
          </p:cNvSpPr>
          <p:nvPr>
            <p:ph type="sldNum" sz="quarter" idx="10"/>
          </p:nvPr>
        </p:nvSpPr>
        <p:spPr/>
        <p:txBody>
          <a:bodyPr/>
          <a:lstStyle/>
          <a:p>
            <a:fld id="{D723DE13-4EDC-4AEC-8ED0-2FED853F5E27}" type="slidenum">
              <a:rPr lang="ru-RU" smtClean="0"/>
              <a:t>6</a:t>
            </a:fld>
            <a:endParaRPr lang="ru-RU"/>
          </a:p>
        </p:txBody>
      </p:sp>
    </p:spTree>
    <p:extLst>
      <p:ext uri="{BB962C8B-B14F-4D97-AF65-F5344CB8AC3E}">
        <p14:creationId xmlns:p14="http://schemas.microsoft.com/office/powerpoint/2010/main" val="1493100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1DF555A6-2ABE-454E-B551-587BDBE94618}" type="datetimeFigureOut">
              <a:rPr lang="ru-RU" smtClean="0"/>
              <a:t>30.11.2021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7DEE102-505A-40FB-BAC7-2ED8ADF056AA}"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1DF555A6-2ABE-454E-B551-587BDBE94618}" type="datetimeFigureOut">
              <a:rPr lang="ru-RU" smtClean="0"/>
              <a:t>30.11.2021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7DEE102-505A-40FB-BAC7-2ED8ADF056AA}"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DF555A6-2ABE-454E-B551-587BDBE94618}" type="datetimeFigureOut">
              <a:rPr lang="ru-RU" smtClean="0"/>
              <a:t>30.11.2021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7DEE102-505A-40FB-BAC7-2ED8ADF056AA}"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F555A6-2ABE-454E-B551-587BDBE94618}" type="datetimeFigureOut">
              <a:rPr lang="ru-RU" smtClean="0"/>
              <a:t>30.11.2021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7DEE102-505A-40FB-BAC7-2ED8ADF056AA}" type="slidenum">
              <a:rPr lang="ru-RU" smtClean="0"/>
              <a:t>‹#›</a:t>
            </a:fld>
            <a:endParaRPr lang="ru-RU"/>
          </a:p>
        </p:txBody>
      </p:sp>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F555A6-2ABE-454E-B551-587BDBE94618}" type="datetimeFigureOut">
              <a:rPr lang="ru-RU" smtClean="0"/>
              <a:t>30.11.2021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7DEE102-505A-40FB-BAC7-2ED8ADF056AA}"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F555A6-2ABE-454E-B551-587BDBE94618}" type="datetimeFigureOut">
              <a:rPr lang="ru-RU" smtClean="0"/>
              <a:t>30.11.2021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7DEE102-505A-40FB-BAC7-2ED8ADF056AA}" type="slidenum">
              <a:rPr lang="ru-RU" smtClean="0"/>
              <a:t>‹#›</a:t>
            </a:fld>
            <a:endParaRPr lang="ru-RU"/>
          </a:p>
        </p:txBody>
      </p:sp>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DF555A6-2ABE-454E-B551-587BDBE94618}" type="datetimeFigureOut">
              <a:rPr lang="ru-RU" smtClean="0"/>
              <a:t>30.11.2021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7DEE102-505A-40FB-BAC7-2ED8ADF056AA}" type="slidenum">
              <a:rPr lang="ru-RU" smtClean="0"/>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DF555A6-2ABE-454E-B551-587BDBE94618}" type="datetimeFigureOut">
              <a:rPr lang="ru-RU" smtClean="0"/>
              <a:t>30.11.2021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7DEE102-505A-40FB-BAC7-2ED8ADF056AA}"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F555A6-2ABE-454E-B551-587BDBE94618}" type="datetimeFigureOut">
              <a:rPr lang="ru-RU" smtClean="0"/>
              <a:t>30.11.2021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7DEE102-505A-40FB-BAC7-2ED8ADF056AA}"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1DF555A6-2ABE-454E-B551-587BDBE94618}" type="datetimeFigureOut">
              <a:rPr lang="ru-RU" smtClean="0"/>
              <a:t>30.11.2021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7DEE102-505A-40FB-BAC7-2ED8ADF056AA}"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1DF555A6-2ABE-454E-B551-587BDBE94618}" type="datetimeFigureOut">
              <a:rPr lang="ru-RU" smtClean="0"/>
              <a:t>30.11.2021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7DEE102-505A-40FB-BAC7-2ED8ADF056AA}"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DF555A6-2ABE-454E-B551-587BDBE94618}" type="datetimeFigureOut">
              <a:rPr lang="ru-RU" smtClean="0"/>
              <a:t>30.11.2021</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37DEE102-505A-40FB-BAC7-2ED8ADF056AA}"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39095" y="692696"/>
            <a:ext cx="7771505" cy="2208320"/>
          </a:xfrm>
        </p:spPr>
        <p:txBody>
          <a:bodyPr/>
          <a:lstStyle/>
          <a:p>
            <a:pPr algn="ctr"/>
            <a:r>
              <a:rPr lang="ru-RU" dirty="0">
                <a:solidFill>
                  <a:schemeClr val="accent6">
                    <a:lumMod val="75000"/>
                  </a:schemeClr>
                </a:solidFill>
              </a:rPr>
              <a:t>Применение дифференцированных критериев оценки письменных работ обучающихся с ЗПР</a:t>
            </a:r>
            <a:br>
              <a:rPr lang="ru-RU" dirty="0">
                <a:solidFill>
                  <a:schemeClr val="accent6">
                    <a:lumMod val="75000"/>
                  </a:schemeClr>
                </a:solidFill>
              </a:rPr>
            </a:br>
            <a:r>
              <a:rPr lang="ru-RU" dirty="0">
                <a:solidFill>
                  <a:schemeClr val="accent6">
                    <a:lumMod val="75000"/>
                  </a:schemeClr>
                </a:solidFill>
              </a:rPr>
              <a:t>5-7 классов на уроках русского языка</a:t>
            </a:r>
            <a:r>
              <a:rPr lang="ru-RU" sz="2400" dirty="0">
                <a:solidFill>
                  <a:schemeClr val="accent6">
                    <a:lumMod val="75000"/>
                  </a:schemeClr>
                </a:solidFill>
              </a:rPr>
              <a:t/>
            </a:r>
            <a:br>
              <a:rPr lang="ru-RU" sz="2400" dirty="0">
                <a:solidFill>
                  <a:schemeClr val="accent6">
                    <a:lumMod val="75000"/>
                  </a:schemeClr>
                </a:solidFill>
              </a:rPr>
            </a:br>
            <a:endParaRPr lang="ru-RU" sz="2400" dirty="0">
              <a:solidFill>
                <a:schemeClr val="accent6">
                  <a:lumMod val="75000"/>
                </a:schemeClr>
              </a:solidFill>
            </a:endParaRPr>
          </a:p>
        </p:txBody>
      </p:sp>
      <p:sp>
        <p:nvSpPr>
          <p:cNvPr id="6" name="Текст 5"/>
          <p:cNvSpPr>
            <a:spLocks noGrp="1"/>
          </p:cNvSpPr>
          <p:nvPr>
            <p:ph type="body" sz="half" idx="2"/>
          </p:nvPr>
        </p:nvSpPr>
        <p:spPr>
          <a:xfrm>
            <a:off x="899592" y="3956984"/>
            <a:ext cx="3564833" cy="1680335"/>
          </a:xfrm>
        </p:spPr>
        <p:txBody>
          <a:bodyPr>
            <a:normAutofit/>
          </a:bodyPr>
          <a:lstStyle/>
          <a:p>
            <a:endParaRPr lang="ru-RU" dirty="0"/>
          </a:p>
          <a:p>
            <a:r>
              <a:rPr lang="ru-RU" sz="2000" dirty="0" err="1">
                <a:solidFill>
                  <a:srgbClr val="0070C0"/>
                </a:solidFill>
              </a:rPr>
              <a:t>Байша</a:t>
            </a:r>
            <a:r>
              <a:rPr lang="ru-RU" sz="2000" dirty="0">
                <a:solidFill>
                  <a:srgbClr val="0070C0"/>
                </a:solidFill>
              </a:rPr>
              <a:t> Людмила Николаевна, учитель русского языка и </a:t>
            </a:r>
            <a:r>
              <a:rPr lang="ru-RU" sz="2000" dirty="0" smtClean="0">
                <a:solidFill>
                  <a:srgbClr val="0070C0"/>
                </a:solidFill>
              </a:rPr>
              <a:t>литературы</a:t>
            </a:r>
            <a:endParaRPr lang="ru-RU" sz="2000" dirty="0">
              <a:solidFill>
                <a:srgbClr val="0070C0"/>
              </a:solidFill>
            </a:endParaRPr>
          </a:p>
          <a:p>
            <a:endParaRPr lang="ru-RU" dirty="0"/>
          </a:p>
        </p:txBody>
      </p:sp>
      <p:pic>
        <p:nvPicPr>
          <p:cNvPr id="2050" name="Picture 2" descr="C:\Documents and Settings\Kirill\Рабочий стол\IMG-20190922-WA0035.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464425" y="3429000"/>
            <a:ext cx="4146175" cy="27363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9176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7" y="404664"/>
            <a:ext cx="7550224" cy="5832648"/>
          </a:xfrm>
        </p:spPr>
        <p:txBody>
          <a:bodyPr/>
          <a:lstStyle/>
          <a:p>
            <a:pPr algn="l"/>
            <a:r>
              <a:rPr lang="ru-RU" sz="2000" dirty="0">
                <a:solidFill>
                  <a:schemeClr val="accent6">
                    <a:lumMod val="75000"/>
                  </a:schemeClr>
                </a:solidFill>
                <a:effectLst/>
              </a:rPr>
              <a:t>Алгоритм работы с текстом изложения (с подсказками)</a:t>
            </a:r>
            <a:br>
              <a:rPr lang="ru-RU" sz="2000" dirty="0">
                <a:solidFill>
                  <a:schemeClr val="accent6">
                    <a:lumMod val="75000"/>
                  </a:schemeClr>
                </a:solidFill>
                <a:effectLst/>
              </a:rPr>
            </a:br>
            <a:r>
              <a:rPr lang="ru-RU" sz="2000" dirty="0">
                <a:solidFill>
                  <a:schemeClr val="accent6">
                    <a:lumMod val="75000"/>
                  </a:schemeClr>
                </a:solidFill>
                <a:effectLst/>
              </a:rPr>
              <a:t>(</a:t>
            </a:r>
            <a:r>
              <a:rPr lang="ru-RU" sz="1800" dirty="0" smtClean="0">
                <a:solidFill>
                  <a:schemeClr val="accent6">
                    <a:lumMod val="75000"/>
                  </a:schemeClr>
                </a:solidFill>
                <a:effectLst/>
              </a:rPr>
              <a:t>5-6 класс)</a:t>
            </a:r>
            <a:r>
              <a:rPr lang="ru-RU" sz="1800" dirty="0">
                <a:solidFill>
                  <a:schemeClr val="accent6">
                    <a:lumMod val="75000"/>
                  </a:schemeClr>
                </a:solidFill>
                <a:effectLst/>
              </a:rPr>
              <a:t/>
            </a:r>
            <a:br>
              <a:rPr lang="ru-RU" sz="1800" dirty="0">
                <a:solidFill>
                  <a:schemeClr val="accent6">
                    <a:lumMod val="75000"/>
                  </a:schemeClr>
                </a:solidFill>
                <a:effectLst/>
              </a:rPr>
            </a:br>
            <a:r>
              <a:rPr lang="ru-RU" sz="1800" dirty="0">
                <a:effectLst/>
              </a:rPr>
              <a:t>1. Определить</a:t>
            </a:r>
            <a:br>
              <a:rPr lang="ru-RU" sz="1800" dirty="0">
                <a:effectLst/>
              </a:rPr>
            </a:br>
            <a:r>
              <a:rPr lang="ru-RU" sz="1800" dirty="0">
                <a:effectLst/>
              </a:rPr>
              <a:t>- стиль текста:</a:t>
            </a:r>
            <a:br>
              <a:rPr lang="ru-RU" sz="1800" dirty="0">
                <a:effectLst/>
              </a:rPr>
            </a:br>
            <a:r>
              <a:rPr lang="ru-RU" sz="1800" dirty="0">
                <a:solidFill>
                  <a:srgbClr val="0070C0"/>
                </a:solidFill>
                <a:effectLst/>
              </a:rPr>
              <a:t>а) художественный, б) научный, в) официально-деловой;</a:t>
            </a:r>
            <a:br>
              <a:rPr lang="ru-RU" sz="1800" dirty="0">
                <a:solidFill>
                  <a:srgbClr val="0070C0"/>
                </a:solidFill>
                <a:effectLst/>
              </a:rPr>
            </a:br>
            <a:r>
              <a:rPr lang="ru-RU" sz="1800" dirty="0">
                <a:effectLst/>
              </a:rPr>
              <a:t>- тип текста:</a:t>
            </a:r>
            <a:br>
              <a:rPr lang="ru-RU" sz="1800" dirty="0">
                <a:effectLst/>
              </a:rPr>
            </a:br>
            <a:r>
              <a:rPr lang="ru-RU" sz="1800" dirty="0">
                <a:solidFill>
                  <a:srgbClr val="0070C0"/>
                </a:solidFill>
                <a:effectLst/>
              </a:rPr>
              <a:t>а ) описание, б) повествование, в) рассуждение.</a:t>
            </a:r>
            <a:br>
              <a:rPr lang="ru-RU" sz="1800" dirty="0">
                <a:solidFill>
                  <a:srgbClr val="0070C0"/>
                </a:solidFill>
                <a:effectLst/>
              </a:rPr>
            </a:br>
            <a:r>
              <a:rPr lang="ru-RU" sz="1800" dirty="0">
                <a:effectLst/>
              </a:rPr>
              <a:t>      2. Какова тема текста</a:t>
            </a:r>
            <a:r>
              <a:rPr lang="ru-RU" sz="1800" dirty="0" smtClean="0">
                <a:effectLst/>
              </a:rPr>
              <a:t>?</a:t>
            </a:r>
            <a:br>
              <a:rPr lang="ru-RU" sz="1800" dirty="0" smtClean="0">
                <a:effectLst/>
              </a:rPr>
            </a:br>
            <a:r>
              <a:rPr lang="ru-RU" sz="1800" dirty="0" smtClean="0">
                <a:solidFill>
                  <a:srgbClr val="0070C0"/>
                </a:solidFill>
                <a:effectLst/>
              </a:rPr>
              <a:t>(</a:t>
            </a:r>
            <a:r>
              <a:rPr lang="ru-RU" sz="1800" dirty="0">
                <a:solidFill>
                  <a:srgbClr val="0070C0"/>
                </a:solidFill>
                <a:effectLst/>
              </a:rPr>
              <a:t>Тема – то, о чём говорится в тексте. В </a:t>
            </a:r>
            <a:r>
              <a:rPr lang="ru-RU" sz="1800" dirty="0" smtClean="0">
                <a:solidFill>
                  <a:srgbClr val="0070C0"/>
                </a:solidFill>
                <a:effectLst/>
              </a:rPr>
              <a:t>тексте </a:t>
            </a:r>
            <a:r>
              <a:rPr lang="ru-RU" sz="1800" dirty="0">
                <a:solidFill>
                  <a:srgbClr val="0070C0"/>
                </a:solidFill>
                <a:effectLst/>
              </a:rPr>
              <a:t>говорится  о …).</a:t>
            </a:r>
            <a:r>
              <a:rPr lang="ru-RU" sz="1800" dirty="0">
                <a:effectLst/>
              </a:rPr>
              <a:t/>
            </a:r>
            <a:br>
              <a:rPr lang="ru-RU" sz="1800" dirty="0">
                <a:effectLst/>
              </a:rPr>
            </a:br>
            <a:r>
              <a:rPr lang="ru-RU" sz="1800" dirty="0">
                <a:effectLst/>
              </a:rPr>
              <a:t>3. Озаглавьте текст. </a:t>
            </a:r>
            <a:r>
              <a:rPr lang="ru-RU" sz="1800" dirty="0">
                <a:solidFill>
                  <a:srgbClr val="0070C0"/>
                </a:solidFill>
                <a:effectLst/>
              </a:rPr>
              <a:t>( «…», «…», «…».)</a:t>
            </a:r>
            <a:br>
              <a:rPr lang="ru-RU" sz="1800" dirty="0">
                <a:solidFill>
                  <a:srgbClr val="0070C0"/>
                </a:solidFill>
                <a:effectLst/>
              </a:rPr>
            </a:br>
            <a:r>
              <a:rPr lang="ru-RU" sz="1800" dirty="0" smtClean="0">
                <a:effectLst/>
              </a:rPr>
              <a:t>4</a:t>
            </a:r>
            <a:r>
              <a:rPr lang="ru-RU" sz="1800" dirty="0">
                <a:effectLst/>
              </a:rPr>
              <a:t>. В каком предложении отражена главная мысль текста:</a:t>
            </a:r>
            <a:br>
              <a:rPr lang="ru-RU" sz="1800" dirty="0">
                <a:effectLst/>
              </a:rPr>
            </a:br>
            <a:r>
              <a:rPr lang="ru-RU" sz="1800" dirty="0">
                <a:effectLst/>
              </a:rPr>
              <a:t> </a:t>
            </a:r>
            <a:r>
              <a:rPr lang="ru-RU" sz="1800" dirty="0" smtClean="0">
                <a:solidFill>
                  <a:srgbClr val="0070C0"/>
                </a:solidFill>
                <a:effectLst/>
              </a:rPr>
              <a:t>а</a:t>
            </a:r>
            <a:r>
              <a:rPr lang="ru-RU" sz="1800" dirty="0">
                <a:solidFill>
                  <a:srgbClr val="0070C0"/>
                </a:solidFill>
                <a:effectLst/>
              </a:rPr>
              <a:t>) ….  б) …   в) …</a:t>
            </a:r>
            <a:br>
              <a:rPr lang="ru-RU" sz="1800" dirty="0">
                <a:solidFill>
                  <a:srgbClr val="0070C0"/>
                </a:solidFill>
                <a:effectLst/>
              </a:rPr>
            </a:br>
            <a:r>
              <a:rPr lang="ru-RU" sz="1800" dirty="0" smtClean="0">
                <a:solidFill>
                  <a:schemeClr val="tx1">
                    <a:lumMod val="65000"/>
                    <a:lumOff val="35000"/>
                  </a:schemeClr>
                </a:solidFill>
                <a:effectLst/>
              </a:rPr>
              <a:t>5. Вы</a:t>
            </a:r>
            <a:r>
              <a:rPr lang="ru-RU" sz="1800" dirty="0" smtClean="0">
                <a:effectLst/>
              </a:rPr>
              <a:t>писать </a:t>
            </a:r>
            <a:r>
              <a:rPr lang="ru-RU" sz="1800" dirty="0">
                <a:effectLst/>
              </a:rPr>
              <a:t>ключевые слова (если убрать из текста ключевые слова, то смысл текста станет непонятным):</a:t>
            </a:r>
            <a:br>
              <a:rPr lang="ru-RU" sz="1800" dirty="0">
                <a:effectLst/>
              </a:rPr>
            </a:br>
            <a:r>
              <a:rPr lang="ru-RU" sz="1800" dirty="0" smtClean="0">
                <a:effectLst/>
              </a:rPr>
              <a:t> </a:t>
            </a:r>
            <a:r>
              <a:rPr lang="ru-RU" sz="1800" dirty="0" smtClean="0">
                <a:solidFill>
                  <a:srgbClr val="0070C0"/>
                </a:solidFill>
                <a:effectLst/>
              </a:rPr>
              <a:t>а</a:t>
            </a:r>
            <a:r>
              <a:rPr lang="ru-RU" sz="1800" dirty="0">
                <a:solidFill>
                  <a:srgbClr val="0070C0"/>
                </a:solidFill>
                <a:effectLst/>
              </a:rPr>
              <a:t>) …  б) …   в) …</a:t>
            </a:r>
            <a:br>
              <a:rPr lang="ru-RU" sz="1800" dirty="0">
                <a:solidFill>
                  <a:srgbClr val="0070C0"/>
                </a:solidFill>
                <a:effectLst/>
              </a:rPr>
            </a:br>
            <a:r>
              <a:rPr lang="ru-RU" sz="1800" dirty="0" smtClean="0">
                <a:solidFill>
                  <a:schemeClr val="tx1">
                    <a:lumMod val="75000"/>
                    <a:lumOff val="25000"/>
                  </a:schemeClr>
                </a:solidFill>
                <a:effectLst/>
              </a:rPr>
              <a:t>7. </a:t>
            </a:r>
            <a:r>
              <a:rPr lang="ru-RU" sz="1800" dirty="0" smtClean="0">
                <a:effectLst/>
              </a:rPr>
              <a:t>Найдите </a:t>
            </a:r>
            <a:r>
              <a:rPr lang="ru-RU" sz="1800" dirty="0">
                <a:effectLst/>
              </a:rPr>
              <a:t>предложение, в котором отражена главная мысль текста:</a:t>
            </a:r>
            <a:br>
              <a:rPr lang="ru-RU" sz="1800" dirty="0">
                <a:effectLst/>
              </a:rPr>
            </a:br>
            <a:r>
              <a:rPr lang="ru-RU" sz="1800" dirty="0">
                <a:solidFill>
                  <a:srgbClr val="0070C0"/>
                </a:solidFill>
                <a:effectLst/>
              </a:rPr>
              <a:t>а) …  б) …   в) …</a:t>
            </a:r>
            <a:br>
              <a:rPr lang="ru-RU" sz="1800" dirty="0">
                <a:solidFill>
                  <a:srgbClr val="0070C0"/>
                </a:solidFill>
                <a:effectLst/>
              </a:rPr>
            </a:br>
            <a:r>
              <a:rPr lang="ru-RU" sz="1800" dirty="0" smtClean="0">
                <a:effectLst/>
              </a:rPr>
              <a:t>8. Выберите </a:t>
            </a:r>
            <a:r>
              <a:rPr lang="ru-RU" sz="1800" dirty="0">
                <a:effectLst/>
              </a:rPr>
              <a:t>план текста.</a:t>
            </a:r>
            <a:br>
              <a:rPr lang="ru-RU" sz="1800" dirty="0">
                <a:effectLst/>
              </a:rPr>
            </a:br>
            <a:r>
              <a:rPr lang="ru-RU" sz="1800" dirty="0">
                <a:solidFill>
                  <a:srgbClr val="0070C0"/>
                </a:solidFill>
                <a:effectLst/>
              </a:rPr>
              <a:t>а) …   б) …  в) …</a:t>
            </a:r>
            <a:r>
              <a:rPr lang="ru-RU" sz="1800" dirty="0">
                <a:effectLst/>
              </a:rPr>
              <a:t/>
            </a:r>
            <a:br>
              <a:rPr lang="ru-RU" sz="1800" dirty="0">
                <a:effectLst/>
              </a:rPr>
            </a:br>
            <a:r>
              <a:rPr lang="ru-RU" sz="1800" dirty="0">
                <a:effectLst/>
              </a:rPr>
              <a:t> </a:t>
            </a:r>
          </a:p>
        </p:txBody>
      </p:sp>
    </p:spTree>
    <p:extLst>
      <p:ext uri="{BB962C8B-B14F-4D97-AF65-F5344CB8AC3E}">
        <p14:creationId xmlns:p14="http://schemas.microsoft.com/office/powerpoint/2010/main" val="4146030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548680"/>
            <a:ext cx="7848871" cy="5544616"/>
          </a:xfrm>
        </p:spPr>
        <p:txBody>
          <a:bodyPr/>
          <a:lstStyle/>
          <a:p>
            <a:pPr algn="l"/>
            <a:r>
              <a:rPr lang="ru-RU" sz="2000" dirty="0">
                <a:solidFill>
                  <a:schemeClr val="accent6">
                    <a:lumMod val="75000"/>
                  </a:schemeClr>
                </a:solidFill>
                <a:effectLst/>
              </a:rPr>
              <a:t>Алгоритм работы с текстом изложения </a:t>
            </a:r>
            <a:br>
              <a:rPr lang="ru-RU" sz="2000" dirty="0">
                <a:solidFill>
                  <a:schemeClr val="accent6">
                    <a:lumMod val="75000"/>
                  </a:schemeClr>
                </a:solidFill>
                <a:effectLst/>
              </a:rPr>
            </a:br>
            <a:r>
              <a:rPr lang="ru-RU" sz="2000" dirty="0">
                <a:solidFill>
                  <a:schemeClr val="accent6">
                    <a:lumMod val="75000"/>
                  </a:schemeClr>
                </a:solidFill>
                <a:effectLst/>
              </a:rPr>
              <a:t>7 класс</a:t>
            </a:r>
            <a:r>
              <a:rPr lang="ru-RU" sz="1800" dirty="0">
                <a:effectLst/>
              </a:rPr>
              <a:t/>
            </a:r>
            <a:br>
              <a:rPr lang="ru-RU" sz="1800" dirty="0">
                <a:effectLst/>
              </a:rPr>
            </a:br>
            <a:r>
              <a:rPr lang="ru-RU" sz="1800" dirty="0">
                <a:effectLst/>
              </a:rPr>
              <a:t> </a:t>
            </a:r>
            <a:br>
              <a:rPr lang="ru-RU" sz="1800" dirty="0">
                <a:effectLst/>
              </a:rPr>
            </a:br>
            <a:r>
              <a:rPr lang="ru-RU" sz="1800" dirty="0" smtClean="0">
                <a:effectLst/>
              </a:rPr>
              <a:t>1. Какова </a:t>
            </a:r>
            <a:r>
              <a:rPr lang="ru-RU" sz="1800" dirty="0">
                <a:effectLst/>
              </a:rPr>
              <a:t>тема текста?</a:t>
            </a:r>
            <a:br>
              <a:rPr lang="ru-RU" sz="1800" dirty="0">
                <a:effectLst/>
              </a:rPr>
            </a:br>
            <a:r>
              <a:rPr lang="ru-RU" sz="1800" dirty="0" smtClean="0">
                <a:effectLst/>
              </a:rPr>
              <a:t>2. Какова </a:t>
            </a:r>
            <a:r>
              <a:rPr lang="ru-RU" sz="1800" dirty="0">
                <a:effectLst/>
              </a:rPr>
              <a:t>главная мысль текста?</a:t>
            </a:r>
            <a:br>
              <a:rPr lang="ru-RU" sz="1800" dirty="0">
                <a:effectLst/>
              </a:rPr>
            </a:br>
            <a:r>
              <a:rPr lang="ru-RU" sz="1800" dirty="0" smtClean="0">
                <a:effectLst/>
              </a:rPr>
              <a:t>3 .Выпиши </a:t>
            </a:r>
            <a:r>
              <a:rPr lang="ru-RU" sz="1800" dirty="0">
                <a:effectLst/>
              </a:rPr>
              <a:t>ключевые слова.</a:t>
            </a:r>
            <a:br>
              <a:rPr lang="ru-RU" sz="1800" dirty="0">
                <a:effectLst/>
              </a:rPr>
            </a:br>
            <a:r>
              <a:rPr lang="ru-RU" sz="1800" dirty="0" smtClean="0">
                <a:effectLst/>
              </a:rPr>
              <a:t>4. Найди </a:t>
            </a:r>
            <a:r>
              <a:rPr lang="ru-RU" sz="1800" dirty="0">
                <a:effectLst/>
              </a:rPr>
              <a:t>предложение, в котором отражена главная мысль текста.</a:t>
            </a:r>
            <a:br>
              <a:rPr lang="ru-RU" sz="1800" dirty="0">
                <a:effectLst/>
              </a:rPr>
            </a:br>
            <a:r>
              <a:rPr lang="ru-RU" sz="1800" dirty="0" smtClean="0">
                <a:effectLst/>
              </a:rPr>
              <a:t>5. Составь </a:t>
            </a:r>
            <a:r>
              <a:rPr lang="ru-RU" sz="1800" dirty="0">
                <a:effectLst/>
              </a:rPr>
              <a:t>план текста.</a:t>
            </a:r>
            <a:br>
              <a:rPr lang="ru-RU" sz="1800" dirty="0">
                <a:effectLst/>
              </a:rPr>
            </a:br>
            <a:r>
              <a:rPr lang="ru-RU" sz="1800" dirty="0" smtClean="0">
                <a:effectLst/>
              </a:rPr>
              <a:t>6. Запиши </a:t>
            </a:r>
            <a:r>
              <a:rPr lang="ru-RU" sz="1800" dirty="0">
                <a:effectLst/>
              </a:rPr>
              <a:t>текст изложения на черновик.</a:t>
            </a:r>
            <a:br>
              <a:rPr lang="ru-RU" sz="1800" dirty="0">
                <a:effectLst/>
              </a:rPr>
            </a:br>
            <a:r>
              <a:rPr lang="ru-RU" sz="1800" dirty="0" smtClean="0">
                <a:effectLst/>
              </a:rPr>
              <a:t>7. Не</a:t>
            </a:r>
            <a:r>
              <a:rPr lang="ru-RU" sz="1800" dirty="0">
                <a:effectLst/>
              </a:rPr>
              <a:t> знаешь, как правильно писать слово? Замени его синонимом или опусти (если смысл не изменится).</a:t>
            </a:r>
            <a:br>
              <a:rPr lang="ru-RU" sz="1800" dirty="0">
                <a:effectLst/>
              </a:rPr>
            </a:br>
            <a:r>
              <a:rPr lang="ru-RU" sz="1800" dirty="0" smtClean="0">
                <a:effectLst/>
              </a:rPr>
              <a:t>8. Не</a:t>
            </a:r>
            <a:r>
              <a:rPr lang="ru-RU" sz="1800" dirty="0">
                <a:effectLst/>
              </a:rPr>
              <a:t> знаешь, какие знаки препинания ставить? Перефразируй предложение.</a:t>
            </a:r>
            <a:br>
              <a:rPr lang="ru-RU" sz="1800" dirty="0">
                <a:effectLst/>
              </a:rPr>
            </a:br>
            <a:r>
              <a:rPr lang="ru-RU" sz="1800" dirty="0" smtClean="0">
                <a:effectLst/>
              </a:rPr>
              <a:t>9. Помни </a:t>
            </a:r>
            <a:r>
              <a:rPr lang="ru-RU" sz="1800" dirty="0">
                <a:effectLst/>
              </a:rPr>
              <a:t>про абзац. Количество абзацев должно быть не меньше, чем </a:t>
            </a:r>
            <a:r>
              <a:rPr lang="ru-RU" sz="1800" dirty="0" err="1">
                <a:effectLst/>
              </a:rPr>
              <a:t>микротем</a:t>
            </a:r>
            <a:r>
              <a:rPr lang="ru-RU" sz="1800" dirty="0">
                <a:effectLst/>
              </a:rPr>
              <a:t>.</a:t>
            </a:r>
            <a:br>
              <a:rPr lang="ru-RU" sz="1800" dirty="0">
                <a:effectLst/>
              </a:rPr>
            </a:br>
            <a:r>
              <a:rPr lang="ru-RU" sz="1800" dirty="0" smtClean="0">
                <a:effectLst/>
              </a:rPr>
              <a:t>10.Перечитай </a:t>
            </a:r>
            <a:r>
              <a:rPr lang="ru-RU" sz="1800" dirty="0">
                <a:effectLst/>
              </a:rPr>
              <a:t>черновик не менее двух раз. Тема и основная мысль раскрыты?</a:t>
            </a:r>
            <a:br>
              <a:rPr lang="ru-RU" sz="1800" dirty="0">
                <a:effectLst/>
              </a:rPr>
            </a:br>
            <a:r>
              <a:rPr lang="ru-RU" sz="1800" dirty="0" smtClean="0">
                <a:effectLst/>
              </a:rPr>
              <a:t>11.Перепиши </a:t>
            </a:r>
            <a:r>
              <a:rPr lang="ru-RU" sz="1800" dirty="0">
                <a:effectLst/>
              </a:rPr>
              <a:t>в чистовик.</a:t>
            </a:r>
          </a:p>
        </p:txBody>
      </p:sp>
    </p:spTree>
    <p:extLst>
      <p:ext uri="{BB962C8B-B14F-4D97-AF65-F5344CB8AC3E}">
        <p14:creationId xmlns:p14="http://schemas.microsoft.com/office/powerpoint/2010/main" val="2812728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548680"/>
            <a:ext cx="7992887" cy="5760640"/>
          </a:xfrm>
        </p:spPr>
        <p:txBody>
          <a:bodyPr/>
          <a:lstStyle/>
          <a:p>
            <a:pPr algn="l">
              <a:lnSpc>
                <a:spcPct val="150000"/>
              </a:lnSpc>
            </a:pPr>
            <a:r>
              <a:rPr lang="ru-RU" sz="2000" dirty="0" smtClean="0">
                <a:solidFill>
                  <a:schemeClr val="accent6">
                    <a:lumMod val="75000"/>
                  </a:schemeClr>
                </a:solidFill>
                <a:effectLst/>
              </a:rPr>
              <a:t>Редактирование текста</a:t>
            </a:r>
            <a:br>
              <a:rPr lang="ru-RU" sz="2000" dirty="0" smtClean="0">
                <a:solidFill>
                  <a:schemeClr val="accent6">
                    <a:lumMod val="75000"/>
                  </a:schemeClr>
                </a:solidFill>
                <a:effectLst/>
              </a:rPr>
            </a:br>
            <a:r>
              <a:rPr lang="ru-RU" sz="2000" dirty="0">
                <a:solidFill>
                  <a:schemeClr val="accent6">
                    <a:lumMod val="75000"/>
                  </a:schemeClr>
                </a:solidFill>
                <a:effectLst/>
              </a:rPr>
              <a:t/>
            </a:r>
            <a:br>
              <a:rPr lang="ru-RU" sz="2000" dirty="0">
                <a:solidFill>
                  <a:schemeClr val="accent6">
                    <a:lumMod val="75000"/>
                  </a:schemeClr>
                </a:solidFill>
                <a:effectLst/>
              </a:rPr>
            </a:br>
            <a:r>
              <a:rPr lang="ru-RU" sz="1800" dirty="0">
                <a:solidFill>
                  <a:schemeClr val="accent6">
                    <a:lumMod val="75000"/>
                  </a:schemeClr>
                </a:solidFill>
                <a:effectLst/>
              </a:rPr>
              <a:t>Задание </a:t>
            </a:r>
            <a:r>
              <a:rPr lang="ru-RU" sz="1800" dirty="0" smtClean="0">
                <a:solidFill>
                  <a:schemeClr val="accent6">
                    <a:lumMod val="75000"/>
                  </a:schemeClr>
                </a:solidFill>
                <a:effectLst/>
              </a:rPr>
              <a:t>1. </a:t>
            </a:r>
            <a:r>
              <a:rPr lang="ru-RU" sz="1800" dirty="0" smtClean="0">
                <a:effectLst/>
              </a:rPr>
              <a:t>Прочитайте </a:t>
            </a:r>
            <a:r>
              <a:rPr lang="ru-RU" sz="1800" dirty="0">
                <a:effectLst/>
              </a:rPr>
              <a:t>текст сочинения учащегося 7 класса.</a:t>
            </a:r>
            <a:br>
              <a:rPr lang="ru-RU" sz="1800" dirty="0">
                <a:effectLst/>
              </a:rPr>
            </a:br>
            <a:r>
              <a:rPr lang="ru-RU" sz="1800" dirty="0">
                <a:effectLst/>
              </a:rPr>
              <a:t>       </a:t>
            </a:r>
            <a:r>
              <a:rPr lang="ru-RU" sz="1800" dirty="0" smtClean="0">
                <a:effectLst/>
              </a:rPr>
              <a:t>      </a:t>
            </a:r>
            <a:r>
              <a:rPr lang="ru-RU" sz="2000" i="1" dirty="0" smtClean="0">
                <a:solidFill>
                  <a:srgbClr val="0070C0"/>
                </a:solidFill>
                <a:effectLst/>
              </a:rPr>
              <a:t>Передо </a:t>
            </a:r>
            <a:r>
              <a:rPr lang="ru-RU" sz="2000" i="1" dirty="0">
                <a:solidFill>
                  <a:srgbClr val="0070C0"/>
                </a:solidFill>
                <a:effectLst/>
              </a:rPr>
              <a:t>мной работа В. Серова «Девочка с персиками». Она была застигнута художником в минуту покоя. На ней была розовая кофта, вокруг шеи был повязан черный бант. Она словно застыла. </a:t>
            </a:r>
            <a:br>
              <a:rPr lang="ru-RU" sz="2000" i="1" dirty="0">
                <a:solidFill>
                  <a:srgbClr val="0070C0"/>
                </a:solidFill>
                <a:effectLst/>
              </a:rPr>
            </a:br>
            <a:r>
              <a:rPr lang="ru-RU" sz="2000" i="1" dirty="0">
                <a:solidFill>
                  <a:srgbClr val="0070C0"/>
                </a:solidFill>
                <a:effectLst/>
              </a:rPr>
              <a:t>          Верочка Мамонтова – девочка лет двенадцати. Она кареглазая, с правильным овалом лица. В глазах затаился смех. Волосы у нее коричневые. Руки беспокойно лежат на столе. Сразу видно, что характер девочки непоседливый, переменчивый, подвижный.</a:t>
            </a:r>
            <a:br>
              <a:rPr lang="ru-RU" sz="2000" i="1" dirty="0">
                <a:solidFill>
                  <a:srgbClr val="0070C0"/>
                </a:solidFill>
                <a:effectLst/>
              </a:rPr>
            </a:br>
            <a:r>
              <a:rPr lang="ru-RU" dirty="0" smtClean="0">
                <a:effectLst/>
              </a:rPr>
              <a:t>     </a:t>
            </a:r>
            <a:endParaRPr lang="ru-RU" dirty="0">
              <a:effectLst/>
            </a:endParaRPr>
          </a:p>
        </p:txBody>
      </p:sp>
    </p:spTree>
    <p:extLst>
      <p:ext uri="{BB962C8B-B14F-4D97-AF65-F5344CB8AC3E}">
        <p14:creationId xmlns:p14="http://schemas.microsoft.com/office/powerpoint/2010/main" val="2104791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548680"/>
            <a:ext cx="8280919" cy="5616624"/>
          </a:xfrm>
        </p:spPr>
        <p:txBody>
          <a:bodyPr/>
          <a:lstStyle/>
          <a:p>
            <a:pPr algn="l">
              <a:lnSpc>
                <a:spcPct val="150000"/>
              </a:lnSpc>
            </a:pPr>
            <a:r>
              <a:rPr lang="ru-RU" sz="1800" dirty="0">
                <a:solidFill>
                  <a:schemeClr val="accent6">
                    <a:lumMod val="75000"/>
                  </a:schemeClr>
                </a:solidFill>
                <a:effectLst/>
              </a:rPr>
              <a:t>Задание 2. </a:t>
            </a:r>
            <a:r>
              <a:rPr lang="ru-RU" sz="1800" dirty="0">
                <a:effectLst/>
              </a:rPr>
              <a:t>Внесите исправления в соответствии с замечаниями, данными учителем. Запишите текст в исправленном виде.</a:t>
            </a:r>
            <a:br>
              <a:rPr lang="ru-RU" sz="1800" dirty="0">
                <a:effectLst/>
              </a:rPr>
            </a:br>
            <a:r>
              <a:rPr lang="ru-RU" sz="1800" dirty="0">
                <a:effectLst/>
              </a:rPr>
              <a:t> </a:t>
            </a:r>
            <a:br>
              <a:rPr lang="ru-RU" sz="1800" dirty="0">
                <a:effectLst/>
              </a:rPr>
            </a:br>
            <a:r>
              <a:rPr lang="ru-RU" sz="2000" u="sng" dirty="0">
                <a:solidFill>
                  <a:schemeClr val="accent6">
                    <a:lumMod val="75000"/>
                  </a:schemeClr>
                </a:solidFill>
                <a:effectLst/>
              </a:rPr>
              <a:t>Замечания.</a:t>
            </a:r>
            <a:r>
              <a:rPr lang="ru-RU" sz="1800" dirty="0">
                <a:effectLst/>
              </a:rPr>
              <a:t/>
            </a:r>
            <a:br>
              <a:rPr lang="ru-RU" sz="1800" dirty="0">
                <a:effectLst/>
              </a:rPr>
            </a:br>
            <a:r>
              <a:rPr lang="ru-RU" sz="2000" i="1" dirty="0">
                <a:solidFill>
                  <a:srgbClr val="0070C0"/>
                </a:solidFill>
                <a:effectLst/>
              </a:rPr>
              <a:t>1.Нужно перестроить предложения так, чтобы избавиться от повторения слов она, была. Лучше строить описание в настоящем времени.</a:t>
            </a:r>
            <a:br>
              <a:rPr lang="ru-RU" sz="2000" i="1" dirty="0">
                <a:solidFill>
                  <a:srgbClr val="0070C0"/>
                </a:solidFill>
                <a:effectLst/>
              </a:rPr>
            </a:br>
            <a:r>
              <a:rPr lang="ru-RU" sz="2000" i="1" dirty="0">
                <a:solidFill>
                  <a:srgbClr val="0070C0"/>
                </a:solidFill>
                <a:effectLst/>
              </a:rPr>
              <a:t>2.Слово застигнута здесь не подходит.</a:t>
            </a:r>
            <a:br>
              <a:rPr lang="ru-RU" sz="2000" i="1" dirty="0">
                <a:solidFill>
                  <a:srgbClr val="0070C0"/>
                </a:solidFill>
                <a:effectLst/>
              </a:rPr>
            </a:br>
            <a:r>
              <a:rPr lang="ru-RU" sz="2000" i="1" dirty="0">
                <a:solidFill>
                  <a:srgbClr val="0070C0"/>
                </a:solidFill>
                <a:effectLst/>
              </a:rPr>
              <a:t>3.Разве бант повязывают вокруг шеи?</a:t>
            </a:r>
            <a:br>
              <a:rPr lang="ru-RU" sz="2000" i="1" dirty="0">
                <a:solidFill>
                  <a:srgbClr val="0070C0"/>
                </a:solidFill>
                <a:effectLst/>
              </a:rPr>
            </a:br>
            <a:r>
              <a:rPr lang="ru-RU" sz="2000" i="1" dirty="0">
                <a:solidFill>
                  <a:srgbClr val="0070C0"/>
                </a:solidFill>
                <a:effectLst/>
              </a:rPr>
              <a:t>4.Могут ли волосы быть коричневыми?</a:t>
            </a:r>
            <a:br>
              <a:rPr lang="ru-RU" sz="2000" i="1" dirty="0">
                <a:solidFill>
                  <a:srgbClr val="0070C0"/>
                </a:solidFill>
                <a:effectLst/>
              </a:rPr>
            </a:br>
            <a:r>
              <a:rPr lang="ru-RU" sz="2000" i="1" dirty="0">
                <a:solidFill>
                  <a:srgbClr val="0070C0"/>
                </a:solidFill>
                <a:effectLst/>
              </a:rPr>
              <a:t>5.Могут ли руки лежать беспокойно?</a:t>
            </a:r>
            <a:br>
              <a:rPr lang="ru-RU" sz="2000" i="1" dirty="0">
                <a:solidFill>
                  <a:srgbClr val="0070C0"/>
                </a:solidFill>
                <a:effectLst/>
              </a:rPr>
            </a:br>
            <a:endParaRPr lang="ru-RU" sz="2000" i="1" dirty="0">
              <a:solidFill>
                <a:srgbClr val="0070C0"/>
              </a:solidFill>
            </a:endParaRPr>
          </a:p>
        </p:txBody>
      </p:sp>
    </p:spTree>
    <p:extLst>
      <p:ext uri="{BB962C8B-B14F-4D97-AF65-F5344CB8AC3E}">
        <p14:creationId xmlns:p14="http://schemas.microsoft.com/office/powerpoint/2010/main" val="2358413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04664"/>
            <a:ext cx="8136903" cy="5688632"/>
          </a:xfrm>
        </p:spPr>
        <p:txBody>
          <a:bodyPr/>
          <a:lstStyle/>
          <a:p>
            <a:pPr algn="l"/>
            <a:r>
              <a:rPr lang="ru-RU" sz="2000" dirty="0">
                <a:solidFill>
                  <a:schemeClr val="accent6">
                    <a:lumMod val="75000"/>
                  </a:schemeClr>
                </a:solidFill>
                <a:effectLst/>
              </a:rPr>
              <a:t>Сравнительный анализ текстов</a:t>
            </a:r>
            <a:br>
              <a:rPr lang="ru-RU" sz="2000" dirty="0">
                <a:solidFill>
                  <a:schemeClr val="accent6">
                    <a:lumMod val="75000"/>
                  </a:schemeClr>
                </a:solidFill>
                <a:effectLst/>
              </a:rPr>
            </a:br>
            <a:r>
              <a:rPr lang="ru-RU" sz="1800" dirty="0" smtClean="0">
                <a:solidFill>
                  <a:schemeClr val="accent6">
                    <a:lumMod val="75000"/>
                  </a:schemeClr>
                </a:solidFill>
                <a:effectLst/>
              </a:rPr>
              <a:t>Задание 1.</a:t>
            </a:r>
            <a:r>
              <a:rPr lang="ru-RU" sz="1800" dirty="0" smtClean="0">
                <a:effectLst/>
              </a:rPr>
              <a:t> </a:t>
            </a:r>
            <a:r>
              <a:rPr lang="ru-RU" sz="1800" dirty="0">
                <a:effectLst/>
              </a:rPr>
              <a:t>Прочитайте тексты. </a:t>
            </a:r>
            <a:r>
              <a:rPr lang="ru-RU" sz="1800" dirty="0" smtClean="0">
                <a:effectLst/>
              </a:rPr>
              <a:t/>
            </a:r>
            <a:br>
              <a:rPr lang="ru-RU" sz="1800" dirty="0" smtClean="0">
                <a:effectLst/>
              </a:rPr>
            </a:br>
            <a:r>
              <a:rPr lang="ru-RU" sz="1800" dirty="0">
                <a:effectLst/>
              </a:rPr>
              <a:t/>
            </a:r>
            <a:br>
              <a:rPr lang="ru-RU" sz="1800" dirty="0">
                <a:effectLst/>
              </a:rPr>
            </a:br>
            <a:r>
              <a:rPr lang="ru-RU" sz="1800" dirty="0">
                <a:effectLst/>
              </a:rPr>
              <a:t>1. </a:t>
            </a:r>
            <a:r>
              <a:rPr lang="ru-RU" sz="1800" i="1" dirty="0">
                <a:effectLst/>
              </a:rPr>
              <a:t>29 марта 1908 года за революционную деятельность В.В. Маяковский был арестован. На следующий день в Московском охранном отделении была составлена учетная карточка Маяковского с описанием примет.</a:t>
            </a:r>
            <a:r>
              <a:rPr lang="ru-RU" sz="1800" dirty="0">
                <a:effectLst/>
              </a:rPr>
              <a:t/>
            </a:r>
            <a:br>
              <a:rPr lang="ru-RU" sz="1800" dirty="0">
                <a:effectLst/>
              </a:rPr>
            </a:br>
            <a:r>
              <a:rPr lang="ru-RU" sz="1800" u="sng" dirty="0">
                <a:solidFill>
                  <a:srgbClr val="0070C0"/>
                </a:solidFill>
                <a:effectLst/>
              </a:rPr>
              <a:t>Описание примет.</a:t>
            </a:r>
            <a:r>
              <a:rPr lang="ru-RU" sz="1800" dirty="0">
                <a:solidFill>
                  <a:srgbClr val="0070C0"/>
                </a:solidFill>
                <a:effectLst/>
              </a:rPr>
              <a:t/>
            </a:r>
            <a:br>
              <a:rPr lang="ru-RU" sz="1800" dirty="0">
                <a:solidFill>
                  <a:srgbClr val="0070C0"/>
                </a:solidFill>
                <a:effectLst/>
              </a:rPr>
            </a:br>
            <a:r>
              <a:rPr lang="ru-RU" sz="1800" dirty="0">
                <a:solidFill>
                  <a:srgbClr val="0070C0"/>
                </a:solidFill>
                <a:effectLst/>
              </a:rPr>
              <a:t>Возраст по наружному виду – 17-19 лет.</a:t>
            </a:r>
            <a:br>
              <a:rPr lang="ru-RU" sz="1800" dirty="0">
                <a:solidFill>
                  <a:srgbClr val="0070C0"/>
                </a:solidFill>
                <a:effectLst/>
              </a:rPr>
            </a:br>
            <a:r>
              <a:rPr lang="ru-RU" sz="1800" dirty="0">
                <a:solidFill>
                  <a:srgbClr val="0070C0"/>
                </a:solidFill>
                <a:effectLst/>
              </a:rPr>
              <a:t>Год рождения – 7 июля 1893.</a:t>
            </a:r>
            <a:br>
              <a:rPr lang="ru-RU" sz="1800" dirty="0">
                <a:solidFill>
                  <a:srgbClr val="0070C0"/>
                </a:solidFill>
                <a:effectLst/>
              </a:rPr>
            </a:br>
            <a:r>
              <a:rPr lang="ru-RU" sz="1800" dirty="0">
                <a:solidFill>
                  <a:srgbClr val="0070C0"/>
                </a:solidFill>
                <a:effectLst/>
              </a:rPr>
              <a:t>1.Волосы: Цвет – русые. Волнистость – гладкие. Густота – густые.</a:t>
            </a:r>
            <a:br>
              <a:rPr lang="ru-RU" sz="1800" dirty="0">
                <a:solidFill>
                  <a:srgbClr val="0070C0"/>
                </a:solidFill>
                <a:effectLst/>
              </a:rPr>
            </a:br>
            <a:r>
              <a:rPr lang="ru-RU" sz="1800" dirty="0">
                <a:solidFill>
                  <a:srgbClr val="0070C0"/>
                </a:solidFill>
                <a:effectLst/>
              </a:rPr>
              <a:t>2.Лицо: Цвет – желтоватое. Полнокровие – среднее. Выражение – серьезное.</a:t>
            </a:r>
            <a:br>
              <a:rPr lang="ru-RU" sz="1800" dirty="0">
                <a:solidFill>
                  <a:srgbClr val="0070C0"/>
                </a:solidFill>
                <a:effectLst/>
              </a:rPr>
            </a:br>
            <a:r>
              <a:rPr lang="ru-RU" sz="1800" dirty="0">
                <a:solidFill>
                  <a:srgbClr val="0070C0"/>
                </a:solidFill>
                <a:effectLst/>
              </a:rPr>
              <a:t>3.Лоб: Высота – средняя. Наклонен немного назад. Форма головы – овальная.</a:t>
            </a:r>
            <a:br>
              <a:rPr lang="ru-RU" sz="1800" dirty="0">
                <a:solidFill>
                  <a:srgbClr val="0070C0"/>
                </a:solidFill>
                <a:effectLst/>
              </a:rPr>
            </a:br>
            <a:r>
              <a:rPr lang="ru-RU" sz="1800" dirty="0">
                <a:solidFill>
                  <a:srgbClr val="0070C0"/>
                </a:solidFill>
                <a:effectLst/>
              </a:rPr>
              <a:t>4.Глаза: Цвет райка – коричневый. Расстояние между глаз – среднее.</a:t>
            </a:r>
            <a:br>
              <a:rPr lang="ru-RU" sz="1800" dirty="0">
                <a:solidFill>
                  <a:srgbClr val="0070C0"/>
                </a:solidFill>
                <a:effectLst/>
              </a:rPr>
            </a:br>
            <a:r>
              <a:rPr lang="ru-RU" sz="1800" dirty="0">
                <a:effectLst/>
              </a:rPr>
              <a:t> </a:t>
            </a:r>
            <a:br>
              <a:rPr lang="ru-RU" sz="1800" dirty="0">
                <a:effectLst/>
              </a:rPr>
            </a:br>
            <a:r>
              <a:rPr lang="ru-RU" sz="1800" dirty="0">
                <a:effectLst/>
              </a:rPr>
              <a:t>(Раёк – радужная оболочка глаза.)</a:t>
            </a:r>
            <a:br>
              <a:rPr lang="ru-RU" sz="1800" dirty="0">
                <a:effectLst/>
              </a:rPr>
            </a:br>
            <a:r>
              <a:rPr lang="ru-RU" sz="1800" dirty="0">
                <a:effectLst/>
              </a:rPr>
              <a:t> </a:t>
            </a:r>
            <a:br>
              <a:rPr lang="ru-RU" sz="1800" dirty="0">
                <a:effectLst/>
              </a:rPr>
            </a:br>
            <a:r>
              <a:rPr lang="ru-RU" sz="1800" dirty="0">
                <a:effectLst/>
              </a:rPr>
              <a:t> </a:t>
            </a:r>
            <a:br>
              <a:rPr lang="ru-RU" sz="1800" dirty="0">
                <a:effectLst/>
              </a:rPr>
            </a:br>
            <a:endParaRPr lang="ru-RU" sz="1800" dirty="0">
              <a:effectLst/>
            </a:endParaRPr>
          </a:p>
        </p:txBody>
      </p:sp>
    </p:spTree>
    <p:extLst>
      <p:ext uri="{BB962C8B-B14F-4D97-AF65-F5344CB8AC3E}">
        <p14:creationId xmlns:p14="http://schemas.microsoft.com/office/powerpoint/2010/main" val="5977604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548680"/>
            <a:ext cx="7776863" cy="5832648"/>
          </a:xfrm>
        </p:spPr>
        <p:txBody>
          <a:bodyPr/>
          <a:lstStyle/>
          <a:p>
            <a:pPr algn="ctr"/>
            <a:r>
              <a:rPr lang="ru-RU" sz="2000" dirty="0">
                <a:effectLst/>
              </a:rPr>
              <a:t>2. </a:t>
            </a:r>
            <a:r>
              <a:rPr lang="ru-RU" sz="1800" i="1" dirty="0">
                <a:effectLst/>
              </a:rPr>
              <a:t>И.Б. </a:t>
            </a:r>
            <a:r>
              <a:rPr lang="ru-RU" sz="1800" i="1" dirty="0" err="1">
                <a:effectLst/>
              </a:rPr>
              <a:t>Карахан</a:t>
            </a:r>
            <a:r>
              <a:rPr lang="ru-RU" sz="1800" i="1" dirty="0">
                <a:effectLst/>
              </a:rPr>
              <a:t>, который часто встречался с В.В. Маяковским в 1908 году, так описывает поэта в своих воспоминаниях:</a:t>
            </a:r>
            <a:r>
              <a:rPr lang="ru-RU" sz="1800" dirty="0">
                <a:effectLst/>
              </a:rPr>
              <a:t/>
            </a:r>
            <a:br>
              <a:rPr lang="ru-RU" sz="1800" dirty="0">
                <a:effectLst/>
              </a:rPr>
            </a:br>
            <a:r>
              <a:rPr lang="ru-RU" sz="2000" dirty="0" smtClean="0">
                <a:solidFill>
                  <a:srgbClr val="0070C0"/>
                </a:solidFill>
                <a:effectLst/>
              </a:rPr>
              <a:t>«</a:t>
            </a:r>
            <a:r>
              <a:rPr lang="ru-RU" sz="2000" dirty="0">
                <a:solidFill>
                  <a:srgbClr val="0070C0"/>
                </a:solidFill>
                <a:effectLst/>
              </a:rPr>
              <a:t>Высокий, широкоплечий, с длинными волосами, откинутыми назад, в кавказской папахе – он весь был порыв, устремленность вперед. В спорах глаза его загорались, чувствовался живой интерес к окружающим явлениям, любознательность</a:t>
            </a:r>
            <a:r>
              <a:rPr lang="ru-RU" sz="2000" dirty="0" smtClean="0">
                <a:solidFill>
                  <a:srgbClr val="0070C0"/>
                </a:solidFill>
                <a:effectLst/>
              </a:rPr>
              <a:t>…»</a:t>
            </a:r>
            <a:br>
              <a:rPr lang="ru-RU" sz="2000" dirty="0" smtClean="0">
                <a:solidFill>
                  <a:srgbClr val="0070C0"/>
                </a:solidFill>
                <a:effectLst/>
              </a:rPr>
            </a:br>
            <a:r>
              <a:rPr lang="ru-RU" sz="2000" dirty="0">
                <a:solidFill>
                  <a:srgbClr val="0070C0"/>
                </a:solidFill>
                <a:effectLst/>
              </a:rPr>
              <a:t/>
            </a:r>
            <a:br>
              <a:rPr lang="ru-RU" sz="2000" dirty="0">
                <a:solidFill>
                  <a:srgbClr val="0070C0"/>
                </a:solidFill>
                <a:effectLst/>
              </a:rPr>
            </a:br>
            <a:endParaRPr lang="ru-RU" sz="2000" dirty="0">
              <a:solidFill>
                <a:srgbClr val="0070C0"/>
              </a:solidFill>
            </a:endParaRPr>
          </a:p>
        </p:txBody>
      </p:sp>
      <p:pic>
        <p:nvPicPr>
          <p:cNvPr id="8" name="Рисунок 7"/>
          <p:cNvPicPr>
            <a:picLocks noChangeAspect="1"/>
          </p:cNvPicPr>
          <p:nvPr/>
        </p:nvPicPr>
        <p:blipFill>
          <a:blip r:embed="rId2"/>
          <a:stretch>
            <a:fillRect/>
          </a:stretch>
        </p:blipFill>
        <p:spPr>
          <a:xfrm>
            <a:off x="5076056" y="2924944"/>
            <a:ext cx="2969890" cy="3240360"/>
          </a:xfrm>
          <a:prstGeom prst="rect">
            <a:avLst/>
          </a:prstGeom>
        </p:spPr>
      </p:pic>
      <p:pic>
        <p:nvPicPr>
          <p:cNvPr id="13" name="Рисунок 12"/>
          <p:cNvPicPr>
            <a:picLocks noChangeAspect="1"/>
          </p:cNvPicPr>
          <p:nvPr/>
        </p:nvPicPr>
        <p:blipFill>
          <a:blip r:embed="rId3"/>
          <a:stretch>
            <a:fillRect/>
          </a:stretch>
        </p:blipFill>
        <p:spPr>
          <a:xfrm>
            <a:off x="1187624" y="3021124"/>
            <a:ext cx="2664296" cy="3144180"/>
          </a:xfrm>
          <a:prstGeom prst="rect">
            <a:avLst/>
          </a:prstGeom>
        </p:spPr>
      </p:pic>
    </p:spTree>
    <p:extLst>
      <p:ext uri="{BB962C8B-B14F-4D97-AF65-F5344CB8AC3E}">
        <p14:creationId xmlns:p14="http://schemas.microsoft.com/office/powerpoint/2010/main" val="73569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136904" cy="5976664"/>
          </a:xfrm>
        </p:spPr>
        <p:txBody>
          <a:bodyPr/>
          <a:lstStyle/>
          <a:p>
            <a:pPr algn="l"/>
            <a:r>
              <a:rPr lang="ru-RU" sz="1800" dirty="0">
                <a:solidFill>
                  <a:schemeClr val="accent6">
                    <a:lumMod val="75000"/>
                  </a:schemeClr>
                </a:solidFill>
                <a:effectLst/>
              </a:rPr>
              <a:t>Задание 2.</a:t>
            </a:r>
            <a:r>
              <a:rPr lang="ru-RU" sz="1800" dirty="0">
                <a:effectLst/>
              </a:rPr>
              <a:t> Определите тип текстов. Какой из текстов написан в деловом, а какой в художественном стиле? </a:t>
            </a:r>
            <a:r>
              <a:rPr lang="ru-RU" sz="1800" i="1" dirty="0">
                <a:solidFill>
                  <a:srgbClr val="0070C0"/>
                </a:solidFill>
                <a:effectLst/>
              </a:rPr>
              <a:t>(0, 5 балла)</a:t>
            </a:r>
            <a:br>
              <a:rPr lang="ru-RU" sz="1800" i="1" dirty="0">
                <a:solidFill>
                  <a:srgbClr val="0070C0"/>
                </a:solidFill>
                <a:effectLst/>
              </a:rPr>
            </a:br>
            <a:r>
              <a:rPr lang="ru-RU" sz="1800" dirty="0">
                <a:effectLst/>
              </a:rPr>
              <a:t> </a:t>
            </a:r>
            <a:br>
              <a:rPr lang="ru-RU" sz="1800" dirty="0">
                <a:effectLst/>
              </a:rPr>
            </a:br>
            <a:r>
              <a:rPr lang="ru-RU" sz="1800" dirty="0">
                <a:solidFill>
                  <a:schemeClr val="accent6">
                    <a:lumMod val="75000"/>
                  </a:schemeClr>
                </a:solidFill>
                <a:effectLst/>
              </a:rPr>
              <a:t>Задание 3.</a:t>
            </a:r>
            <a:r>
              <a:rPr lang="ru-RU" sz="1800" dirty="0">
                <a:effectLst/>
              </a:rPr>
              <a:t> К какому стилю относятся следующие признаки?</a:t>
            </a:r>
            <a:br>
              <a:rPr lang="ru-RU" sz="1800" dirty="0">
                <a:effectLst/>
              </a:rPr>
            </a:br>
            <a:r>
              <a:rPr lang="ru-RU" sz="1800" i="1" dirty="0">
                <a:effectLst/>
              </a:rPr>
              <a:t>Сухость, отсутствие эмоционально окрашенных слов, сжатость, точность, исключающая возможность истолкований. </a:t>
            </a:r>
            <a:r>
              <a:rPr lang="ru-RU" sz="1800" i="1" dirty="0">
                <a:solidFill>
                  <a:srgbClr val="0070C0"/>
                </a:solidFill>
                <a:effectLst/>
              </a:rPr>
              <a:t>(0, 5 балла)</a:t>
            </a:r>
            <a:br>
              <a:rPr lang="ru-RU" sz="1800" i="1" dirty="0">
                <a:solidFill>
                  <a:srgbClr val="0070C0"/>
                </a:solidFill>
                <a:effectLst/>
              </a:rPr>
            </a:br>
            <a:r>
              <a:rPr lang="ru-RU" sz="1800" i="1" dirty="0">
                <a:solidFill>
                  <a:srgbClr val="0070C0"/>
                </a:solidFill>
                <a:effectLst/>
              </a:rPr>
              <a:t> </a:t>
            </a:r>
            <a:br>
              <a:rPr lang="ru-RU" sz="1800" i="1" dirty="0">
                <a:solidFill>
                  <a:srgbClr val="0070C0"/>
                </a:solidFill>
                <a:effectLst/>
              </a:rPr>
            </a:br>
            <a:r>
              <a:rPr lang="ru-RU" sz="1800" dirty="0">
                <a:solidFill>
                  <a:schemeClr val="accent6">
                    <a:lumMod val="75000"/>
                  </a:schemeClr>
                </a:solidFill>
                <a:effectLst/>
              </a:rPr>
              <a:t>Задание 4.</a:t>
            </a:r>
            <a:r>
              <a:rPr lang="ru-RU" sz="1800" dirty="0">
                <a:effectLst/>
              </a:rPr>
              <a:t> О чем совсем не говорится в художественном описании? </a:t>
            </a:r>
            <a:r>
              <a:rPr lang="ru-RU" sz="1800" i="1" dirty="0">
                <a:solidFill>
                  <a:srgbClr val="0070C0"/>
                </a:solidFill>
                <a:effectLst/>
              </a:rPr>
              <a:t>(0, 5 балла)</a:t>
            </a:r>
            <a:br>
              <a:rPr lang="ru-RU" sz="1800" i="1" dirty="0">
                <a:solidFill>
                  <a:srgbClr val="0070C0"/>
                </a:solidFill>
                <a:effectLst/>
              </a:rPr>
            </a:br>
            <a:r>
              <a:rPr lang="ru-RU" sz="1800" dirty="0">
                <a:effectLst/>
              </a:rPr>
              <a:t> </a:t>
            </a:r>
            <a:br>
              <a:rPr lang="ru-RU" sz="1800" dirty="0">
                <a:effectLst/>
              </a:rPr>
            </a:br>
            <a:r>
              <a:rPr lang="ru-RU" sz="1800" dirty="0">
                <a:solidFill>
                  <a:schemeClr val="accent6">
                    <a:lumMod val="75000"/>
                  </a:schemeClr>
                </a:solidFill>
                <a:effectLst/>
              </a:rPr>
              <a:t>Задание 5. </a:t>
            </a:r>
            <a:r>
              <a:rPr lang="ru-RU" sz="1800" dirty="0">
                <a:effectLst/>
              </a:rPr>
              <a:t>Найдите в деловом описании 2 устаревших слова, подберите к ним синонимы. </a:t>
            </a:r>
            <a:r>
              <a:rPr lang="ru-RU" sz="1800" i="1" dirty="0">
                <a:solidFill>
                  <a:srgbClr val="0070C0"/>
                </a:solidFill>
                <a:effectLst/>
              </a:rPr>
              <a:t>(0, 5 балла)</a:t>
            </a:r>
            <a:br>
              <a:rPr lang="ru-RU" sz="1800" i="1" dirty="0">
                <a:solidFill>
                  <a:srgbClr val="0070C0"/>
                </a:solidFill>
                <a:effectLst/>
              </a:rPr>
            </a:br>
            <a:r>
              <a:rPr lang="ru-RU" sz="1800" dirty="0">
                <a:effectLst/>
              </a:rPr>
              <a:t> </a:t>
            </a:r>
            <a:br>
              <a:rPr lang="ru-RU" sz="1800" dirty="0">
                <a:effectLst/>
              </a:rPr>
            </a:br>
            <a:r>
              <a:rPr lang="ru-RU" sz="1800" dirty="0">
                <a:solidFill>
                  <a:schemeClr val="accent6">
                    <a:lumMod val="75000"/>
                  </a:schemeClr>
                </a:solidFill>
                <a:effectLst/>
              </a:rPr>
              <a:t>Задание 6</a:t>
            </a:r>
            <a:r>
              <a:rPr lang="ru-RU" sz="1800" dirty="0">
                <a:effectLst/>
              </a:rPr>
              <a:t>. Попробуйте объяснить, с какой целью</a:t>
            </a:r>
            <a:r>
              <a:rPr lang="ru-RU" sz="1800" i="1" dirty="0">
                <a:effectLst/>
              </a:rPr>
              <a:t> </a:t>
            </a:r>
            <a:r>
              <a:rPr lang="ru-RU" sz="1800" dirty="0">
                <a:effectLst/>
              </a:rPr>
              <a:t>в Московском охранном отделении была составлена учетная карточка Маяковского. </a:t>
            </a:r>
            <a:r>
              <a:rPr lang="ru-RU" sz="1800" i="1" dirty="0">
                <a:solidFill>
                  <a:srgbClr val="0070C0"/>
                </a:solidFill>
                <a:effectLst/>
              </a:rPr>
              <a:t>(1 балл)</a:t>
            </a:r>
            <a:br>
              <a:rPr lang="ru-RU" sz="1800" i="1" dirty="0">
                <a:solidFill>
                  <a:srgbClr val="0070C0"/>
                </a:solidFill>
                <a:effectLst/>
              </a:rPr>
            </a:br>
            <a:r>
              <a:rPr lang="ru-RU" sz="1800" dirty="0">
                <a:effectLst/>
              </a:rPr>
              <a:t> </a:t>
            </a:r>
            <a:br>
              <a:rPr lang="ru-RU" sz="1800" dirty="0">
                <a:effectLst/>
              </a:rPr>
            </a:br>
            <a:r>
              <a:rPr lang="ru-RU" sz="1800" dirty="0">
                <a:solidFill>
                  <a:schemeClr val="accent6">
                    <a:lumMod val="75000"/>
                  </a:schemeClr>
                </a:solidFill>
                <a:effectLst/>
              </a:rPr>
              <a:t>Задание 7. </a:t>
            </a:r>
            <a:r>
              <a:rPr lang="ru-RU" sz="1800" dirty="0">
                <a:effectLst/>
              </a:rPr>
              <a:t>Используя художественное описание, запишите черты характера </a:t>
            </a:r>
            <a:r>
              <a:rPr lang="ru-RU" sz="1800" dirty="0" err="1">
                <a:effectLst/>
              </a:rPr>
              <a:t>В.Маяковского</a:t>
            </a:r>
            <a:r>
              <a:rPr lang="ru-RU" sz="1800" dirty="0">
                <a:effectLst/>
              </a:rPr>
              <a:t>. </a:t>
            </a:r>
            <a:r>
              <a:rPr lang="ru-RU" sz="1800" i="1" dirty="0">
                <a:solidFill>
                  <a:srgbClr val="0070C0"/>
                </a:solidFill>
                <a:effectLst/>
              </a:rPr>
              <a:t>(2 балла)</a:t>
            </a:r>
            <a:endParaRPr lang="ru-RU" sz="1800" i="1" dirty="0">
              <a:solidFill>
                <a:srgbClr val="0070C0"/>
              </a:solidFill>
            </a:endParaRPr>
          </a:p>
        </p:txBody>
      </p:sp>
    </p:spTree>
    <p:extLst>
      <p:ext uri="{BB962C8B-B14F-4D97-AF65-F5344CB8AC3E}">
        <p14:creationId xmlns:p14="http://schemas.microsoft.com/office/powerpoint/2010/main" val="31807481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208911" cy="792088"/>
          </a:xfrm>
        </p:spPr>
        <p:txBody>
          <a:bodyPr/>
          <a:lstStyle/>
          <a:p>
            <a:pPr algn="ctr"/>
            <a:r>
              <a:rPr lang="ru-RU" sz="2400" dirty="0"/>
              <a:t>Мониторинг результатов государственной итоговой аттестации в форме ГВЭ-9</a:t>
            </a:r>
          </a:p>
        </p:txBody>
      </p:sp>
      <p:graphicFrame>
        <p:nvGraphicFramePr>
          <p:cNvPr id="3" name="Таблица 2"/>
          <p:cNvGraphicFramePr>
            <a:graphicFrameLocks noGrp="1"/>
          </p:cNvGraphicFramePr>
          <p:nvPr>
            <p:extLst>
              <p:ext uri="{D42A27DB-BD31-4B8C-83A1-F6EECF244321}">
                <p14:modId xmlns:p14="http://schemas.microsoft.com/office/powerpoint/2010/main" val="2954373686"/>
              </p:ext>
            </p:extLst>
          </p:nvPr>
        </p:nvGraphicFramePr>
        <p:xfrm>
          <a:off x="611561" y="1628800"/>
          <a:ext cx="7704855" cy="3661528"/>
        </p:xfrm>
        <a:graphic>
          <a:graphicData uri="http://schemas.openxmlformats.org/drawingml/2006/table">
            <a:tbl>
              <a:tblPr firstRow="1" firstCol="1" bandRow="1">
                <a:tableStyleId>{5C22544A-7EE6-4342-B048-85BDC9FD1C3A}</a:tableStyleId>
              </a:tblPr>
              <a:tblGrid>
                <a:gridCol w="1308372">
                  <a:extLst>
                    <a:ext uri="{9D8B030D-6E8A-4147-A177-3AD203B41FA5}">
                      <a16:colId xmlns:a16="http://schemas.microsoft.com/office/drawing/2014/main" val="20000"/>
                    </a:ext>
                  </a:extLst>
                </a:gridCol>
                <a:gridCol w="1207420">
                  <a:extLst>
                    <a:ext uri="{9D8B030D-6E8A-4147-A177-3AD203B41FA5}">
                      <a16:colId xmlns:a16="http://schemas.microsoft.com/office/drawing/2014/main" val="20001"/>
                    </a:ext>
                  </a:extLst>
                </a:gridCol>
                <a:gridCol w="662665">
                  <a:extLst>
                    <a:ext uri="{9D8B030D-6E8A-4147-A177-3AD203B41FA5}">
                      <a16:colId xmlns:a16="http://schemas.microsoft.com/office/drawing/2014/main" val="20002"/>
                    </a:ext>
                  </a:extLst>
                </a:gridCol>
                <a:gridCol w="663445">
                  <a:extLst>
                    <a:ext uri="{9D8B030D-6E8A-4147-A177-3AD203B41FA5}">
                      <a16:colId xmlns:a16="http://schemas.microsoft.com/office/drawing/2014/main" val="20003"/>
                    </a:ext>
                  </a:extLst>
                </a:gridCol>
                <a:gridCol w="662665">
                  <a:extLst>
                    <a:ext uri="{9D8B030D-6E8A-4147-A177-3AD203B41FA5}">
                      <a16:colId xmlns:a16="http://schemas.microsoft.com/office/drawing/2014/main" val="20004"/>
                    </a:ext>
                  </a:extLst>
                </a:gridCol>
                <a:gridCol w="663445">
                  <a:extLst>
                    <a:ext uri="{9D8B030D-6E8A-4147-A177-3AD203B41FA5}">
                      <a16:colId xmlns:a16="http://schemas.microsoft.com/office/drawing/2014/main" val="20005"/>
                    </a:ext>
                  </a:extLst>
                </a:gridCol>
                <a:gridCol w="1321435">
                  <a:extLst>
                    <a:ext uri="{9D8B030D-6E8A-4147-A177-3AD203B41FA5}">
                      <a16:colId xmlns:a16="http://schemas.microsoft.com/office/drawing/2014/main" val="20006"/>
                    </a:ext>
                  </a:extLst>
                </a:gridCol>
                <a:gridCol w="1215408">
                  <a:extLst>
                    <a:ext uri="{9D8B030D-6E8A-4147-A177-3AD203B41FA5}">
                      <a16:colId xmlns:a16="http://schemas.microsoft.com/office/drawing/2014/main" val="20007"/>
                    </a:ext>
                  </a:extLst>
                </a:gridCol>
              </a:tblGrid>
              <a:tr h="795132">
                <a:tc>
                  <a:txBody>
                    <a:bodyPr/>
                    <a:lstStyle/>
                    <a:p>
                      <a:pPr algn="ctr">
                        <a:lnSpc>
                          <a:spcPct val="115000"/>
                        </a:lnSpc>
                        <a:spcAft>
                          <a:spcPts val="0"/>
                        </a:spcAft>
                      </a:pPr>
                      <a:r>
                        <a:rPr lang="ru-RU" sz="1600" dirty="0">
                          <a:solidFill>
                            <a:schemeClr val="tx1"/>
                          </a:solidFill>
                          <a:effectLst/>
                        </a:rPr>
                        <a:t>Уч. год</a:t>
                      </a:r>
                      <a:endParaRPr lang="ru-RU" sz="1600" dirty="0">
                        <a:solidFill>
                          <a:schemeClr val="tx1"/>
                        </a:solidFill>
                        <a:effectLst/>
                        <a:latin typeface="Times New Roman"/>
                        <a:ea typeface="Times New Roman"/>
                        <a:cs typeface="Times New Roman"/>
                      </a:endParaRPr>
                    </a:p>
                  </a:txBody>
                  <a:tcPr marL="68580" marR="68580" marT="0" marB="0">
                    <a:solidFill>
                      <a:schemeClr val="accent3"/>
                    </a:solidFill>
                  </a:tcPr>
                </a:tc>
                <a:tc>
                  <a:txBody>
                    <a:bodyPr/>
                    <a:lstStyle/>
                    <a:p>
                      <a:pPr algn="ctr">
                        <a:lnSpc>
                          <a:spcPct val="115000"/>
                        </a:lnSpc>
                        <a:spcAft>
                          <a:spcPts val="0"/>
                        </a:spcAft>
                      </a:pPr>
                      <a:r>
                        <a:rPr lang="ru-RU" sz="1600" dirty="0">
                          <a:solidFill>
                            <a:schemeClr val="tx1"/>
                          </a:solidFill>
                          <a:effectLst/>
                        </a:rPr>
                        <a:t>Кол-во выпускников</a:t>
                      </a:r>
                      <a:endParaRPr lang="ru-RU" sz="1600" dirty="0">
                        <a:solidFill>
                          <a:schemeClr val="tx1"/>
                        </a:solidFill>
                        <a:effectLst/>
                        <a:latin typeface="Times New Roman"/>
                        <a:ea typeface="Times New Roman"/>
                        <a:cs typeface="Times New Roman"/>
                      </a:endParaRPr>
                    </a:p>
                  </a:txBody>
                  <a:tcPr marL="68580" marR="68580" marT="0" marB="0">
                    <a:solidFill>
                      <a:schemeClr val="accent3"/>
                    </a:solidFill>
                  </a:tcPr>
                </a:tc>
                <a:tc>
                  <a:txBody>
                    <a:bodyPr/>
                    <a:lstStyle/>
                    <a:p>
                      <a:pPr algn="ctr">
                        <a:lnSpc>
                          <a:spcPct val="115000"/>
                        </a:lnSpc>
                        <a:spcAft>
                          <a:spcPts val="0"/>
                        </a:spcAft>
                      </a:pPr>
                      <a:r>
                        <a:rPr lang="ru-RU" sz="1600" dirty="0">
                          <a:solidFill>
                            <a:schemeClr val="tx1"/>
                          </a:solidFill>
                          <a:effectLst/>
                        </a:rPr>
                        <a:t>«5»</a:t>
                      </a:r>
                      <a:endParaRPr lang="ru-RU" sz="1600" dirty="0">
                        <a:solidFill>
                          <a:schemeClr val="tx1"/>
                        </a:solidFill>
                        <a:effectLst/>
                        <a:latin typeface="Times New Roman"/>
                        <a:ea typeface="Times New Roman"/>
                        <a:cs typeface="Times New Roman"/>
                      </a:endParaRPr>
                    </a:p>
                  </a:txBody>
                  <a:tcPr marL="68580" marR="68580" marT="0" marB="0">
                    <a:solidFill>
                      <a:schemeClr val="accent3"/>
                    </a:solidFill>
                  </a:tcPr>
                </a:tc>
                <a:tc>
                  <a:txBody>
                    <a:bodyPr/>
                    <a:lstStyle/>
                    <a:p>
                      <a:pPr algn="ctr">
                        <a:lnSpc>
                          <a:spcPct val="115000"/>
                        </a:lnSpc>
                        <a:spcAft>
                          <a:spcPts val="0"/>
                        </a:spcAft>
                      </a:pPr>
                      <a:r>
                        <a:rPr lang="ru-RU" sz="1600" dirty="0">
                          <a:solidFill>
                            <a:schemeClr val="tx1"/>
                          </a:solidFill>
                          <a:effectLst/>
                        </a:rPr>
                        <a:t>«4»</a:t>
                      </a:r>
                      <a:endParaRPr lang="ru-RU" sz="1600" dirty="0">
                        <a:solidFill>
                          <a:schemeClr val="tx1"/>
                        </a:solidFill>
                        <a:effectLst/>
                        <a:latin typeface="Times New Roman"/>
                        <a:ea typeface="Times New Roman"/>
                        <a:cs typeface="Times New Roman"/>
                      </a:endParaRPr>
                    </a:p>
                  </a:txBody>
                  <a:tcPr marL="68580" marR="68580" marT="0" marB="0">
                    <a:solidFill>
                      <a:schemeClr val="accent3"/>
                    </a:solidFill>
                  </a:tcPr>
                </a:tc>
                <a:tc>
                  <a:txBody>
                    <a:bodyPr/>
                    <a:lstStyle/>
                    <a:p>
                      <a:pPr algn="ctr">
                        <a:lnSpc>
                          <a:spcPct val="115000"/>
                        </a:lnSpc>
                        <a:spcAft>
                          <a:spcPts val="0"/>
                        </a:spcAft>
                      </a:pPr>
                      <a:r>
                        <a:rPr lang="ru-RU" sz="1600" dirty="0">
                          <a:solidFill>
                            <a:schemeClr val="tx1"/>
                          </a:solidFill>
                          <a:effectLst/>
                        </a:rPr>
                        <a:t>«3»</a:t>
                      </a:r>
                      <a:endParaRPr lang="ru-RU" sz="1600" dirty="0">
                        <a:solidFill>
                          <a:schemeClr val="tx1"/>
                        </a:solidFill>
                        <a:effectLst/>
                        <a:latin typeface="Times New Roman"/>
                        <a:ea typeface="Times New Roman"/>
                        <a:cs typeface="Times New Roman"/>
                      </a:endParaRPr>
                    </a:p>
                  </a:txBody>
                  <a:tcPr marL="68580" marR="68580" marT="0" marB="0">
                    <a:solidFill>
                      <a:schemeClr val="accent3"/>
                    </a:solidFill>
                  </a:tcPr>
                </a:tc>
                <a:tc>
                  <a:txBody>
                    <a:bodyPr/>
                    <a:lstStyle/>
                    <a:p>
                      <a:pPr algn="ctr">
                        <a:lnSpc>
                          <a:spcPct val="115000"/>
                        </a:lnSpc>
                        <a:spcAft>
                          <a:spcPts val="0"/>
                        </a:spcAft>
                      </a:pPr>
                      <a:r>
                        <a:rPr lang="ru-RU" sz="1600" dirty="0">
                          <a:solidFill>
                            <a:schemeClr val="tx1"/>
                          </a:solidFill>
                          <a:effectLst/>
                        </a:rPr>
                        <a:t>«2»</a:t>
                      </a:r>
                      <a:endParaRPr lang="ru-RU" sz="1600" dirty="0">
                        <a:solidFill>
                          <a:schemeClr val="tx1"/>
                        </a:solidFill>
                        <a:effectLst/>
                        <a:latin typeface="Times New Roman"/>
                        <a:ea typeface="Times New Roman"/>
                        <a:cs typeface="Times New Roman"/>
                      </a:endParaRPr>
                    </a:p>
                  </a:txBody>
                  <a:tcPr marL="68580" marR="68580" marT="0" marB="0">
                    <a:solidFill>
                      <a:schemeClr val="accent3"/>
                    </a:solidFill>
                  </a:tcPr>
                </a:tc>
                <a:tc>
                  <a:txBody>
                    <a:bodyPr/>
                    <a:lstStyle/>
                    <a:p>
                      <a:pPr algn="ctr">
                        <a:lnSpc>
                          <a:spcPct val="115000"/>
                        </a:lnSpc>
                        <a:spcAft>
                          <a:spcPts val="0"/>
                        </a:spcAft>
                      </a:pPr>
                      <a:r>
                        <a:rPr lang="ru-RU" sz="1600" dirty="0">
                          <a:solidFill>
                            <a:schemeClr val="tx1"/>
                          </a:solidFill>
                          <a:effectLst/>
                        </a:rPr>
                        <a:t>Успеваем</a:t>
                      </a:r>
                    </a:p>
                    <a:p>
                      <a:pPr algn="ctr">
                        <a:lnSpc>
                          <a:spcPct val="115000"/>
                        </a:lnSpc>
                        <a:spcAft>
                          <a:spcPts val="0"/>
                        </a:spcAft>
                      </a:pPr>
                      <a:r>
                        <a:rPr lang="ru-RU" sz="1600" dirty="0">
                          <a:solidFill>
                            <a:schemeClr val="tx1"/>
                          </a:solidFill>
                          <a:effectLst/>
                        </a:rPr>
                        <a:t>ость</a:t>
                      </a:r>
                      <a:endParaRPr lang="ru-RU" sz="1600" dirty="0">
                        <a:solidFill>
                          <a:schemeClr val="tx1"/>
                        </a:solidFill>
                        <a:effectLst/>
                        <a:latin typeface="Times New Roman"/>
                        <a:ea typeface="Times New Roman"/>
                        <a:cs typeface="Times New Roman"/>
                      </a:endParaRPr>
                    </a:p>
                  </a:txBody>
                  <a:tcPr marL="68580" marR="68580" marT="0" marB="0">
                    <a:solidFill>
                      <a:schemeClr val="accent3"/>
                    </a:solidFill>
                  </a:tcPr>
                </a:tc>
                <a:tc>
                  <a:txBody>
                    <a:bodyPr/>
                    <a:lstStyle/>
                    <a:p>
                      <a:pPr algn="ctr">
                        <a:lnSpc>
                          <a:spcPct val="115000"/>
                        </a:lnSpc>
                        <a:spcAft>
                          <a:spcPts val="0"/>
                        </a:spcAft>
                      </a:pPr>
                      <a:r>
                        <a:rPr lang="ru-RU" sz="1600" dirty="0" err="1">
                          <a:solidFill>
                            <a:schemeClr val="tx1"/>
                          </a:solidFill>
                          <a:effectLst/>
                        </a:rPr>
                        <a:t>Кач</a:t>
                      </a:r>
                      <a:r>
                        <a:rPr lang="ru-RU" sz="1600" dirty="0">
                          <a:solidFill>
                            <a:schemeClr val="tx1"/>
                          </a:solidFill>
                          <a:effectLst/>
                        </a:rPr>
                        <a:t>-во знаний</a:t>
                      </a:r>
                      <a:endParaRPr lang="ru-RU" sz="1600" dirty="0">
                        <a:solidFill>
                          <a:schemeClr val="tx1"/>
                        </a:solidFill>
                        <a:effectLst/>
                        <a:latin typeface="Times New Roman"/>
                        <a:ea typeface="Times New Roman"/>
                        <a:cs typeface="Times New Roman"/>
                      </a:endParaRPr>
                    </a:p>
                  </a:txBody>
                  <a:tcPr marL="68580" marR="68580" marT="0" marB="0">
                    <a:solidFill>
                      <a:schemeClr val="accent3"/>
                    </a:solidFill>
                  </a:tcPr>
                </a:tc>
                <a:extLst>
                  <a:ext uri="{0D108BD9-81ED-4DB2-BD59-A6C34878D82A}">
                    <a16:rowId xmlns:a16="http://schemas.microsoft.com/office/drawing/2014/main" val="10000"/>
                  </a:ext>
                </a:extLst>
              </a:tr>
              <a:tr h="705070">
                <a:tc>
                  <a:txBody>
                    <a:bodyPr/>
                    <a:lstStyle/>
                    <a:p>
                      <a:pPr algn="ctr">
                        <a:lnSpc>
                          <a:spcPts val="1425"/>
                        </a:lnSpc>
                        <a:spcAft>
                          <a:spcPts val="0"/>
                        </a:spcAft>
                      </a:pPr>
                      <a:endParaRPr lang="ru-RU" sz="1600" dirty="0">
                        <a:solidFill>
                          <a:schemeClr val="tx1"/>
                        </a:solidFill>
                        <a:effectLst/>
                      </a:endParaRPr>
                    </a:p>
                    <a:p>
                      <a:pPr algn="ctr">
                        <a:lnSpc>
                          <a:spcPts val="1425"/>
                        </a:lnSpc>
                        <a:spcAft>
                          <a:spcPts val="0"/>
                        </a:spcAft>
                      </a:pPr>
                      <a:r>
                        <a:rPr lang="ru-RU" sz="1600" dirty="0">
                          <a:solidFill>
                            <a:schemeClr val="tx1"/>
                          </a:solidFill>
                          <a:effectLst/>
                        </a:rPr>
                        <a:t>2016-2017</a:t>
                      </a:r>
                      <a:endParaRPr lang="ru-RU" sz="1600" dirty="0">
                        <a:solidFill>
                          <a:schemeClr val="tx1"/>
                        </a:solidFill>
                        <a:effectLst/>
                        <a:latin typeface="Calibri"/>
                        <a:ea typeface="Times New Roman"/>
                        <a:cs typeface="Times New Roman"/>
                      </a:endParaRPr>
                    </a:p>
                  </a:txBody>
                  <a:tcPr marL="68580" marR="68580" marT="0" marB="0">
                    <a:solidFill>
                      <a:schemeClr val="accent3">
                        <a:lumMod val="40000"/>
                        <a:lumOff val="60000"/>
                      </a:schemeClr>
                    </a:solidFill>
                  </a:tcPr>
                </a:tc>
                <a:tc>
                  <a:txBody>
                    <a:bodyPr/>
                    <a:lstStyle/>
                    <a:p>
                      <a:pPr algn="ctr">
                        <a:lnSpc>
                          <a:spcPct val="115000"/>
                        </a:lnSpc>
                        <a:spcAft>
                          <a:spcPts val="0"/>
                        </a:spcAft>
                      </a:pPr>
                      <a:r>
                        <a:rPr lang="ru-RU" sz="1800" dirty="0">
                          <a:effectLst/>
                        </a:rPr>
                        <a:t>9</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ru-RU" sz="1800" dirty="0">
                          <a:effectLst/>
                        </a:rPr>
                        <a:t>0</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ru-RU" sz="1800" dirty="0">
                          <a:effectLst/>
                        </a:rPr>
                        <a:t>4</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ru-RU" sz="1800" dirty="0">
                          <a:effectLst/>
                        </a:rPr>
                        <a:t>5</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ru-RU" sz="1800" dirty="0">
                          <a:effectLst/>
                        </a:rPr>
                        <a:t>0</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ru-RU" sz="1800" dirty="0">
                          <a:effectLst/>
                        </a:rPr>
                        <a:t>100%</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ru-RU" sz="1800" dirty="0">
                          <a:effectLst/>
                        </a:rPr>
                        <a:t>44%</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extLst>
                  <a:ext uri="{0D108BD9-81ED-4DB2-BD59-A6C34878D82A}">
                    <a16:rowId xmlns:a16="http://schemas.microsoft.com/office/drawing/2014/main" val="10001"/>
                  </a:ext>
                </a:extLst>
              </a:tr>
              <a:tr h="705070">
                <a:tc>
                  <a:txBody>
                    <a:bodyPr/>
                    <a:lstStyle/>
                    <a:p>
                      <a:pPr algn="ctr">
                        <a:lnSpc>
                          <a:spcPts val="1425"/>
                        </a:lnSpc>
                        <a:spcAft>
                          <a:spcPts val="0"/>
                        </a:spcAft>
                      </a:pPr>
                      <a:endParaRPr lang="ru-RU" sz="1600" dirty="0">
                        <a:solidFill>
                          <a:schemeClr val="tx1"/>
                        </a:solidFill>
                        <a:effectLst/>
                      </a:endParaRPr>
                    </a:p>
                    <a:p>
                      <a:pPr algn="ctr">
                        <a:lnSpc>
                          <a:spcPts val="1425"/>
                        </a:lnSpc>
                        <a:spcAft>
                          <a:spcPts val="0"/>
                        </a:spcAft>
                      </a:pPr>
                      <a:r>
                        <a:rPr lang="ru-RU" sz="1600" dirty="0">
                          <a:solidFill>
                            <a:schemeClr val="tx1"/>
                          </a:solidFill>
                          <a:effectLst/>
                        </a:rPr>
                        <a:t>2017-2018</a:t>
                      </a:r>
                      <a:endParaRPr lang="ru-RU" sz="1600" dirty="0">
                        <a:solidFill>
                          <a:schemeClr val="tx1"/>
                        </a:solidFill>
                        <a:effectLst/>
                        <a:latin typeface="Calibri"/>
                        <a:ea typeface="Times New Roman"/>
                        <a:cs typeface="Times New Roman"/>
                      </a:endParaRPr>
                    </a:p>
                  </a:txBody>
                  <a:tcPr marL="68580" marR="68580" marT="0" marB="0">
                    <a:solidFill>
                      <a:schemeClr val="accent3">
                        <a:lumMod val="40000"/>
                        <a:lumOff val="60000"/>
                      </a:schemeClr>
                    </a:solidFill>
                  </a:tcPr>
                </a:tc>
                <a:tc>
                  <a:txBody>
                    <a:bodyPr/>
                    <a:lstStyle/>
                    <a:p>
                      <a:pPr algn="ctr">
                        <a:lnSpc>
                          <a:spcPct val="115000"/>
                        </a:lnSpc>
                        <a:spcAft>
                          <a:spcPts val="0"/>
                        </a:spcAft>
                      </a:pPr>
                      <a:r>
                        <a:rPr lang="ru-RU" sz="1800" dirty="0">
                          <a:effectLst/>
                        </a:rPr>
                        <a:t>1</a:t>
                      </a:r>
                      <a:r>
                        <a:rPr lang="en-US" sz="1800" dirty="0">
                          <a:effectLst/>
                        </a:rPr>
                        <a:t>7</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ru-RU" sz="1800" dirty="0">
                          <a:effectLst/>
                        </a:rPr>
                        <a:t>0</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en-US" sz="1800" dirty="0">
                          <a:effectLst/>
                        </a:rPr>
                        <a:t>7</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ru-RU" sz="1800" dirty="0">
                          <a:effectLst/>
                        </a:rPr>
                        <a:t>1</a:t>
                      </a:r>
                      <a:r>
                        <a:rPr lang="en-US" sz="1800" dirty="0">
                          <a:effectLst/>
                        </a:rPr>
                        <a:t>0</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en-US" sz="1800" dirty="0">
                          <a:effectLst/>
                        </a:rPr>
                        <a:t>0</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ru-RU" sz="1800" dirty="0">
                          <a:effectLst/>
                        </a:rPr>
                        <a:t>100%</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ru-RU" sz="1800" dirty="0">
                          <a:effectLst/>
                        </a:rPr>
                        <a:t>41%</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extLst>
                  <a:ext uri="{0D108BD9-81ED-4DB2-BD59-A6C34878D82A}">
                    <a16:rowId xmlns:a16="http://schemas.microsoft.com/office/drawing/2014/main" val="10002"/>
                  </a:ext>
                </a:extLst>
              </a:tr>
              <a:tr h="705070">
                <a:tc>
                  <a:txBody>
                    <a:bodyPr/>
                    <a:lstStyle/>
                    <a:p>
                      <a:pPr algn="ctr">
                        <a:lnSpc>
                          <a:spcPts val="1425"/>
                        </a:lnSpc>
                        <a:spcAft>
                          <a:spcPts val="0"/>
                        </a:spcAft>
                      </a:pPr>
                      <a:endParaRPr lang="ru-RU" sz="1600" dirty="0">
                        <a:solidFill>
                          <a:schemeClr val="tx1"/>
                        </a:solidFill>
                        <a:effectLst/>
                      </a:endParaRPr>
                    </a:p>
                    <a:p>
                      <a:pPr algn="ctr">
                        <a:lnSpc>
                          <a:spcPts val="1425"/>
                        </a:lnSpc>
                        <a:spcAft>
                          <a:spcPts val="0"/>
                        </a:spcAft>
                      </a:pPr>
                      <a:r>
                        <a:rPr lang="ru-RU" sz="1600" dirty="0" smtClean="0">
                          <a:solidFill>
                            <a:schemeClr val="tx1"/>
                          </a:solidFill>
                          <a:effectLst/>
                        </a:rPr>
                        <a:t>2020-2021</a:t>
                      </a:r>
                      <a:endParaRPr lang="ru-RU" sz="1600" dirty="0">
                        <a:solidFill>
                          <a:schemeClr val="tx1"/>
                        </a:solidFill>
                        <a:effectLst/>
                        <a:latin typeface="Calibri"/>
                        <a:ea typeface="Times New Roman"/>
                        <a:cs typeface="Times New Roman"/>
                      </a:endParaRPr>
                    </a:p>
                  </a:txBody>
                  <a:tcPr marL="68580" marR="68580" marT="0" marB="0">
                    <a:solidFill>
                      <a:schemeClr val="accent3">
                        <a:lumMod val="40000"/>
                        <a:lumOff val="60000"/>
                      </a:schemeClr>
                    </a:solidFill>
                  </a:tcPr>
                </a:tc>
                <a:tc>
                  <a:txBody>
                    <a:bodyPr/>
                    <a:lstStyle/>
                    <a:p>
                      <a:pPr algn="ctr">
                        <a:lnSpc>
                          <a:spcPct val="115000"/>
                        </a:lnSpc>
                        <a:spcAft>
                          <a:spcPts val="0"/>
                        </a:spcAft>
                      </a:pPr>
                      <a:r>
                        <a:rPr lang="ru-RU" sz="1800" dirty="0" smtClean="0">
                          <a:effectLst/>
                          <a:latin typeface="+mn-lt"/>
                          <a:ea typeface="+mn-ea"/>
                          <a:cs typeface="+mn-cs"/>
                        </a:rPr>
                        <a:t>5</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ru-RU" sz="1800" dirty="0">
                          <a:effectLst/>
                          <a:latin typeface="+mn-lt"/>
                          <a:ea typeface="+mn-ea"/>
                          <a:cs typeface="+mn-cs"/>
                        </a:rPr>
                        <a:t>1</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ru-RU" sz="1800" dirty="0" smtClean="0">
                          <a:effectLst/>
                          <a:latin typeface="Times New Roman"/>
                          <a:cs typeface="Times New Roman"/>
                        </a:rPr>
                        <a:t>3</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ru-RU" sz="1800" dirty="0" smtClean="0">
                          <a:effectLst/>
                          <a:latin typeface="+mn-lt"/>
                          <a:ea typeface="+mn-ea"/>
                          <a:cs typeface="+mn-cs"/>
                        </a:rPr>
                        <a:t>1</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ru-RU" sz="1800" dirty="0">
                          <a:effectLst/>
                        </a:rPr>
                        <a:t>0</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ru-RU" sz="1800" dirty="0">
                          <a:effectLst/>
                        </a:rPr>
                        <a:t>100%</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tc>
                  <a:txBody>
                    <a:bodyPr/>
                    <a:lstStyle/>
                    <a:p>
                      <a:pPr algn="ctr">
                        <a:lnSpc>
                          <a:spcPct val="115000"/>
                        </a:lnSpc>
                        <a:spcAft>
                          <a:spcPts val="0"/>
                        </a:spcAft>
                      </a:pPr>
                      <a:r>
                        <a:rPr lang="ru-RU" sz="1800" dirty="0" smtClean="0">
                          <a:effectLst/>
                        </a:rPr>
                        <a:t>80%</a:t>
                      </a:r>
                      <a:endParaRPr lang="ru-RU" sz="1800" dirty="0">
                        <a:effectLst/>
                        <a:latin typeface="Times New Roman"/>
                        <a:ea typeface="Times New Roman"/>
                        <a:cs typeface="Times New Roman"/>
                      </a:endParaRPr>
                    </a:p>
                  </a:txBody>
                  <a:tcPr marL="68580" marR="68580" marT="0" marB="0">
                    <a:solidFill>
                      <a:schemeClr val="accent3">
                        <a:lumMod val="20000"/>
                        <a:lumOff val="80000"/>
                      </a:schemeClr>
                    </a:solidFill>
                  </a:tcPr>
                </a:tc>
                <a:extLst>
                  <a:ext uri="{0D108BD9-81ED-4DB2-BD59-A6C34878D82A}">
                    <a16:rowId xmlns:a16="http://schemas.microsoft.com/office/drawing/2014/main" val="10003"/>
                  </a:ext>
                </a:extLst>
              </a:tr>
              <a:tr h="705070">
                <a:tc>
                  <a:txBody>
                    <a:bodyPr/>
                    <a:lstStyle/>
                    <a:p>
                      <a:pPr algn="ctr">
                        <a:lnSpc>
                          <a:spcPts val="1425"/>
                        </a:lnSpc>
                        <a:spcAft>
                          <a:spcPts val="0"/>
                        </a:spcAft>
                      </a:pPr>
                      <a:endParaRPr lang="ru-RU" sz="1600" dirty="0">
                        <a:solidFill>
                          <a:schemeClr val="tx1"/>
                        </a:solidFill>
                        <a:effectLst/>
                      </a:endParaRPr>
                    </a:p>
                    <a:p>
                      <a:pPr algn="ctr">
                        <a:lnSpc>
                          <a:spcPts val="1425"/>
                        </a:lnSpc>
                        <a:spcAft>
                          <a:spcPts val="0"/>
                        </a:spcAft>
                      </a:pPr>
                      <a:r>
                        <a:rPr lang="ru-RU" sz="1600" dirty="0">
                          <a:solidFill>
                            <a:schemeClr val="tx1"/>
                          </a:solidFill>
                          <a:effectLst/>
                        </a:rPr>
                        <a:t>Итого</a:t>
                      </a:r>
                      <a:endParaRPr lang="ru-RU" sz="1600" dirty="0">
                        <a:solidFill>
                          <a:schemeClr val="tx1"/>
                        </a:solidFill>
                        <a:effectLst/>
                        <a:latin typeface="Calibri"/>
                        <a:ea typeface="Times New Roman"/>
                        <a:cs typeface="Times New Roman"/>
                      </a:endParaRPr>
                    </a:p>
                  </a:txBody>
                  <a:tcPr marL="68580" marR="68580" marT="0" marB="0">
                    <a:solidFill>
                      <a:schemeClr val="accent5"/>
                    </a:solidFill>
                  </a:tcPr>
                </a:tc>
                <a:tc>
                  <a:txBody>
                    <a:bodyPr/>
                    <a:lstStyle/>
                    <a:p>
                      <a:pPr algn="ctr">
                        <a:lnSpc>
                          <a:spcPct val="115000"/>
                        </a:lnSpc>
                        <a:spcAft>
                          <a:spcPts val="0"/>
                        </a:spcAft>
                      </a:pPr>
                      <a:r>
                        <a:rPr lang="ru-RU" sz="1800" dirty="0" smtClean="0">
                          <a:effectLst/>
                          <a:latin typeface="+mn-lt"/>
                          <a:ea typeface="+mn-ea"/>
                          <a:cs typeface="+mn-cs"/>
                        </a:rPr>
                        <a:t>31</a:t>
                      </a:r>
                      <a:endParaRPr lang="ru-RU" sz="1800" dirty="0">
                        <a:effectLst/>
                        <a:latin typeface="Times New Roman"/>
                        <a:ea typeface="Times New Roman"/>
                        <a:cs typeface="Times New Roman"/>
                      </a:endParaRPr>
                    </a:p>
                  </a:txBody>
                  <a:tcPr marL="68580" marR="68580" marT="0" marB="0">
                    <a:solidFill>
                      <a:schemeClr val="accent5"/>
                    </a:solidFill>
                  </a:tcPr>
                </a:tc>
                <a:tc>
                  <a:txBody>
                    <a:bodyPr/>
                    <a:lstStyle/>
                    <a:p>
                      <a:pPr algn="ctr">
                        <a:lnSpc>
                          <a:spcPct val="115000"/>
                        </a:lnSpc>
                        <a:spcAft>
                          <a:spcPts val="0"/>
                        </a:spcAft>
                      </a:pPr>
                      <a:r>
                        <a:rPr lang="ru-RU" sz="1800" dirty="0">
                          <a:effectLst/>
                          <a:latin typeface="+mn-lt"/>
                          <a:ea typeface="+mn-ea"/>
                          <a:cs typeface="+mn-cs"/>
                        </a:rPr>
                        <a:t>1</a:t>
                      </a:r>
                      <a:endParaRPr lang="ru-RU" sz="1800" dirty="0">
                        <a:effectLst/>
                        <a:latin typeface="Times New Roman"/>
                        <a:ea typeface="Times New Roman"/>
                        <a:cs typeface="Times New Roman"/>
                      </a:endParaRPr>
                    </a:p>
                  </a:txBody>
                  <a:tcPr marL="68580" marR="68580" marT="0" marB="0">
                    <a:solidFill>
                      <a:schemeClr val="accent5"/>
                    </a:solidFill>
                  </a:tcPr>
                </a:tc>
                <a:tc>
                  <a:txBody>
                    <a:bodyPr/>
                    <a:lstStyle/>
                    <a:p>
                      <a:pPr algn="ctr">
                        <a:lnSpc>
                          <a:spcPct val="115000"/>
                        </a:lnSpc>
                        <a:spcAft>
                          <a:spcPts val="0"/>
                        </a:spcAft>
                      </a:pPr>
                      <a:r>
                        <a:rPr lang="ru-RU" sz="1800" dirty="0" smtClean="0">
                          <a:effectLst/>
                        </a:rPr>
                        <a:t>14</a:t>
                      </a:r>
                      <a:endParaRPr lang="ru-RU" sz="1800" dirty="0">
                        <a:effectLst/>
                        <a:latin typeface="Times New Roman"/>
                        <a:ea typeface="Times New Roman"/>
                        <a:cs typeface="Times New Roman"/>
                      </a:endParaRPr>
                    </a:p>
                  </a:txBody>
                  <a:tcPr marL="68580" marR="68580" marT="0" marB="0">
                    <a:solidFill>
                      <a:schemeClr val="accent5"/>
                    </a:solidFill>
                  </a:tcPr>
                </a:tc>
                <a:tc>
                  <a:txBody>
                    <a:bodyPr/>
                    <a:lstStyle/>
                    <a:p>
                      <a:pPr algn="ctr">
                        <a:lnSpc>
                          <a:spcPct val="115000"/>
                        </a:lnSpc>
                        <a:spcAft>
                          <a:spcPts val="0"/>
                        </a:spcAft>
                      </a:pPr>
                      <a:r>
                        <a:rPr lang="ru-RU" sz="1800" dirty="0" smtClean="0">
                          <a:effectLst/>
                          <a:latin typeface="+mn-lt"/>
                          <a:ea typeface="+mn-ea"/>
                          <a:cs typeface="+mn-cs"/>
                        </a:rPr>
                        <a:t>16</a:t>
                      </a:r>
                      <a:endParaRPr lang="ru-RU" sz="1800" dirty="0">
                        <a:effectLst/>
                        <a:latin typeface="Times New Roman"/>
                        <a:ea typeface="Times New Roman"/>
                        <a:cs typeface="Times New Roman"/>
                      </a:endParaRPr>
                    </a:p>
                  </a:txBody>
                  <a:tcPr marL="68580" marR="68580" marT="0" marB="0">
                    <a:solidFill>
                      <a:schemeClr val="accent5"/>
                    </a:solidFill>
                  </a:tcPr>
                </a:tc>
                <a:tc>
                  <a:txBody>
                    <a:bodyPr/>
                    <a:lstStyle/>
                    <a:p>
                      <a:pPr algn="ctr">
                        <a:lnSpc>
                          <a:spcPct val="115000"/>
                        </a:lnSpc>
                        <a:spcAft>
                          <a:spcPts val="0"/>
                        </a:spcAft>
                      </a:pPr>
                      <a:r>
                        <a:rPr lang="ru-RU" sz="1800" dirty="0">
                          <a:effectLst/>
                          <a:latin typeface="+mn-lt"/>
                          <a:ea typeface="+mn-ea"/>
                          <a:cs typeface="+mn-cs"/>
                        </a:rPr>
                        <a:t>0</a:t>
                      </a:r>
                      <a:endParaRPr lang="ru-RU" sz="1800" dirty="0">
                        <a:effectLst/>
                        <a:latin typeface="Times New Roman"/>
                        <a:ea typeface="Times New Roman"/>
                        <a:cs typeface="Times New Roman"/>
                      </a:endParaRPr>
                    </a:p>
                  </a:txBody>
                  <a:tcPr marL="68580" marR="68580" marT="0" marB="0">
                    <a:solidFill>
                      <a:schemeClr val="accent5"/>
                    </a:solidFill>
                  </a:tcPr>
                </a:tc>
                <a:tc>
                  <a:txBody>
                    <a:bodyPr/>
                    <a:lstStyle/>
                    <a:p>
                      <a:pPr algn="ctr">
                        <a:lnSpc>
                          <a:spcPct val="115000"/>
                        </a:lnSpc>
                        <a:spcAft>
                          <a:spcPts val="0"/>
                        </a:spcAft>
                      </a:pPr>
                      <a:r>
                        <a:rPr lang="ru-RU" sz="1800" dirty="0" smtClean="0">
                          <a:effectLst/>
                        </a:rPr>
                        <a:t>100%</a:t>
                      </a:r>
                      <a:endParaRPr lang="ru-RU" sz="1800" dirty="0">
                        <a:effectLst/>
                        <a:latin typeface="Times New Roman"/>
                        <a:ea typeface="Times New Roman"/>
                        <a:cs typeface="Times New Roman"/>
                      </a:endParaRPr>
                    </a:p>
                  </a:txBody>
                  <a:tcPr marL="68580" marR="68580" marT="0" marB="0">
                    <a:solidFill>
                      <a:schemeClr val="accent5"/>
                    </a:solidFill>
                  </a:tcPr>
                </a:tc>
                <a:tc>
                  <a:txBody>
                    <a:bodyPr/>
                    <a:lstStyle/>
                    <a:p>
                      <a:pPr algn="ctr">
                        <a:lnSpc>
                          <a:spcPct val="115000"/>
                        </a:lnSpc>
                        <a:spcAft>
                          <a:spcPts val="0"/>
                        </a:spcAft>
                      </a:pPr>
                      <a:r>
                        <a:rPr lang="ru-RU" sz="1800" dirty="0" smtClean="0">
                          <a:effectLst/>
                        </a:rPr>
                        <a:t>48%</a:t>
                      </a:r>
                      <a:endParaRPr lang="ru-RU" sz="1800" dirty="0">
                        <a:effectLst/>
                        <a:latin typeface="Times New Roman"/>
                        <a:ea typeface="Times New Roman"/>
                        <a:cs typeface="Times New Roman"/>
                      </a:endParaRPr>
                    </a:p>
                  </a:txBody>
                  <a:tcPr marL="68580" marR="68580" marT="0" marB="0">
                    <a:solidFill>
                      <a:schemeClr val="accent5"/>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8167871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2132856"/>
            <a:ext cx="7704855" cy="3024336"/>
          </a:xfrm>
        </p:spPr>
        <p:txBody>
          <a:bodyPr/>
          <a:lstStyle/>
          <a:p>
            <a:pPr algn="ctr"/>
            <a:r>
              <a:rPr lang="ru-RU" dirty="0">
                <a:solidFill>
                  <a:schemeClr val="accent5"/>
                </a:solidFill>
              </a:rPr>
              <a:t>Спасибо за внимание!</a:t>
            </a:r>
          </a:p>
        </p:txBody>
      </p:sp>
    </p:spTree>
    <p:extLst>
      <p:ext uri="{BB962C8B-B14F-4D97-AF65-F5344CB8AC3E}">
        <p14:creationId xmlns:p14="http://schemas.microsoft.com/office/powerpoint/2010/main" val="3754978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548680"/>
            <a:ext cx="7190185" cy="864096"/>
          </a:xfrm>
        </p:spPr>
        <p:txBody>
          <a:bodyPr/>
          <a:lstStyle/>
          <a:p>
            <a:pPr marL="0" indent="0">
              <a:buNone/>
            </a:pPr>
            <a:r>
              <a:rPr lang="ru-RU" sz="3600" dirty="0">
                <a:latin typeface="+mn-lt"/>
              </a:rPr>
              <a:t>Задачи обучения детей с ЗПР</a:t>
            </a:r>
          </a:p>
        </p:txBody>
      </p:sp>
      <p:graphicFrame>
        <p:nvGraphicFramePr>
          <p:cNvPr id="3" name="Схема 2"/>
          <p:cNvGraphicFramePr/>
          <p:nvPr>
            <p:extLst/>
          </p:nvPr>
        </p:nvGraphicFramePr>
        <p:xfrm>
          <a:off x="683568" y="1556792"/>
          <a:ext cx="7776864" cy="4608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15497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095" y="908720"/>
            <a:ext cx="3636085" cy="2160240"/>
          </a:xfrm>
        </p:spPr>
        <p:txBody>
          <a:bodyPr/>
          <a:lstStyle/>
          <a:p>
            <a:r>
              <a:rPr lang="ru-RU" dirty="0">
                <a:solidFill>
                  <a:schemeClr val="accent6">
                    <a:lumMod val="75000"/>
                  </a:schemeClr>
                </a:solidFill>
              </a:rPr>
              <a:t>Текст - </a:t>
            </a:r>
            <a:r>
              <a:rPr lang="ru-RU" dirty="0" smtClean="0">
                <a:solidFill>
                  <a:schemeClr val="accent6">
                    <a:lumMod val="75000"/>
                  </a:schemeClr>
                </a:solidFill>
              </a:rPr>
              <a:t>ключевое </a:t>
            </a:r>
            <a:r>
              <a:rPr lang="ru-RU" dirty="0">
                <a:solidFill>
                  <a:schemeClr val="accent6">
                    <a:lumMod val="75000"/>
                  </a:schemeClr>
                </a:solidFill>
              </a:rPr>
              <a:t>понятие школьного курса «Русский язык». </a:t>
            </a:r>
          </a:p>
        </p:txBody>
      </p:sp>
      <p:sp>
        <p:nvSpPr>
          <p:cNvPr id="3" name="Объект 2"/>
          <p:cNvSpPr>
            <a:spLocks noGrp="1"/>
          </p:cNvSpPr>
          <p:nvPr>
            <p:ph idx="1"/>
          </p:nvPr>
        </p:nvSpPr>
        <p:spPr/>
        <p:txBody>
          <a:bodyPr>
            <a:normAutofit/>
          </a:bodyPr>
          <a:lstStyle/>
          <a:p>
            <a:r>
              <a:rPr lang="ru-RU" sz="3200" dirty="0" smtClean="0">
                <a:solidFill>
                  <a:schemeClr val="bg2">
                    <a:lumMod val="50000"/>
                  </a:schemeClr>
                </a:solidFill>
              </a:rPr>
              <a:t>Оптимальная система </a:t>
            </a:r>
            <a:r>
              <a:rPr lang="ru-RU" sz="3200" dirty="0">
                <a:solidFill>
                  <a:schemeClr val="bg2">
                    <a:lumMod val="50000"/>
                  </a:schemeClr>
                </a:solidFill>
              </a:rPr>
              <a:t>оценивания</a:t>
            </a:r>
            <a:endParaRPr lang="ru-RU" sz="3200" dirty="0" smtClean="0">
              <a:solidFill>
                <a:schemeClr val="bg2">
                  <a:lumMod val="50000"/>
                </a:schemeClr>
              </a:solidFill>
            </a:endParaRPr>
          </a:p>
          <a:p>
            <a:r>
              <a:rPr lang="ru-RU" sz="3200" dirty="0" smtClean="0">
                <a:solidFill>
                  <a:schemeClr val="bg2">
                    <a:lumMod val="50000"/>
                  </a:schemeClr>
                </a:solidFill>
              </a:rPr>
              <a:t>Диагностический </a:t>
            </a:r>
            <a:r>
              <a:rPr lang="ru-RU" sz="3200" dirty="0">
                <a:solidFill>
                  <a:schemeClr val="bg2">
                    <a:lumMod val="50000"/>
                  </a:schemeClr>
                </a:solidFill>
              </a:rPr>
              <a:t>материал разрабатывается на основе </a:t>
            </a:r>
            <a:r>
              <a:rPr lang="ru-RU" sz="3200" dirty="0" smtClean="0">
                <a:solidFill>
                  <a:schemeClr val="bg2">
                    <a:lumMod val="50000"/>
                  </a:schemeClr>
                </a:solidFill>
              </a:rPr>
              <a:t>текста </a:t>
            </a:r>
            <a:endParaRPr lang="ru-RU" sz="3200" dirty="0" smtClean="0">
              <a:solidFill>
                <a:schemeClr val="bg2">
                  <a:lumMod val="50000"/>
                </a:schemeClr>
              </a:solidFill>
            </a:endParaRPr>
          </a:p>
          <a:p>
            <a:endParaRPr lang="ru-RU" dirty="0"/>
          </a:p>
        </p:txBody>
      </p:sp>
      <p:sp>
        <p:nvSpPr>
          <p:cNvPr id="7" name="AutoShape 6" descr="Раскрытый учебник русского языка (2007 год). Редакционное фото № 147236,  фотограф Geo Natali / Фотобанк Лори"/>
          <p:cNvSpPr>
            <a:spLocks noGrp="1" noChangeAspect="1" noChangeArrowheads="1"/>
          </p:cNvSpPr>
          <p:nvPr>
            <p:ph type="body" sz="half" idx="2"/>
          </p:nvPr>
        </p:nvSpPr>
        <p:spPr bwMode="auto">
          <a:xfrm>
            <a:off x="1638349" y="7855043"/>
            <a:ext cx="4414985" cy="268139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p>
        </p:txBody>
      </p:sp>
      <p:pic>
        <p:nvPicPr>
          <p:cNvPr id="1032" name="Picture 8" descr="Рецензии покупателей на &quot;Русский язык. 4 класс. Учебник. В 3-х книгах.  ФГОС&quot; - Издательство Альфа-книг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096" y="3573016"/>
            <a:ext cx="3636084" cy="20532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553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04664"/>
            <a:ext cx="8064895" cy="648072"/>
          </a:xfrm>
        </p:spPr>
        <p:txBody>
          <a:bodyPr/>
          <a:lstStyle/>
          <a:p>
            <a:pPr marL="0" indent="0" algn="ctr">
              <a:buNone/>
            </a:pPr>
            <a:r>
              <a:rPr lang="ru-RU" sz="2800" dirty="0">
                <a:solidFill>
                  <a:schemeClr val="accent6">
                    <a:lumMod val="75000"/>
                  </a:schemeClr>
                </a:solidFill>
                <a:effectLst/>
              </a:rPr>
              <a:t>Уровень </a:t>
            </a:r>
            <a:r>
              <a:rPr lang="ru-RU" sz="2800" dirty="0" err="1">
                <a:solidFill>
                  <a:schemeClr val="accent6">
                    <a:lumMod val="75000"/>
                  </a:schemeClr>
                </a:solidFill>
                <a:effectLst/>
              </a:rPr>
              <a:t>сформированности</a:t>
            </a:r>
            <a:r>
              <a:rPr lang="ru-RU" sz="2800" dirty="0">
                <a:solidFill>
                  <a:schemeClr val="accent6">
                    <a:lumMod val="75000"/>
                  </a:schemeClr>
                </a:solidFill>
                <a:effectLst/>
              </a:rPr>
              <a:t> познавательных универсальных учебных действий </a:t>
            </a:r>
            <a:endParaRPr lang="ru-RU" sz="2800" dirty="0">
              <a:solidFill>
                <a:schemeClr val="accent6">
                  <a:lumMod val="75000"/>
                </a:schemeClr>
              </a:solidFill>
            </a:endParaRPr>
          </a:p>
        </p:txBody>
      </p:sp>
      <p:graphicFrame>
        <p:nvGraphicFramePr>
          <p:cNvPr id="3" name="Схема 2"/>
          <p:cNvGraphicFramePr/>
          <p:nvPr>
            <p:extLst>
              <p:ext uri="{D42A27DB-BD31-4B8C-83A1-F6EECF244321}">
                <p14:modId xmlns:p14="http://schemas.microsoft.com/office/powerpoint/2010/main" val="3457710068"/>
              </p:ext>
            </p:extLst>
          </p:nvPr>
        </p:nvGraphicFramePr>
        <p:xfrm>
          <a:off x="755576" y="1397000"/>
          <a:ext cx="7632848" cy="4624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66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620688"/>
            <a:ext cx="7766248" cy="576064"/>
          </a:xfrm>
        </p:spPr>
        <p:txBody>
          <a:bodyPr/>
          <a:lstStyle/>
          <a:p>
            <a:pPr algn="ctr"/>
            <a:r>
              <a:rPr lang="ru-RU" sz="2000" dirty="0">
                <a:solidFill>
                  <a:schemeClr val="accent6">
                    <a:lumMod val="75000"/>
                  </a:schemeClr>
                </a:solidFill>
              </a:rPr>
              <a:t>Мониторинг уровня </a:t>
            </a:r>
            <a:r>
              <a:rPr lang="ru-RU" sz="2000" dirty="0" err="1">
                <a:solidFill>
                  <a:schemeClr val="accent6">
                    <a:lumMod val="75000"/>
                  </a:schemeClr>
                </a:solidFill>
              </a:rPr>
              <a:t>сформированности</a:t>
            </a:r>
            <a:r>
              <a:rPr lang="ru-RU" sz="2000" dirty="0">
                <a:solidFill>
                  <a:schemeClr val="accent6">
                    <a:lumMod val="75000"/>
                  </a:schemeClr>
                </a:solidFill>
              </a:rPr>
              <a:t> познавательных УУД</a:t>
            </a:r>
            <a:br>
              <a:rPr lang="ru-RU" sz="2000" dirty="0">
                <a:solidFill>
                  <a:schemeClr val="accent6">
                    <a:lumMod val="75000"/>
                  </a:schemeClr>
                </a:solidFill>
              </a:rPr>
            </a:br>
            <a:r>
              <a:rPr lang="ru-RU" sz="2000" dirty="0" smtClean="0">
                <a:solidFill>
                  <a:srgbClr val="0070C0"/>
                </a:solidFill>
              </a:rPr>
              <a:t>2021 </a:t>
            </a:r>
            <a:r>
              <a:rPr lang="ru-RU" sz="2000" dirty="0">
                <a:solidFill>
                  <a:srgbClr val="0070C0"/>
                </a:solidFill>
              </a:rPr>
              <a:t>год</a:t>
            </a:r>
          </a:p>
        </p:txBody>
      </p:sp>
      <p:graphicFrame>
        <p:nvGraphicFramePr>
          <p:cNvPr id="3" name="Диаграмма 2"/>
          <p:cNvGraphicFramePr/>
          <p:nvPr>
            <p:extLst>
              <p:ext uri="{D42A27DB-BD31-4B8C-83A1-F6EECF244321}">
                <p14:modId xmlns:p14="http://schemas.microsoft.com/office/powerpoint/2010/main" val="1351438622"/>
              </p:ext>
            </p:extLst>
          </p:nvPr>
        </p:nvGraphicFramePr>
        <p:xfrm>
          <a:off x="312912" y="1412776"/>
          <a:ext cx="8136904" cy="518457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82145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332656"/>
            <a:ext cx="7920879" cy="6048672"/>
          </a:xfrm>
        </p:spPr>
        <p:txBody>
          <a:bodyPr/>
          <a:lstStyle/>
          <a:p>
            <a:pPr algn="l"/>
            <a:r>
              <a:rPr lang="ru-RU" sz="2000" dirty="0">
                <a:solidFill>
                  <a:schemeClr val="accent6">
                    <a:lumMod val="75000"/>
                  </a:schemeClr>
                </a:solidFill>
                <a:effectLst/>
              </a:rPr>
              <a:t>Гласные в корнях с </a:t>
            </a:r>
            <a:r>
              <a:rPr lang="ru-RU" sz="2000" dirty="0" smtClean="0">
                <a:solidFill>
                  <a:schemeClr val="accent6">
                    <a:lumMod val="75000"/>
                  </a:schemeClr>
                </a:solidFill>
                <a:effectLst/>
              </a:rPr>
              <a:t>чередованием</a:t>
            </a:r>
            <a:r>
              <a:rPr lang="ru-RU" sz="1800" dirty="0" smtClean="0">
                <a:solidFill>
                  <a:schemeClr val="accent6">
                    <a:lumMod val="75000"/>
                  </a:schemeClr>
                </a:solidFill>
                <a:effectLst/>
              </a:rPr>
              <a:t/>
            </a:r>
            <a:br>
              <a:rPr lang="ru-RU" sz="1800" dirty="0" smtClean="0">
                <a:solidFill>
                  <a:schemeClr val="accent6">
                    <a:lumMod val="75000"/>
                  </a:schemeClr>
                </a:solidFill>
                <a:effectLst/>
              </a:rPr>
            </a:br>
            <a:r>
              <a:rPr lang="ru-RU" sz="1800" dirty="0">
                <a:effectLst/>
              </a:rPr>
              <a:t/>
            </a:r>
            <a:br>
              <a:rPr lang="ru-RU" sz="1800" dirty="0">
                <a:effectLst/>
              </a:rPr>
            </a:br>
            <a:r>
              <a:rPr lang="ru-RU" sz="1800" dirty="0">
                <a:effectLst/>
              </a:rPr>
              <a:t>     На небе </a:t>
            </a:r>
            <a:r>
              <a:rPr lang="ru-RU" sz="1800" dirty="0" err="1">
                <a:effectLst/>
              </a:rPr>
              <a:t>разг</a:t>
            </a:r>
            <a:r>
              <a:rPr lang="ru-RU" sz="1800" dirty="0">
                <a:effectLst/>
              </a:rPr>
              <a:t>…</a:t>
            </a:r>
            <a:r>
              <a:rPr lang="ru-RU" sz="1800" dirty="0" err="1">
                <a:effectLst/>
              </a:rPr>
              <a:t>рается</a:t>
            </a:r>
            <a:r>
              <a:rPr lang="ru-RU" sz="1800" dirty="0">
                <a:effectLst/>
              </a:rPr>
              <a:t> з…</a:t>
            </a:r>
            <a:r>
              <a:rPr lang="ru-RU" sz="1800" dirty="0" err="1">
                <a:effectLst/>
              </a:rPr>
              <a:t>ря</a:t>
            </a:r>
            <a:r>
              <a:rPr lang="ru-RU" sz="1800" dirty="0">
                <a:effectLst/>
              </a:rPr>
              <a:t>. Я проб…</a:t>
            </a:r>
            <a:r>
              <a:rPr lang="ru-RU" sz="1800" dirty="0" err="1">
                <a:effectLst/>
              </a:rPr>
              <a:t>раюсь</a:t>
            </a:r>
            <a:r>
              <a:rPr lang="ru-RU" sz="1800" dirty="0">
                <a:effectLst/>
              </a:rPr>
              <a:t> узкой дорожкой через густую рожь. Тяжелые колосья к…</a:t>
            </a:r>
            <a:r>
              <a:rPr lang="ru-RU" sz="1800" dirty="0" err="1">
                <a:effectLst/>
              </a:rPr>
              <a:t>саются</a:t>
            </a:r>
            <a:r>
              <a:rPr lang="ru-RU" sz="1800" dirty="0">
                <a:effectLst/>
              </a:rPr>
              <a:t> лица и будто соб...</a:t>
            </a:r>
            <a:r>
              <a:rPr lang="ru-RU" sz="1800" dirty="0" err="1">
                <a:effectLst/>
              </a:rPr>
              <a:t>раются</a:t>
            </a:r>
            <a:r>
              <a:rPr lang="ru-RU" sz="1800" dirty="0">
                <a:effectLst/>
              </a:rPr>
              <a:t> удержать меня. Из придорожных </a:t>
            </a:r>
            <a:r>
              <a:rPr lang="ru-RU" sz="1800" dirty="0" err="1">
                <a:effectLst/>
              </a:rPr>
              <a:t>зар</a:t>
            </a:r>
            <a:r>
              <a:rPr lang="ru-RU" sz="1800" dirty="0">
                <a:effectLst/>
              </a:rPr>
              <a:t>…слей выпорхнула перепелка</a:t>
            </a:r>
            <a:r>
              <a:rPr lang="ru-RU" sz="1800" dirty="0" smtClean="0">
                <a:effectLst/>
              </a:rPr>
              <a:t>.</a:t>
            </a:r>
            <a:br>
              <a:rPr lang="ru-RU" sz="1800" dirty="0" smtClean="0">
                <a:effectLst/>
              </a:rPr>
            </a:br>
            <a:r>
              <a:rPr lang="ru-RU" sz="1800" dirty="0">
                <a:effectLst/>
              </a:rPr>
              <a:t/>
            </a:r>
            <a:br>
              <a:rPr lang="ru-RU" sz="1800" dirty="0">
                <a:effectLst/>
              </a:rPr>
            </a:br>
            <a:r>
              <a:rPr lang="ru-RU" sz="1800" dirty="0">
                <a:effectLst/>
              </a:rPr>
              <a:t>     </a:t>
            </a:r>
            <a:r>
              <a:rPr lang="ru-RU" sz="1800" dirty="0">
                <a:solidFill>
                  <a:schemeClr val="accent6">
                    <a:lumMod val="75000"/>
                  </a:schemeClr>
                </a:solidFill>
                <a:effectLst/>
              </a:rPr>
              <a:t>Задание 1.</a:t>
            </a:r>
            <a:r>
              <a:rPr lang="ru-RU" sz="1800" dirty="0">
                <a:effectLst/>
              </a:rPr>
              <a:t> Списать текст, вставляя пропущенные буквы, графически объяснить орфограммы. </a:t>
            </a:r>
            <a:r>
              <a:rPr lang="ru-RU" sz="1800" dirty="0" smtClean="0">
                <a:effectLst/>
              </a:rPr>
              <a:t/>
            </a:r>
            <a:br>
              <a:rPr lang="ru-RU" sz="1800" dirty="0" smtClean="0">
                <a:effectLst/>
              </a:rPr>
            </a:br>
            <a:r>
              <a:rPr lang="ru-RU" sz="1800" dirty="0">
                <a:effectLst/>
              </a:rPr>
              <a:t/>
            </a:r>
            <a:br>
              <a:rPr lang="ru-RU" sz="1800" dirty="0">
                <a:effectLst/>
              </a:rPr>
            </a:br>
            <a:r>
              <a:rPr lang="ru-RU" sz="1800" dirty="0">
                <a:solidFill>
                  <a:schemeClr val="accent6">
                    <a:lumMod val="75000"/>
                  </a:schemeClr>
                </a:solidFill>
                <a:effectLst/>
              </a:rPr>
              <a:t>ПОДСКАЗКА:</a:t>
            </a:r>
            <a:r>
              <a:rPr lang="ru-RU" sz="1800" dirty="0">
                <a:effectLst/>
              </a:rPr>
              <a:t/>
            </a:r>
            <a:br>
              <a:rPr lang="ru-RU" sz="1800" dirty="0">
                <a:effectLst/>
              </a:rPr>
            </a:br>
            <a:r>
              <a:rPr lang="ru-RU" sz="1800" i="1" dirty="0">
                <a:effectLst/>
              </a:rPr>
              <a:t>  </a:t>
            </a:r>
            <a:r>
              <a:rPr lang="ru-RU" sz="1800" i="1" dirty="0">
                <a:solidFill>
                  <a:srgbClr val="0070C0"/>
                </a:solidFill>
                <a:effectLst/>
              </a:rPr>
              <a:t>- в корне –гор-/-</a:t>
            </a:r>
            <a:r>
              <a:rPr lang="ru-RU" sz="1800" i="1" dirty="0" err="1">
                <a:solidFill>
                  <a:srgbClr val="0070C0"/>
                </a:solidFill>
                <a:effectLst/>
              </a:rPr>
              <a:t>гар</a:t>
            </a:r>
            <a:r>
              <a:rPr lang="ru-RU" sz="1800" i="1" dirty="0">
                <a:solidFill>
                  <a:srgbClr val="0070C0"/>
                </a:solidFill>
                <a:effectLst/>
              </a:rPr>
              <a:t>- в безударном положении пишется – о; </a:t>
            </a:r>
            <a:r>
              <a:rPr lang="ru-RU" sz="1800" dirty="0">
                <a:solidFill>
                  <a:srgbClr val="0070C0"/>
                </a:solidFill>
                <a:effectLst/>
              </a:rPr>
              <a:t/>
            </a:r>
            <a:br>
              <a:rPr lang="ru-RU" sz="1800" dirty="0">
                <a:solidFill>
                  <a:srgbClr val="0070C0"/>
                </a:solidFill>
                <a:effectLst/>
              </a:rPr>
            </a:br>
            <a:r>
              <a:rPr lang="ru-RU" sz="1800" i="1" dirty="0">
                <a:solidFill>
                  <a:srgbClr val="0070C0"/>
                </a:solidFill>
                <a:effectLst/>
              </a:rPr>
              <a:t>  - в корне –</a:t>
            </a:r>
            <a:r>
              <a:rPr lang="ru-RU" sz="1800" i="1" dirty="0" err="1">
                <a:solidFill>
                  <a:srgbClr val="0070C0"/>
                </a:solidFill>
                <a:effectLst/>
              </a:rPr>
              <a:t>зор</a:t>
            </a:r>
            <a:r>
              <a:rPr lang="ru-RU" sz="1800" i="1" dirty="0">
                <a:solidFill>
                  <a:srgbClr val="0070C0"/>
                </a:solidFill>
                <a:effectLst/>
              </a:rPr>
              <a:t>-/-</a:t>
            </a:r>
            <a:r>
              <a:rPr lang="ru-RU" sz="1800" i="1" dirty="0" err="1">
                <a:solidFill>
                  <a:srgbClr val="0070C0"/>
                </a:solidFill>
                <a:effectLst/>
              </a:rPr>
              <a:t>зар</a:t>
            </a:r>
            <a:r>
              <a:rPr lang="ru-RU" sz="1800" i="1" dirty="0">
                <a:solidFill>
                  <a:srgbClr val="0070C0"/>
                </a:solidFill>
                <a:effectLst/>
              </a:rPr>
              <a:t>- в безударном положении пишется – а; </a:t>
            </a:r>
            <a:r>
              <a:rPr lang="ru-RU" sz="1800" dirty="0">
                <a:solidFill>
                  <a:srgbClr val="0070C0"/>
                </a:solidFill>
                <a:effectLst/>
              </a:rPr>
              <a:t/>
            </a:r>
            <a:br>
              <a:rPr lang="ru-RU" sz="1800" dirty="0">
                <a:solidFill>
                  <a:srgbClr val="0070C0"/>
                </a:solidFill>
                <a:effectLst/>
              </a:rPr>
            </a:br>
            <a:r>
              <a:rPr lang="ru-RU" sz="1800" i="1" dirty="0">
                <a:solidFill>
                  <a:srgbClr val="0070C0"/>
                </a:solidFill>
                <a:effectLst/>
              </a:rPr>
              <a:t>  - в корнях -</a:t>
            </a:r>
            <a:r>
              <a:rPr lang="ru-RU" sz="1800" i="1" dirty="0" err="1">
                <a:solidFill>
                  <a:srgbClr val="0070C0"/>
                </a:solidFill>
                <a:effectLst/>
              </a:rPr>
              <a:t>бир</a:t>
            </a:r>
            <a:r>
              <a:rPr lang="ru-RU" sz="1800" i="1" dirty="0">
                <a:solidFill>
                  <a:srgbClr val="0070C0"/>
                </a:solidFill>
                <a:effectLst/>
              </a:rPr>
              <a:t>-/</a:t>
            </a:r>
            <a:r>
              <a:rPr lang="ru-RU" sz="1800" i="1" dirty="0" err="1">
                <a:solidFill>
                  <a:srgbClr val="0070C0"/>
                </a:solidFill>
                <a:effectLst/>
              </a:rPr>
              <a:t>бер</a:t>
            </a:r>
            <a:r>
              <a:rPr lang="ru-RU" sz="1800" i="1" dirty="0">
                <a:solidFill>
                  <a:srgbClr val="0070C0"/>
                </a:solidFill>
                <a:effectLst/>
              </a:rPr>
              <a:t>- пишется и, если после корня есть суффикс -а-;</a:t>
            </a:r>
            <a:r>
              <a:rPr lang="ru-RU" sz="1800" dirty="0">
                <a:solidFill>
                  <a:srgbClr val="0070C0"/>
                </a:solidFill>
                <a:effectLst/>
              </a:rPr>
              <a:t/>
            </a:r>
            <a:br>
              <a:rPr lang="ru-RU" sz="1800" dirty="0">
                <a:solidFill>
                  <a:srgbClr val="0070C0"/>
                </a:solidFill>
                <a:effectLst/>
              </a:rPr>
            </a:br>
            <a:r>
              <a:rPr lang="ru-RU" sz="1800" i="1" dirty="0">
                <a:solidFill>
                  <a:srgbClr val="0070C0"/>
                </a:solidFill>
                <a:effectLst/>
              </a:rPr>
              <a:t>  - в корнях -</a:t>
            </a:r>
            <a:r>
              <a:rPr lang="ru-RU" sz="1800" i="1" dirty="0" err="1">
                <a:solidFill>
                  <a:srgbClr val="0070C0"/>
                </a:solidFill>
                <a:effectLst/>
              </a:rPr>
              <a:t>кас</a:t>
            </a:r>
            <a:r>
              <a:rPr lang="ru-RU" sz="1800" i="1" dirty="0">
                <a:solidFill>
                  <a:srgbClr val="0070C0"/>
                </a:solidFill>
                <a:effectLst/>
              </a:rPr>
              <a:t>-/-кос- пишется а, если после корня есть суффикс -а-;</a:t>
            </a:r>
            <a:r>
              <a:rPr lang="ru-RU" sz="1800" dirty="0">
                <a:solidFill>
                  <a:srgbClr val="0070C0"/>
                </a:solidFill>
                <a:effectLst/>
              </a:rPr>
              <a:t/>
            </a:r>
            <a:br>
              <a:rPr lang="ru-RU" sz="1800" dirty="0">
                <a:solidFill>
                  <a:srgbClr val="0070C0"/>
                </a:solidFill>
                <a:effectLst/>
              </a:rPr>
            </a:br>
            <a:r>
              <a:rPr lang="ru-RU" sz="1800" i="1" dirty="0">
                <a:solidFill>
                  <a:srgbClr val="0070C0"/>
                </a:solidFill>
                <a:effectLst/>
              </a:rPr>
              <a:t>  - в корнях -</a:t>
            </a:r>
            <a:r>
              <a:rPr lang="ru-RU" sz="1800" i="1" dirty="0" err="1">
                <a:solidFill>
                  <a:srgbClr val="0070C0"/>
                </a:solidFill>
                <a:effectLst/>
              </a:rPr>
              <a:t>раст</a:t>
            </a:r>
            <a:r>
              <a:rPr lang="ru-RU" sz="1800" i="1" dirty="0">
                <a:solidFill>
                  <a:srgbClr val="0070C0"/>
                </a:solidFill>
                <a:effectLst/>
              </a:rPr>
              <a:t>-/-</a:t>
            </a:r>
            <a:r>
              <a:rPr lang="ru-RU" sz="1800" i="1" dirty="0" err="1">
                <a:solidFill>
                  <a:srgbClr val="0070C0"/>
                </a:solidFill>
                <a:effectLst/>
              </a:rPr>
              <a:t>ращ</a:t>
            </a:r>
            <a:r>
              <a:rPr lang="ru-RU" sz="1800" i="1" dirty="0">
                <a:solidFill>
                  <a:srgbClr val="0070C0"/>
                </a:solidFill>
                <a:effectLst/>
              </a:rPr>
              <a:t>-/-рос- пишется а перед -</a:t>
            </a:r>
            <a:r>
              <a:rPr lang="ru-RU" sz="1800" i="1" dirty="0" err="1">
                <a:solidFill>
                  <a:srgbClr val="0070C0"/>
                </a:solidFill>
                <a:effectLst/>
              </a:rPr>
              <a:t>ст</a:t>
            </a:r>
            <a:r>
              <a:rPr lang="ru-RU" sz="1800" i="1" dirty="0">
                <a:solidFill>
                  <a:srgbClr val="0070C0"/>
                </a:solidFill>
                <a:effectLst/>
              </a:rPr>
              <a:t>- и -щ-</a:t>
            </a:r>
            <a:r>
              <a:rPr lang="ru-RU" sz="1800" i="1" dirty="0" smtClean="0">
                <a:solidFill>
                  <a:srgbClr val="0070C0"/>
                </a:solidFill>
                <a:effectLst/>
              </a:rPr>
              <a:t>.</a:t>
            </a:r>
            <a:br>
              <a:rPr lang="ru-RU" sz="1800" i="1" dirty="0" smtClean="0">
                <a:solidFill>
                  <a:srgbClr val="0070C0"/>
                </a:solidFill>
                <a:effectLst/>
              </a:rPr>
            </a:br>
            <a:r>
              <a:rPr lang="ru-RU" sz="1800" dirty="0">
                <a:effectLst/>
              </a:rPr>
              <a:t/>
            </a:r>
            <a:br>
              <a:rPr lang="ru-RU" sz="1800" dirty="0">
                <a:effectLst/>
              </a:rPr>
            </a:br>
            <a:r>
              <a:rPr lang="ru-RU" sz="1800" dirty="0">
                <a:solidFill>
                  <a:schemeClr val="accent6">
                    <a:lumMod val="75000"/>
                  </a:schemeClr>
                </a:solidFill>
                <a:effectLst/>
              </a:rPr>
              <a:t>Задание 2. </a:t>
            </a:r>
            <a:r>
              <a:rPr lang="ru-RU" sz="1800" dirty="0">
                <a:effectLst/>
              </a:rPr>
              <a:t>Придумать продолжение тексту.</a:t>
            </a:r>
          </a:p>
        </p:txBody>
      </p:sp>
    </p:spTree>
    <p:extLst>
      <p:ext uri="{BB962C8B-B14F-4D97-AF65-F5344CB8AC3E}">
        <p14:creationId xmlns:p14="http://schemas.microsoft.com/office/powerpoint/2010/main" val="2588926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404664"/>
            <a:ext cx="7920879" cy="5904656"/>
          </a:xfrm>
        </p:spPr>
        <p:txBody>
          <a:bodyPr/>
          <a:lstStyle/>
          <a:p>
            <a:pPr algn="l"/>
            <a:r>
              <a:rPr lang="ru-RU" sz="2000" dirty="0">
                <a:solidFill>
                  <a:schemeClr val="accent6">
                    <a:lumMod val="75000"/>
                  </a:schemeClr>
                </a:solidFill>
                <a:effectLst/>
              </a:rPr>
              <a:t>Критерии оценивания</a:t>
            </a:r>
            <a:r>
              <a:rPr lang="ru-RU" sz="2000" dirty="0" smtClean="0">
                <a:solidFill>
                  <a:schemeClr val="accent6">
                    <a:lumMod val="75000"/>
                  </a:schemeClr>
                </a:solidFill>
                <a:effectLst/>
              </a:rPr>
              <a:t>:</a:t>
            </a:r>
            <a:br>
              <a:rPr lang="ru-RU" sz="2000" dirty="0" smtClean="0">
                <a:solidFill>
                  <a:schemeClr val="accent6">
                    <a:lumMod val="75000"/>
                  </a:schemeClr>
                </a:solidFill>
                <a:effectLst/>
              </a:rPr>
            </a:br>
            <a:r>
              <a:rPr lang="ru-RU" sz="2000" dirty="0">
                <a:solidFill>
                  <a:schemeClr val="accent6">
                    <a:lumMod val="75000"/>
                  </a:schemeClr>
                </a:solidFill>
                <a:effectLst/>
              </a:rPr>
              <a:t/>
            </a:r>
            <a:br>
              <a:rPr lang="ru-RU" sz="2000" dirty="0">
                <a:solidFill>
                  <a:schemeClr val="accent6">
                    <a:lumMod val="75000"/>
                  </a:schemeClr>
                </a:solidFill>
                <a:effectLst/>
              </a:rPr>
            </a:br>
            <a:r>
              <a:rPr lang="ru-RU" sz="1800" dirty="0">
                <a:solidFill>
                  <a:srgbClr val="0070C0"/>
                </a:solidFill>
                <a:effectLst/>
              </a:rPr>
              <a:t>6 слов </a:t>
            </a:r>
            <a:r>
              <a:rPr lang="ru-RU" sz="1800" dirty="0">
                <a:effectLst/>
              </a:rPr>
              <a:t>с пропущенной орфограммой – </a:t>
            </a:r>
            <a:r>
              <a:rPr lang="ru-RU" sz="1800" i="1" dirty="0">
                <a:solidFill>
                  <a:schemeClr val="accent6">
                    <a:lumMod val="75000"/>
                  </a:schemeClr>
                </a:solidFill>
                <a:effectLst/>
              </a:rPr>
              <a:t>3 </a:t>
            </a:r>
            <a:r>
              <a:rPr lang="ru-RU" sz="1800" i="1" dirty="0" smtClean="0">
                <a:solidFill>
                  <a:schemeClr val="accent6">
                    <a:lumMod val="75000"/>
                  </a:schemeClr>
                </a:solidFill>
                <a:effectLst/>
              </a:rPr>
              <a:t>балла</a:t>
            </a:r>
            <a:br>
              <a:rPr lang="ru-RU" sz="1800" i="1" dirty="0" smtClean="0">
                <a:solidFill>
                  <a:schemeClr val="accent6">
                    <a:lumMod val="75000"/>
                  </a:schemeClr>
                </a:solidFill>
                <a:effectLst/>
              </a:rPr>
            </a:br>
            <a:r>
              <a:rPr lang="ru-RU" sz="1800" dirty="0" smtClean="0">
                <a:effectLst/>
              </a:rPr>
              <a:t>(половина </a:t>
            </a:r>
            <a:r>
              <a:rPr lang="ru-RU" sz="1800" dirty="0">
                <a:effectLst/>
              </a:rPr>
              <a:t>балла за правильное написание 1 слова, половина балла за правильное объяснение орфограммы в 1 слове</a:t>
            </a:r>
            <a:r>
              <a:rPr lang="ru-RU" sz="1800" dirty="0" smtClean="0">
                <a:effectLst/>
              </a:rPr>
              <a:t>).</a:t>
            </a:r>
            <a:br>
              <a:rPr lang="ru-RU" sz="1800" dirty="0" smtClean="0">
                <a:effectLst/>
              </a:rPr>
            </a:br>
            <a:r>
              <a:rPr lang="ru-RU" sz="1800" dirty="0">
                <a:effectLst/>
              </a:rPr>
              <a:t/>
            </a:r>
            <a:br>
              <a:rPr lang="ru-RU" sz="1800" dirty="0">
                <a:effectLst/>
              </a:rPr>
            </a:br>
            <a:r>
              <a:rPr lang="ru-RU" sz="1800" dirty="0">
                <a:effectLst/>
              </a:rPr>
              <a:t>Списывание остальных слов текста без ошибок – </a:t>
            </a:r>
            <a:r>
              <a:rPr lang="ru-RU" sz="1800" i="1" dirty="0">
                <a:solidFill>
                  <a:schemeClr val="accent6">
                    <a:lumMod val="75000"/>
                  </a:schemeClr>
                </a:solidFill>
                <a:effectLst/>
              </a:rPr>
              <a:t>1 балл. </a:t>
            </a:r>
            <a:br>
              <a:rPr lang="ru-RU" sz="1800" i="1" dirty="0">
                <a:solidFill>
                  <a:schemeClr val="accent6">
                    <a:lumMod val="75000"/>
                  </a:schemeClr>
                </a:solidFill>
                <a:effectLst/>
              </a:rPr>
            </a:br>
            <a:r>
              <a:rPr lang="ru-RU" sz="1800" dirty="0" smtClean="0">
                <a:effectLst/>
              </a:rPr>
              <a:t/>
            </a:r>
            <a:br>
              <a:rPr lang="ru-RU" sz="1800" dirty="0" smtClean="0">
                <a:effectLst/>
              </a:rPr>
            </a:br>
            <a:r>
              <a:rPr lang="ru-RU" sz="1800" dirty="0" smtClean="0">
                <a:effectLst/>
              </a:rPr>
              <a:t>За </a:t>
            </a:r>
            <a:r>
              <a:rPr lang="ru-RU" sz="1800" dirty="0">
                <a:effectLst/>
              </a:rPr>
              <a:t>предложение – </a:t>
            </a:r>
            <a:r>
              <a:rPr lang="ru-RU" sz="1800" i="1" dirty="0">
                <a:solidFill>
                  <a:schemeClr val="accent6">
                    <a:lumMod val="75000"/>
                  </a:schemeClr>
                </a:solidFill>
                <a:effectLst/>
              </a:rPr>
              <a:t>1 балл. </a:t>
            </a:r>
            <a:br>
              <a:rPr lang="ru-RU" sz="1800" i="1" dirty="0">
                <a:solidFill>
                  <a:schemeClr val="accent6">
                    <a:lumMod val="75000"/>
                  </a:schemeClr>
                </a:solidFill>
                <a:effectLst/>
              </a:rPr>
            </a:br>
            <a:r>
              <a:rPr lang="ru-RU" sz="1800" dirty="0">
                <a:effectLst/>
              </a:rPr>
              <a:t> </a:t>
            </a:r>
            <a:br>
              <a:rPr lang="ru-RU" sz="1800" dirty="0">
                <a:effectLst/>
              </a:rPr>
            </a:br>
            <a:r>
              <a:rPr lang="ru-RU" sz="1800" i="1" dirty="0">
                <a:solidFill>
                  <a:schemeClr val="accent6">
                    <a:lumMod val="75000"/>
                  </a:schemeClr>
                </a:solidFill>
                <a:effectLst/>
              </a:rPr>
              <a:t>2 балла - «3» </a:t>
            </a:r>
            <a:r>
              <a:rPr lang="ru-RU" sz="1800" i="1" dirty="0">
                <a:solidFill>
                  <a:srgbClr val="0070C0"/>
                </a:solidFill>
                <a:effectLst/>
              </a:rPr>
              <a:t>(не более 4-5 орфографических ошибок)</a:t>
            </a:r>
            <a:br>
              <a:rPr lang="ru-RU" sz="1800" i="1" dirty="0">
                <a:solidFill>
                  <a:srgbClr val="0070C0"/>
                </a:solidFill>
                <a:effectLst/>
              </a:rPr>
            </a:br>
            <a:r>
              <a:rPr lang="ru-RU" sz="1800" i="1" dirty="0">
                <a:solidFill>
                  <a:srgbClr val="0070C0"/>
                </a:solidFill>
                <a:effectLst/>
              </a:rPr>
              <a:t>         </a:t>
            </a:r>
            <a:r>
              <a:rPr lang="ru-RU" sz="1800" i="1" dirty="0" smtClean="0">
                <a:solidFill>
                  <a:srgbClr val="0070C0"/>
                </a:solidFill>
                <a:effectLst/>
              </a:rPr>
              <a:t/>
            </a:r>
            <a:br>
              <a:rPr lang="ru-RU" sz="1800" i="1" dirty="0" smtClean="0">
                <a:solidFill>
                  <a:srgbClr val="0070C0"/>
                </a:solidFill>
                <a:effectLst/>
              </a:rPr>
            </a:br>
            <a:r>
              <a:rPr lang="ru-RU" sz="1800" i="1" dirty="0" smtClean="0">
                <a:solidFill>
                  <a:schemeClr val="accent6">
                    <a:lumMod val="75000"/>
                  </a:schemeClr>
                </a:solidFill>
                <a:effectLst/>
              </a:rPr>
              <a:t>4 </a:t>
            </a:r>
            <a:r>
              <a:rPr lang="ru-RU" sz="1800" i="1" dirty="0">
                <a:solidFill>
                  <a:schemeClr val="accent6">
                    <a:lumMod val="75000"/>
                  </a:schemeClr>
                </a:solidFill>
                <a:effectLst/>
              </a:rPr>
              <a:t>балла - «4» </a:t>
            </a:r>
            <a:r>
              <a:rPr lang="ru-RU" sz="1800" i="1" dirty="0">
                <a:solidFill>
                  <a:srgbClr val="0070C0"/>
                </a:solidFill>
                <a:effectLst/>
              </a:rPr>
              <a:t>(не более 3-х орфографических ошибок)</a:t>
            </a:r>
            <a:br>
              <a:rPr lang="ru-RU" sz="1800" i="1" dirty="0">
                <a:solidFill>
                  <a:srgbClr val="0070C0"/>
                </a:solidFill>
                <a:effectLst/>
              </a:rPr>
            </a:br>
            <a:r>
              <a:rPr lang="ru-RU" sz="1800" i="1" dirty="0">
                <a:solidFill>
                  <a:srgbClr val="0070C0"/>
                </a:solidFill>
                <a:effectLst/>
              </a:rPr>
              <a:t/>
            </a:r>
            <a:br>
              <a:rPr lang="ru-RU" sz="1800" i="1" dirty="0">
                <a:solidFill>
                  <a:srgbClr val="0070C0"/>
                </a:solidFill>
                <a:effectLst/>
              </a:rPr>
            </a:br>
            <a:r>
              <a:rPr lang="ru-RU" sz="1800" i="1" dirty="0" smtClean="0">
                <a:solidFill>
                  <a:schemeClr val="accent6">
                    <a:lumMod val="75000"/>
                  </a:schemeClr>
                </a:solidFill>
                <a:effectLst/>
              </a:rPr>
              <a:t>5 </a:t>
            </a:r>
            <a:r>
              <a:rPr lang="ru-RU" sz="1800" i="1" dirty="0">
                <a:solidFill>
                  <a:schemeClr val="accent6">
                    <a:lumMod val="75000"/>
                  </a:schemeClr>
                </a:solidFill>
                <a:effectLst/>
              </a:rPr>
              <a:t>баллов - «5»</a:t>
            </a:r>
            <a:r>
              <a:rPr lang="ru-RU" sz="1800" i="1" dirty="0">
                <a:solidFill>
                  <a:srgbClr val="0070C0"/>
                </a:solidFill>
                <a:effectLst/>
              </a:rPr>
              <a:t> (не более 1 орфографической ошибки)</a:t>
            </a:r>
            <a:br>
              <a:rPr lang="ru-RU" sz="1800" i="1" dirty="0">
                <a:solidFill>
                  <a:srgbClr val="0070C0"/>
                </a:solidFill>
                <a:effectLst/>
              </a:rPr>
            </a:br>
            <a:endParaRPr lang="ru-RU" sz="1800" i="1" dirty="0">
              <a:solidFill>
                <a:srgbClr val="0070C0"/>
              </a:solidFill>
            </a:endParaRPr>
          </a:p>
        </p:txBody>
      </p:sp>
    </p:spTree>
    <p:extLst>
      <p:ext uri="{BB962C8B-B14F-4D97-AF65-F5344CB8AC3E}">
        <p14:creationId xmlns:p14="http://schemas.microsoft.com/office/powerpoint/2010/main" val="3397513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548680"/>
            <a:ext cx="7704855" cy="5688632"/>
          </a:xfrm>
        </p:spPr>
        <p:txBody>
          <a:bodyPr/>
          <a:lstStyle/>
          <a:p>
            <a:pPr algn="l"/>
            <a:r>
              <a:rPr lang="ru-RU" sz="2000" dirty="0">
                <a:solidFill>
                  <a:schemeClr val="accent6">
                    <a:lumMod val="75000"/>
                  </a:schemeClr>
                </a:solidFill>
                <a:effectLst/>
              </a:rPr>
              <a:t>Части речи</a:t>
            </a:r>
            <a:br>
              <a:rPr lang="ru-RU" sz="2000" dirty="0">
                <a:solidFill>
                  <a:schemeClr val="accent6">
                    <a:lumMod val="75000"/>
                  </a:schemeClr>
                </a:solidFill>
                <a:effectLst/>
              </a:rPr>
            </a:br>
            <a:r>
              <a:rPr lang="ru-RU" sz="1800" dirty="0">
                <a:effectLst/>
              </a:rPr>
              <a:t>          1. Хорош русский лес ранней весной! 2. Гибкие ветки берёз густо покрыты смолистыми почками. 3. Маленькие осинки выстроились на опушке леса. 4. Они ждут тепла.      5. Возле ручья красуется ива. 6. На широкой поляне разместился могучий дуб. 7. Скоро всё зазеленеет, зацветёт, оживёт.</a:t>
            </a:r>
            <a:br>
              <a:rPr lang="ru-RU" sz="1800" dirty="0">
                <a:effectLst/>
              </a:rPr>
            </a:br>
            <a:r>
              <a:rPr lang="ru-RU" sz="1800" u="sng" dirty="0">
                <a:solidFill>
                  <a:schemeClr val="accent6">
                    <a:lumMod val="75000"/>
                  </a:schemeClr>
                </a:solidFill>
                <a:effectLst/>
              </a:rPr>
              <a:t>Задание:</a:t>
            </a:r>
            <a:r>
              <a:rPr lang="ru-RU" sz="1800" dirty="0">
                <a:effectLst/>
              </a:rPr>
              <a:t/>
            </a:r>
            <a:br>
              <a:rPr lang="ru-RU" sz="1800" dirty="0">
                <a:effectLst/>
              </a:rPr>
            </a:br>
            <a:r>
              <a:rPr lang="ru-RU" sz="1800" dirty="0">
                <a:effectLst/>
              </a:rPr>
              <a:t>Прочитать, выписать предложение, в котором заключена основная мысль     текста.</a:t>
            </a:r>
            <a:br>
              <a:rPr lang="ru-RU" sz="1800" dirty="0">
                <a:effectLst/>
              </a:rPr>
            </a:br>
            <a:r>
              <a:rPr lang="ru-RU" sz="1800" dirty="0">
                <a:solidFill>
                  <a:schemeClr val="accent6">
                    <a:lumMod val="75000"/>
                  </a:schemeClr>
                </a:solidFill>
                <a:effectLst/>
              </a:rPr>
              <a:t>ПОДСКАЗКА:</a:t>
            </a:r>
            <a:r>
              <a:rPr lang="ru-RU" sz="1800" dirty="0">
                <a:effectLst/>
              </a:rPr>
              <a:t/>
            </a:r>
            <a:br>
              <a:rPr lang="ru-RU" sz="1800" dirty="0">
                <a:effectLst/>
              </a:rPr>
            </a:br>
            <a:r>
              <a:rPr lang="ru-RU" sz="1800" i="1" dirty="0">
                <a:solidFill>
                  <a:srgbClr val="0070C0"/>
                </a:solidFill>
                <a:effectLst/>
              </a:rPr>
              <a:t>Основная мысль – то, что хотел сказать автор читателю.</a:t>
            </a:r>
            <a:br>
              <a:rPr lang="ru-RU" sz="1800" i="1" dirty="0">
                <a:solidFill>
                  <a:srgbClr val="0070C0"/>
                </a:solidFill>
                <a:effectLst/>
              </a:rPr>
            </a:br>
            <a:r>
              <a:rPr lang="ru-RU" sz="1800" i="1" dirty="0">
                <a:solidFill>
                  <a:srgbClr val="0070C0"/>
                </a:solidFill>
                <a:effectLst/>
              </a:rPr>
              <a:t>Ответ: №1, №4, №7 </a:t>
            </a:r>
            <a:br>
              <a:rPr lang="ru-RU" sz="1800" i="1" dirty="0">
                <a:solidFill>
                  <a:srgbClr val="0070C0"/>
                </a:solidFill>
                <a:effectLst/>
              </a:rPr>
            </a:br>
            <a:r>
              <a:rPr lang="ru-RU" sz="1800" i="1" dirty="0">
                <a:solidFill>
                  <a:srgbClr val="0070C0"/>
                </a:solidFill>
                <a:effectLst/>
              </a:rPr>
              <a:t>Определить, какой частью речи является каждое слово этого предложения.</a:t>
            </a:r>
            <a:br>
              <a:rPr lang="ru-RU" sz="1800" i="1" dirty="0">
                <a:solidFill>
                  <a:srgbClr val="0070C0"/>
                </a:solidFill>
                <a:effectLst/>
              </a:rPr>
            </a:br>
            <a:r>
              <a:rPr lang="ru-RU" sz="1800" dirty="0">
                <a:solidFill>
                  <a:schemeClr val="accent6">
                    <a:lumMod val="75000"/>
                  </a:schemeClr>
                </a:solidFill>
                <a:effectLst/>
              </a:rPr>
              <a:t>ПОДСКАЗКА:</a:t>
            </a:r>
            <a:r>
              <a:rPr lang="ru-RU" sz="1800" dirty="0">
                <a:effectLst/>
              </a:rPr>
              <a:t/>
            </a:r>
            <a:br>
              <a:rPr lang="ru-RU" sz="1800" dirty="0">
                <a:effectLst/>
              </a:rPr>
            </a:br>
            <a:r>
              <a:rPr lang="ru-RU" sz="1800" i="1" dirty="0">
                <a:solidFill>
                  <a:srgbClr val="0070C0"/>
                </a:solidFill>
                <a:effectLst/>
              </a:rPr>
              <a:t>Имя сущ. отвечает на вопросы кто? что?</a:t>
            </a:r>
            <a:br>
              <a:rPr lang="ru-RU" sz="1800" i="1" dirty="0">
                <a:solidFill>
                  <a:srgbClr val="0070C0"/>
                </a:solidFill>
                <a:effectLst/>
              </a:rPr>
            </a:br>
            <a:r>
              <a:rPr lang="ru-RU" sz="1800" i="1" dirty="0">
                <a:solidFill>
                  <a:srgbClr val="0070C0"/>
                </a:solidFill>
                <a:effectLst/>
              </a:rPr>
              <a:t>Полное  имя прил. – какой? какая? какое? какие?</a:t>
            </a:r>
            <a:br>
              <a:rPr lang="ru-RU" sz="1800" i="1" dirty="0">
                <a:solidFill>
                  <a:srgbClr val="0070C0"/>
                </a:solidFill>
                <a:effectLst/>
              </a:rPr>
            </a:br>
            <a:r>
              <a:rPr lang="ru-RU" sz="1800" i="1" dirty="0">
                <a:solidFill>
                  <a:srgbClr val="0070C0"/>
                </a:solidFill>
                <a:effectLst/>
              </a:rPr>
              <a:t>Краткое имя прил. -  </a:t>
            </a:r>
            <a:r>
              <a:rPr lang="ru-RU" sz="1800" i="1" dirty="0" smtClean="0">
                <a:solidFill>
                  <a:srgbClr val="0070C0"/>
                </a:solidFill>
                <a:effectLst/>
              </a:rPr>
              <a:t>каков?</a:t>
            </a:r>
            <a:br>
              <a:rPr lang="ru-RU" sz="1800" i="1" dirty="0" smtClean="0">
                <a:solidFill>
                  <a:srgbClr val="0070C0"/>
                </a:solidFill>
                <a:effectLst/>
              </a:rPr>
            </a:br>
            <a:r>
              <a:rPr lang="ru-RU" sz="1800" i="1" dirty="0" smtClean="0">
                <a:solidFill>
                  <a:srgbClr val="0070C0"/>
                </a:solidFill>
                <a:effectLst/>
              </a:rPr>
              <a:t>Глагол  </a:t>
            </a:r>
            <a:r>
              <a:rPr lang="ru-RU" sz="1800" i="1" dirty="0">
                <a:solidFill>
                  <a:srgbClr val="0070C0"/>
                </a:solidFill>
                <a:effectLst/>
              </a:rPr>
              <a:t>- что делать? что сделать?</a:t>
            </a:r>
          </a:p>
        </p:txBody>
      </p:sp>
    </p:spTree>
    <p:extLst>
      <p:ext uri="{BB962C8B-B14F-4D97-AF65-F5344CB8AC3E}">
        <p14:creationId xmlns:p14="http://schemas.microsoft.com/office/powerpoint/2010/main" val="3292250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620688"/>
            <a:ext cx="7848871" cy="5832648"/>
          </a:xfrm>
        </p:spPr>
        <p:txBody>
          <a:bodyPr/>
          <a:lstStyle/>
          <a:p>
            <a:pPr algn="l">
              <a:lnSpc>
                <a:spcPct val="150000"/>
              </a:lnSpc>
            </a:pPr>
            <a:r>
              <a:rPr lang="ru-RU" sz="1800" dirty="0" smtClean="0">
                <a:solidFill>
                  <a:schemeClr val="accent6">
                    <a:lumMod val="75000"/>
                  </a:schemeClr>
                </a:solidFill>
                <a:effectLst/>
              </a:rPr>
              <a:t>ПРОВЕРОЧНАЯ </a:t>
            </a:r>
            <a:r>
              <a:rPr lang="ru-RU" sz="1800" dirty="0" smtClean="0">
                <a:solidFill>
                  <a:schemeClr val="accent6">
                    <a:lumMod val="75000"/>
                  </a:schemeClr>
                </a:solidFill>
                <a:effectLst/>
              </a:rPr>
              <a:t>КАРТОЧКА</a:t>
            </a:r>
            <a:br>
              <a:rPr lang="ru-RU" sz="1800" dirty="0" smtClean="0">
                <a:solidFill>
                  <a:schemeClr val="accent6">
                    <a:lumMod val="75000"/>
                  </a:schemeClr>
                </a:solidFill>
                <a:effectLst/>
              </a:rPr>
            </a:br>
            <a:r>
              <a:rPr lang="ru-RU" sz="1800" dirty="0">
                <a:solidFill>
                  <a:schemeClr val="accent6">
                    <a:lumMod val="75000"/>
                  </a:schemeClr>
                </a:solidFill>
                <a:effectLst/>
              </a:rPr>
              <a:t/>
            </a:r>
            <a:br>
              <a:rPr lang="ru-RU" sz="1800" dirty="0">
                <a:solidFill>
                  <a:schemeClr val="accent6">
                    <a:lumMod val="75000"/>
                  </a:schemeClr>
                </a:solidFill>
                <a:effectLst/>
              </a:rPr>
            </a:br>
            <a:r>
              <a:rPr lang="ru-RU" sz="1800" dirty="0">
                <a:effectLst/>
              </a:rPr>
              <a:t>1. </a:t>
            </a:r>
            <a:r>
              <a:rPr lang="ru-RU" sz="1800" i="1" dirty="0">
                <a:effectLst/>
              </a:rPr>
              <a:t>Хорош русский лес ранней весной!</a:t>
            </a:r>
            <a:br>
              <a:rPr lang="ru-RU" sz="1800" i="1" dirty="0">
                <a:effectLst/>
              </a:rPr>
            </a:br>
            <a:r>
              <a:rPr lang="ru-RU" sz="1800" dirty="0" smtClean="0">
                <a:effectLst/>
              </a:rPr>
              <a:t>(</a:t>
            </a:r>
            <a:r>
              <a:rPr lang="ru-RU" sz="1800" dirty="0">
                <a:effectLst/>
              </a:rPr>
              <a:t>каков?) Хорош ( краткое </a:t>
            </a:r>
            <a:r>
              <a:rPr lang="ru-RU" sz="1800" dirty="0" err="1">
                <a:effectLst/>
              </a:rPr>
              <a:t>прилаг</a:t>
            </a:r>
            <a:r>
              <a:rPr lang="ru-RU" sz="1800" dirty="0">
                <a:effectLst/>
              </a:rPr>
              <a:t>.) (какой?)русский (</a:t>
            </a:r>
            <a:r>
              <a:rPr lang="ru-RU" sz="1800" dirty="0" err="1">
                <a:effectLst/>
              </a:rPr>
              <a:t>прилаг</a:t>
            </a:r>
            <a:r>
              <a:rPr lang="ru-RU" sz="1800" dirty="0">
                <a:effectLst/>
              </a:rPr>
              <a:t>.) (что?) лес (сущ.) (какой?) ранней (</a:t>
            </a:r>
            <a:r>
              <a:rPr lang="ru-RU" sz="1800" dirty="0" err="1">
                <a:effectLst/>
              </a:rPr>
              <a:t>прилаг</a:t>
            </a:r>
            <a:r>
              <a:rPr lang="ru-RU" sz="1800" dirty="0">
                <a:effectLst/>
              </a:rPr>
              <a:t>.) (чем? что?) весной (сущ.).</a:t>
            </a:r>
            <a:br>
              <a:rPr lang="ru-RU" sz="1800" dirty="0">
                <a:effectLst/>
              </a:rPr>
            </a:br>
            <a:r>
              <a:rPr lang="ru-RU" sz="1800" dirty="0">
                <a:effectLst/>
              </a:rPr>
              <a:t> </a:t>
            </a:r>
            <a:br>
              <a:rPr lang="ru-RU" sz="1800" dirty="0">
                <a:effectLst/>
              </a:rPr>
            </a:br>
            <a:r>
              <a:rPr lang="ru-RU" sz="1800" i="1" dirty="0">
                <a:solidFill>
                  <a:srgbClr val="0070C0"/>
                </a:solidFill>
                <a:effectLst/>
              </a:rPr>
              <a:t>Критерии оценивания:</a:t>
            </a:r>
            <a:br>
              <a:rPr lang="ru-RU" sz="1800" i="1" dirty="0">
                <a:solidFill>
                  <a:srgbClr val="0070C0"/>
                </a:solidFill>
                <a:effectLst/>
              </a:rPr>
            </a:br>
            <a:r>
              <a:rPr lang="ru-RU" sz="1800" dirty="0">
                <a:effectLst/>
              </a:rPr>
              <a:t>Определение основной мысли – </a:t>
            </a:r>
            <a:r>
              <a:rPr lang="ru-RU" sz="1800" i="1" dirty="0">
                <a:solidFill>
                  <a:schemeClr val="accent6">
                    <a:lumMod val="75000"/>
                  </a:schemeClr>
                </a:solidFill>
                <a:effectLst/>
              </a:rPr>
              <a:t>1 балл.</a:t>
            </a:r>
            <a:br>
              <a:rPr lang="ru-RU" sz="1800" i="1" dirty="0">
                <a:solidFill>
                  <a:schemeClr val="accent6">
                    <a:lumMod val="75000"/>
                  </a:schemeClr>
                </a:solidFill>
                <a:effectLst/>
              </a:rPr>
            </a:br>
            <a:r>
              <a:rPr lang="ru-RU" sz="1800" dirty="0">
                <a:effectLst/>
              </a:rPr>
              <a:t>Не более одной ошибки – </a:t>
            </a:r>
            <a:r>
              <a:rPr lang="ru-RU" sz="1800" i="1" dirty="0">
                <a:solidFill>
                  <a:schemeClr val="accent6">
                    <a:lumMod val="75000"/>
                  </a:schemeClr>
                </a:solidFill>
                <a:effectLst/>
              </a:rPr>
              <a:t>4 балла,</a:t>
            </a:r>
            <a:br>
              <a:rPr lang="ru-RU" sz="1800" i="1" dirty="0">
                <a:solidFill>
                  <a:schemeClr val="accent6">
                    <a:lumMod val="75000"/>
                  </a:schemeClr>
                </a:solidFill>
                <a:effectLst/>
              </a:rPr>
            </a:br>
            <a:r>
              <a:rPr lang="ru-RU" sz="1800" dirty="0">
                <a:effectLst/>
              </a:rPr>
              <a:t>2 ошибки - </a:t>
            </a:r>
            <a:r>
              <a:rPr lang="ru-RU" sz="1800" i="1" dirty="0">
                <a:solidFill>
                  <a:schemeClr val="accent6">
                    <a:lumMod val="75000"/>
                  </a:schemeClr>
                </a:solidFill>
                <a:effectLst/>
              </a:rPr>
              <a:t>3 балла,</a:t>
            </a:r>
            <a:br>
              <a:rPr lang="ru-RU" sz="1800" i="1" dirty="0">
                <a:solidFill>
                  <a:schemeClr val="accent6">
                    <a:lumMod val="75000"/>
                  </a:schemeClr>
                </a:solidFill>
                <a:effectLst/>
              </a:rPr>
            </a:br>
            <a:r>
              <a:rPr lang="ru-RU" sz="1800" dirty="0">
                <a:effectLst/>
              </a:rPr>
              <a:t>3 ошибки – </a:t>
            </a:r>
            <a:r>
              <a:rPr lang="ru-RU" sz="1800" i="1" dirty="0">
                <a:solidFill>
                  <a:schemeClr val="accent6">
                    <a:lumMod val="75000"/>
                  </a:schemeClr>
                </a:solidFill>
                <a:effectLst/>
              </a:rPr>
              <a:t>2 балла,</a:t>
            </a:r>
            <a:br>
              <a:rPr lang="ru-RU" sz="1800" i="1" dirty="0">
                <a:solidFill>
                  <a:schemeClr val="accent6">
                    <a:lumMod val="75000"/>
                  </a:schemeClr>
                </a:solidFill>
                <a:effectLst/>
              </a:rPr>
            </a:br>
            <a:r>
              <a:rPr lang="ru-RU" sz="1800" dirty="0">
                <a:effectLst/>
              </a:rPr>
              <a:t>4 ошибки и более – </a:t>
            </a:r>
            <a:r>
              <a:rPr lang="ru-RU" sz="1800" i="1" dirty="0">
                <a:solidFill>
                  <a:schemeClr val="accent6">
                    <a:lumMod val="75000"/>
                  </a:schemeClr>
                </a:solidFill>
                <a:effectLst/>
              </a:rPr>
              <a:t>1 балл</a:t>
            </a:r>
            <a:r>
              <a:rPr lang="ru-RU" sz="1800" dirty="0">
                <a:effectLst/>
              </a:rPr>
              <a:t>.</a:t>
            </a:r>
            <a:br>
              <a:rPr lang="ru-RU" sz="1800" dirty="0">
                <a:effectLst/>
              </a:rPr>
            </a:br>
            <a:r>
              <a:rPr lang="ru-RU" sz="1800" dirty="0">
                <a:effectLst/>
              </a:rPr>
              <a:t>Всего: </a:t>
            </a:r>
            <a:r>
              <a:rPr lang="ru-RU" sz="1800" i="1" dirty="0">
                <a:solidFill>
                  <a:schemeClr val="accent6">
                    <a:lumMod val="75000"/>
                  </a:schemeClr>
                </a:solidFill>
                <a:effectLst/>
              </a:rPr>
              <a:t>5 баллов = оценке «5».</a:t>
            </a:r>
          </a:p>
        </p:txBody>
      </p:sp>
    </p:spTree>
    <p:extLst>
      <p:ext uri="{BB962C8B-B14F-4D97-AF65-F5344CB8AC3E}">
        <p14:creationId xmlns:p14="http://schemas.microsoft.com/office/powerpoint/2010/main" val="1084012546"/>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3540</TotalTime>
  <Words>297</Words>
  <Application>Microsoft Office PowerPoint</Application>
  <PresentationFormat>Экран (4:3)</PresentationFormat>
  <Paragraphs>82</Paragraphs>
  <Slides>18</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Calibri</vt:lpstr>
      <vt:lpstr>Georgia</vt:lpstr>
      <vt:lpstr>Times New Roman</vt:lpstr>
      <vt:lpstr>Trebuchet MS</vt:lpstr>
      <vt:lpstr>Воздушный поток</vt:lpstr>
      <vt:lpstr>Применение дифференцированных критериев оценки письменных работ обучающихся с ЗПР 5-7 классов на уроках русского языка </vt:lpstr>
      <vt:lpstr>Задачи обучения детей с ЗПР</vt:lpstr>
      <vt:lpstr>Текст - ключевое понятие школьного курса «Русский язык». </vt:lpstr>
      <vt:lpstr>Уровень сформированности познавательных универсальных учебных действий </vt:lpstr>
      <vt:lpstr>Мониторинг уровня сформированности познавательных УУД 2021 год</vt:lpstr>
      <vt:lpstr>Гласные в корнях с чередованием       На небе разг…рается з…ря. Я проб…раюсь узкой дорожкой через густую рожь. Тяжелые колосья к…саются лица и будто соб...раются удержать меня. Из придорожных зар…слей выпорхнула перепелка.       Задание 1. Списать текст, вставляя пропущенные буквы, графически объяснить орфограммы.   ПОДСКАЗКА:   - в корне –гор-/-гар- в безударном положении пишется – о;    - в корне –зор-/-зар- в безударном положении пишется – а;    - в корнях -бир-/бер- пишется и, если после корня есть суффикс -а-;   - в корнях -кас-/-кос- пишется а, если после корня есть суффикс -а-;   - в корнях -раст-/-ращ-/-рос- пишется а перед -ст- и -щ-.  Задание 2. Придумать продолжение тексту.</vt:lpstr>
      <vt:lpstr>Критерии оценивания:  6 слов с пропущенной орфограммой – 3 балла (половина балла за правильное написание 1 слова, половина балла за правильное объяснение орфограммы в 1 слове).  Списывание остальных слов текста без ошибок – 1 балл.   За предложение – 1 балл.    2 балла - «3» (не более 4-5 орфографических ошибок)           4 балла - «4» (не более 3-х орфографических ошибок)  5 баллов - «5» (не более 1 орфографической ошибки) </vt:lpstr>
      <vt:lpstr>Части речи           1. Хорош русский лес ранней весной! 2. Гибкие ветки берёз густо покрыты смолистыми почками. 3. Маленькие осинки выстроились на опушке леса. 4. Они ждут тепла.      5. Возле ручья красуется ива. 6. На широкой поляне разместился могучий дуб. 7. Скоро всё зазеленеет, зацветёт, оживёт. Задание: Прочитать, выписать предложение, в котором заключена основная мысль     текста. ПОДСКАЗКА: Основная мысль – то, что хотел сказать автор читателю. Ответ: №1, №4, №7  Определить, какой частью речи является каждое слово этого предложения. ПОДСКАЗКА: Имя сущ. отвечает на вопросы кто? что? Полное  имя прил. – какой? какая? какое? какие? Краткое имя прил. -  каков? Глагол  - что делать? что сделать?</vt:lpstr>
      <vt:lpstr>ПРОВЕРОЧНАЯ КАРТОЧКА  1. Хорош русский лес ранней весной! (каков?) Хорош ( краткое прилаг.) (какой?)русский (прилаг.) (что?) лес (сущ.) (какой?) ранней (прилаг.) (чем? что?) весной (сущ.).   Критерии оценивания: Определение основной мысли – 1 балл. Не более одной ошибки – 4 балла, 2 ошибки - 3 балла, 3 ошибки – 2 балла, 4 ошибки и более – 1 балл. Всего: 5 баллов = оценке «5».</vt:lpstr>
      <vt:lpstr>Алгоритм работы с текстом изложения (с подсказками) (5-6 класс) 1. Определить - стиль текста: а) художественный, б) научный, в) официально-деловой; - тип текста: а ) описание, б) повествование, в) рассуждение.       2. Какова тема текста? (Тема – то, о чём говорится в тексте. В тексте говорится  о …). 3. Озаглавьте текст. ( «…», «…», «…».) 4. В каком предложении отражена главная мысль текста:  а) ….  б) …   в) … 5. Выписать ключевые слова (если убрать из текста ключевые слова, то смысл текста станет непонятным):  а) …  б) …   в) … 7. Найдите предложение, в котором отражена главная мысль текста: а) …  б) …   в) … 8. Выберите план текста. а) …   б) …  в) …  </vt:lpstr>
      <vt:lpstr>Алгоритм работы с текстом изложения  7 класс   1. Какова тема текста? 2. Какова главная мысль текста? 3 .Выпиши ключевые слова. 4. Найди предложение, в котором отражена главная мысль текста. 5. Составь план текста. 6. Запиши текст изложения на черновик. 7. Не знаешь, как правильно писать слово? Замени его синонимом или опусти (если смысл не изменится). 8. Не знаешь, какие знаки препинания ставить? Перефразируй предложение. 9. Помни про абзац. Количество абзацев должно быть не меньше, чем микротем. 10.Перечитай черновик не менее двух раз. Тема и основная мысль раскрыты? 11.Перепиши в чистовик.</vt:lpstr>
      <vt:lpstr>Редактирование текста  Задание 1. Прочитайте текст сочинения учащегося 7 класса.              Передо мной работа В. Серова «Девочка с персиками». Она была застигнута художником в минуту покоя. На ней была розовая кофта, вокруг шеи был повязан черный бант. Она словно застыла.            Верочка Мамонтова – девочка лет двенадцати. Она кареглазая, с правильным овалом лица. В глазах затаился смех. Волосы у нее коричневые. Руки беспокойно лежат на столе. Сразу видно, что характер девочки непоседливый, переменчивый, подвижный.      </vt:lpstr>
      <vt:lpstr>Задание 2. Внесите исправления в соответствии с замечаниями, данными учителем. Запишите текст в исправленном виде.   Замечания. 1.Нужно перестроить предложения так, чтобы избавиться от повторения слов она, была. Лучше строить описание в настоящем времени. 2.Слово застигнута здесь не подходит. 3.Разве бант повязывают вокруг шеи? 4.Могут ли волосы быть коричневыми? 5.Могут ли руки лежать беспокойно? </vt:lpstr>
      <vt:lpstr>Сравнительный анализ текстов Задание 1. Прочитайте тексты.   1. 29 марта 1908 года за революционную деятельность В.В. Маяковский был арестован. На следующий день в Московском охранном отделении была составлена учетная карточка Маяковского с описанием примет. Описание примет. Возраст по наружному виду – 17-19 лет. Год рождения – 7 июля 1893. 1.Волосы: Цвет – русые. Волнистость – гладкие. Густота – густые. 2.Лицо: Цвет – желтоватое. Полнокровие – среднее. Выражение – серьезное. 3.Лоб: Высота – средняя. Наклонен немного назад. Форма головы – овальная. 4.Глаза: Цвет райка – коричневый. Расстояние между глаз – среднее.   (Раёк – радужная оболочка глаза.)     </vt:lpstr>
      <vt:lpstr>2. И.Б. Карахан, который часто встречался с В.В. Маяковским в 1908 году, так описывает поэта в своих воспоминаниях: «Высокий, широкоплечий, с длинными волосами, откинутыми назад, в кавказской папахе – он весь был порыв, устремленность вперед. В спорах глаза его загорались, чувствовался живой интерес к окружающим явлениям, любознательность…»  </vt:lpstr>
      <vt:lpstr>Задание 2. Определите тип текстов. Какой из текстов написан в деловом, а какой в художественном стиле? (0, 5 балла)   Задание 3. К какому стилю относятся следующие признаки? Сухость, отсутствие эмоционально окрашенных слов, сжатость, точность, исключающая возможность истолкований. (0, 5 балла)   Задание 4. О чем совсем не говорится в художественном описании? (0, 5 балла)   Задание 5. Найдите в деловом описании 2 устаревших слова, подберите к ним синонимы. (0, 5 балла)   Задание 6. Попробуйте объяснить, с какой целью в Московском охранном отделении была составлена учетная карточка Маяковского. (1 балл)   Задание 7. Используя художественное описание, запишите черты характера В.Маяковского. (2 балла)</vt:lpstr>
      <vt:lpstr>Мониторинг результатов государственной итоговой аттестации в форме ГВЭ-9</vt:lpstr>
      <vt:lpstr>Спасибо за внимание!</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Customer</dc:creator>
  <cp:lastModifiedBy>user</cp:lastModifiedBy>
  <cp:revision>107</cp:revision>
  <dcterms:created xsi:type="dcterms:W3CDTF">2019-10-26T09:00:30Z</dcterms:created>
  <dcterms:modified xsi:type="dcterms:W3CDTF">2021-11-30T03:53:24Z</dcterms:modified>
</cp:coreProperties>
</file>