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323" r:id="rId4"/>
    <p:sldId id="282" r:id="rId5"/>
    <p:sldId id="306" r:id="rId6"/>
    <p:sldId id="305" r:id="rId7"/>
    <p:sldId id="307" r:id="rId8"/>
    <p:sldId id="316" r:id="rId9"/>
    <p:sldId id="286" r:id="rId10"/>
    <p:sldId id="317" r:id="rId11"/>
    <p:sldId id="308" r:id="rId12"/>
    <p:sldId id="295" r:id="rId13"/>
    <p:sldId id="298" r:id="rId14"/>
    <p:sldId id="300" r:id="rId15"/>
    <p:sldId id="303" r:id="rId16"/>
    <p:sldId id="290" r:id="rId17"/>
    <p:sldId id="324" r:id="rId18"/>
    <p:sldId id="284" r:id="rId19"/>
    <p:sldId id="325" r:id="rId20"/>
    <p:sldId id="314" r:id="rId21"/>
    <p:sldId id="319" r:id="rId22"/>
    <p:sldId id="320" r:id="rId23"/>
    <p:sldId id="321" r:id="rId24"/>
    <p:sldId id="313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571625"/>
            <a:ext cx="8429625" cy="2214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Психолого-логопедическая декада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«Территория комфорта»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(08.11.2021 г. – 18.11.2021 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938338" y="723900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642938" y="5715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 Свердловской области "Екатеринбургская школа № 9, реализующая адаптированные основные общеобразовательные программы"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928813" y="4143375"/>
            <a:ext cx="5214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Психологи: Труфанова Г.К.,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Сухоносова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Логопеды: Белькова Н.В., Дмитриева Е.В., Жданова М.В.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apf.mail.ru/cgi-bin/readmsg?id=16362224091095867067;0;1&amp;exif=1&amp;full=1&amp;x-email=tryfanovagk%40mail.ru">
            <a:extLst>
              <a:ext uri="{FF2B5EF4-FFF2-40B4-BE49-F238E27FC236}">
                <a16:creationId xmlns:a16="http://schemas.microsoft.com/office/drawing/2014/main" id="{2879A2EA-A8F4-429E-A33B-414782DFD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0C7A92D0-DCB9-4AD9-8447-6518B193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2725"/>
            <a:ext cx="91440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AF9F2C16-4B8D-45D5-B711-5CB6ECB08C43}"/>
              </a:ext>
            </a:extLst>
          </p:cNvPr>
          <p:cNvSpPr/>
          <p:nvPr/>
        </p:nvSpPr>
        <p:spPr>
          <a:xfrm>
            <a:off x="180975" y="2870200"/>
            <a:ext cx="3097213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«В» класс 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Никита И. </a:t>
            </a:r>
          </a:p>
        </p:txBody>
      </p:sp>
      <p:pic>
        <p:nvPicPr>
          <p:cNvPr id="16389" name="Picture 8">
            <a:extLst>
              <a:ext uri="{FF2B5EF4-FFF2-40B4-BE49-F238E27FC236}">
                <a16:creationId xmlns:a16="http://schemas.microsoft.com/office/drawing/2014/main" id="{19205C7A-60DA-4334-B85E-675A4594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870450"/>
            <a:ext cx="26035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Рисунок 2">
            <a:extLst>
              <a:ext uri="{FF2B5EF4-FFF2-40B4-BE49-F238E27FC236}">
                <a16:creationId xmlns:a16="http://schemas.microsoft.com/office/drawing/2014/main" id="{DE3B1BEB-E3AD-4820-827B-0A741805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731963"/>
            <a:ext cx="2517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3">
            <a:extLst>
              <a:ext uri="{FF2B5EF4-FFF2-40B4-BE49-F238E27FC236}">
                <a16:creationId xmlns:a16="http://schemas.microsoft.com/office/drawing/2014/main" id="{3FC26E61-EDD6-49A4-AAFD-007B016A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041525"/>
            <a:ext cx="2578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5">
            <a:extLst>
              <a:ext uri="{FF2B5EF4-FFF2-40B4-BE49-F238E27FC236}">
                <a16:creationId xmlns:a16="http://schemas.microsoft.com/office/drawing/2014/main" id="{C913E88A-AE19-42D9-A5C0-0DA086BB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7922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C28A37F4-EE32-4FD7-A215-FCBA88F9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350"/>
            <a:ext cx="91440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A4DC1318-3F08-4200-9FE9-E47D1152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708275"/>
            <a:ext cx="264636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id="{55E99652-B59B-419C-9ED7-800D7D5F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01775"/>
            <a:ext cx="37798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F3E9BA36-64FE-4489-BE4A-633D072D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350"/>
            <a:ext cx="172561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иугольник 1">
            <a:extLst>
              <a:ext uri="{FF2B5EF4-FFF2-40B4-BE49-F238E27FC236}">
                <a16:creationId xmlns:a16="http://schemas.microsoft.com/office/drawing/2014/main" id="{E4F1CED8-5A97-4572-AFEE-D728B4B6BE6C}"/>
              </a:ext>
            </a:extLst>
          </p:cNvPr>
          <p:cNvSpPr/>
          <p:nvPr/>
        </p:nvSpPr>
        <p:spPr>
          <a:xfrm>
            <a:off x="168275" y="1503363"/>
            <a:ext cx="2487613" cy="990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 «А» класс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0BCC459-517E-4BD4-A548-F295E539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09675"/>
            <a:ext cx="3313112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48E9C7ED-3718-472D-AE78-B75BE4C67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5284788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29ACF137-20D3-4D91-8F31-0F143131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17888"/>
            <a:ext cx="32924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8C68BD7D-74A0-4528-BBE6-7C647581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19494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CBC8198-0D31-49E7-8F65-4EC690EE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427163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6B750E0-688C-4BCE-9545-4A83ACA2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3399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9097A992-BD76-4893-BE5D-6A432EBC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66700"/>
            <a:ext cx="2257425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DF96A36A-35BE-4091-BE9B-D448DDA9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638"/>
            <a:ext cx="2097088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1E12BC37-867C-4070-805C-C1C820E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300413"/>
            <a:ext cx="26162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6238F29B-183B-47A4-89E6-532DC46C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481388"/>
            <a:ext cx="234315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42CB6EC2-51D5-4964-A681-B4C45D9F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11563"/>
            <a:ext cx="21494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2759727-B380-4423-A007-213DBB1C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492375"/>
            <a:ext cx="285115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BC76BB3D-07E0-429E-B592-389C84F5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8"/>
            <a:ext cx="2906713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8ED6184A-E42D-4321-9955-FD90B0AF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198938"/>
            <a:ext cx="176053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90EE9F5-8398-4381-AA33-C631710FBFF7}"/>
              </a:ext>
            </a:extLst>
          </p:cNvPr>
          <p:cNvSpPr/>
          <p:nvPr/>
        </p:nvSpPr>
        <p:spPr>
          <a:xfrm>
            <a:off x="3514725" y="942975"/>
            <a:ext cx="2736850" cy="1127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 «А» класс </a:t>
            </a:r>
          </a:p>
        </p:txBody>
      </p:sp>
      <p:pic>
        <p:nvPicPr>
          <p:cNvPr id="20486" name="Picture 5">
            <a:extLst>
              <a:ext uri="{FF2B5EF4-FFF2-40B4-BE49-F238E27FC236}">
                <a16:creationId xmlns:a16="http://schemas.microsoft.com/office/drawing/2014/main" id="{839AD615-6507-4527-BA4B-0A879AA5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50850"/>
            <a:ext cx="2811463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6">
            <a:extLst>
              <a:ext uri="{FF2B5EF4-FFF2-40B4-BE49-F238E27FC236}">
                <a16:creationId xmlns:a16="http://schemas.microsoft.com/office/drawing/2014/main" id="{7652C175-FACE-4E01-92FD-35B4BF6F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5084763"/>
            <a:ext cx="260350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5E3880E-3B3F-4B83-8965-CA50F50F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73038"/>
            <a:ext cx="64801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A55AB581-E359-4F0A-8438-E8A3AECA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871788"/>
            <a:ext cx="2179637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21AFE43-B954-43C5-9DE2-307E5AAA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2219325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74BDF800-DF03-4B75-AD66-410255CD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3838"/>
            <a:ext cx="3995738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6">
            <a:extLst>
              <a:ext uri="{FF2B5EF4-FFF2-40B4-BE49-F238E27FC236}">
                <a16:creationId xmlns:a16="http://schemas.microsoft.com/office/drawing/2014/main" id="{19C917FA-4E83-482A-838C-0B59D82D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50"/>
            <a:ext cx="91440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id="{1DA0A4D9-0CDF-4F50-9C19-6494A85666A2}"/>
              </a:ext>
            </a:extLst>
          </p:cNvPr>
          <p:cNvSpPr/>
          <p:nvPr/>
        </p:nvSpPr>
        <p:spPr>
          <a:xfrm>
            <a:off x="5148263" y="2998788"/>
            <a:ext cx="3384550" cy="11604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 «В» класс 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Семен Р. 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D58C9263-0FD9-4E3A-8229-D436AAAE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26035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>
            <a:extLst>
              <a:ext uri="{FF2B5EF4-FFF2-40B4-BE49-F238E27FC236}">
                <a16:creationId xmlns:a16="http://schemas.microsoft.com/office/drawing/2014/main" id="{E0B3012E-C399-4D38-A608-5B9E22F1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28625"/>
            <a:ext cx="8032750" cy="27289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  <a:r>
              <a:rPr lang="ru-RU" alt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позволяющие обеспечить наибольшую выразительность образа в творческой работе, </a:t>
            </a:r>
          </a:p>
          <a:p>
            <a:pPr marL="0" indent="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 детей не создавалось шаблона.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82888317-6DC5-4BEF-AE0A-AAAFB3AFA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DA66A-AD74-4428-9750-EEDE1DEDE92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30724" name="Picture 2" descr="https://yt3.ggpht.com/a/AATXAJwdHlDAU7wXPwDUqpiwJa0qCVHPaaPMQldsIQ=s900-c-k-c0xffffffff-no-rj-mo">
            <a:extLst>
              <a:ext uri="{FF2B5EF4-FFF2-40B4-BE49-F238E27FC236}">
                <a16:creationId xmlns:a16="http://schemas.microsoft.com/office/drawing/2014/main" id="{9947688B-E2FC-4121-AFDD-BFEF9CD3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575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8852C4-5EA1-462B-8F72-2EAB5F15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Психологическая акция «Арт-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мосфера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семьи»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29699" name="Заголовок 1">
            <a:extLst>
              <a:ext uri="{FF2B5EF4-FFF2-40B4-BE49-F238E27FC236}">
                <a16:creationId xmlns:a16="http://schemas.microsoft.com/office/drawing/2014/main" id="{5FD33CA7-1783-4A62-87EC-2AE9682E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0070C0"/>
                </a:solidFill>
              </a:rPr>
              <a:t>17.11.2021 г.</a:t>
            </a:r>
          </a:p>
        </p:txBody>
      </p:sp>
      <p:sp>
        <p:nvSpPr>
          <p:cNvPr id="29700" name="Заголовок 1">
            <a:extLst>
              <a:ext uri="{FF2B5EF4-FFF2-40B4-BE49-F238E27FC236}">
                <a16:creationId xmlns:a16="http://schemas.microsoft.com/office/drawing/2014/main" id="{89606029-7A14-4633-AFD1-87737202AB9B}"/>
              </a:ext>
            </a:extLst>
          </p:cNvPr>
          <p:cNvSpPr txBox="1">
            <a:spLocks/>
          </p:cNvSpPr>
          <p:nvPr/>
        </p:nvSpPr>
        <p:spPr bwMode="auto">
          <a:xfrm>
            <a:off x="755650" y="2128838"/>
            <a:ext cx="75993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рисование родителя и ребенка — важный стимул для укрепления дружеских отношений и доверия в семье.</a:t>
            </a:r>
            <a:b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Содержимое 2">
            <a:extLst>
              <a:ext uri="{FF2B5EF4-FFF2-40B4-BE49-F238E27FC236}">
                <a16:creationId xmlns:a16="http://schemas.microsoft.com/office/drawing/2014/main" id="{3EA2A9C1-E9D6-4D99-A3AD-5EE29D6B0EB3}"/>
              </a:ext>
            </a:extLst>
          </p:cNvPr>
          <p:cNvSpPr txBox="1">
            <a:spLocks/>
          </p:cNvSpPr>
          <p:nvPr/>
        </p:nvSpPr>
        <p:spPr bwMode="auto">
          <a:xfrm>
            <a:off x="892175" y="4967288"/>
            <a:ext cx="7326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совместного рисования является хорошим средством для эмоционального сближения</a:t>
            </a:r>
            <a:br>
              <a:rPr lang="ru-RU" altLang="ru-RU" sz="2400"/>
            </a:br>
            <a:br>
              <a:rPr lang="ru-RU" altLang="ru-RU" sz="2400"/>
            </a:b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2" name="Picture 2" descr="http://www.connormalcolm.com/wp-content/uploads/2015/11/connor-malcolm-wills-main-2.jpg">
            <a:extLst>
              <a:ext uri="{FF2B5EF4-FFF2-40B4-BE49-F238E27FC236}">
                <a16:creationId xmlns:a16="http://schemas.microsoft.com/office/drawing/2014/main" id="{170CC6EB-B9D1-41B8-A6C5-465746E9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532063"/>
            <a:ext cx="5026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C5C4EFC-FA1C-4BA2-B281-6B666958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7030A0"/>
                </a:solidFill>
                <a:latin typeface="Times New Roman" panose="02020603050405020304" pitchFamily="18" charset="0"/>
              </a:rPr>
              <a:t>Влияние изобразительной деятельности  на всестороннее развитие ребенка</a:t>
            </a:r>
          </a:p>
        </p:txBody>
      </p:sp>
      <p:sp>
        <p:nvSpPr>
          <p:cNvPr id="31747" name="Oval 4">
            <a:extLst>
              <a:ext uri="{FF2B5EF4-FFF2-40B4-BE49-F238E27FC236}">
                <a16:creationId xmlns:a16="http://schemas.microsoft.com/office/drawing/2014/main" id="{00E6375F-3EE1-4513-8E41-E861C8A4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284538"/>
            <a:ext cx="3024187" cy="1800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5456F477-261C-4AD6-95F3-5FA2E0AA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860800"/>
            <a:ext cx="23447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ИЗОБРАЗИТЕЛЬНАЯ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ДЕЯТЕЛЬНОСТЬ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3317" name="Oval 7">
            <a:extLst>
              <a:ext uri="{FF2B5EF4-FFF2-40B4-BE49-F238E27FC236}">
                <a16:creationId xmlns:a16="http://schemas.microsoft.com/office/drawing/2014/main" id="{51C93DE9-DDF5-4555-B35B-89280CE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773238"/>
            <a:ext cx="2376487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18" name="Oval 8">
            <a:extLst>
              <a:ext uri="{FF2B5EF4-FFF2-40B4-BE49-F238E27FC236}">
                <a16:creationId xmlns:a16="http://schemas.microsoft.com/office/drawing/2014/main" id="{07146266-CCEF-4CC4-B178-676A03192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925763"/>
            <a:ext cx="2376487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19" name="Oval 9">
            <a:extLst>
              <a:ext uri="{FF2B5EF4-FFF2-40B4-BE49-F238E27FC236}">
                <a16:creationId xmlns:a16="http://schemas.microsoft.com/office/drawing/2014/main" id="{710A1794-A7E9-49E5-87B3-B5D8753C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846263"/>
            <a:ext cx="2449513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20" name="Oval 10">
            <a:extLst>
              <a:ext uri="{FF2B5EF4-FFF2-40B4-BE49-F238E27FC236}">
                <a16:creationId xmlns:a16="http://schemas.microsoft.com/office/drawing/2014/main" id="{A5750701-E69F-44B3-8C37-E2C84B590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98788"/>
            <a:ext cx="2376488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21" name="Oval 11">
            <a:extLst>
              <a:ext uri="{FF2B5EF4-FFF2-40B4-BE49-F238E27FC236}">
                <a16:creationId xmlns:a16="http://schemas.microsoft.com/office/drawing/2014/main" id="{8F812CB4-E312-4F3D-B552-E7361D15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294188"/>
            <a:ext cx="2376487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22" name="Oval 12">
            <a:extLst>
              <a:ext uri="{FF2B5EF4-FFF2-40B4-BE49-F238E27FC236}">
                <a16:creationId xmlns:a16="http://schemas.microsoft.com/office/drawing/2014/main" id="{38F94039-B3CF-47F7-85BB-045D54B6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365625"/>
            <a:ext cx="2376488" cy="9350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23" name="Oval 13">
            <a:extLst>
              <a:ext uri="{FF2B5EF4-FFF2-40B4-BE49-F238E27FC236}">
                <a16:creationId xmlns:a16="http://schemas.microsoft.com/office/drawing/2014/main" id="{BF76521D-1FB0-4876-82C2-6C3AEF40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589588"/>
            <a:ext cx="2376487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324" name="Oval 14">
            <a:extLst>
              <a:ext uri="{FF2B5EF4-FFF2-40B4-BE49-F238E27FC236}">
                <a16:creationId xmlns:a16="http://schemas.microsoft.com/office/drawing/2014/main" id="{224AFF48-D19B-4ACD-8DF1-FFF0A0EB1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9588"/>
            <a:ext cx="2376488" cy="9350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E8E913A4-9218-4B6B-81A9-3F66A419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054225"/>
            <a:ext cx="2516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Умственное развитие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31692342-550F-4DDC-A869-A87E84C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2054225"/>
            <a:ext cx="2425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Творческое развитие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3818FDA1-115A-4F8E-9347-9AA89E322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3068638"/>
            <a:ext cx="19700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Познавательное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развитие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4433A713-0F8C-4DAD-9811-2D272F35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581525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Трудовое развитие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253CC226-E33A-4923-8B3D-DFA6C22D2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734050"/>
            <a:ext cx="16668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Эстетическое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воспитание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17CC035B-125C-456C-93EE-4C8CDBD5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734050"/>
            <a:ext cx="19081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Эмоциональное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развитие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518E5A98-0B79-47F1-93C1-25C86647C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508500"/>
            <a:ext cx="20431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Развитие мелкой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моторики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50FCF800-0F49-4D01-B90A-641D15A9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16605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Нравственное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развитие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31765" name="AutoShape 24">
            <a:extLst>
              <a:ext uri="{FF2B5EF4-FFF2-40B4-BE49-F238E27FC236}">
                <a16:creationId xmlns:a16="http://schemas.microsoft.com/office/drawing/2014/main" id="{29B6D22A-03C5-4DD8-99C7-5631883B1139}"/>
              </a:ext>
            </a:extLst>
          </p:cNvPr>
          <p:cNvSpPr>
            <a:spLocks noChangeArrowheads="1"/>
          </p:cNvSpPr>
          <p:nvPr/>
        </p:nvSpPr>
        <p:spPr bwMode="auto">
          <a:xfrm rot="-3368706">
            <a:off x="5216525" y="3011488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66" name="AutoShape 25">
            <a:extLst>
              <a:ext uri="{FF2B5EF4-FFF2-40B4-BE49-F238E27FC236}">
                <a16:creationId xmlns:a16="http://schemas.microsoft.com/office/drawing/2014/main" id="{50E835DB-86F8-48BB-A776-7C5A00007CA0}"/>
              </a:ext>
            </a:extLst>
          </p:cNvPr>
          <p:cNvSpPr>
            <a:spLocks noChangeArrowheads="1"/>
          </p:cNvSpPr>
          <p:nvPr/>
        </p:nvSpPr>
        <p:spPr bwMode="auto">
          <a:xfrm rot="-8280900">
            <a:off x="3060700" y="3035300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67" name="AutoShape 26">
            <a:extLst>
              <a:ext uri="{FF2B5EF4-FFF2-40B4-BE49-F238E27FC236}">
                <a16:creationId xmlns:a16="http://schemas.microsoft.com/office/drawing/2014/main" id="{AF61CB27-D5B3-4F8F-BF4B-7FF9D572687D}"/>
              </a:ext>
            </a:extLst>
          </p:cNvPr>
          <p:cNvSpPr>
            <a:spLocks noChangeArrowheads="1"/>
          </p:cNvSpPr>
          <p:nvPr/>
        </p:nvSpPr>
        <p:spPr bwMode="auto">
          <a:xfrm rot="12538301" flipV="1">
            <a:off x="2581275" y="3716338"/>
            <a:ext cx="576263" cy="71437"/>
          </a:xfrm>
          <a:prstGeom prst="rightArrow">
            <a:avLst>
              <a:gd name="adj1" fmla="val 50000"/>
              <a:gd name="adj2" fmla="val 20166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68" name="AutoShape 27">
            <a:extLst>
              <a:ext uri="{FF2B5EF4-FFF2-40B4-BE49-F238E27FC236}">
                <a16:creationId xmlns:a16="http://schemas.microsoft.com/office/drawing/2014/main" id="{9C76D3B4-61AD-4C6B-8702-4B988524520D}"/>
              </a:ext>
            </a:extLst>
          </p:cNvPr>
          <p:cNvSpPr>
            <a:spLocks noChangeArrowheads="1"/>
          </p:cNvSpPr>
          <p:nvPr/>
        </p:nvSpPr>
        <p:spPr bwMode="auto">
          <a:xfrm rot="9372141">
            <a:off x="2566988" y="4533900"/>
            <a:ext cx="566737" cy="69850"/>
          </a:xfrm>
          <a:prstGeom prst="rightArrow">
            <a:avLst>
              <a:gd name="adj1" fmla="val 50000"/>
              <a:gd name="adj2" fmla="val 20284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69" name="AutoShape 28">
            <a:extLst>
              <a:ext uri="{FF2B5EF4-FFF2-40B4-BE49-F238E27FC236}">
                <a16:creationId xmlns:a16="http://schemas.microsoft.com/office/drawing/2014/main" id="{870BD00C-1D66-4DC6-B284-FAE04705CC6C}"/>
              </a:ext>
            </a:extLst>
          </p:cNvPr>
          <p:cNvSpPr>
            <a:spLocks noChangeArrowheads="1"/>
          </p:cNvSpPr>
          <p:nvPr/>
        </p:nvSpPr>
        <p:spPr bwMode="auto">
          <a:xfrm rot="8014949">
            <a:off x="3117850" y="5243513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70" name="AutoShape 29">
            <a:extLst>
              <a:ext uri="{FF2B5EF4-FFF2-40B4-BE49-F238E27FC236}">
                <a16:creationId xmlns:a16="http://schemas.microsoft.com/office/drawing/2014/main" id="{E3EFA5DC-2EA3-405A-9E39-E05C09AC5389}"/>
              </a:ext>
            </a:extLst>
          </p:cNvPr>
          <p:cNvSpPr>
            <a:spLocks noChangeArrowheads="1"/>
          </p:cNvSpPr>
          <p:nvPr/>
        </p:nvSpPr>
        <p:spPr bwMode="auto">
          <a:xfrm rot="2691508">
            <a:off x="5287963" y="5208588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71" name="AutoShape 30">
            <a:extLst>
              <a:ext uri="{FF2B5EF4-FFF2-40B4-BE49-F238E27FC236}">
                <a16:creationId xmlns:a16="http://schemas.microsoft.com/office/drawing/2014/main" id="{C1033E07-5AD9-4B04-84D3-82F8CACABC91}"/>
              </a:ext>
            </a:extLst>
          </p:cNvPr>
          <p:cNvSpPr>
            <a:spLocks noChangeArrowheads="1"/>
          </p:cNvSpPr>
          <p:nvPr/>
        </p:nvSpPr>
        <p:spPr bwMode="auto">
          <a:xfrm rot="-1607241">
            <a:off x="5937250" y="3632200"/>
            <a:ext cx="647700" cy="74613"/>
          </a:xfrm>
          <a:prstGeom prst="rightArrow">
            <a:avLst>
              <a:gd name="adj1" fmla="val 50000"/>
              <a:gd name="adj2" fmla="val 21702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72" name="AutoShape 31">
            <a:extLst>
              <a:ext uri="{FF2B5EF4-FFF2-40B4-BE49-F238E27FC236}">
                <a16:creationId xmlns:a16="http://schemas.microsoft.com/office/drawing/2014/main" id="{8D566DFD-6853-48EC-86F6-2686FF16175F}"/>
              </a:ext>
            </a:extLst>
          </p:cNvPr>
          <p:cNvSpPr>
            <a:spLocks noChangeArrowheads="1"/>
          </p:cNvSpPr>
          <p:nvPr/>
        </p:nvSpPr>
        <p:spPr bwMode="auto">
          <a:xfrm rot="1650883">
            <a:off x="6002338" y="4502150"/>
            <a:ext cx="576262" cy="93663"/>
          </a:xfrm>
          <a:prstGeom prst="rightArrow">
            <a:avLst>
              <a:gd name="adj1" fmla="val 50000"/>
              <a:gd name="adj2" fmla="val 1538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70C0"/>
                </a:solidFill>
              </a:rPr>
              <a:t>08.11.2021 г.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b="1"/>
              <a:t>Открытие декады</a:t>
            </a:r>
          </a:p>
        </p:txBody>
      </p:sp>
      <p:pic>
        <p:nvPicPr>
          <p:cNvPr id="4100" name="Picture 2" descr="https://avatars.mds.yandex.net/get-pdb/1704142/19954947-048d-4265-a171-a3e46cc1c7b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57375"/>
            <a:ext cx="7972425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>
            <a:extLst>
              <a:ext uri="{FF2B5EF4-FFF2-40B4-BE49-F238E27FC236}">
                <a16:creationId xmlns:a16="http://schemas.microsoft.com/office/drawing/2014/main" id="{98B6DD91-E3BC-4656-A385-1D3AF53E4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90360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изучения презентации «Нетрадиционные техники рисования» можно было поучаствовать в психологической акции</a:t>
            </a:r>
          </a:p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«Арт-мосфера семьи»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8390469D-92BB-42FD-8F29-F4AB2AEE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25538"/>
            <a:ext cx="68770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450628F2-E3B8-4479-B41C-47C3BC32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1242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3C968F5F-6323-4701-B967-603CFE3D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44408" cy="61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E4E4E8C6-756F-4512-AE5F-03CF8A46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73463"/>
            <a:ext cx="423545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>
            <a:extLst>
              <a:ext uri="{FF2B5EF4-FFF2-40B4-BE49-F238E27FC236}">
                <a16:creationId xmlns:a16="http://schemas.microsoft.com/office/drawing/2014/main" id="{7E488975-2DD6-4766-94B4-85D4A119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7950"/>
            <a:ext cx="42354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>
            <a:extLst>
              <a:ext uri="{FF2B5EF4-FFF2-40B4-BE49-F238E27FC236}">
                <a16:creationId xmlns:a16="http://schemas.microsoft.com/office/drawing/2014/main" id="{65980244-F249-4AE1-B7E5-BAC45090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>
            <a:extLst>
              <a:ext uri="{FF2B5EF4-FFF2-40B4-BE49-F238E27FC236}">
                <a16:creationId xmlns:a16="http://schemas.microsoft.com/office/drawing/2014/main" id="{164024A2-C063-4EA3-A585-5B32FF98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2075"/>
            <a:ext cx="4237037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>
            <a:extLst>
              <a:ext uri="{FF2B5EF4-FFF2-40B4-BE49-F238E27FC236}">
                <a16:creationId xmlns:a16="http://schemas.microsoft.com/office/drawing/2014/main" id="{A02B9B11-3394-4A62-BFEF-BA7C42D9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акция «Семейные традиции» </a:t>
            </a:r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DB06A9D4-9AF1-46F4-9689-E441B49BBBBA}"/>
              </a:ext>
            </a:extLst>
          </p:cNvPr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0070C0"/>
                </a:solidFill>
              </a:rPr>
              <a:t>17.11.2021 г.</a:t>
            </a:r>
          </a:p>
        </p:txBody>
      </p:sp>
      <p:pic>
        <p:nvPicPr>
          <p:cNvPr id="41988" name="Рисунок 2">
            <a:extLst>
              <a:ext uri="{FF2B5EF4-FFF2-40B4-BE49-F238E27FC236}">
                <a16:creationId xmlns:a16="http://schemas.microsoft.com/office/drawing/2014/main" id="{74521224-D0BE-4BE0-9BE3-D6F3F70C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28775"/>
            <a:ext cx="8915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510" y="980728"/>
            <a:ext cx="67649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участие!!! 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12725" y="2951163"/>
            <a:ext cx="89646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Психологи: А.А.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Сухоносова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Г.К. Труфанова</a:t>
            </a:r>
          </a:p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Логопеды: Н.В.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Белькова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Е.В. Дмитриева, М.В. Жданова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FFDDBAF-6463-4C8B-809D-2424D24F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В мире психологии!</a:t>
            </a:r>
          </a:p>
        </p:txBody>
      </p:sp>
      <p:pic>
        <p:nvPicPr>
          <p:cNvPr id="5123" name="Рисунок 3">
            <a:extLst>
              <a:ext uri="{FF2B5EF4-FFF2-40B4-BE49-F238E27FC236}">
                <a16:creationId xmlns:a16="http://schemas.microsoft.com/office/drawing/2014/main" id="{329EE256-D4A5-45BD-9B6D-BFEF80D8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91440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11403A-B623-463C-B441-F9DB56F6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dirty="0"/>
              <a:t>Фотоконкурс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dirty="0"/>
              <a:t>«Мои первые каникулы» (1 классы)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1595B514-FED6-4168-B7B7-39F40776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0070C0"/>
                </a:solidFill>
              </a:rPr>
              <a:t>15.11.2021 г.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07844503-67CD-47F2-BB1F-97C6BA35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76500"/>
            <a:ext cx="41751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3FF559A0-5C3B-4361-BB4F-F8D88861F169}"/>
              </a:ext>
            </a:extLst>
          </p:cNvPr>
          <p:cNvSpPr/>
          <p:nvPr/>
        </p:nvSpPr>
        <p:spPr>
          <a:xfrm>
            <a:off x="684213" y="3357563"/>
            <a:ext cx="3095625" cy="15843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 «А» класс</a:t>
            </a:r>
          </a:p>
          <a:p>
            <a:pPr algn="ctr"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Дима З. </a:t>
            </a:r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7925CC8C-3241-4992-A26D-2E628F32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60191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D14DA1-1D21-401F-81FA-29B3ECA340D6}"/>
              </a:ext>
            </a:extLst>
          </p:cNvPr>
          <p:cNvSpPr/>
          <p:nvPr/>
        </p:nvSpPr>
        <p:spPr>
          <a:xfrm>
            <a:off x="0" y="65088"/>
            <a:ext cx="9144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15.11.2021 г.</a:t>
            </a:r>
            <a:endParaRPr lang="ru-RU" dirty="0">
              <a:cs typeface="Arial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0E5579B2-443E-4297-82B2-1C5D2212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3375"/>
            <a:ext cx="525462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лево 4">
            <a:extLst>
              <a:ext uri="{FF2B5EF4-FFF2-40B4-BE49-F238E27FC236}">
                <a16:creationId xmlns:a16="http://schemas.microsoft.com/office/drawing/2014/main" id="{8B584076-DBF9-47CF-AF60-32FAB71B9B81}"/>
              </a:ext>
            </a:extLst>
          </p:cNvPr>
          <p:cNvSpPr/>
          <p:nvPr/>
        </p:nvSpPr>
        <p:spPr>
          <a:xfrm>
            <a:off x="5880100" y="2060575"/>
            <a:ext cx="2868613" cy="25209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«А» класс 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Захар М. </a:t>
            </a:r>
          </a:p>
        </p:txBody>
      </p:sp>
      <p:sp>
        <p:nvSpPr>
          <p:cNvPr id="11269" name="Прямоугольник 5">
            <a:extLst>
              <a:ext uri="{FF2B5EF4-FFF2-40B4-BE49-F238E27FC236}">
                <a16:creationId xmlns:a16="http://schemas.microsoft.com/office/drawing/2014/main" id="{1B1AD76D-6805-475D-AED3-8EE59F846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771525"/>
            <a:ext cx="8820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«Мои первые каникулы» (1 классы)</a:t>
            </a:r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25E542BD-4D30-4609-BF83-4D386385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084763"/>
            <a:ext cx="260350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>
            <a:extLst>
              <a:ext uri="{FF2B5EF4-FFF2-40B4-BE49-F238E27FC236}">
                <a16:creationId xmlns:a16="http://schemas.microsoft.com/office/drawing/2014/main" id="{E34B92A2-7289-4841-9B32-6263CA53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833438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«Внимание! Улыбочку» (1 доп – 4 классы)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4DC38B-F51D-4B7C-A922-C293B2A59D5E}"/>
              </a:ext>
            </a:extLst>
          </p:cNvPr>
          <p:cNvSpPr/>
          <p:nvPr/>
        </p:nvSpPr>
        <p:spPr>
          <a:xfrm>
            <a:off x="0" y="65088"/>
            <a:ext cx="9144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15.11.2021 г.</a:t>
            </a:r>
            <a:endParaRPr lang="ru-RU" dirty="0">
              <a:cs typeface="Arial" charset="0"/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C77D29A6-4508-4418-B89F-8328E95F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889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4B1230CA-9FE5-45EB-AD0C-F9CAD0A8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45339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77F5F71-AA51-441E-A342-A100163B6030}"/>
              </a:ext>
            </a:extLst>
          </p:cNvPr>
          <p:cNvSpPr/>
          <p:nvPr/>
        </p:nvSpPr>
        <p:spPr>
          <a:xfrm>
            <a:off x="5073650" y="1835150"/>
            <a:ext cx="3530600" cy="137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«Б» доп. класс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Иван Ц.  </a:t>
            </a:r>
          </a:p>
        </p:txBody>
      </p:sp>
      <p:pic>
        <p:nvPicPr>
          <p:cNvPr id="12295" name="Picture 3">
            <a:extLst>
              <a:ext uri="{FF2B5EF4-FFF2-40B4-BE49-F238E27FC236}">
                <a16:creationId xmlns:a16="http://schemas.microsoft.com/office/drawing/2014/main" id="{5844E99F-7C44-4F06-B881-0D75DFDE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4652963"/>
            <a:ext cx="260350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27CD25-DB48-4D98-8F63-45EC39E248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5192" y="2639219"/>
            <a:ext cx="1736310" cy="2446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>
            <a:extLst>
              <a:ext uri="{FF2B5EF4-FFF2-40B4-BE49-F238E27FC236}">
                <a16:creationId xmlns:a16="http://schemas.microsoft.com/office/drawing/2014/main" id="{E498B3F5-25B3-4242-96A9-78E22EB6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833438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«Внимание! Улыбочку» (1 доп – 4 классы)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811433-15CD-431D-A9C1-C81C1E1BBBBD}"/>
              </a:ext>
            </a:extLst>
          </p:cNvPr>
          <p:cNvSpPr/>
          <p:nvPr/>
        </p:nvSpPr>
        <p:spPr>
          <a:xfrm>
            <a:off x="0" y="65088"/>
            <a:ext cx="9144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15.11.2021 г.</a:t>
            </a:r>
            <a:endParaRPr lang="ru-RU" dirty="0">
              <a:cs typeface="Arial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334E6AA6-9202-4505-9E86-7833AC1C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77950"/>
            <a:ext cx="16732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3E0521E0-A4AB-4A0A-B60E-D6D14196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377950"/>
            <a:ext cx="158115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500941B5-BE1C-47EF-96BD-1D03D22B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506538"/>
            <a:ext cx="2297112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4">
            <a:extLst>
              <a:ext uri="{FF2B5EF4-FFF2-40B4-BE49-F238E27FC236}">
                <a16:creationId xmlns:a16="http://schemas.microsoft.com/office/drawing/2014/main" id="{8141FDFF-6594-4183-9254-9B44763A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629025"/>
            <a:ext cx="37099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5">
            <a:extLst>
              <a:ext uri="{FF2B5EF4-FFF2-40B4-BE49-F238E27FC236}">
                <a16:creationId xmlns:a16="http://schemas.microsoft.com/office/drawing/2014/main" id="{E82ED998-69A6-4F7E-9561-D5EF7CB1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3487738"/>
            <a:ext cx="18859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6">
            <a:extLst>
              <a:ext uri="{FF2B5EF4-FFF2-40B4-BE49-F238E27FC236}">
                <a16:creationId xmlns:a16="http://schemas.microsoft.com/office/drawing/2014/main" id="{906E888C-22C5-4D1A-8B42-FD548CE4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454150"/>
            <a:ext cx="90646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7">
            <a:extLst>
              <a:ext uri="{FF2B5EF4-FFF2-40B4-BE49-F238E27FC236}">
                <a16:creationId xmlns:a16="http://schemas.microsoft.com/office/drawing/2014/main" id="{CE6D0514-18A4-41D4-B384-44CC6273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77950"/>
            <a:ext cx="115728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8">
            <a:extLst>
              <a:ext uri="{FF2B5EF4-FFF2-40B4-BE49-F238E27FC236}">
                <a16:creationId xmlns:a16="http://schemas.microsoft.com/office/drawing/2014/main" id="{99453E53-016D-4109-A663-4BF3D8E3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787775"/>
            <a:ext cx="11398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9">
            <a:extLst>
              <a:ext uri="{FF2B5EF4-FFF2-40B4-BE49-F238E27FC236}">
                <a16:creationId xmlns:a16="http://schemas.microsoft.com/office/drawing/2014/main" id="{F40C2E93-3EB4-4254-BB10-83BE3D8F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24275"/>
            <a:ext cx="13747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2D718B-D333-4D05-A34F-ED2F0BFA01AB}"/>
              </a:ext>
            </a:extLst>
          </p:cNvPr>
          <p:cNvSpPr/>
          <p:nvPr/>
        </p:nvSpPr>
        <p:spPr>
          <a:xfrm>
            <a:off x="3767138" y="6251575"/>
            <a:ext cx="4197350" cy="40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«Б» класс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>
            <a:extLst>
              <a:ext uri="{FF2B5EF4-FFF2-40B4-BE49-F238E27FC236}">
                <a16:creationId xmlns:a16="http://schemas.microsoft.com/office/drawing/2014/main" id="{C0FB056E-253A-4888-93F3-3027DCDA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833438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«Внимание! Улыбочку» (1 доп – 4 классы)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708189-61A2-45AA-B86F-01774340278A}"/>
              </a:ext>
            </a:extLst>
          </p:cNvPr>
          <p:cNvSpPr/>
          <p:nvPr/>
        </p:nvSpPr>
        <p:spPr>
          <a:xfrm>
            <a:off x="0" y="65088"/>
            <a:ext cx="9144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15.11.2021 г.</a:t>
            </a:r>
            <a:endParaRPr lang="ru-RU" dirty="0">
              <a:cs typeface="Arial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996250-049D-4B5D-8FDD-BECF8DB6261A}"/>
              </a:ext>
            </a:extLst>
          </p:cNvPr>
          <p:cNvSpPr/>
          <p:nvPr/>
        </p:nvSpPr>
        <p:spPr>
          <a:xfrm>
            <a:off x="3779838" y="6288088"/>
            <a:ext cx="4197350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«В» класс </a:t>
            </a: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id="{828F0982-A2ED-4124-88F5-4D6A9754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2725"/>
            <a:ext cx="31686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>
            <a:extLst>
              <a:ext uri="{FF2B5EF4-FFF2-40B4-BE49-F238E27FC236}">
                <a16:creationId xmlns:a16="http://schemas.microsoft.com/office/drawing/2014/main" id="{44A89517-97C3-43DA-8E72-AE052821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7913"/>
            <a:ext cx="2403475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5">
            <a:extLst>
              <a:ext uri="{FF2B5EF4-FFF2-40B4-BE49-F238E27FC236}">
                <a16:creationId xmlns:a16="http://schemas.microsoft.com/office/drawing/2014/main" id="{DD410003-B06B-4ED0-A0A6-8B8E6B90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92388"/>
            <a:ext cx="28162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6">
            <a:extLst>
              <a:ext uri="{FF2B5EF4-FFF2-40B4-BE49-F238E27FC236}">
                <a16:creationId xmlns:a16="http://schemas.microsoft.com/office/drawing/2014/main" id="{F12AE063-6CEB-4F11-B4F7-021C967A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95400"/>
            <a:ext cx="21272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apf.mail.ru/cgi-bin/readmsg?id=16362224091095867067;0;1&amp;exif=1&amp;full=1&amp;x-email=tryfanovagk%40mail.ru">
            <a:extLst>
              <a:ext uri="{FF2B5EF4-FFF2-40B4-BE49-F238E27FC236}">
                <a16:creationId xmlns:a16="http://schemas.microsoft.com/office/drawing/2014/main" id="{0A4EE3C8-CFE0-415A-9BE1-0BEC017EE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C6E64331-3FD9-45E2-92DA-C782D9A2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2725"/>
            <a:ext cx="91440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7">
            <a:extLst>
              <a:ext uri="{FF2B5EF4-FFF2-40B4-BE49-F238E27FC236}">
                <a16:creationId xmlns:a16="http://schemas.microsoft.com/office/drawing/2014/main" id="{14277DD8-6F97-4AE2-ABA4-53AA1F92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844675"/>
            <a:ext cx="36004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0C6AD33A-CF13-4007-8E9B-F81E4FB123C7}"/>
              </a:ext>
            </a:extLst>
          </p:cNvPr>
          <p:cNvSpPr/>
          <p:nvPr/>
        </p:nvSpPr>
        <p:spPr>
          <a:xfrm>
            <a:off x="827088" y="3357563"/>
            <a:ext cx="3097212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«Б» класс 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Александр Н. </a:t>
            </a:r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A5B629F0-25CC-4BB4-A866-23F89566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870450"/>
            <a:ext cx="26035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387</Words>
  <Application>Microsoft Office PowerPoint</Application>
  <PresentationFormat>Экран (4:3)</PresentationFormat>
  <Paragraphs>67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Тема Office</vt:lpstr>
      <vt:lpstr>Психолого-логопедическая декада «Территория комфорта» (08.11.2021 г. – 18.11.2021 г.)</vt:lpstr>
      <vt:lpstr>08.11.2021 г.</vt:lpstr>
      <vt:lpstr>В мире психологии!</vt:lpstr>
      <vt:lpstr>15.11.2021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17.11.2021 г.</vt:lpstr>
      <vt:lpstr>Влияние изобразительной деятельности  на всестороннее развитие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10.11.2021 г.</dc:title>
  <dc:creator>Владелец</dc:creator>
  <cp:lastModifiedBy>Дмитрий Королёв</cp:lastModifiedBy>
  <cp:revision>48</cp:revision>
  <dcterms:created xsi:type="dcterms:W3CDTF">2021-11-23T17:19:58Z</dcterms:created>
  <dcterms:modified xsi:type="dcterms:W3CDTF">2021-12-09T06:41:15Z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2143511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