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30.11.2021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0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5268" y="1412776"/>
            <a:ext cx="7534573" cy="5256583"/>
          </a:xfrm>
        </p:spPr>
        <p:txBody>
          <a:bodyPr rtlCol="0">
            <a:noAutofit/>
          </a:bodyPr>
          <a:lstStyle/>
          <a:p>
            <a:pPr algn="ctr"/>
            <a:r>
              <a:rPr lang="ru-RU" sz="4400" b="1" dirty="0"/>
              <a:t>Методические рекомендации по оценке личностных результатов</a:t>
            </a:r>
            <a:br>
              <a:rPr lang="ru-RU" sz="4400" b="1" dirty="0"/>
            </a:br>
            <a:r>
              <a:rPr lang="ru-RU" sz="4400" b="1" dirty="0"/>
              <a:t>обучающихся с ЗПР </a:t>
            </a:r>
            <a:r>
              <a:rPr lang="ru-RU" sz="4400" b="1" dirty="0" smtClean="0"/>
              <a:t>        в </a:t>
            </a:r>
            <a:r>
              <a:rPr lang="ru-RU" sz="4400" b="1" dirty="0"/>
              <a:t>соответствии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с </a:t>
            </a:r>
            <a:r>
              <a:rPr lang="ru-RU" sz="4400" b="1" dirty="0"/>
              <a:t>АООП ООО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98268" y="139405"/>
            <a:ext cx="7008574" cy="792088"/>
          </a:xfrm>
        </p:spPr>
        <p:txBody>
          <a:bodyPr rtlCol="0">
            <a:normAutofit fontScale="62500" lnSpcReduction="20000"/>
          </a:bodyPr>
          <a:lstStyle/>
          <a:p>
            <a:pPr algn="ctr" rtl="0"/>
            <a:r>
              <a:rPr lang="ru-RU" sz="2000" dirty="0"/>
              <a:t>г</a:t>
            </a:r>
            <a:r>
              <a:rPr lang="ru-RU" sz="2000" dirty="0" smtClean="0"/>
              <a:t>осударственное </a:t>
            </a:r>
            <a:r>
              <a:rPr lang="ru-RU" sz="2000" dirty="0" smtClean="0"/>
              <a:t>бюджетное </a:t>
            </a:r>
            <a:r>
              <a:rPr lang="ru-RU" sz="2000" dirty="0" smtClean="0"/>
              <a:t>общеобразовательное </a:t>
            </a:r>
            <a:r>
              <a:rPr lang="ru-RU" sz="2000" dirty="0" smtClean="0"/>
              <a:t>учреждение </a:t>
            </a:r>
            <a:r>
              <a:rPr lang="ru-RU" sz="2000" dirty="0" smtClean="0"/>
              <a:t>Свердловской области </a:t>
            </a:r>
          </a:p>
          <a:p>
            <a:pPr algn="ctr" rtl="0"/>
            <a:r>
              <a:rPr lang="ru-RU" sz="2000" dirty="0" smtClean="0"/>
              <a:t>«Екатеринбургская </a:t>
            </a:r>
            <a:r>
              <a:rPr lang="ru-RU" sz="2000" dirty="0" smtClean="0"/>
              <a:t>школа </a:t>
            </a:r>
            <a:r>
              <a:rPr lang="ru-RU" sz="2000" dirty="0" smtClean="0"/>
              <a:t>№ 9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 algn="ctr" rtl="0"/>
            <a:r>
              <a:rPr lang="ru-RU" sz="2000" dirty="0" smtClean="0"/>
              <a:t>реализующая </a:t>
            </a:r>
            <a:r>
              <a:rPr lang="ru-RU" sz="2000" dirty="0" smtClean="0"/>
              <a:t>адаптированные </a:t>
            </a:r>
            <a:r>
              <a:rPr lang="ru-RU" sz="2000" dirty="0" smtClean="0"/>
              <a:t>основные общеобразовательные </a:t>
            </a:r>
            <a:r>
              <a:rPr lang="ru-RU" sz="2000" dirty="0" smtClean="0"/>
              <a:t>программы»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560122" cy="1264568"/>
          </a:xfrm>
        </p:spPr>
        <p:txBody>
          <a:bodyPr rtlCol="0"/>
          <a:lstStyle/>
          <a:p>
            <a:pPr algn="ctr" rtl="0"/>
            <a:r>
              <a:rPr lang="ru-RU" b="1" dirty="0" smtClean="0"/>
              <a:t>Личностные</a:t>
            </a:r>
            <a:r>
              <a:rPr lang="ru-RU" dirty="0" smtClean="0"/>
              <a:t> результаты, проявляющиеся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340768"/>
            <a:ext cx="11560122" cy="5156200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соблюдении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 и правил поведения, принятых в образовательном учреждении;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участии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общественной жизни образовательного учреждения и ближайшего социального окружения, общественно-полезной деятельности;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прилежании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ответственности за результаты обучения;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готовности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способности делать осознанный выбор своей образовательной траектории, в том числе выбор направления профильного образования, проектирование индивидуального учебного плана на уровне основного образования;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ценностно-смысловых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установках обучающихся, формируемых средствами различных предметов в рамках системы основного образования.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116632"/>
            <a:ext cx="10157354" cy="792088"/>
          </a:xfrm>
        </p:spPr>
        <p:txBody>
          <a:bodyPr rtlCol="0"/>
          <a:lstStyle/>
          <a:p>
            <a:pPr algn="ctr" rtl="0"/>
            <a:r>
              <a:rPr lang="ru-RU" dirty="0" smtClean="0"/>
              <a:t>Карта мониторинга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50517"/>
              </p:ext>
            </p:extLst>
          </p:nvPr>
        </p:nvGraphicFramePr>
        <p:xfrm>
          <a:off x="333772" y="1196752"/>
          <a:ext cx="11449269" cy="5114574"/>
        </p:xfrm>
        <a:graphic>
          <a:graphicData uri="http://schemas.openxmlformats.org/drawingml/2006/table">
            <a:tbl>
              <a:tblPr firstRow="1" firstCol="1" bandRow="1"/>
              <a:tblGrid>
                <a:gridCol w="479746">
                  <a:extLst>
                    <a:ext uri="{9D8B030D-6E8A-4147-A177-3AD203B41FA5}">
                      <a16:colId xmlns:a16="http://schemas.microsoft.com/office/drawing/2014/main" val="3442180000"/>
                    </a:ext>
                  </a:extLst>
                </a:gridCol>
                <a:gridCol w="783041">
                  <a:extLst>
                    <a:ext uri="{9D8B030D-6E8A-4147-A177-3AD203B41FA5}">
                      <a16:colId xmlns:a16="http://schemas.microsoft.com/office/drawing/2014/main" val="1634500778"/>
                    </a:ext>
                  </a:extLst>
                </a:gridCol>
                <a:gridCol w="7404592">
                  <a:extLst>
                    <a:ext uri="{9D8B030D-6E8A-4147-A177-3AD203B41FA5}">
                      <a16:colId xmlns:a16="http://schemas.microsoft.com/office/drawing/2014/main" val="1409473296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625307296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753671551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3014114813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2444010931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1668893923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2796614096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4071479173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1769755473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3770863194"/>
                    </a:ext>
                  </a:extLst>
                </a:gridCol>
                <a:gridCol w="278189">
                  <a:extLst>
                    <a:ext uri="{9D8B030D-6E8A-4147-A177-3AD203B41FA5}">
                      <a16:colId xmlns:a16="http://schemas.microsoft.com/office/drawing/2014/main" val="2711220930"/>
                    </a:ext>
                  </a:extLst>
                </a:gridCol>
              </a:tblGrid>
              <a:tr h="756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 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УУД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обучающегося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24412"/>
                  </a:ext>
                </a:extLst>
              </a:tr>
              <a:tr h="630093"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УУД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58190"/>
                  </a:ext>
                </a:extLst>
              </a:tr>
              <a:tr h="756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норм и правил поведения, принятых в школе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120117"/>
                  </a:ext>
                </a:extLst>
              </a:tr>
              <a:tr h="441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Самооценка и уровень притязаний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787092"/>
                  </a:ext>
                </a:extLst>
              </a:tr>
              <a:tr h="636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Профессиональное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самоопределение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732873"/>
                  </a:ext>
                </a:extLst>
              </a:tr>
              <a:tr h="441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Мотивы 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792492"/>
                  </a:ext>
                </a:extLst>
              </a:tr>
              <a:tr h="441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Ответственность за результаты 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255119"/>
                  </a:ext>
                </a:extLst>
              </a:tr>
              <a:tr h="441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Ценностные ориентации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16147"/>
                  </a:ext>
                </a:extLst>
              </a:tr>
              <a:tr h="441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Нравственные ориентации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2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3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157354" cy="852512"/>
          </a:xfrm>
        </p:spPr>
        <p:txBody>
          <a:bodyPr rtlCol="0"/>
          <a:lstStyle/>
          <a:p>
            <a:pPr algn="ctr" rtl="0"/>
            <a:r>
              <a:rPr lang="ru-RU" dirty="0" smtClean="0"/>
              <a:t>Виды личностных действий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27393"/>
              </p:ext>
            </p:extLst>
          </p:nvPr>
        </p:nvGraphicFramePr>
        <p:xfrm>
          <a:off x="765820" y="1196752"/>
          <a:ext cx="10282465" cy="4574089"/>
        </p:xfrm>
        <a:graphic>
          <a:graphicData uri="http://schemas.openxmlformats.org/drawingml/2006/table">
            <a:tbl>
              <a:tblPr firstRow="1" firstCol="1" bandRow="1"/>
              <a:tblGrid>
                <a:gridCol w="360325">
                  <a:extLst>
                    <a:ext uri="{9D8B030D-6E8A-4147-A177-3AD203B41FA5}">
                      <a16:colId xmlns:a16="http://schemas.microsoft.com/office/drawing/2014/main" val="2446417661"/>
                    </a:ext>
                  </a:extLst>
                </a:gridCol>
                <a:gridCol w="9922140">
                  <a:extLst>
                    <a:ext uri="{9D8B030D-6E8A-4147-A177-3AD203B41FA5}">
                      <a16:colId xmlns:a16="http://schemas.microsoft.com/office/drawing/2014/main" val="2175759693"/>
                    </a:ext>
                  </a:extLst>
                </a:gridCol>
              </a:tblGrid>
              <a:tr h="464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Личностное, профессиональное, жизненное 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самоопределение.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211451"/>
                  </a:ext>
                </a:extLst>
              </a:tr>
              <a:tr h="2734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Смыслообразование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т.е. установление 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обучающимися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между целью учебной деятельности и ее мотивом, другими словами, между результатом обучения и тем, что побуждает деятельность, ради чего она осуществляется. Ученик должен задать себе вопрос: какое значение и какой смысл имеет для меня учение? – и уметь на него отвечать.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014611"/>
                  </a:ext>
                </a:extLst>
              </a:tr>
              <a:tr h="1369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Нравственно-этическая ориентация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 том числе оценивание усваиваемого содержания (исходя из социальных и личностных ценностей), обеспечивающее личностный моральный выбор.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73025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31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0157354" cy="708496"/>
          </a:xfrm>
        </p:spPr>
        <p:txBody>
          <a:bodyPr/>
          <a:lstStyle/>
          <a:p>
            <a:pPr algn="ctr"/>
            <a:r>
              <a:rPr lang="ru-RU" dirty="0" smtClean="0"/>
              <a:t>Самоопределение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510970"/>
              </p:ext>
            </p:extLst>
          </p:nvPr>
        </p:nvGraphicFramePr>
        <p:xfrm>
          <a:off x="333772" y="981075"/>
          <a:ext cx="11737304" cy="59182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43198">
                  <a:extLst>
                    <a:ext uri="{9D8B030D-6E8A-4147-A177-3AD203B41FA5}">
                      <a16:colId xmlns:a16="http://schemas.microsoft.com/office/drawing/2014/main" val="2031739139"/>
                    </a:ext>
                  </a:extLst>
                </a:gridCol>
                <a:gridCol w="5103176">
                  <a:extLst>
                    <a:ext uri="{9D8B030D-6E8A-4147-A177-3AD203B41FA5}">
                      <a16:colId xmlns:a16="http://schemas.microsoft.com/office/drawing/2014/main" val="2944668011"/>
                    </a:ext>
                  </a:extLst>
                </a:gridCol>
                <a:gridCol w="2624490">
                  <a:extLst>
                    <a:ext uri="{9D8B030D-6E8A-4147-A177-3AD203B41FA5}">
                      <a16:colId xmlns:a16="http://schemas.microsoft.com/office/drawing/2014/main" val="3936014274"/>
                    </a:ext>
                  </a:extLst>
                </a:gridCol>
                <a:gridCol w="1166440">
                  <a:extLst>
                    <a:ext uri="{9D8B030D-6E8A-4147-A177-3AD203B41FA5}">
                      <a16:colId xmlns:a16="http://schemas.microsoft.com/office/drawing/2014/main" val="1249724158"/>
                    </a:ext>
                  </a:extLst>
                </a:gridCol>
              </a:tblGrid>
              <a:tr h="10523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Исследуемые критерии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Диагностический инструментарий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Ответственный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02344"/>
                  </a:ext>
                </a:extLst>
              </a:tr>
              <a:tr h="8114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Соблюдение норм и правил поведения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Наблюдение, анализ документации (журнал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воспитательной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2667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04596"/>
                  </a:ext>
                </a:extLst>
              </a:tr>
              <a:tr h="18933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Самооценка и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притязаний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Изучение общей самооценки с помощью опросника Г.Н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Казанцевой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Методика исследования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самооценки (Т.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Дембо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С.Я. Рубинштейн)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u="sng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4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педагог-психолог</a:t>
                      </a:r>
                      <a:r>
                        <a:rPr lang="ru-RU" sz="24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классный руководитель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5-6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7-9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0442"/>
                  </a:ext>
                </a:extLst>
              </a:tr>
              <a:tr h="2119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Профессиональное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самоопределение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Дифференциально-диагностический опросник (Е.А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Климов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Методики Г.В.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Резапкиной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«Профиль», «Тип мышления», «Тест умственного развития»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педагог-психолог</a:t>
                      </a:r>
                      <a:r>
                        <a:rPr lang="ru-RU" sz="24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классный руководитель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5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0"/>
            <a:ext cx="10157354" cy="780504"/>
          </a:xfrm>
        </p:spPr>
        <p:txBody>
          <a:bodyPr/>
          <a:lstStyle/>
          <a:p>
            <a:pPr algn="ctr"/>
            <a:r>
              <a:rPr lang="ru-RU" dirty="0" err="1" smtClean="0"/>
              <a:t>Смыслообразование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71974"/>
              </p:ext>
            </p:extLst>
          </p:nvPr>
        </p:nvGraphicFramePr>
        <p:xfrm>
          <a:off x="333771" y="720372"/>
          <a:ext cx="11521280" cy="602672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4099221350"/>
                    </a:ext>
                  </a:extLst>
                </a:gridCol>
                <a:gridCol w="4104457">
                  <a:extLst>
                    <a:ext uri="{9D8B030D-6E8A-4147-A177-3AD203B41FA5}">
                      <a16:colId xmlns:a16="http://schemas.microsoft.com/office/drawing/2014/main" val="280025069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944773053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1213345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Исследуемые критерии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Диагностический инструментарий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3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Мотивы учения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Гинзбург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«Изучение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учебной мотивации»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26670" marB="0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педагог-психолог</a:t>
                      </a:r>
                      <a:r>
                        <a:rPr kumimoji="0" lang="ru-RU" sz="2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классный руководитель 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5,7,9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46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Ответственность за результаты обучения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Диагностика уровня воспитанности обучающихся  (методика Н.П. Капустина) </a:t>
                      </a:r>
                    </a:p>
                    <a:p>
                      <a:pPr algn="l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Наблюдение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классный руководитель 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43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Ценностные ориентации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изучения ценностей (Е. Б.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Фанталова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Методика ценностных ориентаций (М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Рокича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педагог-психолог</a:t>
                      </a:r>
                      <a:r>
                        <a:rPr kumimoji="0" lang="ru-RU" sz="2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классный руководитель 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baseline="0" dirty="0" smtClean="0"/>
                        <a:t>.</a:t>
                      </a:r>
                      <a:endParaRPr lang="ru-R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32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8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4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593288" cy="780504"/>
          </a:xfrm>
        </p:spPr>
        <p:txBody>
          <a:bodyPr/>
          <a:lstStyle/>
          <a:p>
            <a:r>
              <a:rPr lang="ru-RU" dirty="0" smtClean="0"/>
              <a:t>Нравственно-эстетическая ориентация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25620"/>
              </p:ext>
            </p:extLst>
          </p:nvPr>
        </p:nvGraphicFramePr>
        <p:xfrm>
          <a:off x="405780" y="1124744"/>
          <a:ext cx="11449272" cy="2377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62318">
                  <a:extLst>
                    <a:ext uri="{9D8B030D-6E8A-4147-A177-3AD203B41FA5}">
                      <a16:colId xmlns:a16="http://schemas.microsoft.com/office/drawing/2014/main" val="1969735770"/>
                    </a:ext>
                  </a:extLst>
                </a:gridCol>
                <a:gridCol w="3762418">
                  <a:extLst>
                    <a:ext uri="{9D8B030D-6E8A-4147-A177-3AD203B41FA5}">
                      <a16:colId xmlns:a16="http://schemas.microsoft.com/office/drawing/2014/main" val="81114013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13453835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91275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Исследуемые критерии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Диагностический инструментарий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57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нравственной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воспитанности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Диагностика уровня воспитанности обучающихся  (методика Н.П. Капустина)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педагог-психолог</a:t>
                      </a:r>
                      <a:r>
                        <a:rPr lang="ru-RU" sz="24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классный руководитель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29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“День открытых дверей в классе”</Template>
  <TotalTime>285</TotalTime>
  <Words>457</Words>
  <Application>Microsoft Office PowerPoint</Application>
  <PresentationFormat>Произвольный</PresentationFormat>
  <Paragraphs>178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</vt:lpstr>
      <vt:lpstr>Презентация "День открытых дверей в классе"</vt:lpstr>
      <vt:lpstr>Методические рекомендации по оценке личностных результатов обучающихся с ЗПР         в соответствии  с АООП ООО </vt:lpstr>
      <vt:lpstr>Личностные результаты, проявляющиеся</vt:lpstr>
      <vt:lpstr>Карта мониторинга</vt:lpstr>
      <vt:lpstr>Виды личностных действий</vt:lpstr>
      <vt:lpstr>Самоопределение</vt:lpstr>
      <vt:lpstr>Смыслообразование</vt:lpstr>
      <vt:lpstr>Нравственно-эстетическая ориентация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оценке личностных результатов обучающихся с ЗПР в соответствии с АООП ООО</dc:title>
  <dc:creator>User</dc:creator>
  <cp:lastModifiedBy>user</cp:lastModifiedBy>
  <cp:revision>22</cp:revision>
  <dcterms:created xsi:type="dcterms:W3CDTF">2021-11-28T10:50:35Z</dcterms:created>
  <dcterms:modified xsi:type="dcterms:W3CDTF">2021-11-30T03:08:20Z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