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0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30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9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8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4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86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2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1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3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0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3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2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CEFF89-96E5-40E6-8246-9777CAFC798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466890-DBBD-427A-9998-484C9C05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85800" y="605942"/>
            <a:ext cx="11172825" cy="290195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предметных результатов обучающихся с ЗПР 5-6 классов на уроках математики в соответствии с АООП ООО обучающихся с ЗПР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950181-B7F1-416A-8BA8-76D28A10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9" y="3605268"/>
            <a:ext cx="3340898" cy="2810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01673" y="44730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Папулова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14494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64" y="671545"/>
            <a:ext cx="10351752" cy="14066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оценивании предметных результатов обучающихся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ЗПР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учитывать: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228" y="2299712"/>
            <a:ext cx="10351752" cy="1368183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развития обучающихся с ЗПР.</a:t>
            </a:r>
          </a:p>
          <a:p>
            <a:pPr algn="l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и для школьной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4" y="2289041"/>
            <a:ext cx="2707634" cy="36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9336" y="794464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48" y="3546764"/>
            <a:ext cx="11539331" cy="2041236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предметных результатов обучающихся при изучении математики необходима адаптация объема и характера учебного материала к их познавательным возможностям</a:t>
            </a:r>
            <a:endParaRPr lang="ru-RU" sz="3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631" y="552285"/>
            <a:ext cx="9237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нормы оценки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обучающихся с ЗПР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прописаны в АООП ООО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63855" y="2272145"/>
            <a:ext cx="484632" cy="113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73" y="1043709"/>
            <a:ext cx="11573163" cy="14870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требований, позволяющих адаптировать условия проведения контроля оценки </a:t>
            </a:r>
            <a:r>
              <a:rPr lang="ru-RU" sz="3000" b="1" dirty="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873" y="2967749"/>
            <a:ext cx="87191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наводящие вопросы;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опорные схемы, последовательный алгоритм выполнения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приемы-предписания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последовательности операций, необходимых для решения задач;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выполнении определенных операций, шефская помощь одноклассников;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задач, примеров,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val="1603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792538" y="188913"/>
            <a:ext cx="6551612" cy="908050"/>
          </a:xfrm>
          <a:prstGeom prst="cloudCallout">
            <a:avLst>
              <a:gd name="adj1" fmla="val -56810"/>
              <a:gd name="adj2" fmla="val 11416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Решим уравнение: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08438" y="1268413"/>
            <a:ext cx="6481762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>
                <a:latin typeface="Times New Roman" panose="02020603050405020304" pitchFamily="18" charset="0"/>
              </a:rPr>
              <a:t>248 – (у + 123) = 24</a:t>
            </a:r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 rot="16200000">
            <a:off x="7097713" y="1570038"/>
            <a:ext cx="368300" cy="1800225"/>
          </a:xfrm>
          <a:prstGeom prst="leftBrace">
            <a:avLst>
              <a:gd name="adj1" fmla="val 40733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415637" y="3322638"/>
            <a:ext cx="3313113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latin typeface="Georgia" panose="02040502050405020303" pitchFamily="18" charset="0"/>
              </a:rPr>
              <a:t>уменьшаемое</a:t>
            </a:r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4024313" y="2357438"/>
            <a:ext cx="1054100" cy="857250"/>
          </a:xfrm>
          <a:custGeom>
            <a:avLst/>
            <a:gdLst>
              <a:gd name="T0" fmla="*/ 2147483646 w 664"/>
              <a:gd name="T1" fmla="*/ 0 h 363"/>
              <a:gd name="T2" fmla="*/ 0 w 664"/>
              <a:gd name="T3" fmla="*/ 2147483646 h 363"/>
              <a:gd name="T4" fmla="*/ 0 60000 65536"/>
              <a:gd name="T5" fmla="*/ 0 60000 65536"/>
              <a:gd name="T6" fmla="*/ 0 w 664"/>
              <a:gd name="T7" fmla="*/ 0 h 363"/>
              <a:gd name="T8" fmla="*/ 664 w 664"/>
              <a:gd name="T9" fmla="*/ 363 h 3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363">
                <a:moveTo>
                  <a:pt x="664" y="0"/>
                </a:moveTo>
                <a:lnTo>
                  <a:pt x="0" y="363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5303838" y="3357564"/>
            <a:ext cx="3313112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latin typeface="Georgia" panose="02040502050405020303" pitchFamily="18" charset="0"/>
              </a:rPr>
              <a:t>вычитаемое</a:t>
            </a: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7453314" y="2571751"/>
            <a:ext cx="46037" cy="785813"/>
          </a:xfrm>
          <a:custGeom>
            <a:avLst/>
            <a:gdLst>
              <a:gd name="T0" fmla="*/ 2147483646 w 269"/>
              <a:gd name="T1" fmla="*/ 0 h 826"/>
              <a:gd name="T2" fmla="*/ 0 w 269"/>
              <a:gd name="T3" fmla="*/ 2147483646 h 826"/>
              <a:gd name="T4" fmla="*/ 0 60000 65536"/>
              <a:gd name="T5" fmla="*/ 0 60000 65536"/>
              <a:gd name="T6" fmla="*/ 0 w 269"/>
              <a:gd name="T7" fmla="*/ 0 h 826"/>
              <a:gd name="T8" fmla="*/ 269 w 269"/>
              <a:gd name="T9" fmla="*/ 826 h 8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826">
                <a:moveTo>
                  <a:pt x="269" y="0"/>
                </a:moveTo>
                <a:lnTo>
                  <a:pt x="0" y="826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8687593" y="3394077"/>
            <a:ext cx="3313113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latin typeface="Georgia" panose="02040502050405020303" pitchFamily="18" charset="0"/>
              </a:rPr>
              <a:t>разность</a:t>
            </a:r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9212264" y="2286001"/>
            <a:ext cx="915987" cy="1071563"/>
          </a:xfrm>
          <a:custGeom>
            <a:avLst/>
            <a:gdLst>
              <a:gd name="T0" fmla="*/ 0 w 53"/>
              <a:gd name="T1" fmla="*/ 0 h 1286"/>
              <a:gd name="T2" fmla="*/ 2147483646 w 53"/>
              <a:gd name="T3" fmla="*/ 2147483646 h 1286"/>
              <a:gd name="T4" fmla="*/ 0 60000 65536"/>
              <a:gd name="T5" fmla="*/ 0 60000 65536"/>
              <a:gd name="T6" fmla="*/ 0 w 53"/>
              <a:gd name="T7" fmla="*/ 0 h 1286"/>
              <a:gd name="T8" fmla="*/ 53 w 53"/>
              <a:gd name="T9" fmla="*/ 1286 h 12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1286">
                <a:moveTo>
                  <a:pt x="0" y="0"/>
                </a:moveTo>
                <a:lnTo>
                  <a:pt x="53" y="1286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2135189" y="4652963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у + 123</a:t>
            </a:r>
          </a:p>
        </p:txBody>
      </p:sp>
      <p:sp>
        <p:nvSpPr>
          <p:cNvPr id="35858" name="WordArt 18"/>
          <p:cNvSpPr>
            <a:spLocks noChangeArrowheads="1" noChangeShapeType="1" noTextEdit="1"/>
          </p:cNvSpPr>
          <p:nvPr/>
        </p:nvSpPr>
        <p:spPr bwMode="auto">
          <a:xfrm>
            <a:off x="4367213" y="5013325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5087939" y="4652963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248</a:t>
            </a:r>
          </a:p>
        </p:txBody>
      </p:sp>
      <p:sp>
        <p:nvSpPr>
          <p:cNvPr id="35860" name="WordArt 20"/>
          <p:cNvSpPr>
            <a:spLocks noChangeArrowheads="1" noChangeShapeType="1" noTextEdit="1"/>
          </p:cNvSpPr>
          <p:nvPr/>
        </p:nvSpPr>
        <p:spPr bwMode="auto">
          <a:xfrm>
            <a:off x="7381875" y="5000625"/>
            <a:ext cx="4191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069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8112126" y="4652963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135189" y="5734050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у + 123</a:t>
            </a:r>
          </a:p>
        </p:txBody>
      </p:sp>
      <p:sp>
        <p:nvSpPr>
          <p:cNvPr id="35864" name="WordArt 24"/>
          <p:cNvSpPr>
            <a:spLocks noChangeArrowheads="1" noChangeShapeType="1" noTextEdit="1"/>
          </p:cNvSpPr>
          <p:nvPr/>
        </p:nvSpPr>
        <p:spPr bwMode="auto">
          <a:xfrm>
            <a:off x="4367213" y="5949950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5087939" y="5734050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22</a:t>
            </a:r>
            <a:r>
              <a:rPr lang="en-US" altLang="ru-RU" sz="4400" b="1" i="1">
                <a:latin typeface="Times New Roman" panose="02020603050405020304" pitchFamily="18" charset="0"/>
              </a:rPr>
              <a:t>4</a:t>
            </a:r>
            <a:endParaRPr lang="ru-RU" altLang="ru-RU" sz="4400" b="1" i="1">
              <a:latin typeface="Times New Roman" panose="02020603050405020304" pitchFamily="18" charset="0"/>
            </a:endParaRPr>
          </a:p>
        </p:txBody>
      </p:sp>
      <p:sp>
        <p:nvSpPr>
          <p:cNvPr id="35866" name="WordArt 26"/>
          <p:cNvSpPr>
            <a:spLocks noChangeArrowheads="1" noChangeShapeType="1" noTextEdit="1"/>
          </p:cNvSpPr>
          <p:nvPr/>
        </p:nvSpPr>
        <p:spPr bwMode="auto">
          <a:xfrm>
            <a:off x="8112126" y="5805489"/>
            <a:ext cx="20161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= 101</a:t>
            </a:r>
            <a:endParaRPr lang="ru-RU" sz="3600" b="1" i="1" kern="1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792538" y="188913"/>
            <a:ext cx="6551612" cy="908050"/>
          </a:xfrm>
          <a:prstGeom prst="cloudCallout">
            <a:avLst>
              <a:gd name="adj1" fmla="val -56810"/>
              <a:gd name="adj2" fmla="val 11416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Georgia" panose="02040502050405020303" pitchFamily="18" charset="0"/>
              </a:rPr>
              <a:t>Решим уравнение: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008438" y="1268413"/>
            <a:ext cx="6481762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>
                <a:latin typeface="Times New Roman" panose="02020603050405020304" pitchFamily="18" charset="0"/>
              </a:rPr>
              <a:t>12 + (х + 31) = 83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591175" y="1484313"/>
            <a:ext cx="647700" cy="6270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7894" name="AutoShape 6"/>
          <p:cNvSpPr>
            <a:spLocks/>
          </p:cNvSpPr>
          <p:nvPr/>
        </p:nvSpPr>
        <p:spPr bwMode="auto">
          <a:xfrm rot="16200000">
            <a:off x="7027863" y="1633538"/>
            <a:ext cx="368300" cy="1800225"/>
          </a:xfrm>
          <a:prstGeom prst="leftBrace">
            <a:avLst>
              <a:gd name="adj1" fmla="val 40733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54971" y="3345763"/>
            <a:ext cx="2592388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latin typeface="Georgia" panose="02040502050405020303" pitchFamily="18" charset="0"/>
              </a:rPr>
              <a:t>слагаемое</a:t>
            </a:r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3647662" y="2103438"/>
            <a:ext cx="1579978" cy="1181100"/>
          </a:xfrm>
          <a:custGeom>
            <a:avLst/>
            <a:gdLst>
              <a:gd name="T0" fmla="*/ 2147483646 w 682"/>
              <a:gd name="T1" fmla="*/ 0 h 816"/>
              <a:gd name="T2" fmla="*/ 0 w 682"/>
              <a:gd name="T3" fmla="*/ 2147483646 h 816"/>
              <a:gd name="T4" fmla="*/ 0 60000 65536"/>
              <a:gd name="T5" fmla="*/ 0 60000 65536"/>
              <a:gd name="T6" fmla="*/ 0 w 682"/>
              <a:gd name="T7" fmla="*/ 0 h 816"/>
              <a:gd name="T8" fmla="*/ 682 w 682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816">
                <a:moveTo>
                  <a:pt x="682" y="0"/>
                </a:moveTo>
                <a:lnTo>
                  <a:pt x="0" y="816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367213" y="3412853"/>
            <a:ext cx="5834062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latin typeface="Georgia" panose="02040502050405020303" pitchFamily="18" charset="0"/>
              </a:rPr>
              <a:t>неизвестное слагаемое</a:t>
            </a:r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6934201" y="2849564"/>
            <a:ext cx="244475" cy="625475"/>
          </a:xfrm>
          <a:custGeom>
            <a:avLst/>
            <a:gdLst>
              <a:gd name="T0" fmla="*/ 2147483646 w 154"/>
              <a:gd name="T1" fmla="*/ 0 h 394"/>
              <a:gd name="T2" fmla="*/ 0 w 154"/>
              <a:gd name="T3" fmla="*/ 2147483646 h 394"/>
              <a:gd name="T4" fmla="*/ 0 60000 65536"/>
              <a:gd name="T5" fmla="*/ 0 60000 65536"/>
              <a:gd name="T6" fmla="*/ 0 w 154"/>
              <a:gd name="T7" fmla="*/ 0 h 394"/>
              <a:gd name="T8" fmla="*/ 154 w 154"/>
              <a:gd name="T9" fmla="*/ 394 h 3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4" h="394">
                <a:moveTo>
                  <a:pt x="154" y="0"/>
                </a:moveTo>
                <a:lnTo>
                  <a:pt x="0" y="394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8687593" y="2732361"/>
            <a:ext cx="3313113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latin typeface="Georgia" panose="02040502050405020303" pitchFamily="18" charset="0"/>
              </a:rPr>
              <a:t>сумма</a:t>
            </a:r>
          </a:p>
        </p:txBody>
      </p:sp>
      <p:sp>
        <p:nvSpPr>
          <p:cNvPr id="37900" name="Freeform 12"/>
          <p:cNvSpPr>
            <a:spLocks/>
          </p:cNvSpPr>
          <p:nvPr/>
        </p:nvSpPr>
        <p:spPr bwMode="auto">
          <a:xfrm>
            <a:off x="9212264" y="2133601"/>
            <a:ext cx="1512058" cy="706163"/>
          </a:xfrm>
          <a:custGeom>
            <a:avLst/>
            <a:gdLst>
              <a:gd name="T0" fmla="*/ 0 w 53"/>
              <a:gd name="T1" fmla="*/ 0 h 1286"/>
              <a:gd name="T2" fmla="*/ 2147483646 w 53"/>
              <a:gd name="T3" fmla="*/ 2147483646 h 1286"/>
              <a:gd name="T4" fmla="*/ 0 60000 65536"/>
              <a:gd name="T5" fmla="*/ 0 60000 65536"/>
              <a:gd name="T6" fmla="*/ 0 w 53"/>
              <a:gd name="T7" fmla="*/ 0 h 1286"/>
              <a:gd name="T8" fmla="*/ 53 w 53"/>
              <a:gd name="T9" fmla="*/ 1286 h 12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1286">
                <a:moveTo>
                  <a:pt x="0" y="0"/>
                </a:moveTo>
                <a:lnTo>
                  <a:pt x="53" y="1286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135189" y="4652963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х + 31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4367213" y="5013325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087939" y="4652963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83</a:t>
            </a:r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7391400" y="5084764"/>
            <a:ext cx="431800" cy="7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8112126" y="4652963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135189" y="5734050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Х + 31</a:t>
            </a:r>
          </a:p>
        </p:txBody>
      </p:sp>
      <p:sp>
        <p:nvSpPr>
          <p:cNvPr id="37908" name="WordArt 20"/>
          <p:cNvSpPr>
            <a:spLocks noChangeArrowheads="1" noChangeShapeType="1" noTextEdit="1"/>
          </p:cNvSpPr>
          <p:nvPr/>
        </p:nvSpPr>
        <p:spPr bwMode="auto">
          <a:xfrm>
            <a:off x="4367213" y="5949950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87939" y="5734050"/>
            <a:ext cx="2016125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latin typeface="Times New Roman" panose="02020603050405020304" pitchFamily="18" charset="0"/>
              </a:rPr>
              <a:t>71</a:t>
            </a:r>
          </a:p>
        </p:txBody>
      </p:sp>
      <p:sp>
        <p:nvSpPr>
          <p:cNvPr id="37910" name="WordArt 22"/>
          <p:cNvSpPr>
            <a:spLocks noChangeArrowheads="1" noChangeShapeType="1" noTextEdit="1"/>
          </p:cNvSpPr>
          <p:nvPr/>
        </p:nvSpPr>
        <p:spPr bwMode="auto">
          <a:xfrm>
            <a:off x="7896226" y="5805489"/>
            <a:ext cx="22320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= 40</a:t>
            </a:r>
          </a:p>
        </p:txBody>
      </p:sp>
    </p:spTree>
    <p:extLst>
      <p:ext uri="{BB962C8B-B14F-4D97-AF65-F5344CB8AC3E}">
        <p14:creationId xmlns:p14="http://schemas.microsoft.com/office/powerpoint/2010/main" val="21557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1801"/>
            <a:ext cx="10351752" cy="105987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            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Наводящие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913774" y="2549414"/>
            <a:ext cx="10351752" cy="3255038"/>
          </a:xfrm>
        </p:spPr>
        <p:txBody>
          <a:bodyPr>
            <a:noAutofit/>
          </a:bodyPr>
          <a:lstStyle/>
          <a:p>
            <a:pPr marL="514350" indent="-514350" algn="l">
              <a:buFontTx/>
              <a:buAutoNum type="arabicPeriod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решить уравнение?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корнем уравнения?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неизвестное слагаемое?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неизвестное уменьшаемое?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неизвестное вычитаемое?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9" descr="log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0" y="601801"/>
            <a:ext cx="30114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1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0" y="406082"/>
            <a:ext cx="10364451" cy="87777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756" y="1754910"/>
                <a:ext cx="10363826" cy="423948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значения выражения:</a:t>
                </a:r>
                <a:b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𝟗𝟎𝟗</m:t>
                    </m:r>
                  </m:oMath>
                </a14:m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-315:5</a:t>
                </a:r>
                <a:b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Последовательность </a:t>
                </a:r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действий: </a:t>
                </a:r>
                <a:r>
                  <a:rPr lang="ru-RU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умножение 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деление</a:t>
                </a:r>
                <a:r>
                  <a:rPr lang="ru-RU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затем 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сложение или вычитание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756" y="1754910"/>
                <a:ext cx="10363826" cy="4239489"/>
              </a:xfrm>
              <a:blipFill>
                <a:blip r:embed="rId2"/>
                <a:stretch>
                  <a:fillRect l="-1353" t="-863" r="-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91127" y="618517"/>
                <a:ext cx="11157528" cy="556061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Найдите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наименьшее общее кратное чисел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18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Образец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НОК(6;4)=3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b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Запишите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виде дроби: 3:4; 8:5; 1:10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Образец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2:5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1127" y="618517"/>
                <a:ext cx="11157528" cy="55606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21" y="239826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работы даётся с учётом возможности каждого обучающегося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464076"/>
            <a:ext cx="5579952" cy="3251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9" y="2022152"/>
            <a:ext cx="5403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Ограничения психических и познавательных возможностей не позволяют ребенку успешно справиться с задачами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требованиями повышенной сложности, поэтому мы берём для них более простые задания в учебнике.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 составлении контрольных и проверочных работ учитываем возможности более слабых учеников.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 оценивании уже смотрим, если более сильный ребёнок не выполнил простые задания, соответственно отметка ниже. Если же задания с опорой на образец или алгоритм выполнения заданий есть, а ученик не справился, то и отметка соответствующая.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854</TotalTime>
  <Words>336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Cambria Math</vt:lpstr>
      <vt:lpstr>Georgia</vt:lpstr>
      <vt:lpstr>Symbol</vt:lpstr>
      <vt:lpstr>Times New Roman</vt:lpstr>
      <vt:lpstr>Tw Cen MT</vt:lpstr>
      <vt:lpstr>Wingdings</vt:lpstr>
      <vt:lpstr>Капля</vt:lpstr>
      <vt:lpstr>Особенности оценки предметных результатов обучающихся с ЗПР 5-6 классов на уроках математики в соответствии с АООП ООО обучающихся с ЗПР</vt:lpstr>
      <vt:lpstr>Для оценки предметных результатов обучающихся при изучении математики необходима адаптация объема и характера учебного материала к их познавательным возможностям</vt:lpstr>
      <vt:lpstr>ряд требований, позволяющих адаптировать условия проведения контроля оценки обучения</vt:lpstr>
      <vt:lpstr>Презентация PowerPoint</vt:lpstr>
      <vt:lpstr>Презентация PowerPoint</vt:lpstr>
      <vt:lpstr>             Наводящие вопросы</vt:lpstr>
      <vt:lpstr>Алгоритм выполнения </vt:lpstr>
      <vt:lpstr>1. Найдите наименьшее общее кратное чисел  15 и 18.  Образец: НОК(6;4)=3∙2∙2  2. Запишите в виде дроби: 3:4; 8:5; 1:10.  Образец: 2:5=2/5 </vt:lpstr>
      <vt:lpstr>Объём работы даётся с учётом возможности каждого обучающегося</vt:lpstr>
      <vt:lpstr>При оценивании предметных результатов обучающихся с ЗПР  необходимо учитывать: 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2021-10-28T04:40:19Z</dcterms:created>
  <dcterms:modified xsi:type="dcterms:W3CDTF">2021-12-05T15:34:33Z</dcterms:modified>
</cp:coreProperties>
</file>