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9" r:id="rId4"/>
    <p:sldId id="258" r:id="rId5"/>
    <p:sldId id="260" r:id="rId6"/>
    <p:sldId id="263" r:id="rId7"/>
    <p:sldId id="265" r:id="rId8"/>
    <p:sldId id="266" r:id="rId9"/>
    <p:sldId id="267" r:id="rId10"/>
    <p:sldId id="268" r:id="rId11"/>
    <p:sldId id="264" r:id="rId12"/>
    <p:sldId id="262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all4kid.net/wp-content/uploads/chtenie-skazok-detyam.jpg" TargetMode="External"/><Relationship Id="rId7" Type="http://schemas.openxmlformats.org/officeDocument/2006/relationships/hyperlink" Target="http://elenaprogonova.ru/wp-content/uploads/2014/08/98472198.jpg" TargetMode="External"/><Relationship Id="rId2" Type="http://schemas.openxmlformats.org/officeDocument/2006/relationships/hyperlink" Target="http://ya-ru.net/uploads/posts/2011-06/1307742094_baby-1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s416527.vk.me/v416527974/def/B9f6cXod4y4.jpg" TargetMode="External"/><Relationship Id="rId5" Type="http://schemas.openxmlformats.org/officeDocument/2006/relationships/hyperlink" Target="http://balmolod.ru/wp-content/uploads/2012/09/podrostok-i-semiya-640.jpg" TargetMode="External"/><Relationship Id="rId4" Type="http://schemas.openxmlformats.org/officeDocument/2006/relationships/hyperlink" Target="http://stilnye-devchonki.ru/wp-content/uploads/2014/02/perexodnoy-vozrast_3.jp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ru/url?sa=t&amp;rct=j&amp;q=&amp;esrc=s&amp;source=web&amp;cd=7&amp;ved=0CEMQFjAG&amp;url=http://cpmss48.ru/sites/default/files/docs/%D0%A0%D0%B5%D0%BA%D0%BE%D0%BC%D0%B5%D0%BD%D0%B4%D0%B0%D1%86%D0%B8%D0%B8%20%D1%80%D0%BE%D0%B4%D0%B8%D1%82%D0%B5%D0%BB%D1%8F%D0%BC.doc&amp;ei=ZFZSVPyFAeXnyQP5y4HoDw&amp;usg=AFQjCNFhY7SU61CVHHfkvZ67-4Js7Zz5fg&amp;bvm=bv.78597519,d.bGQ&amp;cad=rjt" TargetMode="External"/><Relationship Id="rId2" Type="http://schemas.openxmlformats.org/officeDocument/2006/relationships/hyperlink" Target="http://ya-ru.net/uploads/posts/2011-06/1307742094_baby-1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357166"/>
            <a:ext cx="8572560" cy="44291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Родительское </a:t>
            </a:r>
            <a:r>
              <a:rPr lang="ru-RU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собрание «Предотвращение отчужденности между родителями и детьми».</a:t>
            </a:r>
            <a:endParaRPr lang="ru-RU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5786454"/>
            <a:ext cx="7929618" cy="285752"/>
          </a:xfrm>
        </p:spPr>
        <p:txBody>
          <a:bodyPr>
            <a:noAutofit/>
          </a:bodyPr>
          <a:lstStyle/>
          <a:p>
            <a:pPr algn="ctr"/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ya-ru.net/uploads/posts/2011-06/1307742094_baby-1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28596" y="214290"/>
            <a:ext cx="8215370" cy="6315566"/>
          </a:xfrm>
          <a:prstGeom prst="rect">
            <a:avLst/>
          </a:prstGeom>
          <a:ln>
            <a:noFill/>
          </a:ln>
          <a:effectLst>
            <a:softEdge rad="6350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510334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Рекомендации родителям:</a:t>
            </a:r>
            <a:endParaRPr lang="ru-RU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143536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/>
              <a:t>Избегайте громких фраз и проповедей. Попробуйте разговаривать, а не читать лекции. Избегайте заявлений типа «Когда я был в твоем возрасте…»...;</a:t>
            </a:r>
          </a:p>
          <a:p>
            <a:pPr algn="just"/>
            <a:r>
              <a:rPr lang="ru-RU" dirty="0" smtClean="0"/>
              <a:t>Не навешивайте ярлыков: «Ты глупая и ленивая. Никогда ничего не добьёшься»;</a:t>
            </a:r>
          </a:p>
          <a:p>
            <a:pPr algn="just"/>
            <a:r>
              <a:rPr lang="ru-RU" b="1" dirty="0" smtClean="0"/>
              <a:t>Избегайте крайностей: давать полную свободу так же неверно, как и категорически запрещать;</a:t>
            </a:r>
          </a:p>
          <a:p>
            <a:pPr algn="just"/>
            <a:r>
              <a:rPr lang="ru-RU" dirty="0" smtClean="0"/>
              <a:t>Помните, ребенок может не сразу вас послушать и вовсе не должен беспрекословно следовать вашим советам.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2296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Счастливая семья – пример для окружающих!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72098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ctr">
              <a:buNone/>
            </a:pP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 за внимание!</a:t>
            </a:r>
            <a:endParaRPr lang="ru-RU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050" name="Picture 2" descr="http://elenaprogonova.ru/wp-content/uploads/2014/08/9847219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714488"/>
            <a:ext cx="5508887" cy="37385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57166"/>
            <a:ext cx="8643998" cy="614366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>
                <a:hlinkClick r:id="rId2"/>
              </a:rPr>
              <a:t>Изображения:</a:t>
            </a:r>
          </a:p>
          <a:p>
            <a:pPr>
              <a:buNone/>
            </a:pPr>
            <a:r>
              <a:rPr lang="ru-RU" dirty="0" smtClean="0">
                <a:hlinkClick r:id="rId2"/>
              </a:rPr>
              <a:t>Слайд 2: 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http://dlyamamipap.ru/wp-content/uploads/2014/10/1355062491_rebenok-i-roditel_21.jpg</a:t>
            </a:r>
            <a:r>
              <a:rPr lang="ru-RU" dirty="0" smtClean="0">
                <a:hlinkClick r:id="rId2"/>
              </a:rPr>
              <a:t>;</a:t>
            </a:r>
          </a:p>
          <a:p>
            <a:pPr>
              <a:buNone/>
            </a:pPr>
            <a:r>
              <a:rPr lang="ru-RU" dirty="0" smtClean="0">
                <a:hlinkClick r:id="rId2"/>
              </a:rPr>
              <a:t>Слайд 4: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http://www.recoverx.ru/wp-content/uploads/2011/01/12_01_001.jpg</a:t>
            </a:r>
            <a:r>
              <a:rPr lang="ru-RU" dirty="0" smtClean="0">
                <a:hlinkClick r:id="rId2"/>
              </a:rPr>
              <a:t>;</a:t>
            </a:r>
          </a:p>
          <a:p>
            <a:pPr>
              <a:buNone/>
            </a:pPr>
            <a:r>
              <a:rPr lang="ru-RU" dirty="0" smtClean="0">
                <a:hlinkClick r:id="rId2"/>
              </a:rPr>
              <a:t>Слайд 5: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http://perluna.com.ua/wp-content/uploads/2010/08/orign6.jpg</a:t>
            </a:r>
            <a:r>
              <a:rPr lang="ru-RU" dirty="0" smtClean="0">
                <a:hlinkClick r:id="rId2"/>
              </a:rPr>
              <a:t>;</a:t>
            </a:r>
          </a:p>
          <a:p>
            <a:pPr>
              <a:buNone/>
            </a:pPr>
            <a:r>
              <a:rPr lang="ru-RU" dirty="0" smtClean="0">
                <a:hlinkClick r:id="rId2"/>
              </a:rPr>
              <a:t>Слайд 3,6,7,8,9,10:</a:t>
            </a:r>
          </a:p>
          <a:p>
            <a:r>
              <a:rPr lang="en-US" dirty="0" smtClean="0">
                <a:hlinkClick r:id="rId2"/>
              </a:rPr>
              <a:t>http://ya-ru.net/uploads/posts/2011-06/1307742094_baby-1.jpg</a:t>
            </a:r>
            <a:r>
              <a:rPr lang="ru-RU" dirty="0" smtClean="0">
                <a:hlinkClick r:id="rId2"/>
              </a:rPr>
              <a:t>;</a:t>
            </a:r>
          </a:p>
          <a:p>
            <a:r>
              <a:rPr lang="en-US" dirty="0" smtClean="0">
                <a:hlinkClick r:id="rId3"/>
              </a:rPr>
              <a:t>http://all4kid.net/wp-content/uploads/chtenie-skazok-detyam.jpg</a:t>
            </a:r>
            <a:r>
              <a:rPr lang="ru-RU" dirty="0" smtClean="0">
                <a:hlinkClick r:id="rId2"/>
              </a:rPr>
              <a:t>;</a:t>
            </a:r>
          </a:p>
          <a:p>
            <a:r>
              <a:rPr lang="en-US" dirty="0" smtClean="0">
                <a:hlinkClick r:id="rId4"/>
              </a:rPr>
              <a:t>http://stilnye-devchonki.ru/wp-content/uploads/2014/02/perexodnoy-vozrast_3.jpg</a:t>
            </a:r>
            <a:r>
              <a:rPr lang="ru-RU" dirty="0" smtClean="0">
                <a:hlinkClick r:id="rId2"/>
              </a:rPr>
              <a:t>;</a:t>
            </a:r>
          </a:p>
          <a:p>
            <a:r>
              <a:rPr lang="en-US" dirty="0" smtClean="0">
                <a:hlinkClick r:id="rId5"/>
              </a:rPr>
              <a:t>http://balmolod.ru/wp-content/uploads/2012/09/podrostok-i-semiya-640.jpg</a:t>
            </a:r>
            <a:r>
              <a:rPr lang="ru-RU" dirty="0" smtClean="0">
                <a:hlinkClick r:id="rId2"/>
              </a:rPr>
              <a:t>;</a:t>
            </a:r>
          </a:p>
          <a:p>
            <a:r>
              <a:rPr lang="en-US" dirty="0" smtClean="0">
                <a:hlinkClick r:id="rId6"/>
              </a:rPr>
              <a:t>http://cs416527.vk.me/v416527974/def/B9f6cXod4y4.jpg</a:t>
            </a:r>
            <a:r>
              <a:rPr lang="ru-RU" dirty="0" smtClean="0">
                <a:hlinkClick r:id="rId2"/>
              </a:rPr>
              <a:t>;</a:t>
            </a:r>
          </a:p>
          <a:p>
            <a:pPr>
              <a:buNone/>
            </a:pPr>
            <a:r>
              <a:rPr lang="ru-RU" dirty="0" smtClean="0">
                <a:hlinkClick r:id="rId2"/>
              </a:rPr>
              <a:t>Слайд 11:</a:t>
            </a:r>
          </a:p>
          <a:p>
            <a:r>
              <a:rPr lang="en-US" dirty="0" smtClean="0">
                <a:hlinkClick r:id="rId7"/>
              </a:rPr>
              <a:t>http://elenaprogonova.ru/wp-content/uploads/2014/08/98472198.jpg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57166"/>
            <a:ext cx="8643998" cy="6143668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>
              <a:hlinkClick r:id="rId2"/>
            </a:endParaRPr>
          </a:p>
          <a:p>
            <a:pPr>
              <a:buNone/>
            </a:pPr>
            <a:r>
              <a:rPr lang="ru-RU" dirty="0" smtClean="0">
                <a:hlinkClick r:id="rId2"/>
              </a:rPr>
              <a:t>Рекомендации родителям:</a:t>
            </a:r>
          </a:p>
          <a:p>
            <a:pPr>
              <a:buNone/>
            </a:pPr>
            <a:r>
              <a:rPr lang="ru-RU" sz="1600" dirty="0" smtClean="0">
                <a:hlinkClick r:id="rId3"/>
              </a:rPr>
              <a:t> https://www.google.ru/url?sa=t&amp;rct=j&amp;q=&amp;esrc=s&amp;source=web&amp;cd=7&amp;ved=0CEMQFjAG&amp;url=http%3A%2F%2Fcpmss48.ru%2Fsites%2Fdefault%2Ffiles%2Fdocs%2F%25D0%25A0%25D0%25B5%25D0%25BA%25D0%25BE%25D0%25BC%25D0%25B5%25D0%25BD%25D0%25B4%25D0%25B0%25D1%2586%25D0%25B8%25D0%25B8%2520%25D1%2580%25D0%25BE%25D0%25B4%25D0%25B8%25D1%2582%25D0%25B5%25D0%25BB%25D1%258F%25D0%25BC.doc&amp;ei=ZFZSVPyFAeXnyQP5y4HoDw&amp;usg=AFQjCNFhY7SU61CVHHfkvZ67-4Js7Zz5fg&amp;bvm=bv.78597519,d.bGQ&amp;cad=rjt</a:t>
            </a:r>
            <a:endParaRPr lang="ru-RU" sz="1600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ttp://dlyamamipap.ru/wp-content/uploads/2014/10/1355062491_rebenok-i-roditel_21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57158" y="285728"/>
            <a:ext cx="8501122" cy="6375843"/>
          </a:xfrm>
          <a:prstGeom prst="rect">
            <a:avLst/>
          </a:prstGeom>
          <a:ln>
            <a:noFill/>
          </a:ln>
          <a:effectLst>
            <a:softEdge rad="635000"/>
          </a:effec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Непонимание между родителями и детьми:</a:t>
            </a:r>
            <a:endParaRPr lang="ru-RU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935480"/>
            <a:ext cx="8643998" cy="4389120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Недоверие детей к родителям          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закрытость ребенка;</a:t>
            </a:r>
          </a:p>
          <a:p>
            <a:r>
              <a:rPr lang="ru-RU" dirty="0" smtClean="0"/>
              <a:t>Запреты, требования, указы          </a:t>
            </a:r>
          </a:p>
          <a:p>
            <a:pPr>
              <a:buNone/>
            </a:pPr>
            <a:r>
              <a:rPr lang="ru-RU" dirty="0" smtClean="0"/>
              <a:t>                                                      конфликты, ссоры, обиды;</a:t>
            </a:r>
          </a:p>
          <a:p>
            <a:r>
              <a:rPr lang="ru-RU" dirty="0" smtClean="0"/>
              <a:t>Отсутствие взаимопонимания          </a:t>
            </a:r>
          </a:p>
          <a:p>
            <a:pPr>
              <a:buNone/>
            </a:pPr>
            <a:r>
              <a:rPr lang="ru-RU" dirty="0" smtClean="0"/>
              <a:t>                                                 подавленность, уход из дома.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sp>
        <p:nvSpPr>
          <p:cNvPr id="4" name="Стрелка вправо 3"/>
          <p:cNvSpPr/>
          <p:nvPr/>
        </p:nvSpPr>
        <p:spPr>
          <a:xfrm>
            <a:off x="5000628" y="2857496"/>
            <a:ext cx="549780" cy="2703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4214810" y="3786190"/>
            <a:ext cx="549780" cy="2703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3571868" y="4786322"/>
            <a:ext cx="549780" cy="2703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http://balmolod.ru/wp-content/uploads/2012/09/podrostok-i-semiya-640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214282" y="500042"/>
            <a:ext cx="8693300" cy="5786478"/>
          </a:xfrm>
          <a:prstGeom prst="rect">
            <a:avLst/>
          </a:prstGeom>
          <a:ln>
            <a:noFill/>
          </a:ln>
          <a:effectLst>
            <a:softEdge rad="635000"/>
          </a:effec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642918"/>
            <a:ext cx="8572560" cy="191855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Причины, приводящие к недопонимаю между родителями и детьми:</a:t>
            </a: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643182"/>
            <a:ext cx="8715436" cy="3681418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Излишний страх родителей за ребенка;</a:t>
            </a:r>
          </a:p>
          <a:p>
            <a:r>
              <a:rPr lang="ru-RU" b="1" dirty="0" smtClean="0"/>
              <a:t>Излишняя забота родителей о своих детях;</a:t>
            </a:r>
          </a:p>
          <a:p>
            <a:r>
              <a:rPr lang="ru-RU" b="1" dirty="0" smtClean="0"/>
              <a:t>Неуважение к мнению ребенка;</a:t>
            </a:r>
          </a:p>
          <a:p>
            <a:r>
              <a:rPr lang="ru-RU" b="1" dirty="0" smtClean="0"/>
              <a:t>Недостаточное  проявление внимания ребенку;</a:t>
            </a:r>
          </a:p>
          <a:p>
            <a:r>
              <a:rPr lang="ru-RU" b="1" dirty="0" smtClean="0"/>
              <a:t>Отсутствие доверительных отношений;</a:t>
            </a:r>
          </a:p>
          <a:p>
            <a:r>
              <a:rPr lang="ru-RU" b="1" dirty="0" smtClean="0"/>
              <a:t>Завышенные требования, предъявляемые ребенку;</a:t>
            </a:r>
          </a:p>
          <a:p>
            <a:r>
              <a:rPr lang="ru-RU" b="1" dirty="0" smtClean="0"/>
              <a:t>Навязанные интересы, интересы не соответствующие возрасту.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recoverx.ru/wp-content/uploads/2011/01/12_01_001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57158" y="428604"/>
            <a:ext cx="8349893" cy="5715040"/>
          </a:xfrm>
          <a:prstGeom prst="rect">
            <a:avLst/>
          </a:prstGeom>
          <a:ln>
            <a:noFill/>
          </a:ln>
          <a:effectLst>
            <a:softEdge rad="635000"/>
          </a:effec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71472" y="500042"/>
            <a:ext cx="8229600" cy="796086"/>
          </a:xfrm>
        </p:spPr>
        <p:txBody>
          <a:bodyPr>
            <a:normAutofit fontScale="90000"/>
          </a:bodyPr>
          <a:lstStyle/>
          <a:p>
            <a:pPr algn="ctr">
              <a:spcBef>
                <a:spcPct val="50000"/>
              </a:spcBef>
            </a:pPr>
            <a:r>
              <a:rPr lang="ru-RU" sz="5400" dirty="0" smtClean="0">
                <a:solidFill>
                  <a:srgbClr val="FF0000"/>
                </a:solidFill>
              </a:rPr>
              <a:t/>
            </a:r>
            <a:br>
              <a:rPr lang="ru-RU" sz="5400" dirty="0" smtClean="0">
                <a:solidFill>
                  <a:srgbClr val="FF0000"/>
                </a:solidFill>
              </a:rPr>
            </a:br>
            <a:r>
              <a:rPr lang="ru-RU" sz="5400" dirty="0" smtClean="0">
                <a:solidFill>
                  <a:srgbClr val="FF0000"/>
                </a:solidFill>
              </a:rPr>
              <a:t/>
            </a:r>
            <a:br>
              <a:rPr lang="ru-RU" sz="5400" dirty="0" smtClean="0">
                <a:solidFill>
                  <a:srgbClr val="FF0000"/>
                </a:solidFill>
              </a:rPr>
            </a:br>
            <a:r>
              <a:rPr lang="ru-RU" sz="5400" dirty="0" smtClean="0">
                <a:solidFill>
                  <a:srgbClr val="FF0000"/>
                </a:solidFill>
              </a:rPr>
              <a:t/>
            </a:r>
            <a:br>
              <a:rPr lang="ru-RU" sz="5400" dirty="0" smtClean="0">
                <a:solidFill>
                  <a:srgbClr val="FF0000"/>
                </a:solidFill>
              </a:rPr>
            </a:br>
            <a:r>
              <a:rPr lang="ru-RU" sz="5400" dirty="0" smtClean="0">
                <a:solidFill>
                  <a:srgbClr val="FF0000"/>
                </a:solidFill>
              </a:rPr>
              <a:t/>
            </a:r>
            <a:br>
              <a:rPr lang="ru-RU" sz="5400" dirty="0" smtClean="0">
                <a:solidFill>
                  <a:srgbClr val="FF0000"/>
                </a:solidFill>
              </a:rPr>
            </a:br>
            <a:r>
              <a:rPr lang="ru-RU" sz="5400" dirty="0" smtClean="0">
                <a:solidFill>
                  <a:srgbClr val="FF0000"/>
                </a:solidFill>
              </a:rPr>
              <a:t/>
            </a:r>
            <a:br>
              <a:rPr lang="ru-RU" sz="5400" dirty="0" smtClean="0">
                <a:solidFill>
                  <a:srgbClr val="FF0000"/>
                </a:solidFill>
              </a:rPr>
            </a:br>
            <a:r>
              <a:rPr lang="ru-RU" sz="5400" dirty="0" smtClean="0">
                <a:solidFill>
                  <a:srgbClr val="FF0000"/>
                </a:solidFill>
              </a:rPr>
              <a:t/>
            </a:r>
            <a:br>
              <a:rPr lang="ru-RU" sz="5400" dirty="0" smtClean="0">
                <a:solidFill>
                  <a:srgbClr val="FF0000"/>
                </a:solidFill>
              </a:rPr>
            </a:br>
            <a:r>
              <a:rPr lang="ru-RU" sz="5400" dirty="0" smtClean="0">
                <a:solidFill>
                  <a:srgbClr val="FF0000"/>
                </a:solidFill>
              </a:rPr>
              <a:t/>
            </a:r>
            <a:br>
              <a:rPr lang="ru-RU" sz="5400" dirty="0" smtClean="0">
                <a:solidFill>
                  <a:srgbClr val="FF0000"/>
                </a:solidFill>
              </a:rPr>
            </a:br>
            <a:r>
              <a:rPr lang="ru-RU" sz="5400" dirty="0" smtClean="0">
                <a:solidFill>
                  <a:srgbClr val="FF0000"/>
                </a:solidFill>
              </a:rPr>
              <a:t/>
            </a:r>
            <a:br>
              <a:rPr lang="ru-RU" sz="5400" dirty="0" smtClean="0">
                <a:solidFill>
                  <a:srgbClr val="FF0000"/>
                </a:solidFill>
              </a:rPr>
            </a:br>
            <a:r>
              <a:rPr lang="ru-RU" sz="5400" dirty="0" smtClean="0">
                <a:solidFill>
                  <a:srgbClr val="FF0000"/>
                </a:solidFill>
              </a:rPr>
              <a:t/>
            </a:r>
            <a:br>
              <a:rPr lang="ru-RU" sz="5400" dirty="0" smtClean="0">
                <a:solidFill>
                  <a:srgbClr val="FF0000"/>
                </a:solidFill>
              </a:rPr>
            </a:br>
            <a:r>
              <a:rPr lang="ru-RU" sz="5400" dirty="0" smtClean="0">
                <a:solidFill>
                  <a:srgbClr val="FF0000"/>
                </a:solidFill>
              </a:rPr>
              <a:t/>
            </a:r>
            <a:br>
              <a:rPr lang="ru-RU" sz="5400" dirty="0" smtClean="0">
                <a:solidFill>
                  <a:srgbClr val="FF0000"/>
                </a:solidFill>
              </a:rPr>
            </a:br>
            <a:r>
              <a:rPr lang="ru-RU" sz="5400" dirty="0" smtClean="0">
                <a:solidFill>
                  <a:srgbClr val="FF0000"/>
                </a:solidFill>
              </a:rPr>
              <a:t/>
            </a:r>
            <a:br>
              <a:rPr lang="ru-RU" sz="5400" dirty="0" smtClean="0">
                <a:solidFill>
                  <a:srgbClr val="FF0000"/>
                </a:solidFill>
              </a:rPr>
            </a:br>
            <a:r>
              <a:rPr lang="ru-RU" sz="5400" dirty="0" smtClean="0">
                <a:solidFill>
                  <a:srgbClr val="FF0000"/>
                </a:solidFill>
              </a:rPr>
              <a:t/>
            </a:r>
            <a:br>
              <a:rPr lang="ru-RU" sz="5400" dirty="0" smtClean="0">
                <a:solidFill>
                  <a:srgbClr val="FF0000"/>
                </a:solidFill>
              </a:rPr>
            </a:br>
            <a:r>
              <a:rPr lang="ru-RU" sz="5400" dirty="0" smtClean="0">
                <a:solidFill>
                  <a:srgbClr val="FF0000"/>
                </a:solidFill>
              </a:rPr>
              <a:t/>
            </a:r>
            <a:br>
              <a:rPr lang="ru-RU" sz="5400" dirty="0" smtClean="0">
                <a:solidFill>
                  <a:srgbClr val="FF0000"/>
                </a:solidFill>
              </a:rPr>
            </a:br>
            <a:r>
              <a:rPr lang="ru-RU" sz="5400" b="1" dirty="0" smtClean="0">
                <a:solidFill>
                  <a:srgbClr val="FF0000"/>
                </a:solidFill>
              </a:rPr>
              <a:t>Давайте задумаемся: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572032"/>
          </a:xfrm>
        </p:spPr>
        <p:txBody>
          <a:bodyPr>
            <a:normAutofit lnSpcReduction="10000"/>
          </a:bodyPr>
          <a:lstStyle/>
          <a:p>
            <a:r>
              <a:rPr lang="ru-RU" b="1" i="1" dirty="0" smtClean="0"/>
              <a:t>Давно ли вы разговаривали со своим ребенком по душам?</a:t>
            </a:r>
            <a:endParaRPr lang="ru-RU" b="1" dirty="0" smtClean="0"/>
          </a:p>
          <a:p>
            <a:r>
              <a:rPr lang="ru-RU" b="1" i="1" dirty="0" smtClean="0"/>
              <a:t>Есть ли у вас общие с ребенком интересы?</a:t>
            </a:r>
            <a:endParaRPr lang="ru-RU" b="1" dirty="0" smtClean="0"/>
          </a:p>
          <a:p>
            <a:r>
              <a:rPr lang="ru-RU" b="1" i="1" dirty="0" smtClean="0"/>
              <a:t>Часто ли вы с ребенком заняты общим, интересным для него делом?</a:t>
            </a:r>
            <a:endParaRPr lang="ru-RU" b="1" dirty="0" smtClean="0"/>
          </a:p>
          <a:p>
            <a:r>
              <a:rPr lang="ru-RU" b="1" i="1" dirty="0" smtClean="0"/>
              <a:t>Может ли ваш ребенок доверить вам секрет?</a:t>
            </a:r>
            <a:endParaRPr lang="ru-RU" b="1" dirty="0" smtClean="0"/>
          </a:p>
          <a:p>
            <a:r>
              <a:rPr lang="ru-RU" b="1" i="1" dirty="0" smtClean="0"/>
              <a:t>Можете ли вы назвать свои взаимоотношения с ребенком доверительными и доброжелательными?</a:t>
            </a:r>
            <a:endParaRPr lang="ru-RU" b="1" dirty="0" smtClean="0"/>
          </a:p>
          <a:p>
            <a:r>
              <a:rPr lang="ru-RU" b="1" i="1" dirty="0" smtClean="0"/>
              <a:t>Обращается ли ваш ребенок к вам за помощью в трудные для него минуты?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erluna.com.ua/wp-content/uploads/2010/08/orign6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85720" y="642918"/>
            <a:ext cx="8610624" cy="5717993"/>
          </a:xfrm>
          <a:prstGeom prst="rect">
            <a:avLst/>
          </a:prstGeom>
          <a:ln>
            <a:noFill/>
          </a:ln>
          <a:effectLst>
            <a:softEdge rad="6350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204170"/>
          </a:xfrm>
        </p:spPr>
        <p:txBody>
          <a:bodyPr>
            <a:noAutofit/>
          </a:bodyPr>
          <a:lstStyle/>
          <a:p>
            <a:pPr algn="ctr"/>
            <a:r>
              <a:rPr lang="ru-RU" sz="4900" b="1" dirty="0" smtClean="0">
                <a:solidFill>
                  <a:srgbClr val="FF0000"/>
                </a:solidFill>
              </a:rPr>
              <a:t>Как часто мы поступаем следующим образом: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935480"/>
            <a:ext cx="8501122" cy="4565354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- Мам, давай вместе поиграем... - Ой, я так устала, давай завтра!</a:t>
            </a:r>
          </a:p>
          <a:p>
            <a:r>
              <a:rPr lang="ru-RU" sz="2400" b="1" dirty="0" smtClean="0"/>
              <a:t>- Мам, посмотри что я нарисовал...  - Видишь я занята, давай потом!</a:t>
            </a:r>
          </a:p>
          <a:p>
            <a:r>
              <a:rPr lang="ru-RU" sz="2400" b="1" dirty="0" smtClean="0"/>
              <a:t>- Папа, помоги сделать...  - Я занят!</a:t>
            </a:r>
          </a:p>
          <a:p>
            <a:r>
              <a:rPr lang="ru-RU" sz="2400" b="1" dirty="0" smtClean="0"/>
              <a:t>- Мама иди сюда, я хочу тебе показать...  - Ну что там ещё! Я так устала...</a:t>
            </a:r>
          </a:p>
          <a:p>
            <a:r>
              <a:rPr lang="ru-RU" sz="2400" b="1" dirty="0" smtClean="0"/>
              <a:t>- Можно я позову друзей в гости? - Ты что? Убирать ты не хочешь, а друзей приглашаешь! Потом мне убирать после вас?</a:t>
            </a:r>
          </a:p>
          <a:p>
            <a:pPr algn="ctr"/>
            <a:r>
              <a:rPr lang="ru-RU" sz="2400" b="1" dirty="0" smtClean="0"/>
              <a:t>И т.п.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Учет возрастных интересов:</a:t>
            </a:r>
          </a:p>
        </p:txBody>
      </p:sp>
      <p:pic>
        <p:nvPicPr>
          <p:cNvPr id="4" name="Picture 2" descr="http://ya-ru.net/uploads/posts/2011-06/1307742094_baby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357298"/>
            <a:ext cx="3048000" cy="2343150"/>
          </a:xfrm>
          <a:prstGeom prst="rect">
            <a:avLst/>
          </a:prstGeom>
          <a:noFill/>
        </p:spPr>
      </p:pic>
      <p:pic>
        <p:nvPicPr>
          <p:cNvPr id="19458" name="Picture 2" descr="http://all4kid.net/wp-content/uploads/chtenie-skazok-detya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1428736"/>
            <a:ext cx="2581272" cy="2450575"/>
          </a:xfrm>
          <a:prstGeom prst="rect">
            <a:avLst/>
          </a:prstGeom>
          <a:noFill/>
        </p:spPr>
      </p:pic>
      <p:pic>
        <p:nvPicPr>
          <p:cNvPr id="19460" name="Picture 4" descr="http://stilnye-devchonki.ru/wp-content/uploads/2014/02/perexodnoy-vozrast_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1428736"/>
            <a:ext cx="2857500" cy="2314575"/>
          </a:xfrm>
          <a:prstGeom prst="rect">
            <a:avLst/>
          </a:prstGeom>
          <a:noFill/>
        </p:spPr>
      </p:pic>
      <p:pic>
        <p:nvPicPr>
          <p:cNvPr id="19462" name="Picture 6" descr="http://cs416527.vk.me/v416527974/def/B9f6cXod4y4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86380" y="4071942"/>
            <a:ext cx="3183460" cy="2124064"/>
          </a:xfrm>
          <a:prstGeom prst="rect">
            <a:avLst/>
          </a:prstGeom>
          <a:noFill/>
        </p:spPr>
      </p:pic>
      <p:pic>
        <p:nvPicPr>
          <p:cNvPr id="19464" name="Picture 8" descr="http://balmolod.ru/wp-content/uploads/2012/09/podrostok-i-semiya-640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28728" y="4071942"/>
            <a:ext cx="3305594" cy="22002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all4kid.net/wp-content/uploads/chtenie-skazok-detyam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728" y="285728"/>
            <a:ext cx="6500858" cy="6171701"/>
          </a:xfrm>
          <a:prstGeom prst="rect">
            <a:avLst/>
          </a:prstGeom>
          <a:ln>
            <a:noFill/>
          </a:ln>
          <a:effectLst>
            <a:softEdge rad="6350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510334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Станьте ребенку другом!</a:t>
            </a:r>
            <a:endParaRPr lang="ru-RU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14353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smtClean="0"/>
              <a:t>Придумайте совместные занятия с ребенком: прогулки, настольные игры, часы общения и.т.д.;</a:t>
            </a:r>
          </a:p>
          <a:p>
            <a:pPr algn="just"/>
            <a:r>
              <a:rPr lang="ru-RU" dirty="0" smtClean="0"/>
              <a:t>Создайте вместе коллаж на тему «Мои мечты», «Моё счастливое будущее» и др.;</a:t>
            </a:r>
          </a:p>
          <a:p>
            <a:pPr algn="just"/>
            <a:r>
              <a:rPr lang="ru-RU" b="1" dirty="0" smtClean="0"/>
              <a:t>Помогайте ребенку в подготовке домашних заданий, ведь кроме вас ему не к кому обратиться при возникновении вопросов и трудностей;</a:t>
            </a:r>
          </a:p>
          <a:p>
            <a:pPr algn="just"/>
            <a:r>
              <a:rPr lang="ru-RU" dirty="0" smtClean="0"/>
              <a:t>Объясняйте ребенку свои действия, связанные с запретами;</a:t>
            </a:r>
          </a:p>
          <a:p>
            <a:pPr algn="just"/>
            <a:r>
              <a:rPr lang="ru-RU" b="1" dirty="0" smtClean="0"/>
              <a:t>Избегайте фраз, принижающие достоинство ребенка: «ты ещё маленький», «ты не сможешь» и.т.п.;</a:t>
            </a:r>
          </a:p>
          <a:p>
            <a:pPr algn="just"/>
            <a:r>
              <a:rPr lang="ru-RU" dirty="0" smtClean="0"/>
              <a:t>Не сравнивайте ребенка с другими, ведь то, что могут одни, не могут другие. Каждый ребенок индивидуален и имеет свои особенности отличающие его от других.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://cs416527.vk.me/v416527974/def/B9f6cXod4y4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85720" y="500042"/>
            <a:ext cx="8568304" cy="5716933"/>
          </a:xfrm>
          <a:prstGeom prst="rect">
            <a:avLst/>
          </a:prstGeom>
          <a:ln>
            <a:noFill/>
          </a:ln>
          <a:effectLst>
            <a:softEdge rad="6350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510334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Будьте терпимее к ребенку!</a:t>
            </a:r>
            <a:endParaRPr lang="ru-RU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143536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/>
              <a:t>Внимательно выслушайте ребенка, даже если его поступок вас категорически не устраивает или противоречит вашим убеждениям;</a:t>
            </a:r>
          </a:p>
          <a:p>
            <a:pPr algn="just"/>
            <a:r>
              <a:rPr lang="ru-RU" dirty="0" smtClean="0"/>
              <a:t>Четко формулируйте причину своего недовольства, употребляя выражения: "постарайся в следующий раз так не поступать", "пожалуйста, предупреждай меня если задерживаешься", "меня это беспокоит", и т.п. </a:t>
            </a:r>
          </a:p>
          <a:p>
            <a:pPr algn="just"/>
            <a:r>
              <a:rPr lang="ru-RU" b="1" dirty="0" smtClean="0"/>
              <a:t>Сформулируйте четко, чего вы ждете от ребенка. Ребенок должен знать и понимать, почему его наказывают за тот или иной поступок;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stilnye-devchonki.ru/wp-content/uploads/2014/02/perexodnoy-vozrast_3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14348" y="285728"/>
            <a:ext cx="7715304" cy="6249396"/>
          </a:xfrm>
          <a:prstGeom prst="rect">
            <a:avLst/>
          </a:prstGeom>
          <a:ln>
            <a:noFill/>
          </a:ln>
          <a:effectLst>
            <a:softEdge rad="6350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510334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Рекомендации родителям:</a:t>
            </a:r>
            <a:endParaRPr lang="ru-RU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143536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/>
              <a:t>Установите правила в семье, но в таком случает следите за тем, чтобы правила распространялись на всех членов;</a:t>
            </a:r>
          </a:p>
          <a:p>
            <a:pPr algn="just"/>
            <a:r>
              <a:rPr lang="ru-RU" dirty="0" smtClean="0"/>
              <a:t>Если у ребенка</a:t>
            </a:r>
            <a:r>
              <a:rPr lang="ru-RU" b="1" dirty="0" smtClean="0"/>
              <a:t> </a:t>
            </a:r>
            <a:r>
              <a:rPr lang="ru-RU" dirty="0" smtClean="0"/>
              <a:t>нет</a:t>
            </a:r>
            <a:r>
              <a:rPr lang="ru-RU" b="1" dirty="0" smtClean="0"/>
              <a:t> </a:t>
            </a:r>
            <a:r>
              <a:rPr lang="ru-RU" dirty="0" smtClean="0"/>
              <a:t>увлечений, помогите ему его найти, поговорите с ним, чем ему интересно заниматься;</a:t>
            </a:r>
          </a:p>
          <a:p>
            <a:pPr algn="just"/>
            <a:r>
              <a:rPr lang="ru-RU" b="1" dirty="0" smtClean="0"/>
              <a:t>Цените моменты откровенности своих детей, искренне интересуйтесь его проблемами;</a:t>
            </a:r>
          </a:p>
          <a:p>
            <a:pPr algn="just"/>
            <a:r>
              <a:rPr lang="ru-RU" dirty="0" smtClean="0"/>
              <a:t>Общайтесь с ребенком на равных;</a:t>
            </a:r>
          </a:p>
          <a:p>
            <a:pPr algn="just"/>
            <a:r>
              <a:rPr lang="ru-RU" b="1" dirty="0" smtClean="0"/>
              <a:t>Уважайте потребность ребенка в уединении, в личной жизни;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240</TotalTime>
  <Words>668</Words>
  <PresentationFormat>Экран (4:3)</PresentationFormat>
  <Paragraphs>94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   Родительское собрание «Предотвращение отчужденности между родителями и детьми».</vt:lpstr>
      <vt:lpstr>Непонимание между родителями и детьми:</vt:lpstr>
      <vt:lpstr>Причины, приводящие к недопонимаю между родителями и детьми:</vt:lpstr>
      <vt:lpstr>             Давайте задумаемся:</vt:lpstr>
      <vt:lpstr>Как часто мы поступаем следующим образом:</vt:lpstr>
      <vt:lpstr>Учет возрастных интересов:</vt:lpstr>
      <vt:lpstr>Станьте ребенку другом!</vt:lpstr>
      <vt:lpstr>Будьте терпимее к ребенку!</vt:lpstr>
      <vt:lpstr>Рекомендации родителям:</vt:lpstr>
      <vt:lpstr>Рекомендации родителям:</vt:lpstr>
      <vt:lpstr>Счастливая семья – пример для окружающих!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 «Предотвращение отчужденности между родителями и детьми».</dc:title>
  <dc:creator>Светлана</dc:creator>
  <cp:lastModifiedBy>Admin</cp:lastModifiedBy>
  <cp:revision>39</cp:revision>
  <dcterms:created xsi:type="dcterms:W3CDTF">2014-10-31T05:20:15Z</dcterms:created>
  <dcterms:modified xsi:type="dcterms:W3CDTF">2015-11-12T17:29:13Z</dcterms:modified>
</cp:coreProperties>
</file>