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E7371-2297-45E3-9676-77F843E1A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9057B-7B9F-44E1-9ACA-738BFBBAD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37C38-34A8-4877-A08B-DFC28739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AC2CE-EE39-4CEA-8FAA-8A381C77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E27BC-3354-4942-B5EF-8E516596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1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9530A-4A09-421D-BD9C-4E5C8BBA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76B6E4-DB9E-4F2F-820B-529A0120D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B3F7D-6712-4FDE-8AB1-A9021900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6024E-02B5-4018-80B0-CB32DC73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4E588-9CD9-4196-AC21-059DD829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12F8EF-8F93-4240-88C8-8E68DCA89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63DEA8-F050-4B01-B289-35E0389F3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5295F-854C-4E46-8968-7B71DA25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C3BA9-9293-4A68-A064-0E297AE7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FBB4F-FA03-4B05-B323-B72E62C9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29A3A-9FEC-4F0B-9753-C3A8BEDE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676FE9-DF49-407A-B157-AE8B53DDF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36D66-8965-4098-B276-2A16317D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5E3D1-7135-4033-8B1F-4F418388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4B7A2-A1BC-4DB2-8E10-E26EA0D5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9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C9E15-C412-47F3-8DAA-126BDE84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EE1DB-119C-4C13-B62C-8995011E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914A9-B4F8-41D6-A666-6DEBE5BC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8E623-DE5A-48B0-843F-5A062FB7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56753-BB3E-4CCC-A1FE-F31D47F2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4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A5D96-F8FA-4EBF-8B7B-60CE6DB8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660E9-05D3-4B8E-BAEE-3FB7FB701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A6CBE-ED5D-4C12-8C03-5AC57192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A80D7F-0179-4D50-9FFA-D49194B1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781E0-8CA4-4B67-987C-DF25FAEB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73238E-0D5B-4EC0-AFD9-6814FA79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3A262-797D-429A-8FE5-0AB9716F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67FB8-20D9-42B3-8B79-E621F53F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FB67A-24DD-4CEE-B247-3BF70E83C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B85FF-1617-4F40-8118-B3053C7FD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2A33E-C789-4852-A7DB-80C165CB8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8CB75-8C42-4767-9FE6-44422B8B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2E919-9F8E-4589-ABC3-2F34E756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BA0BCE-BFC8-4BB6-8B59-2DC9B878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2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4F2ED-BD96-4990-8795-C9C08334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5D5EDE-40D0-4D19-839D-7DA80871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A5B884-6F42-4A52-BCF3-0A282375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9FBE56-7956-4B3C-908B-39D0243A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2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E1793A-230E-43EF-90CC-D229B29E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0855E1-7FF8-444C-B140-7F4DB108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4D606C-CB7B-49C4-B519-AEC076C0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3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BBDB9-45CC-4A65-95C7-1B713DEA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1BC18-5234-4E29-A966-3255FE29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8357A-510D-41FE-864A-3705C1C0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5B5BC2-1475-4295-A801-17C7CEDC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84584-0071-4DE0-AD48-F51CA844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41F8C-367E-4224-BE0E-54DD9B57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5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20E57-BE4B-45A1-B4AB-03E47C87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8802C2-54D4-4E6C-9FE5-262C20BD1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5C5D2F-6E5F-40DC-B5FF-1808A9489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B900BF-9803-44AA-B2C9-B7CAEDA4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1BDE08-FB0B-42E8-AF6B-2CA1DC2D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D1A17D-9D95-4D75-965E-4CB4EF61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8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545E1-3261-4722-8416-EC15477B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2962F-F43E-45B9-815B-AF8396E32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AA055-3940-49DD-8B20-61851E4EF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B203-A4CF-4432-B1B1-8DA56192C85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844CE-41A8-46E3-9679-B3EADF1A6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F54FA-C15E-4CA7-99DC-A0ABA008F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0AF7-69EE-420D-B792-21BCE59C1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77739/f478ea356c1548d670845f822aee163032b41a57/#dst100656" TargetMode="External"/><Relationship Id="rId2" Type="http://schemas.openxmlformats.org/officeDocument/2006/relationships/hyperlink" Target="http://www.consultant.ru/document/cons_doc_LAW_370219/bb9e97fad9d14ac66df4b6e67c453d1be3b77b4c/#dst10012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0635E-CBF8-4C61-8ED7-6B93DD81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85" y="-5240"/>
            <a:ext cx="5189830" cy="68632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72E01F-8D6E-4305-84EB-280A638EA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12" y="2541181"/>
            <a:ext cx="3239387" cy="24295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7BF246-894F-44BB-AC6A-5CB002226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6" y="2514601"/>
            <a:ext cx="2865473" cy="245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8423D-5952-4AE4-84C2-7DE5DA98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КАК МОЖНО ОПРЕДЕЛИТЬ ВИРУС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79B2DD-6E88-4ED1-A26B-37802FC0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504"/>
            <a:ext cx="10515600" cy="481145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На сегодняшний день существуют </a:t>
            </a:r>
            <a:r>
              <a:rPr lang="ru-RU" i="1" u="sng" dirty="0"/>
              <a:t>новые комбинированные тест-системы четвертого поколения,</a:t>
            </a:r>
            <a:r>
              <a:rPr lang="ru-RU" i="1" dirty="0"/>
              <a:t> </a:t>
            </a:r>
            <a:r>
              <a:rPr lang="ru-RU" dirty="0"/>
              <a:t>которые показывают точный результат уже </a:t>
            </a:r>
            <a:r>
              <a:rPr lang="ru-RU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через две недели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/>
              <a:t>с момента попадания вируса в организм. При этом исследовании выявляют </a:t>
            </a:r>
            <a:r>
              <a:rPr lang="ru-RU" b="1" i="1" dirty="0"/>
              <a:t>антиген Р24 ВИЧ – белок вирусного </a:t>
            </a:r>
            <a:r>
              <a:rPr lang="ru-RU" b="1" i="1" dirty="0" err="1"/>
              <a:t>капсида</a:t>
            </a:r>
            <a:r>
              <a:rPr lang="ru-RU" b="1" dirty="0"/>
              <a:t> </a:t>
            </a:r>
            <a:r>
              <a:rPr lang="ru-RU" dirty="0"/>
              <a:t>(внешней оболочки вируса).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ТОЧНОСТЬ РЕЗУЛЬТАТА ЗАВИСИТ ОТ ПОДГОТОВКИ К СДАЧЕ АНАЛИЗА:</a:t>
            </a: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/>
              <a:t>· </a:t>
            </a:r>
            <a:r>
              <a:rPr lang="ru-RU" i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за 24 часа исключить </a:t>
            </a:r>
            <a:r>
              <a:rPr lang="ru-RU" dirty="0"/>
              <a:t>из рациона все жирные, жареные и копченые продукты;</a:t>
            </a:r>
          </a:p>
          <a:p>
            <a:pPr marL="0" indent="0">
              <a:buNone/>
            </a:pPr>
            <a:r>
              <a:rPr lang="ru-RU" dirty="0"/>
              <a:t>· исключить прием алкоголя и энергетических напитков;</a:t>
            </a:r>
          </a:p>
          <a:p>
            <a:pPr marL="0" indent="0">
              <a:buNone/>
            </a:pPr>
            <a:r>
              <a:rPr lang="ru-RU" dirty="0"/>
              <a:t>· если Вы болеете инфекционными и аутоиммунными заболеваниями (сообщить перед сдачей крови). </a:t>
            </a:r>
          </a:p>
        </p:txBody>
      </p:sp>
    </p:spTree>
    <p:extLst>
      <p:ext uri="{BB962C8B-B14F-4D97-AF65-F5344CB8AC3E}">
        <p14:creationId xmlns:p14="http://schemas.microsoft.com/office/powerpoint/2010/main" val="373165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15BE9-B5E3-4C3E-927F-3056A2DBA52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cap="all" dirty="0"/>
              <a:t>Методы определения  ВИЧ-инфекции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66F39-7925-456F-9F32-5ACCF3C929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· 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Тест ИФА 4 поколения</a:t>
            </a:r>
            <a:r>
              <a:rPr lang="ru-RU" b="1" dirty="0"/>
              <a:t>—</a:t>
            </a:r>
            <a:r>
              <a:rPr lang="ru-RU" dirty="0"/>
              <a:t>иммуноферментный анализ, делающийся с применением особого фермента для определения количественно-качественного состава соединений в крови—</a:t>
            </a:r>
            <a:r>
              <a:rPr lang="ru-RU" i="1" dirty="0"/>
              <a:t>специфическая реакция антиген-антитело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· 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ПЦР тест</a:t>
            </a:r>
            <a:r>
              <a:rPr lang="ru-RU" b="1" dirty="0"/>
              <a:t>—</a:t>
            </a:r>
            <a:r>
              <a:rPr lang="ru-RU" dirty="0"/>
              <a:t>выявляет генетический материал вируса с высокой точностью от 1 до 4 недель. Его часто используют для ранней диагностики ВИЧ-инфекции у детей, рожденных от матерей с ВИЧ;</a:t>
            </a:r>
          </a:p>
          <a:p>
            <a:pPr marL="0" indent="0" algn="just">
              <a:buNone/>
            </a:pPr>
            <a:r>
              <a:rPr lang="ru-RU" dirty="0"/>
              <a:t>· 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Иммуноблот</a:t>
            </a:r>
            <a:r>
              <a:rPr lang="ru-RU" dirty="0"/>
              <a:t>—взятие образца ткани;</a:t>
            </a:r>
          </a:p>
          <a:p>
            <a:pPr marL="0" indent="0" algn="just">
              <a:buNone/>
            </a:pPr>
            <a:r>
              <a:rPr lang="ru-RU" dirty="0"/>
              <a:t>· 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Домашний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экпресс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- тест на ВИЧ</a:t>
            </a:r>
            <a:r>
              <a:rPr lang="ru-RU" dirty="0"/>
              <a:t>— одноразовая индивидуальная тест—система с реагентом.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DD157D-3C12-4968-8F06-BA733CB4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28" y="1838579"/>
            <a:ext cx="2718985" cy="20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25554C6-0CFF-4963-B983-AD96A0D5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2" y="4025709"/>
            <a:ext cx="2731259" cy="20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B85C30A-8C94-4D67-856C-8B4B4C11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4592"/>
            <a:ext cx="4632959" cy="25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299DE74-2E79-4A7F-AC84-138D6650E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37573" r="6133" b="30426"/>
          <a:stretch/>
        </p:blipFill>
        <p:spPr bwMode="auto">
          <a:xfrm>
            <a:off x="5495422" y="3600312"/>
            <a:ext cx="6160130" cy="221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FAAFA-22FD-44F7-8A2B-D1161F055DA5}"/>
              </a:ext>
            </a:extLst>
          </p:cNvPr>
          <p:cNvSpPr txBox="1"/>
          <p:nvPr/>
        </p:nvSpPr>
        <p:spPr>
          <a:xfrm>
            <a:off x="6362639" y="1307300"/>
            <a:ext cx="442569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solidFill>
                  <a:srgbClr val="FFFF00"/>
                </a:solidFill>
              </a:rPr>
              <a:t>Если делать тесты через взятие слюны для   хронически больных и беременных, то они будут                       ЛОЖНОПОЛОЖИТЕЛЬНЫЕ!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8D214-4B31-418F-B810-38D3AF5CB707}"/>
              </a:ext>
            </a:extLst>
          </p:cNvPr>
          <p:cNvSpPr txBox="1"/>
          <p:nvPr/>
        </p:nvSpPr>
        <p:spPr>
          <a:xfrm>
            <a:off x="195072" y="2723090"/>
            <a:ext cx="4852415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Последовательность действий при проверке на ВИЧ дома следующая:</a:t>
            </a:r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1) вскройте защитную упаковку теста;</a:t>
            </a:r>
          </a:p>
          <a:p>
            <a:pPr algn="just"/>
            <a:r>
              <a:rPr lang="ru-RU" dirty="0"/>
              <a:t>2) положите продукт на ровную, сухую поверхность;</a:t>
            </a:r>
          </a:p>
          <a:p>
            <a:pPr algn="just"/>
            <a:r>
              <a:rPr lang="ru-RU" dirty="0"/>
              <a:t>3) проколоть безымянный палец в области подушечки ланцетом;</a:t>
            </a:r>
          </a:p>
          <a:p>
            <a:pPr algn="just"/>
            <a:r>
              <a:rPr lang="ru-RU" dirty="0"/>
              <a:t>4) произвести забор пипеткой крови и переместить ее в ёмкость со специальной жидкостью;</a:t>
            </a:r>
          </a:p>
          <a:p>
            <a:pPr algn="just"/>
            <a:r>
              <a:rPr lang="ru-RU" dirty="0"/>
              <a:t>5) поместите в сосуд полоску пористой поверхностью вниз до обозначенного уровня;</a:t>
            </a:r>
          </a:p>
          <a:p>
            <a:pPr algn="just"/>
            <a:r>
              <a:rPr lang="ru-RU" dirty="0"/>
              <a:t>6) </a:t>
            </a:r>
            <a:r>
              <a:rPr lang="ru-RU" u="sng" dirty="0">
                <a:solidFill>
                  <a:srgbClr val="FFFF00"/>
                </a:solidFill>
              </a:rPr>
              <a:t>через 15-30 минут </a:t>
            </a:r>
            <a:r>
              <a:rPr lang="ru-RU" dirty="0"/>
              <a:t>в обозначенной области начнут проявляться красные полосы.</a:t>
            </a:r>
          </a:p>
        </p:txBody>
      </p:sp>
    </p:spTree>
    <p:extLst>
      <p:ext uri="{BB962C8B-B14F-4D97-AF65-F5344CB8AC3E}">
        <p14:creationId xmlns:p14="http://schemas.microsoft.com/office/powerpoint/2010/main" val="86493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6FCC912-B85A-4088-9361-23E1D537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228844"/>
            <a:ext cx="9363456" cy="63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2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945D2-9E1C-4D32-BDDF-D57B0216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ЧТО НУЖНО ЗНАТЬ О ТЕСТ – СИСТЕМАХ?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DF2D2-F603-4C1C-AD24-5FF50F170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648" y="1353312"/>
            <a:ext cx="6461760" cy="5139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cap="all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Дорогие и дешевые экспресс-тесты </a:t>
            </a:r>
          </a:p>
          <a:p>
            <a:pPr marL="0" indent="0"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Стоимость продукта зависит от производителя и способа реализации. Средний диапазон цен тестов на определение ВИЧ составляет </a:t>
            </a:r>
            <a:r>
              <a:rPr lang="ru-RU" sz="1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150-600 рублей.</a:t>
            </a: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К числу дешевых и самых распространенных продуктов относятся китайские тесты </a:t>
            </a:r>
            <a:r>
              <a:rPr lang="ru-RU" sz="1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InTec</a:t>
            </a:r>
            <a:r>
              <a:rPr lang="ru-RU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PRODUCTS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и отечественный продукт – тест производства </a:t>
            </a:r>
            <a:r>
              <a:rPr lang="ru-RU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«Фактор-Мед».</a:t>
            </a: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Более дорогими тестами для определения наличия вируса в организме человека являются:</a:t>
            </a:r>
          </a:p>
          <a:p>
            <a:pPr marL="0" indent="0"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Retrocheck</a:t>
            </a:r>
            <a:r>
              <a:rPr lang="ru-RU" sz="1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WB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– индийский продукт, применяемый               специалистами;</a:t>
            </a:r>
          </a:p>
          <a:p>
            <a:pPr marL="0" indent="0"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OraQuick</a:t>
            </a:r>
            <a:r>
              <a:rPr lang="ru-RU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– новая российская разработка. В качестве материала можно использовать слюну. Время проявления полоски – 20 минут;</a:t>
            </a:r>
          </a:p>
          <a:p>
            <a:pPr marL="0" indent="0"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Determine</a:t>
            </a:r>
            <a:r>
              <a:rPr lang="ru-RU" sz="1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HIV </a:t>
            </a:r>
            <a:r>
              <a:rPr lang="ru-RU" sz="18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Combo</a:t>
            </a:r>
            <a:r>
              <a:rPr lang="ru-RU" sz="1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– японский продукт, тест 4 поколения. Результат проявляется на ранней стадии недуга.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8E7CB1-1FB4-4B56-A338-7A710DB58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408" y="1353312"/>
            <a:ext cx="5376672" cy="5139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Главные недостатки домашних тестов: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6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наличие периода «окна» после предполагаемого заражения до момента выработки антител к вирусу</a:t>
            </a:r>
            <a:r>
              <a:rPr lang="ru-RU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— антитела, на которые реагирует домашний тест, появляются в биоматериале пациента </a:t>
            </a:r>
            <a:r>
              <a:rPr lang="ru-RU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среднем на 10-12 неделе.</a:t>
            </a:r>
            <a:r>
              <a:rPr lang="ru-RU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 наступления этого периода тесты не способны демонстрировать достоверный результат;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</a:t>
            </a:r>
            <a:r>
              <a:rPr lang="ru-RU" sz="16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вероятность получения ложноположительного теста </a:t>
            </a:r>
            <a:r>
              <a:rPr lang="ru-RU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— ложноположительный, равно как и ложноотрицательный результат, в случае с экспресс-тестами встречается на 5% случаев чаще, чем при лабораторном исследовании. Они демонстрируются в периоде «окна», у будущих мам, лиц с аллергией, хроническими недугами.</a:t>
            </a:r>
          </a:p>
          <a:p>
            <a:pPr marL="0" indent="0" algn="ctr">
              <a:buNone/>
            </a:pPr>
            <a:endParaRPr lang="ru-RU" sz="1600" b="1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отсутствие </a:t>
            </a:r>
            <a:r>
              <a:rPr lang="ru-RU" sz="16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дотестовой</a:t>
            </a:r>
            <a:r>
              <a:rPr lang="ru-RU" sz="16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консультации </a:t>
            </a:r>
            <a:r>
              <a:rPr lang="ru-RU" sz="16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— </a:t>
            </a:r>
            <a:r>
              <a:rPr lang="ru-RU" sz="1600" b="1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консультирование специалиста до проведения домашнего теста </a:t>
            </a:r>
            <a:r>
              <a:rPr lang="ru-RU" sz="16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способно уберечь пациента от суицида в случае подтверждения факта инфицирования</a:t>
            </a:r>
            <a:endParaRPr lang="ru-RU" sz="1600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8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5A5D0-8A5B-4634-AA7B-C3361DF9BBA5}"/>
              </a:ext>
            </a:extLst>
          </p:cNvPr>
          <p:cNvSpPr txBox="1"/>
          <p:nvPr/>
        </p:nvSpPr>
        <p:spPr>
          <a:xfrm>
            <a:off x="1548384" y="735955"/>
            <a:ext cx="9095232" cy="53860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Человеку с ВИЧ-положительным статусом стоит   помнить, что это не приговор. </a:t>
            </a:r>
          </a:p>
          <a:p>
            <a:pPr algn="ctr"/>
            <a:r>
              <a:rPr lang="ru-RU" sz="4400" b="1" i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 соблюдении </a:t>
            </a:r>
            <a:r>
              <a:rPr lang="ru-RU" sz="4400" b="1" i="1" u="sng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ежедневных врачебных рекомендаций </a:t>
            </a:r>
            <a:r>
              <a:rPr lang="ru-RU" sz="4400" b="1" i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 пациента есть все шансы прожить  полноценную и долгую жизнь.</a:t>
            </a:r>
            <a:endParaRPr lang="ru-RU" sz="44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86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A48B3BC-C95A-474E-A46C-7BC8CE86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158496"/>
            <a:ext cx="11667744" cy="638860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НЕОБХОДИМО ПОМНИТЬ, ЧТО ЕСЛИ ВЫ ЗНАЕТЕ СВОЙ ВИЧ—СТАТУС, ТО  ДОЛЖНЫ  В  ОБЯЗАТЕЛЬНОМ ПОРЯДКЕ ПРЕДУПРЕЖДАТЬ ВРАЧА И СВОЕГО ЛЮБИМОГО ЧЕЛОВЕКА!!!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 утаивание диагноза и заражение здорового         человека, существует   УГОЛОВНАЯ ОТВЕТСТВЕННОСТЬ (ст. 122 УК РФ)!!!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4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B85A5-08AE-47FB-920A-C903B5AD6F90}"/>
              </a:ext>
            </a:extLst>
          </p:cNvPr>
          <p:cNvSpPr txBox="1"/>
          <p:nvPr/>
        </p:nvSpPr>
        <p:spPr>
          <a:xfrm>
            <a:off x="438912" y="166568"/>
            <a:ext cx="11350752" cy="65248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УК РФ Статья 122. Заражение ВИЧ-инфекцией</a:t>
            </a: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 Заведомое </a:t>
            </a:r>
            <a:r>
              <a:rPr lang="ru-RU" sz="22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поставление</a:t>
            </a:r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другого лица в опасность заражения </a:t>
            </a:r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ВИЧ-инфекцией</a:t>
            </a:r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- наказывается ограничением свободы на срок до трех лет, либо принудительными работами </a:t>
            </a:r>
            <a:r>
              <a:rPr lang="ru-RU" sz="22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срок до одного года</a:t>
            </a:r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либо арестом на срок до шести месяцев, либо лишением свободы на срок до одного года. </a:t>
            </a:r>
          </a:p>
          <a:p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 Заражение другого лица ВИЧ-инфекцией лицом, знавшим о наличии у него этой болезни - наказывается лишением свободы на срок до пяти лет. </a:t>
            </a:r>
          </a:p>
          <a:p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 Деяние, предусмотренное </a:t>
            </a:r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частью второй</a:t>
            </a:r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настоящей статьи, совершенное в отношении двух или более лиц либо в отношении несовершеннолетнего, - наказывается лишением свободы на срок до восьми лет с лишением права занимать определенные должности или заниматься определенной деятельностью на срок до десяти лет либо без такового. </a:t>
            </a:r>
          </a:p>
          <a:p>
            <a:r>
              <a:rPr lang="ru-RU" sz="2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 Заражение другого лица ВИЧ-инфекцией вследствие ненадлежащего исполнения лицом своих профессиональных обязанностей - наказывается принудительными работами на срок до пяти лет с лишением права занимать определенные должности или заниматься определенной деятельностью на срок до трех лет или без такового либо лишением свободы на срок до пяти лет с лишением права занимать определенные должности или заниматься определенной деятельностью на срок до трех лет. </a:t>
            </a:r>
          </a:p>
        </p:txBody>
      </p:sp>
    </p:spTree>
    <p:extLst>
      <p:ext uri="{BB962C8B-B14F-4D97-AF65-F5344CB8AC3E}">
        <p14:creationId xmlns:p14="http://schemas.microsoft.com/office/powerpoint/2010/main" val="55992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6E400-5429-4BA1-92A4-78D778EB3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45919"/>
            <a:ext cx="5827776" cy="29247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ПРОФИЛАКТИКА                     ВИЧ – ИНФЕКЦИИ               СРЕДИ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51873-75C8-4118-A5BF-0A82DCB6E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0672" y="5421059"/>
            <a:ext cx="4218432" cy="78466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Педагог – психолог: Аксенова Алина Андреевна</a:t>
            </a: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Нижнедонской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EC3127-8038-4F38-B3D7-008C5A97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" y="914400"/>
            <a:ext cx="5813971" cy="4652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07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57501-3B46-41E4-9E38-124118EAC8F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ПРЕДУПРЕЖДЕНИЕ!!!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81DC5-274A-4307-B2EC-6EDD829899D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Данная информация предназначена для                      информирования учащихся и их родителей с целью выработки  понимания, что  представляет собой ВИЧ и СПИД, какие      действия нужно предпринять, если Вы оказались в такой ситуации или узнали, что у Вашего  знакомого есть такой диагноз.</a:t>
            </a:r>
            <a:endParaRPr lang="ru-RU" sz="4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44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482B9-9E9E-432A-A906-2686ADB61BF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ПРЕДСТАВЛЯЕТ ИЗ СЕБЯ                     ВИЧ – ИНФЕКЦИЯ?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E27ED-69E8-42D0-BC56-15595F8C71E3}"/>
              </a:ext>
            </a:extLst>
          </p:cNvPr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5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ВИЧ-инфекция</a:t>
            </a:r>
            <a:r>
              <a:rPr lang="ru-RU" sz="3500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 - многолетняя инфекционная болезнь, которая накапливается в лимфоцитах, макрофагах и клетках нервной ткани. Отличительная характеристика—медленно убивает иммунную систему, в результате этого, пациент гибнет от простых болезней и бактерий, являющиеся естественной микробиотой организма человека (</a:t>
            </a:r>
            <a:r>
              <a:rPr lang="ru-RU" sz="35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синдром приобретенного иммунодефицита </a:t>
            </a:r>
            <a:r>
              <a:rPr lang="ru-RU" sz="3500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или </a:t>
            </a:r>
            <a:r>
              <a:rPr lang="ru-RU" sz="35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СПИД</a:t>
            </a:r>
            <a:r>
              <a:rPr lang="ru-RU" sz="3500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</a:p>
          <a:p>
            <a:pPr marL="0" indent="0">
              <a:buNone/>
            </a:pPr>
            <a:endParaRPr lang="ru-RU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42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0B329-10D0-4D9F-8086-950683B1194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ПОЗНАКОМИМСЯ ПОБЛИЖЕ С НИМ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88875-C03B-4EBC-843C-924E5E04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7544" cy="43513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</a:rPr>
              <a:t>ВИЧ (Вирус Иммунодефицита Человека) – вирус, относящийся к семейству ретровирусов, поражающий  преимущественно позвоночных. Через несколько недель с момента заражения начинают вырабатываться антитела к ВИЧ (Антитела к  ВИЧ-1/2 и антиген ВИЧ-1/2 (HIV </a:t>
            </a:r>
            <a:r>
              <a:rPr lang="ru-RU" sz="3200" b="1" dirty="0" err="1">
                <a:solidFill>
                  <a:schemeClr val="bg1"/>
                </a:solidFill>
              </a:rPr>
              <a:t>Ag</a:t>
            </a:r>
            <a:r>
              <a:rPr lang="ru-RU" sz="3200" b="1" dirty="0">
                <a:solidFill>
                  <a:schemeClr val="bg1"/>
                </a:solidFill>
              </a:rPr>
              <a:t>/</a:t>
            </a:r>
            <a:r>
              <a:rPr lang="ru-RU" sz="3200" b="1" dirty="0" err="1">
                <a:solidFill>
                  <a:schemeClr val="bg1"/>
                </a:solidFill>
              </a:rPr>
              <a:t>Ab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Combo</a:t>
            </a:r>
            <a:r>
              <a:rPr lang="ru-RU" sz="3200" b="1" dirty="0">
                <a:solidFill>
                  <a:schemeClr val="bg1"/>
                </a:solidFill>
              </a:rPr>
              <a:t>)). 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</a:rPr>
              <a:t>Современной науке уже известно           4 вида ВИЧ. Наиболее распространены 1 и 2 типы.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DE1D6C-3642-4E11-8CA5-9EA4F355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r="11823"/>
          <a:stretch>
            <a:fillRect/>
          </a:stretch>
        </p:blipFill>
        <p:spPr bwMode="auto">
          <a:xfrm>
            <a:off x="7782560" y="1990099"/>
            <a:ext cx="3299968" cy="396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894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3B404-B6CE-4473-B0D0-DDB9514BE56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СТРОЕНИЕ ВИРУСА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7FE077-4011-4C21-A025-D6208D47D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072" y="1838584"/>
            <a:ext cx="4641913" cy="46542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A3884E-A5E5-46F1-8990-F4A46C770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399" t="28445" r="35501" b="31555"/>
          <a:stretch/>
        </p:blipFill>
        <p:spPr>
          <a:xfrm>
            <a:off x="5084063" y="2551813"/>
            <a:ext cx="6613469" cy="3227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790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58B47E-A7AC-4753-9D55-3C503142D75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ФОТО ВИРУСА ПОД ЭЛЕКТРОННЫМ МИКРОСКОПОМ</a:t>
            </a:r>
          </a:p>
        </p:txBody>
      </p:sp>
      <p:pic>
        <p:nvPicPr>
          <p:cNvPr id="10" name="Picture 8" descr="вич в разрезе">
            <a:extLst>
              <a:ext uri="{FF2B5EF4-FFF2-40B4-BE49-F238E27FC236}">
                <a16:creationId xmlns:a16="http://schemas.microsoft.com/office/drawing/2014/main" id="{85B10890-9C99-4F65-851C-5FF6309536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4" t="-1614"/>
          <a:stretch/>
        </p:blipFill>
        <p:spPr bwMode="auto">
          <a:xfrm>
            <a:off x="7963860" y="2968761"/>
            <a:ext cx="3996493" cy="20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1653B-4DA1-4296-B87E-547D0FA63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300" t="35199" r="36300" b="24801"/>
          <a:stretch/>
        </p:blipFill>
        <p:spPr>
          <a:xfrm>
            <a:off x="402335" y="2115410"/>
            <a:ext cx="7373847" cy="37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D6BA91-FA82-4ED7-A4C0-CC85AE2A3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648" y="182881"/>
            <a:ext cx="5568696" cy="62157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Показания на проведение исследования:</a:t>
            </a:r>
            <a:endParaRPr lang="ru-RU" sz="1800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госпитализация;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плановое оперативное вмешательство;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донорство;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оказание первой доврачебной медицинской помощи при наличии ран или порезов на руках, неосторожное обращение со шприцом;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планирование беременности или роды;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незащищенная половая близость;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 отсутствии положительной динамики в выздоровлении;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использование чужих средств личной гигиены;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</a:t>
            </a:r>
            <a:r>
              <a:rPr lang="ru-RU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посещение стоматологии, салонов красоты и татуажа.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F28BF6-6494-4883-8FCC-46A942771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3120" y="182882"/>
            <a:ext cx="6047232" cy="64373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cap="all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Устойчивые клинические симптомы неясного происхождения, отмечаемые                                            в течение 2-3 недель </a:t>
            </a:r>
            <a:endParaRPr lang="ru-RU" sz="3800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лихорадка;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потеря веса без объективных причин;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повышенная утомляемость; 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увеличение регионарных лимфатических узлов;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потливость (особенно в ночное время);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длительный кашель; 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диарея;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герпетическая сыпь, поражающая обширные участки кожи, полость рта, половые органы;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волосатая лейкоплакия (нитевидные образования белого цвета с дальнейшим ороговением пораженных участков языка и слизистой оболочки рта);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обширные грибковые поражения слизистой оболочек рта и пищевода, желудочно-кишечного и мочеполового тракта;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обширный </a:t>
            </a:r>
            <a:r>
              <a:rPr lang="ru-RU" sz="3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папилломатоз</a:t>
            </a: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 саркома Капоши (плотное скопление красноватых или буроватых узелков и бляшек по всему телу).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08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2E4B7-48AA-4807-A389-BB2AB7DE8B4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СХЕМАТИЧНО ОБОЗНАЧИМ ПРИСУТСТВИЕ В КОМПОНЕНТАХ КРОВИ ВИРУСА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40103-A1B0-4CD4-A145-267F4614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141537"/>
            <a:ext cx="3685032" cy="43513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Результат на ВИЧ—тест  можно получить </a:t>
            </a: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спустя 2-6 недель с момента инфицирования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rgbClr val="FFFF00"/>
                </a:solidFill>
              </a:rPr>
              <a:t>Рекомендуется делать тест  1 раз в полгода или по мере необходимости</a:t>
            </a: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851463-6F38-4B4E-91FE-8889AE18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7861" b="1534"/>
          <a:stretch>
            <a:fillRect/>
          </a:stretch>
        </p:blipFill>
        <p:spPr bwMode="auto">
          <a:xfrm>
            <a:off x="960120" y="1914144"/>
            <a:ext cx="5796786" cy="48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6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1175</Words>
  <Application>Microsoft Office PowerPoint</Application>
  <PresentationFormat>Широкоэкранный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ПРОФИЛАКТИКА                     ВИЧ – ИНФЕКЦИИ               СРЕДИ ШКОЛЬНИКОВ</vt:lpstr>
      <vt:lpstr>ПРЕДУПРЕЖДЕНИЕ!!!</vt:lpstr>
      <vt:lpstr>ЧТО ПРЕДСТАВЛЯЕТ ИЗ СЕБЯ                     ВИЧ – ИНФЕКЦИЯ?</vt:lpstr>
      <vt:lpstr>ПОЗНАКОМИМСЯ ПОБЛИЖЕ С НИМ</vt:lpstr>
      <vt:lpstr>СТРОЕНИЕ ВИРУСА</vt:lpstr>
      <vt:lpstr>ФОТО ВИРУСА ПОД ЭЛЕКТРОННЫМ МИКРОСКОПОМ</vt:lpstr>
      <vt:lpstr>Презентация PowerPoint</vt:lpstr>
      <vt:lpstr>СХЕМАТИЧНО ОБОЗНАЧИМ ПРИСУТСТВИЕ В КОМПОНЕНТАХ КРОВИ ВИРУСА</vt:lpstr>
      <vt:lpstr>КАК МОЖНО ОПРЕДЕЛИТЬ ВИРУС ?</vt:lpstr>
      <vt:lpstr>Методы определения  ВИЧ-инфекции</vt:lpstr>
      <vt:lpstr>Презентация PowerPoint</vt:lpstr>
      <vt:lpstr>Презентация PowerPoint</vt:lpstr>
      <vt:lpstr>ЧТО НУЖНО ЗНАТЬ О ТЕСТ – СИСТЕМАХ?</vt:lpstr>
      <vt:lpstr>Презентация PowerPoint</vt:lpstr>
      <vt:lpstr>НЕОБХОДИМО ПОМНИТЬ, ЧТО ЕСЛИ ВЫ ЗНАЕТЕ СВОЙ ВИЧ—СТАТУС, ТО  ДОЛЖНЫ  В  ОБЯЗАТЕЛЬНОМ ПОРЯДКЕ ПРЕДУПРЕЖДАТЬ ВРАЧА И СВОЕГО ЛЮБИМОГО ЧЕЛОВЕКА!!!  За утаивание диагноза и заражение здорового         человека, существует   УГОЛОВНАЯ ОТВЕТСТВЕННОСТЬ (ст. 122 УК РФ)!!!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                    ВИЧ – ИНФЕКЦИИ               СРЕДИ ШКОЛЬНИКОВ</dc:title>
  <dc:creator>Lenovo</dc:creator>
  <cp:lastModifiedBy>Lenovo</cp:lastModifiedBy>
  <cp:revision>21</cp:revision>
  <dcterms:created xsi:type="dcterms:W3CDTF">2021-05-09T10:19:52Z</dcterms:created>
  <dcterms:modified xsi:type="dcterms:W3CDTF">2021-05-09T19:25:12Z</dcterms:modified>
</cp:coreProperties>
</file>