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D7CB31-8404-416D-A314-0097EB985236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BC55EE9-76BE-4D0D-AE50-54F677237131}">
      <dgm:prSet/>
      <dgm:spPr/>
      <dgm:t>
        <a:bodyPr/>
        <a:lstStyle/>
        <a:p>
          <a:r>
            <a:rPr lang="ru-RU"/>
            <a:t>необычные выделения из половых органов (серо-белые, желтые, зеленые, творожистые), сопровождающиеся появлением неприятного запаха;</a:t>
          </a:r>
        </a:p>
      </dgm:t>
    </dgm:pt>
    <dgm:pt modelId="{ADFD9D40-9A67-411A-801A-95904B06E52C}" type="parTrans" cxnId="{6CD3DC2B-332B-4F50-B752-FE093AC14664}">
      <dgm:prSet/>
      <dgm:spPr/>
      <dgm:t>
        <a:bodyPr/>
        <a:lstStyle/>
        <a:p>
          <a:endParaRPr lang="ru-RU"/>
        </a:p>
      </dgm:t>
    </dgm:pt>
    <dgm:pt modelId="{D206E7D0-32EC-44C3-B841-B1B7D6787F71}" type="sibTrans" cxnId="{6CD3DC2B-332B-4F50-B752-FE093AC14664}">
      <dgm:prSet/>
      <dgm:spPr/>
      <dgm:t>
        <a:bodyPr/>
        <a:lstStyle/>
        <a:p>
          <a:endParaRPr lang="ru-RU"/>
        </a:p>
      </dgm:t>
    </dgm:pt>
    <dgm:pt modelId="{4B565E9C-EFDF-4119-8D4A-2178DFAD8F12}">
      <dgm:prSet/>
      <dgm:spPr/>
      <dgm:t>
        <a:bodyPr/>
        <a:lstStyle/>
        <a:p>
          <a:r>
            <a:rPr lang="ru-RU"/>
            <a:t>зуд или жжение;</a:t>
          </a:r>
        </a:p>
      </dgm:t>
    </dgm:pt>
    <dgm:pt modelId="{3CD3DC79-ACA0-4E7E-A731-947525B9A1E0}" type="parTrans" cxnId="{B26875AA-93C4-428D-89DE-725D2CFA1EF0}">
      <dgm:prSet/>
      <dgm:spPr/>
      <dgm:t>
        <a:bodyPr/>
        <a:lstStyle/>
        <a:p>
          <a:endParaRPr lang="ru-RU"/>
        </a:p>
      </dgm:t>
    </dgm:pt>
    <dgm:pt modelId="{7023E1FD-C2BA-4706-B37C-0234C1774564}" type="sibTrans" cxnId="{B26875AA-93C4-428D-89DE-725D2CFA1EF0}">
      <dgm:prSet/>
      <dgm:spPr/>
      <dgm:t>
        <a:bodyPr/>
        <a:lstStyle/>
        <a:p>
          <a:endParaRPr lang="ru-RU"/>
        </a:p>
      </dgm:t>
    </dgm:pt>
    <dgm:pt modelId="{75AFF32E-8429-4307-A2BC-DB048D778FC3}">
      <dgm:prSet/>
      <dgm:spPr/>
      <dgm:t>
        <a:bodyPr/>
        <a:lstStyle/>
        <a:p>
          <a:r>
            <a:rPr lang="ru-RU"/>
            <a:t>дизурические явления: частое и/или болезненное мочеиспускание, жжение при опорожнении мочевого пузыря;</a:t>
          </a:r>
        </a:p>
      </dgm:t>
    </dgm:pt>
    <dgm:pt modelId="{F1E6ED95-3C53-4B4D-BD1C-CB80FE5538BB}" type="parTrans" cxnId="{8DC1CDDA-D653-44E1-931E-5976CCFE3CB2}">
      <dgm:prSet/>
      <dgm:spPr/>
      <dgm:t>
        <a:bodyPr/>
        <a:lstStyle/>
        <a:p>
          <a:endParaRPr lang="ru-RU"/>
        </a:p>
      </dgm:t>
    </dgm:pt>
    <dgm:pt modelId="{BC44CFB4-FEF6-4BD0-8880-6D532676C1C3}" type="sibTrans" cxnId="{8DC1CDDA-D653-44E1-931E-5976CCFE3CB2}">
      <dgm:prSet/>
      <dgm:spPr/>
      <dgm:t>
        <a:bodyPr/>
        <a:lstStyle/>
        <a:p>
          <a:endParaRPr lang="ru-RU"/>
        </a:p>
      </dgm:t>
    </dgm:pt>
    <dgm:pt modelId="{A7E89FD3-0685-4ACA-9017-FA8F4EABBC0F}">
      <dgm:prSet/>
      <dgm:spPr/>
      <dgm:t>
        <a:bodyPr/>
        <a:lstStyle/>
        <a:p>
          <a:r>
            <a:rPr lang="ru-RU"/>
            <a:t>появление сыпи на коже половых органов или на других участках тела;</a:t>
          </a:r>
        </a:p>
      </dgm:t>
    </dgm:pt>
    <dgm:pt modelId="{E62808C6-81C5-4CEA-BDCA-296AB7B858EE}" type="parTrans" cxnId="{A737FFFE-C9F5-4375-8402-E2C0B32F2B43}">
      <dgm:prSet/>
      <dgm:spPr/>
      <dgm:t>
        <a:bodyPr/>
        <a:lstStyle/>
        <a:p>
          <a:endParaRPr lang="ru-RU"/>
        </a:p>
      </dgm:t>
    </dgm:pt>
    <dgm:pt modelId="{D4D608B0-24E2-4135-B775-5E5C91B4CDAD}" type="sibTrans" cxnId="{A737FFFE-C9F5-4375-8402-E2C0B32F2B43}">
      <dgm:prSet/>
      <dgm:spPr/>
      <dgm:t>
        <a:bodyPr/>
        <a:lstStyle/>
        <a:p>
          <a:endParaRPr lang="ru-RU"/>
        </a:p>
      </dgm:t>
    </dgm:pt>
    <dgm:pt modelId="{60FF8CCC-9FED-4ACF-94B3-D0840D73CBE4}">
      <dgm:prSet/>
      <dgm:spPr/>
      <dgm:t>
        <a:bodyPr/>
        <a:lstStyle/>
        <a:p>
          <a:r>
            <a:rPr lang="ru-RU"/>
            <a:t>тянущие боли внизу живота, в промежности, пояснице;</a:t>
          </a:r>
        </a:p>
      </dgm:t>
    </dgm:pt>
    <dgm:pt modelId="{0FCF96B6-06B8-460B-91EA-B3616AED08DF}" type="parTrans" cxnId="{2B9E17D4-9FD3-460F-A7A8-E239E3713B20}">
      <dgm:prSet/>
      <dgm:spPr/>
      <dgm:t>
        <a:bodyPr/>
        <a:lstStyle/>
        <a:p>
          <a:endParaRPr lang="ru-RU"/>
        </a:p>
      </dgm:t>
    </dgm:pt>
    <dgm:pt modelId="{2755D74D-4EC7-454E-AE34-6435EC4D811F}" type="sibTrans" cxnId="{2B9E17D4-9FD3-460F-A7A8-E239E3713B20}">
      <dgm:prSet/>
      <dgm:spPr/>
      <dgm:t>
        <a:bodyPr/>
        <a:lstStyle/>
        <a:p>
          <a:endParaRPr lang="ru-RU"/>
        </a:p>
      </dgm:t>
    </dgm:pt>
    <dgm:pt modelId="{579DB601-7863-4A14-A3BE-399F7173B911}">
      <dgm:prSet/>
      <dgm:spPr/>
      <dgm:t>
        <a:bodyPr/>
        <a:lstStyle/>
        <a:p>
          <a:r>
            <a:rPr lang="ru-RU"/>
            <a:t>появление на коже половых органов язв, эрозий, бородавок и иных непонятных элементов;</a:t>
          </a:r>
        </a:p>
      </dgm:t>
    </dgm:pt>
    <dgm:pt modelId="{1DCB0F52-B9FA-4338-9B50-1E69F58D62D7}" type="parTrans" cxnId="{96C6D75E-0759-4019-99CF-AA0355677150}">
      <dgm:prSet/>
      <dgm:spPr/>
      <dgm:t>
        <a:bodyPr/>
        <a:lstStyle/>
        <a:p>
          <a:endParaRPr lang="ru-RU"/>
        </a:p>
      </dgm:t>
    </dgm:pt>
    <dgm:pt modelId="{74744BFD-F48D-4C8D-B108-1FDD46F86841}" type="sibTrans" cxnId="{96C6D75E-0759-4019-99CF-AA0355677150}">
      <dgm:prSet/>
      <dgm:spPr/>
      <dgm:t>
        <a:bodyPr/>
        <a:lstStyle/>
        <a:p>
          <a:endParaRPr lang="ru-RU"/>
        </a:p>
      </dgm:t>
    </dgm:pt>
    <dgm:pt modelId="{41E293D2-EED9-4AC4-AACB-09057E095DE0}">
      <dgm:prSet/>
      <dgm:spPr/>
      <dgm:t>
        <a:bodyPr/>
        <a:lstStyle/>
        <a:p>
          <a:r>
            <a:rPr lang="ru-RU"/>
            <a:t>боль во время прямого контакта;</a:t>
          </a:r>
        </a:p>
      </dgm:t>
    </dgm:pt>
    <dgm:pt modelId="{C6CE27DF-0A98-45F8-ADA9-3DCA198B22DE}" type="parTrans" cxnId="{80680D53-D1EF-4558-91FF-C90893A57B1C}">
      <dgm:prSet/>
      <dgm:spPr/>
      <dgm:t>
        <a:bodyPr/>
        <a:lstStyle/>
        <a:p>
          <a:endParaRPr lang="ru-RU"/>
        </a:p>
      </dgm:t>
    </dgm:pt>
    <dgm:pt modelId="{BA22E307-489B-4AD8-A849-2960A509305A}" type="sibTrans" cxnId="{80680D53-D1EF-4558-91FF-C90893A57B1C}">
      <dgm:prSet/>
      <dgm:spPr/>
      <dgm:t>
        <a:bodyPr/>
        <a:lstStyle/>
        <a:p>
          <a:endParaRPr lang="ru-RU"/>
        </a:p>
      </dgm:t>
    </dgm:pt>
    <dgm:pt modelId="{10339AEE-B890-4CCA-A838-8C9F6DF5A034}">
      <dgm:prSet/>
      <dgm:spPr/>
    </dgm:pt>
    <dgm:pt modelId="{FE4BD9C1-5280-4A05-A71A-A2E604DCC33F}" type="parTrans" cxnId="{A632D369-491A-4715-BF8B-674F9CA94648}">
      <dgm:prSet/>
      <dgm:spPr/>
      <dgm:t>
        <a:bodyPr/>
        <a:lstStyle/>
        <a:p>
          <a:endParaRPr lang="ru-RU"/>
        </a:p>
      </dgm:t>
    </dgm:pt>
    <dgm:pt modelId="{21BF7A50-2640-44DA-A7A1-E55F9A035BAF}" type="sibTrans" cxnId="{A632D369-491A-4715-BF8B-674F9CA94648}">
      <dgm:prSet/>
      <dgm:spPr/>
      <dgm:t>
        <a:bodyPr/>
        <a:lstStyle/>
        <a:p>
          <a:endParaRPr lang="ru-RU"/>
        </a:p>
      </dgm:t>
    </dgm:pt>
    <dgm:pt modelId="{42C1B4ED-F4F2-4087-B6A5-CA1F3963B0DF}">
      <dgm:prSet/>
      <dgm:spPr/>
    </dgm:pt>
    <dgm:pt modelId="{663FCCC5-2BA0-4732-A63E-33DFD8904000}" type="parTrans" cxnId="{5F5F3FD3-9A31-4DEB-8FEF-2B2BB9892403}">
      <dgm:prSet/>
      <dgm:spPr/>
      <dgm:t>
        <a:bodyPr/>
        <a:lstStyle/>
        <a:p>
          <a:endParaRPr lang="ru-RU"/>
        </a:p>
      </dgm:t>
    </dgm:pt>
    <dgm:pt modelId="{E76C544E-64EE-4518-823A-91DCEB0FF376}" type="sibTrans" cxnId="{5F5F3FD3-9A31-4DEB-8FEF-2B2BB9892403}">
      <dgm:prSet/>
      <dgm:spPr/>
      <dgm:t>
        <a:bodyPr/>
        <a:lstStyle/>
        <a:p>
          <a:endParaRPr lang="ru-RU"/>
        </a:p>
      </dgm:t>
    </dgm:pt>
    <dgm:pt modelId="{6CA3CDDF-B86C-4592-8697-9C239ED436D8}" type="pres">
      <dgm:prSet presAssocID="{2ED7CB31-8404-416D-A314-0097EB985236}" presName="Name0" presStyleCnt="0">
        <dgm:presLayoutVars>
          <dgm:chMax val="7"/>
          <dgm:chPref val="7"/>
          <dgm:dir/>
        </dgm:presLayoutVars>
      </dgm:prSet>
      <dgm:spPr/>
    </dgm:pt>
    <dgm:pt modelId="{FB7F8A14-7EEB-4249-BC99-0C23011D2247}" type="pres">
      <dgm:prSet presAssocID="{2ED7CB31-8404-416D-A314-0097EB985236}" presName="Name1" presStyleCnt="0"/>
      <dgm:spPr/>
    </dgm:pt>
    <dgm:pt modelId="{2AFD634A-82D8-4690-836D-7BF50AF00E8E}" type="pres">
      <dgm:prSet presAssocID="{2ED7CB31-8404-416D-A314-0097EB985236}" presName="cycle" presStyleCnt="0"/>
      <dgm:spPr/>
    </dgm:pt>
    <dgm:pt modelId="{6A727779-825C-4D98-B046-5ABD650415E3}" type="pres">
      <dgm:prSet presAssocID="{2ED7CB31-8404-416D-A314-0097EB985236}" presName="srcNode" presStyleLbl="node1" presStyleIdx="0" presStyleCnt="7"/>
      <dgm:spPr/>
    </dgm:pt>
    <dgm:pt modelId="{87D57806-E76B-475F-B0F3-574FC352C65D}" type="pres">
      <dgm:prSet presAssocID="{2ED7CB31-8404-416D-A314-0097EB985236}" presName="conn" presStyleLbl="parChTrans1D2" presStyleIdx="0" presStyleCnt="1"/>
      <dgm:spPr/>
    </dgm:pt>
    <dgm:pt modelId="{81B53ACB-EF09-4E5B-9A1D-7BE04CFE631B}" type="pres">
      <dgm:prSet presAssocID="{2ED7CB31-8404-416D-A314-0097EB985236}" presName="extraNode" presStyleLbl="node1" presStyleIdx="0" presStyleCnt="7"/>
      <dgm:spPr/>
    </dgm:pt>
    <dgm:pt modelId="{3B4C7B79-4157-47F9-9F5B-54005E7E7DF2}" type="pres">
      <dgm:prSet presAssocID="{2ED7CB31-8404-416D-A314-0097EB985236}" presName="dstNode" presStyleLbl="node1" presStyleIdx="0" presStyleCnt="7"/>
      <dgm:spPr/>
    </dgm:pt>
    <dgm:pt modelId="{F53DA5E4-0B75-4317-8C47-589FA789CF4B}" type="pres">
      <dgm:prSet presAssocID="{1BC55EE9-76BE-4D0D-AE50-54F677237131}" presName="text_1" presStyleLbl="node1" presStyleIdx="0" presStyleCnt="7">
        <dgm:presLayoutVars>
          <dgm:bulletEnabled val="1"/>
        </dgm:presLayoutVars>
      </dgm:prSet>
      <dgm:spPr/>
    </dgm:pt>
    <dgm:pt modelId="{56241DB7-04F6-4473-B0B6-301E1C911B05}" type="pres">
      <dgm:prSet presAssocID="{1BC55EE9-76BE-4D0D-AE50-54F677237131}" presName="accent_1" presStyleCnt="0"/>
      <dgm:spPr/>
    </dgm:pt>
    <dgm:pt modelId="{E7CA89D6-DF79-4B22-A049-345F0F8E4506}" type="pres">
      <dgm:prSet presAssocID="{1BC55EE9-76BE-4D0D-AE50-54F677237131}" presName="accentRepeatNode" presStyleLbl="solidFgAcc1" presStyleIdx="0" presStyleCnt="7"/>
      <dgm:spPr>
        <a:solidFill>
          <a:srgbClr val="FFFF00"/>
        </a:solidFill>
      </dgm:spPr>
    </dgm:pt>
    <dgm:pt modelId="{78B12D4C-7879-4075-B157-38EFDC91620B}" type="pres">
      <dgm:prSet presAssocID="{4B565E9C-EFDF-4119-8D4A-2178DFAD8F12}" presName="text_2" presStyleLbl="node1" presStyleIdx="1" presStyleCnt="7">
        <dgm:presLayoutVars>
          <dgm:bulletEnabled val="1"/>
        </dgm:presLayoutVars>
      </dgm:prSet>
      <dgm:spPr/>
    </dgm:pt>
    <dgm:pt modelId="{3F73BED2-A3AB-417A-A0E3-33724CBCE906}" type="pres">
      <dgm:prSet presAssocID="{4B565E9C-EFDF-4119-8D4A-2178DFAD8F12}" presName="accent_2" presStyleCnt="0"/>
      <dgm:spPr/>
    </dgm:pt>
    <dgm:pt modelId="{0D2668FA-4608-4CED-9247-AF616C6498A6}" type="pres">
      <dgm:prSet presAssocID="{4B565E9C-EFDF-4119-8D4A-2178DFAD8F12}" presName="accentRepeatNode" presStyleLbl="solidFgAcc1" presStyleIdx="1" presStyleCnt="7"/>
      <dgm:spPr>
        <a:solidFill>
          <a:srgbClr val="00B050"/>
        </a:solidFill>
      </dgm:spPr>
    </dgm:pt>
    <dgm:pt modelId="{C9E03C6F-5DA7-484D-A47E-5795560EE4B2}" type="pres">
      <dgm:prSet presAssocID="{75AFF32E-8429-4307-A2BC-DB048D778FC3}" presName="text_3" presStyleLbl="node1" presStyleIdx="2" presStyleCnt="7">
        <dgm:presLayoutVars>
          <dgm:bulletEnabled val="1"/>
        </dgm:presLayoutVars>
      </dgm:prSet>
      <dgm:spPr/>
    </dgm:pt>
    <dgm:pt modelId="{D891A7CF-5876-49BF-B9CA-5177B5C0A3F5}" type="pres">
      <dgm:prSet presAssocID="{75AFF32E-8429-4307-A2BC-DB048D778FC3}" presName="accent_3" presStyleCnt="0"/>
      <dgm:spPr/>
    </dgm:pt>
    <dgm:pt modelId="{16C5B028-7A86-49F2-900F-B48710D5E8D8}" type="pres">
      <dgm:prSet presAssocID="{75AFF32E-8429-4307-A2BC-DB048D778FC3}" presName="accentRepeatNode" presStyleLbl="solidFgAcc1" presStyleIdx="2" presStyleCnt="7"/>
      <dgm:spPr>
        <a:solidFill>
          <a:srgbClr val="00B0F0"/>
        </a:solidFill>
      </dgm:spPr>
    </dgm:pt>
    <dgm:pt modelId="{BF7A57D0-7899-4BC0-B276-93CAD092932E}" type="pres">
      <dgm:prSet presAssocID="{A7E89FD3-0685-4ACA-9017-FA8F4EABBC0F}" presName="text_4" presStyleLbl="node1" presStyleIdx="3" presStyleCnt="7">
        <dgm:presLayoutVars>
          <dgm:bulletEnabled val="1"/>
        </dgm:presLayoutVars>
      </dgm:prSet>
      <dgm:spPr/>
    </dgm:pt>
    <dgm:pt modelId="{D14880DB-D901-4EAD-BFB5-4D80CC381623}" type="pres">
      <dgm:prSet presAssocID="{A7E89FD3-0685-4ACA-9017-FA8F4EABBC0F}" presName="accent_4" presStyleCnt="0"/>
      <dgm:spPr/>
    </dgm:pt>
    <dgm:pt modelId="{89E50C44-9306-42F7-BB97-F3228E89A3D0}" type="pres">
      <dgm:prSet presAssocID="{A7E89FD3-0685-4ACA-9017-FA8F4EABBC0F}" presName="accentRepeatNode" presStyleLbl="solidFgAcc1" presStyleIdx="3" presStyleCnt="7"/>
      <dgm:spPr>
        <a:solidFill>
          <a:srgbClr val="FF0000"/>
        </a:solidFill>
      </dgm:spPr>
    </dgm:pt>
    <dgm:pt modelId="{E19EE444-5FC6-4610-BADF-CDEFDDA9AABF}" type="pres">
      <dgm:prSet presAssocID="{60FF8CCC-9FED-4ACF-94B3-D0840D73CBE4}" presName="text_5" presStyleLbl="node1" presStyleIdx="4" presStyleCnt="7">
        <dgm:presLayoutVars>
          <dgm:bulletEnabled val="1"/>
        </dgm:presLayoutVars>
      </dgm:prSet>
      <dgm:spPr/>
    </dgm:pt>
    <dgm:pt modelId="{C93137C7-BE91-4CE7-A36F-0D237F0F98B2}" type="pres">
      <dgm:prSet presAssocID="{60FF8CCC-9FED-4ACF-94B3-D0840D73CBE4}" presName="accent_5" presStyleCnt="0"/>
      <dgm:spPr/>
    </dgm:pt>
    <dgm:pt modelId="{ABE18AD3-1A8A-4411-9BC8-BD58646863D1}" type="pres">
      <dgm:prSet presAssocID="{60FF8CCC-9FED-4ACF-94B3-D0840D73CBE4}" presName="accentRepeatNode" presStyleLbl="solidFgAcc1" presStyleIdx="4" presStyleCnt="7"/>
      <dgm:spPr>
        <a:solidFill>
          <a:srgbClr val="7030A0"/>
        </a:solidFill>
      </dgm:spPr>
    </dgm:pt>
    <dgm:pt modelId="{BF91ADA6-2C44-4B3C-9AE9-072F85FE9CBD}" type="pres">
      <dgm:prSet presAssocID="{579DB601-7863-4A14-A3BE-399F7173B911}" presName="text_6" presStyleLbl="node1" presStyleIdx="5" presStyleCnt="7">
        <dgm:presLayoutVars>
          <dgm:bulletEnabled val="1"/>
        </dgm:presLayoutVars>
      </dgm:prSet>
      <dgm:spPr/>
    </dgm:pt>
    <dgm:pt modelId="{328BA235-09D0-4712-8818-361C148C0558}" type="pres">
      <dgm:prSet presAssocID="{579DB601-7863-4A14-A3BE-399F7173B911}" presName="accent_6" presStyleCnt="0"/>
      <dgm:spPr/>
    </dgm:pt>
    <dgm:pt modelId="{E232981F-7B61-4BFC-92FF-09C4540C84F1}" type="pres">
      <dgm:prSet presAssocID="{579DB601-7863-4A14-A3BE-399F7173B911}" presName="accentRepeatNode" presStyleLbl="solidFgAcc1" presStyleIdx="5" presStyleCnt="7"/>
      <dgm:spPr>
        <a:solidFill>
          <a:srgbClr val="FFC000"/>
        </a:solidFill>
      </dgm:spPr>
    </dgm:pt>
    <dgm:pt modelId="{BD3AAFEC-D6EC-408B-8E98-D3BE6B4FB50D}" type="pres">
      <dgm:prSet presAssocID="{41E293D2-EED9-4AC4-AACB-09057E095DE0}" presName="text_7" presStyleLbl="node1" presStyleIdx="6" presStyleCnt="7">
        <dgm:presLayoutVars>
          <dgm:bulletEnabled val="1"/>
        </dgm:presLayoutVars>
      </dgm:prSet>
      <dgm:spPr/>
    </dgm:pt>
    <dgm:pt modelId="{01C729B1-1DE6-47A9-B259-4710366B1CBD}" type="pres">
      <dgm:prSet presAssocID="{41E293D2-EED9-4AC4-AACB-09057E095DE0}" presName="accent_7" presStyleCnt="0"/>
      <dgm:spPr/>
    </dgm:pt>
    <dgm:pt modelId="{8E7D9E87-7F78-4CA4-9C4B-BBFBA633B8B7}" type="pres">
      <dgm:prSet presAssocID="{41E293D2-EED9-4AC4-AACB-09057E095DE0}" presName="accentRepeatNode" presStyleLbl="solidFgAcc1" presStyleIdx="6" presStyleCnt="7"/>
      <dgm:spPr>
        <a:solidFill>
          <a:srgbClr val="92D050"/>
        </a:solidFill>
      </dgm:spPr>
    </dgm:pt>
  </dgm:ptLst>
  <dgm:cxnLst>
    <dgm:cxn modelId="{F8F66825-21FC-41C2-9899-EB39D5C6283B}" type="presOf" srcId="{2ED7CB31-8404-416D-A314-0097EB985236}" destId="{6CA3CDDF-B86C-4592-8697-9C239ED436D8}" srcOrd="0" destOrd="0" presId="urn:microsoft.com/office/officeart/2008/layout/VerticalCurvedList"/>
    <dgm:cxn modelId="{6CD3DC2B-332B-4F50-B752-FE093AC14664}" srcId="{2ED7CB31-8404-416D-A314-0097EB985236}" destId="{1BC55EE9-76BE-4D0D-AE50-54F677237131}" srcOrd="0" destOrd="0" parTransId="{ADFD9D40-9A67-411A-801A-95904B06E52C}" sibTransId="{D206E7D0-32EC-44C3-B841-B1B7D6787F71}"/>
    <dgm:cxn modelId="{96C6D75E-0759-4019-99CF-AA0355677150}" srcId="{2ED7CB31-8404-416D-A314-0097EB985236}" destId="{579DB601-7863-4A14-A3BE-399F7173B911}" srcOrd="5" destOrd="0" parTransId="{1DCB0F52-B9FA-4338-9B50-1E69F58D62D7}" sibTransId="{74744BFD-F48D-4C8D-B108-1FDD46F86841}"/>
    <dgm:cxn modelId="{A632D369-491A-4715-BF8B-674F9CA94648}" srcId="{2ED7CB31-8404-416D-A314-0097EB985236}" destId="{10339AEE-B890-4CCA-A838-8C9F6DF5A034}" srcOrd="7" destOrd="0" parTransId="{FE4BD9C1-5280-4A05-A71A-A2E604DCC33F}" sibTransId="{21BF7A50-2640-44DA-A7A1-E55F9A035BAF}"/>
    <dgm:cxn modelId="{1CE98C51-4E46-4240-8B8A-055304C26D84}" type="presOf" srcId="{579DB601-7863-4A14-A3BE-399F7173B911}" destId="{BF91ADA6-2C44-4B3C-9AE9-072F85FE9CBD}" srcOrd="0" destOrd="0" presId="urn:microsoft.com/office/officeart/2008/layout/VerticalCurvedList"/>
    <dgm:cxn modelId="{80680D53-D1EF-4558-91FF-C90893A57B1C}" srcId="{2ED7CB31-8404-416D-A314-0097EB985236}" destId="{41E293D2-EED9-4AC4-AACB-09057E095DE0}" srcOrd="6" destOrd="0" parTransId="{C6CE27DF-0A98-45F8-ADA9-3DCA198B22DE}" sibTransId="{BA22E307-489B-4AD8-A849-2960A509305A}"/>
    <dgm:cxn modelId="{1873BD76-9A5F-4A6A-8702-D0ED09F498A6}" type="presOf" srcId="{D206E7D0-32EC-44C3-B841-B1B7D6787F71}" destId="{87D57806-E76B-475F-B0F3-574FC352C65D}" srcOrd="0" destOrd="0" presId="urn:microsoft.com/office/officeart/2008/layout/VerticalCurvedList"/>
    <dgm:cxn modelId="{5694B479-5F2E-4584-A667-F08DAC7007F4}" type="presOf" srcId="{1BC55EE9-76BE-4D0D-AE50-54F677237131}" destId="{F53DA5E4-0B75-4317-8C47-589FA789CF4B}" srcOrd="0" destOrd="0" presId="urn:microsoft.com/office/officeart/2008/layout/VerticalCurvedList"/>
    <dgm:cxn modelId="{B26875AA-93C4-428D-89DE-725D2CFA1EF0}" srcId="{2ED7CB31-8404-416D-A314-0097EB985236}" destId="{4B565E9C-EFDF-4119-8D4A-2178DFAD8F12}" srcOrd="1" destOrd="0" parTransId="{3CD3DC79-ACA0-4E7E-A731-947525B9A1E0}" sibTransId="{7023E1FD-C2BA-4706-B37C-0234C1774564}"/>
    <dgm:cxn modelId="{9D36BCBA-FAC7-4AB7-B0F0-610651A67827}" type="presOf" srcId="{60FF8CCC-9FED-4ACF-94B3-D0840D73CBE4}" destId="{E19EE444-5FC6-4610-BADF-CDEFDDA9AABF}" srcOrd="0" destOrd="0" presId="urn:microsoft.com/office/officeart/2008/layout/VerticalCurvedList"/>
    <dgm:cxn modelId="{4C7A63C0-33C2-43B6-A7D7-D9B9F31F3F0E}" type="presOf" srcId="{75AFF32E-8429-4307-A2BC-DB048D778FC3}" destId="{C9E03C6F-5DA7-484D-A47E-5795560EE4B2}" srcOrd="0" destOrd="0" presId="urn:microsoft.com/office/officeart/2008/layout/VerticalCurvedList"/>
    <dgm:cxn modelId="{034A68C0-86D9-4E81-9DE2-FA5294DC9306}" type="presOf" srcId="{41E293D2-EED9-4AC4-AACB-09057E095DE0}" destId="{BD3AAFEC-D6EC-408B-8E98-D3BE6B4FB50D}" srcOrd="0" destOrd="0" presId="urn:microsoft.com/office/officeart/2008/layout/VerticalCurvedList"/>
    <dgm:cxn modelId="{92DAE2C5-79E6-4D37-B7A3-8CA0EC0268A2}" type="presOf" srcId="{A7E89FD3-0685-4ACA-9017-FA8F4EABBC0F}" destId="{BF7A57D0-7899-4BC0-B276-93CAD092932E}" srcOrd="0" destOrd="0" presId="urn:microsoft.com/office/officeart/2008/layout/VerticalCurvedList"/>
    <dgm:cxn modelId="{5F5F3FD3-9A31-4DEB-8FEF-2B2BB9892403}" srcId="{2ED7CB31-8404-416D-A314-0097EB985236}" destId="{42C1B4ED-F4F2-4087-B6A5-CA1F3963B0DF}" srcOrd="8" destOrd="0" parTransId="{663FCCC5-2BA0-4732-A63E-33DFD8904000}" sibTransId="{E76C544E-64EE-4518-823A-91DCEB0FF376}"/>
    <dgm:cxn modelId="{2B9E17D4-9FD3-460F-A7A8-E239E3713B20}" srcId="{2ED7CB31-8404-416D-A314-0097EB985236}" destId="{60FF8CCC-9FED-4ACF-94B3-D0840D73CBE4}" srcOrd="4" destOrd="0" parTransId="{0FCF96B6-06B8-460B-91EA-B3616AED08DF}" sibTransId="{2755D74D-4EC7-454E-AE34-6435EC4D811F}"/>
    <dgm:cxn modelId="{8DC1CDDA-D653-44E1-931E-5976CCFE3CB2}" srcId="{2ED7CB31-8404-416D-A314-0097EB985236}" destId="{75AFF32E-8429-4307-A2BC-DB048D778FC3}" srcOrd="2" destOrd="0" parTransId="{F1E6ED95-3C53-4B4D-BD1C-CB80FE5538BB}" sibTransId="{BC44CFB4-FEF6-4BD0-8880-6D532676C1C3}"/>
    <dgm:cxn modelId="{D4226BEA-8717-4D5C-8228-5A1739B88647}" type="presOf" srcId="{4B565E9C-EFDF-4119-8D4A-2178DFAD8F12}" destId="{78B12D4C-7879-4075-B157-38EFDC91620B}" srcOrd="0" destOrd="0" presId="urn:microsoft.com/office/officeart/2008/layout/VerticalCurvedList"/>
    <dgm:cxn modelId="{A737FFFE-C9F5-4375-8402-E2C0B32F2B43}" srcId="{2ED7CB31-8404-416D-A314-0097EB985236}" destId="{A7E89FD3-0685-4ACA-9017-FA8F4EABBC0F}" srcOrd="3" destOrd="0" parTransId="{E62808C6-81C5-4CEA-BDCA-296AB7B858EE}" sibTransId="{D4D608B0-24E2-4135-B775-5E5C91B4CDAD}"/>
    <dgm:cxn modelId="{9599F8EC-BCE3-4C58-9838-903932CFC423}" type="presParOf" srcId="{6CA3CDDF-B86C-4592-8697-9C239ED436D8}" destId="{FB7F8A14-7EEB-4249-BC99-0C23011D2247}" srcOrd="0" destOrd="0" presId="urn:microsoft.com/office/officeart/2008/layout/VerticalCurvedList"/>
    <dgm:cxn modelId="{2ADAD94E-F5CF-48C1-BE05-11979A489F69}" type="presParOf" srcId="{FB7F8A14-7EEB-4249-BC99-0C23011D2247}" destId="{2AFD634A-82D8-4690-836D-7BF50AF00E8E}" srcOrd="0" destOrd="0" presId="urn:microsoft.com/office/officeart/2008/layout/VerticalCurvedList"/>
    <dgm:cxn modelId="{7AB8C60B-F240-40EB-AB05-4393039C0F3E}" type="presParOf" srcId="{2AFD634A-82D8-4690-836D-7BF50AF00E8E}" destId="{6A727779-825C-4D98-B046-5ABD650415E3}" srcOrd="0" destOrd="0" presId="urn:microsoft.com/office/officeart/2008/layout/VerticalCurvedList"/>
    <dgm:cxn modelId="{86502CFE-4DE0-4127-BF33-6ADE8A0E1BD6}" type="presParOf" srcId="{2AFD634A-82D8-4690-836D-7BF50AF00E8E}" destId="{87D57806-E76B-475F-B0F3-574FC352C65D}" srcOrd="1" destOrd="0" presId="urn:microsoft.com/office/officeart/2008/layout/VerticalCurvedList"/>
    <dgm:cxn modelId="{4D449690-5CA4-453A-94C4-61D8741296D2}" type="presParOf" srcId="{2AFD634A-82D8-4690-836D-7BF50AF00E8E}" destId="{81B53ACB-EF09-4E5B-9A1D-7BE04CFE631B}" srcOrd="2" destOrd="0" presId="urn:microsoft.com/office/officeart/2008/layout/VerticalCurvedList"/>
    <dgm:cxn modelId="{62B6A289-82D1-421B-8DDA-736B5EAA5565}" type="presParOf" srcId="{2AFD634A-82D8-4690-836D-7BF50AF00E8E}" destId="{3B4C7B79-4157-47F9-9F5B-54005E7E7DF2}" srcOrd="3" destOrd="0" presId="urn:microsoft.com/office/officeart/2008/layout/VerticalCurvedList"/>
    <dgm:cxn modelId="{221631F6-79FC-4C7D-8643-8C7DC2177F6B}" type="presParOf" srcId="{FB7F8A14-7EEB-4249-BC99-0C23011D2247}" destId="{F53DA5E4-0B75-4317-8C47-589FA789CF4B}" srcOrd="1" destOrd="0" presId="urn:microsoft.com/office/officeart/2008/layout/VerticalCurvedList"/>
    <dgm:cxn modelId="{AE5128DA-26DB-4DF0-AA85-EC1405073454}" type="presParOf" srcId="{FB7F8A14-7EEB-4249-BC99-0C23011D2247}" destId="{56241DB7-04F6-4473-B0B6-301E1C911B05}" srcOrd="2" destOrd="0" presId="urn:microsoft.com/office/officeart/2008/layout/VerticalCurvedList"/>
    <dgm:cxn modelId="{B1A0700D-A2EB-4ED6-BE21-3A830EAFDEF8}" type="presParOf" srcId="{56241DB7-04F6-4473-B0B6-301E1C911B05}" destId="{E7CA89D6-DF79-4B22-A049-345F0F8E4506}" srcOrd="0" destOrd="0" presId="urn:microsoft.com/office/officeart/2008/layout/VerticalCurvedList"/>
    <dgm:cxn modelId="{A76D921F-DA9D-476B-BD47-8B2357298539}" type="presParOf" srcId="{FB7F8A14-7EEB-4249-BC99-0C23011D2247}" destId="{78B12D4C-7879-4075-B157-38EFDC91620B}" srcOrd="3" destOrd="0" presId="urn:microsoft.com/office/officeart/2008/layout/VerticalCurvedList"/>
    <dgm:cxn modelId="{41156155-D6FD-46A9-8E74-98B8CCF6F9BE}" type="presParOf" srcId="{FB7F8A14-7EEB-4249-BC99-0C23011D2247}" destId="{3F73BED2-A3AB-417A-A0E3-33724CBCE906}" srcOrd="4" destOrd="0" presId="urn:microsoft.com/office/officeart/2008/layout/VerticalCurvedList"/>
    <dgm:cxn modelId="{4252C9FD-41F8-4224-890B-D0E7769DA681}" type="presParOf" srcId="{3F73BED2-A3AB-417A-A0E3-33724CBCE906}" destId="{0D2668FA-4608-4CED-9247-AF616C6498A6}" srcOrd="0" destOrd="0" presId="urn:microsoft.com/office/officeart/2008/layout/VerticalCurvedList"/>
    <dgm:cxn modelId="{CA872018-E92C-49AE-95B3-73E0A4C9443B}" type="presParOf" srcId="{FB7F8A14-7EEB-4249-BC99-0C23011D2247}" destId="{C9E03C6F-5DA7-484D-A47E-5795560EE4B2}" srcOrd="5" destOrd="0" presId="urn:microsoft.com/office/officeart/2008/layout/VerticalCurvedList"/>
    <dgm:cxn modelId="{007268BF-F1D5-47F0-B4A6-70D9869D3C83}" type="presParOf" srcId="{FB7F8A14-7EEB-4249-BC99-0C23011D2247}" destId="{D891A7CF-5876-49BF-B9CA-5177B5C0A3F5}" srcOrd="6" destOrd="0" presId="urn:microsoft.com/office/officeart/2008/layout/VerticalCurvedList"/>
    <dgm:cxn modelId="{B08AC167-1B11-4B77-900C-921022143DE7}" type="presParOf" srcId="{D891A7CF-5876-49BF-B9CA-5177B5C0A3F5}" destId="{16C5B028-7A86-49F2-900F-B48710D5E8D8}" srcOrd="0" destOrd="0" presId="urn:microsoft.com/office/officeart/2008/layout/VerticalCurvedList"/>
    <dgm:cxn modelId="{E2340E92-D183-49E7-B1A9-DBB82BF2205C}" type="presParOf" srcId="{FB7F8A14-7EEB-4249-BC99-0C23011D2247}" destId="{BF7A57D0-7899-4BC0-B276-93CAD092932E}" srcOrd="7" destOrd="0" presId="urn:microsoft.com/office/officeart/2008/layout/VerticalCurvedList"/>
    <dgm:cxn modelId="{9A401C29-8D86-4AE5-9702-AB46FCCC7291}" type="presParOf" srcId="{FB7F8A14-7EEB-4249-BC99-0C23011D2247}" destId="{D14880DB-D901-4EAD-BFB5-4D80CC381623}" srcOrd="8" destOrd="0" presId="urn:microsoft.com/office/officeart/2008/layout/VerticalCurvedList"/>
    <dgm:cxn modelId="{7A42B4D2-BE40-4A25-A3A4-D68A12826C56}" type="presParOf" srcId="{D14880DB-D901-4EAD-BFB5-4D80CC381623}" destId="{89E50C44-9306-42F7-BB97-F3228E89A3D0}" srcOrd="0" destOrd="0" presId="urn:microsoft.com/office/officeart/2008/layout/VerticalCurvedList"/>
    <dgm:cxn modelId="{2D37E871-F8E0-4043-ABE6-F8484D4987E8}" type="presParOf" srcId="{FB7F8A14-7EEB-4249-BC99-0C23011D2247}" destId="{E19EE444-5FC6-4610-BADF-CDEFDDA9AABF}" srcOrd="9" destOrd="0" presId="urn:microsoft.com/office/officeart/2008/layout/VerticalCurvedList"/>
    <dgm:cxn modelId="{A03F2374-FEE3-468B-A7B9-6052793664D2}" type="presParOf" srcId="{FB7F8A14-7EEB-4249-BC99-0C23011D2247}" destId="{C93137C7-BE91-4CE7-A36F-0D237F0F98B2}" srcOrd="10" destOrd="0" presId="urn:microsoft.com/office/officeart/2008/layout/VerticalCurvedList"/>
    <dgm:cxn modelId="{15F66DCA-2E07-4027-B1EF-22FD5D15FDB2}" type="presParOf" srcId="{C93137C7-BE91-4CE7-A36F-0D237F0F98B2}" destId="{ABE18AD3-1A8A-4411-9BC8-BD58646863D1}" srcOrd="0" destOrd="0" presId="urn:microsoft.com/office/officeart/2008/layout/VerticalCurvedList"/>
    <dgm:cxn modelId="{C802E015-F52E-465C-BE8C-003CEE7FB4EA}" type="presParOf" srcId="{FB7F8A14-7EEB-4249-BC99-0C23011D2247}" destId="{BF91ADA6-2C44-4B3C-9AE9-072F85FE9CBD}" srcOrd="11" destOrd="0" presId="urn:microsoft.com/office/officeart/2008/layout/VerticalCurvedList"/>
    <dgm:cxn modelId="{77D85BA8-0011-47B7-A51F-37AAD8D47840}" type="presParOf" srcId="{FB7F8A14-7EEB-4249-BC99-0C23011D2247}" destId="{328BA235-09D0-4712-8818-361C148C0558}" srcOrd="12" destOrd="0" presId="urn:microsoft.com/office/officeart/2008/layout/VerticalCurvedList"/>
    <dgm:cxn modelId="{6DD2DE6E-60F0-49E1-9DD5-41956D51117B}" type="presParOf" srcId="{328BA235-09D0-4712-8818-361C148C0558}" destId="{E232981F-7B61-4BFC-92FF-09C4540C84F1}" srcOrd="0" destOrd="0" presId="urn:microsoft.com/office/officeart/2008/layout/VerticalCurvedList"/>
    <dgm:cxn modelId="{E6B7384E-EEF5-41C3-B9A2-EE1F5C2642C7}" type="presParOf" srcId="{FB7F8A14-7EEB-4249-BC99-0C23011D2247}" destId="{BD3AAFEC-D6EC-408B-8E98-D3BE6B4FB50D}" srcOrd="13" destOrd="0" presId="urn:microsoft.com/office/officeart/2008/layout/VerticalCurvedList"/>
    <dgm:cxn modelId="{4BFFF1B3-38D5-41DD-B0F8-8A7C2CAE750F}" type="presParOf" srcId="{FB7F8A14-7EEB-4249-BC99-0C23011D2247}" destId="{01C729B1-1DE6-47A9-B259-4710366B1CBD}" srcOrd="14" destOrd="0" presId="urn:microsoft.com/office/officeart/2008/layout/VerticalCurvedList"/>
    <dgm:cxn modelId="{534543A7-6BD7-4FAC-980B-38B0AC8F641A}" type="presParOf" srcId="{01C729B1-1DE6-47A9-B259-4710366B1CBD}" destId="{8E7D9E87-7F78-4CA4-9C4B-BBFBA633B8B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A5DC38-D87F-4F58-BF2A-9A4F45A5EA3D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15D9B8-CD66-4DBF-A1F3-C97D8BD44F53}">
      <dgm:prSet phldrT="[Текст]"/>
      <dgm:spPr/>
      <dgm:t>
        <a:bodyPr/>
        <a:lstStyle/>
        <a:p>
          <a:r>
            <a:rPr lang="ru-RU" b="1" dirty="0"/>
            <a:t>КОНТАКТ ВСЕГДА ДОЛЖЕН БЫТЬ ЗАЩИЩЕННЫМ</a:t>
          </a:r>
          <a:endParaRPr lang="ru-RU" dirty="0"/>
        </a:p>
      </dgm:t>
    </dgm:pt>
    <dgm:pt modelId="{CAE00D0A-A36D-4CD3-94C8-4733B9B20BFC}" type="parTrans" cxnId="{6BBBE41F-A019-4BD8-A008-0A482928AA4A}">
      <dgm:prSet/>
      <dgm:spPr/>
      <dgm:t>
        <a:bodyPr/>
        <a:lstStyle/>
        <a:p>
          <a:endParaRPr lang="ru-RU"/>
        </a:p>
      </dgm:t>
    </dgm:pt>
    <dgm:pt modelId="{358484C4-B42B-4943-A91A-1822CDAFCD34}" type="sibTrans" cxnId="{6BBBE41F-A019-4BD8-A008-0A482928AA4A}">
      <dgm:prSet/>
      <dgm:spPr/>
      <dgm:t>
        <a:bodyPr/>
        <a:lstStyle/>
        <a:p>
          <a:endParaRPr lang="ru-RU"/>
        </a:p>
      </dgm:t>
    </dgm:pt>
    <dgm:pt modelId="{667CCA7F-C35B-4784-B61B-C2CF6881CD3D}">
      <dgm:prSet phldrT="[Текст]" custT="1"/>
      <dgm:spPr/>
      <dgm:t>
        <a:bodyPr/>
        <a:lstStyle/>
        <a:p>
          <a:r>
            <a:rPr lang="ru-RU" sz="1600" b="1" dirty="0"/>
            <a:t>КОЛИЧЕСТВО ПАРТНЕРОВ ДОЛЖНО СВОДИТСЯ К ЧИСЛУ «ОДИН» И ОН ДОЛЖЕН БЫТЬ  ЗДОРОВЫЙ</a:t>
          </a:r>
        </a:p>
      </dgm:t>
    </dgm:pt>
    <dgm:pt modelId="{A259EADD-B97D-4DC9-A8DE-0B65CF7CD60B}" type="parTrans" cxnId="{61F2D91F-DF57-4123-8AD8-64E708D45FE6}">
      <dgm:prSet/>
      <dgm:spPr/>
      <dgm:t>
        <a:bodyPr/>
        <a:lstStyle/>
        <a:p>
          <a:endParaRPr lang="ru-RU"/>
        </a:p>
      </dgm:t>
    </dgm:pt>
    <dgm:pt modelId="{00BF5C1D-1824-4CE7-8BD6-B04A9A4A4976}" type="sibTrans" cxnId="{61F2D91F-DF57-4123-8AD8-64E708D45FE6}">
      <dgm:prSet/>
      <dgm:spPr/>
      <dgm:t>
        <a:bodyPr/>
        <a:lstStyle/>
        <a:p>
          <a:endParaRPr lang="ru-RU"/>
        </a:p>
      </dgm:t>
    </dgm:pt>
    <dgm:pt modelId="{3588D91B-82F4-4622-8C53-07C3E9E60A28}">
      <dgm:prSet phldrT="[Текст]"/>
      <dgm:spPr/>
      <dgm:t>
        <a:bodyPr/>
        <a:lstStyle/>
        <a:p>
          <a:r>
            <a:rPr lang="ru-RU" b="1" dirty="0"/>
            <a:t>ПРОСЬБА О ПИСЬМЕННОМ ПОДТВЕРЖДЕНИИ ЗДОРОВЬЯ</a:t>
          </a:r>
        </a:p>
      </dgm:t>
    </dgm:pt>
    <dgm:pt modelId="{4D1B748C-1676-4F50-BA73-F8B9D9887B24}" type="parTrans" cxnId="{6E63B100-0196-4F0A-AFFA-4AEF60982B16}">
      <dgm:prSet/>
      <dgm:spPr/>
      <dgm:t>
        <a:bodyPr/>
        <a:lstStyle/>
        <a:p>
          <a:endParaRPr lang="ru-RU"/>
        </a:p>
      </dgm:t>
    </dgm:pt>
    <dgm:pt modelId="{BC60696C-5461-47E8-8EB8-512B44C75B5F}" type="sibTrans" cxnId="{6E63B100-0196-4F0A-AFFA-4AEF60982B16}">
      <dgm:prSet/>
      <dgm:spPr/>
      <dgm:t>
        <a:bodyPr/>
        <a:lstStyle/>
        <a:p>
          <a:endParaRPr lang="ru-RU"/>
        </a:p>
      </dgm:t>
    </dgm:pt>
    <dgm:pt modelId="{228CA0E4-9655-4DCB-B75C-3B03E16D41D5}" type="pres">
      <dgm:prSet presAssocID="{77A5DC38-D87F-4F58-BF2A-9A4F45A5EA3D}" presName="compositeShape" presStyleCnt="0">
        <dgm:presLayoutVars>
          <dgm:dir/>
          <dgm:resizeHandles/>
        </dgm:presLayoutVars>
      </dgm:prSet>
      <dgm:spPr/>
    </dgm:pt>
    <dgm:pt modelId="{8132DA9E-0D24-4E07-935D-B5A11CCF47B3}" type="pres">
      <dgm:prSet presAssocID="{77A5DC38-D87F-4F58-BF2A-9A4F45A5EA3D}" presName="pyramid" presStyleLbl="node1" presStyleIdx="0" presStyleCnt="1" custLinFactNeighborX="-9857"/>
      <dgm:spPr>
        <a:solidFill>
          <a:srgbClr val="00B050"/>
        </a:solidFill>
      </dgm:spPr>
    </dgm:pt>
    <dgm:pt modelId="{1E1E5E3E-4A0E-43A8-B04F-DDB058B01596}" type="pres">
      <dgm:prSet presAssocID="{77A5DC38-D87F-4F58-BF2A-9A4F45A5EA3D}" presName="theList" presStyleCnt="0"/>
      <dgm:spPr/>
    </dgm:pt>
    <dgm:pt modelId="{6EC2F0C0-9574-4131-96EB-E5E8F272855E}" type="pres">
      <dgm:prSet presAssocID="{5715D9B8-CD66-4DBF-A1F3-C97D8BD44F53}" presName="aNode" presStyleLbl="fgAcc1" presStyleIdx="0" presStyleCnt="3">
        <dgm:presLayoutVars>
          <dgm:bulletEnabled val="1"/>
        </dgm:presLayoutVars>
      </dgm:prSet>
      <dgm:spPr/>
    </dgm:pt>
    <dgm:pt modelId="{9B340C70-AAB3-4C4E-90DD-1832751D02C4}" type="pres">
      <dgm:prSet presAssocID="{5715D9B8-CD66-4DBF-A1F3-C97D8BD44F53}" presName="aSpace" presStyleCnt="0"/>
      <dgm:spPr/>
    </dgm:pt>
    <dgm:pt modelId="{CF8A25A5-DD24-406D-8ECC-DF8F582A46EA}" type="pres">
      <dgm:prSet presAssocID="{667CCA7F-C35B-4784-B61B-C2CF6881CD3D}" presName="aNode" presStyleLbl="fgAcc1" presStyleIdx="1" presStyleCnt="3">
        <dgm:presLayoutVars>
          <dgm:bulletEnabled val="1"/>
        </dgm:presLayoutVars>
      </dgm:prSet>
      <dgm:spPr/>
    </dgm:pt>
    <dgm:pt modelId="{68D9E5A7-B0E3-4261-88AF-46E45FFD6CFB}" type="pres">
      <dgm:prSet presAssocID="{667CCA7F-C35B-4784-B61B-C2CF6881CD3D}" presName="aSpace" presStyleCnt="0"/>
      <dgm:spPr/>
    </dgm:pt>
    <dgm:pt modelId="{40B88CEB-B42D-48F4-9BB6-BD5F212FA46A}" type="pres">
      <dgm:prSet presAssocID="{3588D91B-82F4-4622-8C53-07C3E9E60A28}" presName="aNode" presStyleLbl="fgAcc1" presStyleIdx="2" presStyleCnt="3">
        <dgm:presLayoutVars>
          <dgm:bulletEnabled val="1"/>
        </dgm:presLayoutVars>
      </dgm:prSet>
      <dgm:spPr/>
    </dgm:pt>
    <dgm:pt modelId="{728E768E-EACE-445D-8752-ACB1F4093550}" type="pres">
      <dgm:prSet presAssocID="{3588D91B-82F4-4622-8C53-07C3E9E60A28}" presName="aSpace" presStyleCnt="0"/>
      <dgm:spPr/>
    </dgm:pt>
  </dgm:ptLst>
  <dgm:cxnLst>
    <dgm:cxn modelId="{6E63B100-0196-4F0A-AFFA-4AEF60982B16}" srcId="{77A5DC38-D87F-4F58-BF2A-9A4F45A5EA3D}" destId="{3588D91B-82F4-4622-8C53-07C3E9E60A28}" srcOrd="2" destOrd="0" parTransId="{4D1B748C-1676-4F50-BA73-F8B9D9887B24}" sibTransId="{BC60696C-5461-47E8-8EB8-512B44C75B5F}"/>
    <dgm:cxn modelId="{F5A65E1B-0EA3-4384-96FE-3B20C978F361}" type="presOf" srcId="{77A5DC38-D87F-4F58-BF2A-9A4F45A5EA3D}" destId="{228CA0E4-9655-4DCB-B75C-3B03E16D41D5}" srcOrd="0" destOrd="0" presId="urn:microsoft.com/office/officeart/2005/8/layout/pyramid2"/>
    <dgm:cxn modelId="{CC9C941C-FCF1-469C-82A5-F5126C34FFFA}" type="presOf" srcId="{667CCA7F-C35B-4784-B61B-C2CF6881CD3D}" destId="{CF8A25A5-DD24-406D-8ECC-DF8F582A46EA}" srcOrd="0" destOrd="0" presId="urn:microsoft.com/office/officeart/2005/8/layout/pyramid2"/>
    <dgm:cxn modelId="{61F2D91F-DF57-4123-8AD8-64E708D45FE6}" srcId="{77A5DC38-D87F-4F58-BF2A-9A4F45A5EA3D}" destId="{667CCA7F-C35B-4784-B61B-C2CF6881CD3D}" srcOrd="1" destOrd="0" parTransId="{A259EADD-B97D-4DC9-A8DE-0B65CF7CD60B}" sibTransId="{00BF5C1D-1824-4CE7-8BD6-B04A9A4A4976}"/>
    <dgm:cxn modelId="{6BBBE41F-A019-4BD8-A008-0A482928AA4A}" srcId="{77A5DC38-D87F-4F58-BF2A-9A4F45A5EA3D}" destId="{5715D9B8-CD66-4DBF-A1F3-C97D8BD44F53}" srcOrd="0" destOrd="0" parTransId="{CAE00D0A-A36D-4CD3-94C8-4733B9B20BFC}" sibTransId="{358484C4-B42B-4943-A91A-1822CDAFCD34}"/>
    <dgm:cxn modelId="{90DAAAA1-E513-43FC-8977-C62FAEB94AB8}" type="presOf" srcId="{3588D91B-82F4-4622-8C53-07C3E9E60A28}" destId="{40B88CEB-B42D-48F4-9BB6-BD5F212FA46A}" srcOrd="0" destOrd="0" presId="urn:microsoft.com/office/officeart/2005/8/layout/pyramid2"/>
    <dgm:cxn modelId="{8A85B4C7-D85D-4D78-9B98-02D7BA75FDB1}" type="presOf" srcId="{5715D9B8-CD66-4DBF-A1F3-C97D8BD44F53}" destId="{6EC2F0C0-9574-4131-96EB-E5E8F272855E}" srcOrd="0" destOrd="0" presId="urn:microsoft.com/office/officeart/2005/8/layout/pyramid2"/>
    <dgm:cxn modelId="{DB49C6A7-1993-4EDE-9EA5-03E76BD2C290}" type="presParOf" srcId="{228CA0E4-9655-4DCB-B75C-3B03E16D41D5}" destId="{8132DA9E-0D24-4E07-935D-B5A11CCF47B3}" srcOrd="0" destOrd="0" presId="urn:microsoft.com/office/officeart/2005/8/layout/pyramid2"/>
    <dgm:cxn modelId="{ED8EE347-6DE2-4BCE-A5FD-433FF9D8F8CF}" type="presParOf" srcId="{228CA0E4-9655-4DCB-B75C-3B03E16D41D5}" destId="{1E1E5E3E-4A0E-43A8-B04F-DDB058B01596}" srcOrd="1" destOrd="0" presId="urn:microsoft.com/office/officeart/2005/8/layout/pyramid2"/>
    <dgm:cxn modelId="{3ECDD6C0-C16D-43B6-AFD2-1C242E9076AE}" type="presParOf" srcId="{1E1E5E3E-4A0E-43A8-B04F-DDB058B01596}" destId="{6EC2F0C0-9574-4131-96EB-E5E8F272855E}" srcOrd="0" destOrd="0" presId="urn:microsoft.com/office/officeart/2005/8/layout/pyramid2"/>
    <dgm:cxn modelId="{EE5D30FD-5972-43DF-A330-9C367230BE9F}" type="presParOf" srcId="{1E1E5E3E-4A0E-43A8-B04F-DDB058B01596}" destId="{9B340C70-AAB3-4C4E-90DD-1832751D02C4}" srcOrd="1" destOrd="0" presId="urn:microsoft.com/office/officeart/2005/8/layout/pyramid2"/>
    <dgm:cxn modelId="{35E43200-B976-4C00-87E3-C58717AC646A}" type="presParOf" srcId="{1E1E5E3E-4A0E-43A8-B04F-DDB058B01596}" destId="{CF8A25A5-DD24-406D-8ECC-DF8F582A46EA}" srcOrd="2" destOrd="0" presId="urn:microsoft.com/office/officeart/2005/8/layout/pyramid2"/>
    <dgm:cxn modelId="{6514CD0A-B465-4C5F-AB22-C5936A89A842}" type="presParOf" srcId="{1E1E5E3E-4A0E-43A8-B04F-DDB058B01596}" destId="{68D9E5A7-B0E3-4261-88AF-46E45FFD6CFB}" srcOrd="3" destOrd="0" presId="urn:microsoft.com/office/officeart/2005/8/layout/pyramid2"/>
    <dgm:cxn modelId="{318A27A9-697A-4D7B-9840-74602DD24655}" type="presParOf" srcId="{1E1E5E3E-4A0E-43A8-B04F-DDB058B01596}" destId="{40B88CEB-B42D-48F4-9BB6-BD5F212FA46A}" srcOrd="4" destOrd="0" presId="urn:microsoft.com/office/officeart/2005/8/layout/pyramid2"/>
    <dgm:cxn modelId="{D8A8F840-DB0C-41F3-BEBE-5646DE60AB1D}" type="presParOf" srcId="{1E1E5E3E-4A0E-43A8-B04F-DDB058B01596}" destId="{728E768E-EACE-445D-8752-ACB1F409355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D57806-E76B-475F-B0F3-574FC352C65D}">
      <dsp:nvSpPr>
        <dsp:cNvPr id="0" name=""/>
        <dsp:cNvSpPr/>
      </dsp:nvSpPr>
      <dsp:spPr>
        <a:xfrm>
          <a:off x="-5535011" y="-847867"/>
          <a:ext cx="6593799" cy="6593799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3DA5E4-0B75-4317-8C47-589FA789CF4B}">
      <dsp:nvSpPr>
        <dsp:cNvPr id="0" name=""/>
        <dsp:cNvSpPr/>
      </dsp:nvSpPr>
      <dsp:spPr>
        <a:xfrm>
          <a:off x="343599" y="222666"/>
          <a:ext cx="10000285" cy="4451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332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необычные выделения из половых органов (серо-белые, желтые, зеленые, творожистые), сопровождающиеся появлением неприятного запаха;</a:t>
          </a:r>
        </a:p>
      </dsp:txBody>
      <dsp:txXfrm>
        <a:off x="343599" y="222666"/>
        <a:ext cx="10000285" cy="445136"/>
      </dsp:txXfrm>
    </dsp:sp>
    <dsp:sp modelId="{E7CA89D6-DF79-4B22-A049-345F0F8E4506}">
      <dsp:nvSpPr>
        <dsp:cNvPr id="0" name=""/>
        <dsp:cNvSpPr/>
      </dsp:nvSpPr>
      <dsp:spPr>
        <a:xfrm>
          <a:off x="65389" y="167024"/>
          <a:ext cx="556420" cy="556420"/>
        </a:xfrm>
        <a:prstGeom prst="ellipse">
          <a:avLst/>
        </a:prstGeom>
        <a:solidFill>
          <a:srgbClr val="FFFF00"/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B12D4C-7879-4075-B157-38EFDC91620B}">
      <dsp:nvSpPr>
        <dsp:cNvPr id="0" name=""/>
        <dsp:cNvSpPr/>
      </dsp:nvSpPr>
      <dsp:spPr>
        <a:xfrm>
          <a:off x="746710" y="890762"/>
          <a:ext cx="9597174" cy="4451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332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зуд или жжение;</a:t>
          </a:r>
        </a:p>
      </dsp:txBody>
      <dsp:txXfrm>
        <a:off x="746710" y="890762"/>
        <a:ext cx="9597174" cy="445136"/>
      </dsp:txXfrm>
    </dsp:sp>
    <dsp:sp modelId="{0D2668FA-4608-4CED-9247-AF616C6498A6}">
      <dsp:nvSpPr>
        <dsp:cNvPr id="0" name=""/>
        <dsp:cNvSpPr/>
      </dsp:nvSpPr>
      <dsp:spPr>
        <a:xfrm>
          <a:off x="468499" y="835120"/>
          <a:ext cx="556420" cy="556420"/>
        </a:xfrm>
        <a:prstGeom prst="ellipse">
          <a:avLst/>
        </a:prstGeom>
        <a:solidFill>
          <a:srgbClr val="00B050"/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9E03C6F-5DA7-484D-A47E-5795560EE4B2}">
      <dsp:nvSpPr>
        <dsp:cNvPr id="0" name=""/>
        <dsp:cNvSpPr/>
      </dsp:nvSpPr>
      <dsp:spPr>
        <a:xfrm>
          <a:off x="967612" y="1558368"/>
          <a:ext cx="9376272" cy="4451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332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дизурические явления: частое и/или болезненное мочеиспускание, жжение при опорожнении мочевого пузыря;</a:t>
          </a:r>
        </a:p>
      </dsp:txBody>
      <dsp:txXfrm>
        <a:off x="967612" y="1558368"/>
        <a:ext cx="9376272" cy="445136"/>
      </dsp:txXfrm>
    </dsp:sp>
    <dsp:sp modelId="{16C5B028-7A86-49F2-900F-B48710D5E8D8}">
      <dsp:nvSpPr>
        <dsp:cNvPr id="0" name=""/>
        <dsp:cNvSpPr/>
      </dsp:nvSpPr>
      <dsp:spPr>
        <a:xfrm>
          <a:off x="689402" y="1502726"/>
          <a:ext cx="556420" cy="556420"/>
        </a:xfrm>
        <a:prstGeom prst="ellipse">
          <a:avLst/>
        </a:prstGeom>
        <a:solidFill>
          <a:srgbClr val="00B0F0"/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F7A57D0-7899-4BC0-B276-93CAD092932E}">
      <dsp:nvSpPr>
        <dsp:cNvPr id="0" name=""/>
        <dsp:cNvSpPr/>
      </dsp:nvSpPr>
      <dsp:spPr>
        <a:xfrm>
          <a:off x="1038144" y="2226464"/>
          <a:ext cx="9305739" cy="4451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332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появление сыпи на коже половых органов или на других участках тела;</a:t>
          </a:r>
        </a:p>
      </dsp:txBody>
      <dsp:txXfrm>
        <a:off x="1038144" y="2226464"/>
        <a:ext cx="9305739" cy="445136"/>
      </dsp:txXfrm>
    </dsp:sp>
    <dsp:sp modelId="{89E50C44-9306-42F7-BB97-F3228E89A3D0}">
      <dsp:nvSpPr>
        <dsp:cNvPr id="0" name=""/>
        <dsp:cNvSpPr/>
      </dsp:nvSpPr>
      <dsp:spPr>
        <a:xfrm>
          <a:off x="759934" y="2170822"/>
          <a:ext cx="556420" cy="556420"/>
        </a:xfrm>
        <a:prstGeom prst="ellipse">
          <a:avLst/>
        </a:prstGeom>
        <a:solidFill>
          <a:srgbClr val="FF0000"/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9EE444-5FC6-4610-BADF-CDEFDDA9AABF}">
      <dsp:nvSpPr>
        <dsp:cNvPr id="0" name=""/>
        <dsp:cNvSpPr/>
      </dsp:nvSpPr>
      <dsp:spPr>
        <a:xfrm>
          <a:off x="967612" y="2894560"/>
          <a:ext cx="9376272" cy="4451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332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тянущие боли внизу живота, в промежности, пояснице;</a:t>
          </a:r>
        </a:p>
      </dsp:txBody>
      <dsp:txXfrm>
        <a:off x="967612" y="2894560"/>
        <a:ext cx="9376272" cy="445136"/>
      </dsp:txXfrm>
    </dsp:sp>
    <dsp:sp modelId="{ABE18AD3-1A8A-4411-9BC8-BD58646863D1}">
      <dsp:nvSpPr>
        <dsp:cNvPr id="0" name=""/>
        <dsp:cNvSpPr/>
      </dsp:nvSpPr>
      <dsp:spPr>
        <a:xfrm>
          <a:off x="689402" y="2838918"/>
          <a:ext cx="556420" cy="556420"/>
        </a:xfrm>
        <a:prstGeom prst="ellipse">
          <a:avLst/>
        </a:prstGeom>
        <a:solidFill>
          <a:srgbClr val="7030A0"/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F91ADA6-2C44-4B3C-9AE9-072F85FE9CBD}">
      <dsp:nvSpPr>
        <dsp:cNvPr id="0" name=""/>
        <dsp:cNvSpPr/>
      </dsp:nvSpPr>
      <dsp:spPr>
        <a:xfrm>
          <a:off x="746710" y="3562166"/>
          <a:ext cx="9597174" cy="4451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332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появление на коже половых органов язв, эрозий, бородавок и иных непонятных элементов;</a:t>
          </a:r>
        </a:p>
      </dsp:txBody>
      <dsp:txXfrm>
        <a:off x="746710" y="3562166"/>
        <a:ext cx="9597174" cy="445136"/>
      </dsp:txXfrm>
    </dsp:sp>
    <dsp:sp modelId="{E232981F-7B61-4BFC-92FF-09C4540C84F1}">
      <dsp:nvSpPr>
        <dsp:cNvPr id="0" name=""/>
        <dsp:cNvSpPr/>
      </dsp:nvSpPr>
      <dsp:spPr>
        <a:xfrm>
          <a:off x="468499" y="3506524"/>
          <a:ext cx="556420" cy="556420"/>
        </a:xfrm>
        <a:prstGeom prst="ellipse">
          <a:avLst/>
        </a:prstGeom>
        <a:solidFill>
          <a:srgbClr val="FFC000"/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3AAFEC-D6EC-408B-8E98-D3BE6B4FB50D}">
      <dsp:nvSpPr>
        <dsp:cNvPr id="0" name=""/>
        <dsp:cNvSpPr/>
      </dsp:nvSpPr>
      <dsp:spPr>
        <a:xfrm>
          <a:off x="343599" y="4230262"/>
          <a:ext cx="10000285" cy="44513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332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боль во время прямого контакта;</a:t>
          </a:r>
        </a:p>
      </dsp:txBody>
      <dsp:txXfrm>
        <a:off x="343599" y="4230262"/>
        <a:ext cx="10000285" cy="445136"/>
      </dsp:txXfrm>
    </dsp:sp>
    <dsp:sp modelId="{8E7D9E87-7F78-4CA4-9C4B-BBFBA633B8B7}">
      <dsp:nvSpPr>
        <dsp:cNvPr id="0" name=""/>
        <dsp:cNvSpPr/>
      </dsp:nvSpPr>
      <dsp:spPr>
        <a:xfrm>
          <a:off x="65389" y="4174620"/>
          <a:ext cx="556420" cy="556420"/>
        </a:xfrm>
        <a:prstGeom prst="ellipse">
          <a:avLst/>
        </a:prstGeom>
        <a:solidFill>
          <a:srgbClr val="92D050"/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32DA9E-0D24-4E07-935D-B5A11CCF47B3}">
      <dsp:nvSpPr>
        <dsp:cNvPr id="0" name=""/>
        <dsp:cNvSpPr/>
      </dsp:nvSpPr>
      <dsp:spPr>
        <a:xfrm>
          <a:off x="0" y="0"/>
          <a:ext cx="4206794" cy="4348717"/>
        </a:xfrm>
        <a:prstGeom prst="triangle">
          <a:avLst/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C2F0C0-9574-4131-96EB-E5E8F272855E}">
      <dsp:nvSpPr>
        <dsp:cNvPr id="0" name=""/>
        <dsp:cNvSpPr/>
      </dsp:nvSpPr>
      <dsp:spPr>
        <a:xfrm>
          <a:off x="2103397" y="437207"/>
          <a:ext cx="2734416" cy="10294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/>
            <a:t>КОНТАКТ ВСЕГДА ДОЛЖЕН БЫТЬ ЗАЩИЩЕННЫМ</a:t>
          </a:r>
          <a:endParaRPr lang="ru-RU" sz="1500" kern="1200" dirty="0"/>
        </a:p>
      </dsp:txBody>
      <dsp:txXfrm>
        <a:off x="2153649" y="487459"/>
        <a:ext cx="2633912" cy="928918"/>
      </dsp:txXfrm>
    </dsp:sp>
    <dsp:sp modelId="{CF8A25A5-DD24-406D-8ECC-DF8F582A46EA}">
      <dsp:nvSpPr>
        <dsp:cNvPr id="0" name=""/>
        <dsp:cNvSpPr/>
      </dsp:nvSpPr>
      <dsp:spPr>
        <a:xfrm>
          <a:off x="2103397" y="1595308"/>
          <a:ext cx="2734416" cy="10294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КОЛИЧЕСТВО ПАРТНЕРОВ ДОЛЖНО СВОДИТСЯ К ЧИСЛУ «ОДИН» И ОН ДОЛЖЕН БЫТЬ  ЗДОРОВЫЙ</a:t>
          </a:r>
        </a:p>
      </dsp:txBody>
      <dsp:txXfrm>
        <a:off x="2153649" y="1645560"/>
        <a:ext cx="2633912" cy="928918"/>
      </dsp:txXfrm>
    </dsp:sp>
    <dsp:sp modelId="{40B88CEB-B42D-48F4-9BB6-BD5F212FA46A}">
      <dsp:nvSpPr>
        <dsp:cNvPr id="0" name=""/>
        <dsp:cNvSpPr/>
      </dsp:nvSpPr>
      <dsp:spPr>
        <a:xfrm>
          <a:off x="2103397" y="2753408"/>
          <a:ext cx="2734416" cy="10294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/>
            <a:t>ПРОСЬБА О ПИСЬМЕННОМ ПОДТВЕРЖДЕНИИ ЗДОРОВЬЯ</a:t>
          </a:r>
        </a:p>
      </dsp:txBody>
      <dsp:txXfrm>
        <a:off x="2153649" y="2803660"/>
        <a:ext cx="2633912" cy="9289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97F1-8899-4A07-AC5A-218816AE8904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33D2-035B-4F2D-B059-66583B09F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727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97F1-8899-4A07-AC5A-218816AE8904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33D2-035B-4F2D-B059-66583B09F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76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97F1-8899-4A07-AC5A-218816AE8904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33D2-035B-4F2D-B059-66583B09F5E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1500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97F1-8899-4A07-AC5A-218816AE8904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33D2-035B-4F2D-B059-66583B09F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02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97F1-8899-4A07-AC5A-218816AE8904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33D2-035B-4F2D-B059-66583B09F5E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7133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97F1-8899-4A07-AC5A-218816AE8904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33D2-035B-4F2D-B059-66583B09F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318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97F1-8899-4A07-AC5A-218816AE8904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33D2-035B-4F2D-B059-66583B09F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880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97F1-8899-4A07-AC5A-218816AE8904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33D2-035B-4F2D-B059-66583B09F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431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97F1-8899-4A07-AC5A-218816AE8904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33D2-035B-4F2D-B059-66583B09F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435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97F1-8899-4A07-AC5A-218816AE8904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33D2-035B-4F2D-B059-66583B09F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476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97F1-8899-4A07-AC5A-218816AE8904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33D2-035B-4F2D-B059-66583B09F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53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97F1-8899-4A07-AC5A-218816AE8904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33D2-035B-4F2D-B059-66583B09F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624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97F1-8899-4A07-AC5A-218816AE8904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33D2-035B-4F2D-B059-66583B09F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004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97F1-8899-4A07-AC5A-218816AE8904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33D2-035B-4F2D-B059-66583B09F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57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97F1-8899-4A07-AC5A-218816AE8904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33D2-035B-4F2D-B059-66583B09F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809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97F1-8899-4A07-AC5A-218816AE8904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33D2-035B-4F2D-B059-66583B09F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695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497F1-8899-4A07-AC5A-218816AE8904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BA533D2-035B-4F2D-B059-66583B09F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1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menquestions.ru/venerologiya/sifilis-u-muzhchin.html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D07911-5185-4047-A193-1FB5B65E0B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2632" y="2286787"/>
            <a:ext cx="9197162" cy="1721687"/>
          </a:xfrm>
        </p:spPr>
        <p:txBody>
          <a:bodyPr/>
          <a:lstStyle/>
          <a:p>
            <a:pPr algn="ctr"/>
            <a:r>
              <a:rPr lang="ru-RU" sz="4400" b="1" dirty="0"/>
              <a:t>ВЕНЕРИЧЕСКИЕ ЗАБОЛЕВАНИЯ. </a:t>
            </a:r>
            <a:r>
              <a:rPr lang="ru-RU" sz="4400" b="1" i="1" dirty="0"/>
              <a:t>Пути заражения</a:t>
            </a:r>
            <a:endParaRPr lang="ru-RU" sz="44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DE7961-3EDE-4848-9D1D-849774256798}"/>
              </a:ext>
            </a:extLst>
          </p:cNvPr>
          <p:cNvSpPr txBox="1"/>
          <p:nvPr/>
        </p:nvSpPr>
        <p:spPr>
          <a:xfrm>
            <a:off x="1734878" y="660449"/>
            <a:ext cx="7272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ШКОЛЬНАЯ МЕДИЦИНА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FFDC1921-2E7D-4DE9-B0DA-9DB5FF9662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180" y="5571289"/>
            <a:ext cx="3893929" cy="1096899"/>
          </a:xfrm>
        </p:spPr>
        <p:txBody>
          <a:bodyPr/>
          <a:lstStyle/>
          <a:p>
            <a:endParaRPr lang="ru-RU" dirty="0"/>
          </a:p>
          <a:p>
            <a:r>
              <a:rPr lang="ru-RU" dirty="0"/>
              <a:t>Педагог – психолог: Аксенова А.А.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F6F549B-1FD7-480B-B98B-8F114BF31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403" y="247107"/>
            <a:ext cx="2116765" cy="141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7F1DC21-91A3-4CBF-8942-9BADBFC5D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914" y="247107"/>
            <a:ext cx="2089326" cy="141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8E7DFFE3-49B3-4690-9C2E-80C28E953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633" y="1822301"/>
            <a:ext cx="1927607" cy="131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D4A41ECA-9D66-4B65-A693-668D49DBE1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397" b="7912"/>
          <a:stretch/>
        </p:blipFill>
        <p:spPr bwMode="auto">
          <a:xfrm>
            <a:off x="9782633" y="3444207"/>
            <a:ext cx="1985341" cy="145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5642EB5B-525C-4719-92A3-2F2889EA6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914" y="5265480"/>
            <a:ext cx="2287486" cy="128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9D272F-A15F-484D-B0D4-7DB77BEC925E}"/>
              </a:ext>
            </a:extLst>
          </p:cNvPr>
          <p:cNvSpPr txBox="1"/>
          <p:nvPr/>
        </p:nvSpPr>
        <p:spPr>
          <a:xfrm>
            <a:off x="1777408" y="4573182"/>
            <a:ext cx="7187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Материал предназначен для 8-11 классов</a:t>
            </a:r>
          </a:p>
        </p:txBody>
      </p:sp>
    </p:spTree>
    <p:extLst>
      <p:ext uri="{BB962C8B-B14F-4D97-AF65-F5344CB8AC3E}">
        <p14:creationId xmlns:p14="http://schemas.microsoft.com/office/powerpoint/2010/main" val="1033243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EF524-201C-4F34-AD08-B7562D1A3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180753"/>
            <a:ext cx="8913233" cy="20414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Существуют болезни, которые невозможно излечить и они приводят к смерти, поэтому необходимо придерживаться следующих правил: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E3A8CF9C-FBE2-432F-97BE-C76DFB2DB9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7354908"/>
              </p:ext>
            </p:extLst>
          </p:nvPr>
        </p:nvGraphicFramePr>
        <p:xfrm>
          <a:off x="138223" y="2328530"/>
          <a:ext cx="4837814" cy="4348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1E0245F-9805-451F-BF5C-8DD7F2CDC856}"/>
              </a:ext>
            </a:extLst>
          </p:cNvPr>
          <p:cNvSpPr txBox="1"/>
          <p:nvPr/>
        </p:nvSpPr>
        <p:spPr>
          <a:xfrm>
            <a:off x="7777715" y="3456490"/>
            <a:ext cx="3625702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ВАШЕ ЗДОРОВЬЕ МОЖЕТ ОКАЗАТЬСЯ В ОПАСНОСТИ И ВСЕ ТЕ ПЛАНЫ И МЕЧТЫ, КОТОРЫЕ ВЫ ХОТИТЕ ВОПЛОТЬ В СВОЕЙ ЖИЗНИ,  РУХНУТ В ОДНОЧАСЬЕ!!!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25B1AB2E-0C4B-4966-BAB0-FEB3B8BE0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16" y="3308497"/>
            <a:ext cx="2050312" cy="205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929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6D6EC5-80B5-4643-9FD6-FF0B524B3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94930"/>
            <a:ext cx="8596668" cy="1251098"/>
          </a:xfrm>
        </p:spPr>
        <p:txBody>
          <a:bodyPr/>
          <a:lstStyle/>
          <a:p>
            <a:pPr algn="ctr"/>
            <a:r>
              <a:rPr lang="ru-RU" dirty="0"/>
              <a:t>Что нужно знать о барьерном методе заболеваний?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CAA578-77AF-4717-8E34-81C1F16BFF77}"/>
              </a:ext>
            </a:extLst>
          </p:cNvPr>
          <p:cNvSpPr txBox="1"/>
          <p:nvPr/>
        </p:nvSpPr>
        <p:spPr>
          <a:xfrm>
            <a:off x="404037" y="1674674"/>
            <a:ext cx="868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ru-RU" dirty="0"/>
              <a:t>Изделие должно быть в герметичной упаковке и НЕ ИМЕТЬ ПОВРЕЖДЕНИЙ. </a:t>
            </a:r>
            <a:r>
              <a:rPr lang="ru-RU" b="1" i="1" dirty="0">
                <a:solidFill>
                  <a:srgbClr val="00B050"/>
                </a:solidFill>
              </a:rPr>
              <a:t>Изделия бывают из латекса и полиуретана (используются в случае, если есть аллергия на латекс).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dirty="0"/>
              <a:t>Один контакт – одно изделие. </a:t>
            </a:r>
            <a:r>
              <a:rPr lang="ru-RU" b="1" dirty="0"/>
              <a:t>ПОВТОРНОЕ ИСПОЛЬЗОВАНИЕ ЗАПРЕЩЕНО</a:t>
            </a:r>
            <a:r>
              <a:rPr lang="ru-RU" dirty="0"/>
              <a:t>!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dirty="0"/>
              <a:t>Наряду с изделием необходимо использовать смазку именно </a:t>
            </a:r>
            <a:r>
              <a:rPr lang="ru-RU" b="1" i="1" u="sng" dirty="0">
                <a:solidFill>
                  <a:srgbClr val="FF0000"/>
                </a:solidFill>
              </a:rPr>
              <a:t>на водной основе.</a:t>
            </a:r>
            <a:r>
              <a:rPr lang="ru-RU" dirty="0"/>
              <a:t> Она уменьшит вероятность разрыва контрацептива. Внимательно изучите инструкцию, находящуюся внутри коробки!</a:t>
            </a:r>
          </a:p>
          <a:p>
            <a:pPr algn="just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9D274-B714-4206-84B1-346CA5C122B7}"/>
              </a:ext>
            </a:extLst>
          </p:cNvPr>
          <p:cNvSpPr txBox="1"/>
          <p:nvPr/>
        </p:nvSpPr>
        <p:spPr>
          <a:xfrm>
            <a:off x="935665" y="4860160"/>
            <a:ext cx="7697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Помните, что «первый раз» может заразить Вас, если забыть о барьерном методе! 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D09CCBC7-19DF-4A5F-8029-8BAF950AB5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9" r="27233"/>
          <a:stretch/>
        </p:blipFill>
        <p:spPr bwMode="auto">
          <a:xfrm>
            <a:off x="9274002" y="2391548"/>
            <a:ext cx="2200939" cy="279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119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F21581-6981-48EC-96C9-50BEC97A9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088" y="1300717"/>
            <a:ext cx="8596668" cy="1320800"/>
          </a:xfrm>
        </p:spPr>
        <p:txBody>
          <a:bodyPr/>
          <a:lstStyle/>
          <a:p>
            <a:pPr algn="ctr"/>
            <a:r>
              <a:rPr lang="ru-RU" dirty="0"/>
              <a:t>Теперь приступим к обзору ИППП/ЗППП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2C285D0F-79AD-4D3D-A6F5-B2029B5A9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159" y="3131879"/>
            <a:ext cx="3230526" cy="323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481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036D53-1E35-48A0-946B-D1D76F9B7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967" y="226828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/>
              <a:t>ГОНОРЕЯ </a:t>
            </a:r>
            <a:br>
              <a:rPr lang="ru-RU" b="1" cap="all" dirty="0"/>
            </a:br>
            <a:r>
              <a:rPr lang="ru-RU" b="1" cap="all" dirty="0"/>
              <a:t>(ГОНОКОККОВАЯ ИНФЕКЦИЯ/триппер)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F97487-ED61-41DE-B670-34CE8CE47ED0}"/>
              </a:ext>
            </a:extLst>
          </p:cNvPr>
          <p:cNvSpPr txBox="1"/>
          <p:nvPr/>
        </p:nvSpPr>
        <p:spPr>
          <a:xfrm>
            <a:off x="687967" y="1892595"/>
            <a:ext cx="43943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b="1" i="1" dirty="0"/>
              <a:t>Инкубационный период (время от заражения до возникновения первых симптомов):</a:t>
            </a:r>
            <a:r>
              <a:rPr lang="ru-RU" dirty="0"/>
              <a:t> 3-7 дней.</a:t>
            </a:r>
          </a:p>
          <a:p>
            <a:pPr algn="just" fontAlgn="base"/>
            <a:r>
              <a:rPr lang="ru-RU" b="1" i="1" dirty="0"/>
              <a:t>Органы-мишени:</a:t>
            </a:r>
            <a:r>
              <a:rPr lang="ru-RU" dirty="0"/>
              <a:t> слизистые оболочки моче – половой системы, поражение ротоглотки и конъюнктивы (белая оболочка глаз).</a:t>
            </a:r>
          </a:p>
          <a:p>
            <a:pPr algn="just" fontAlgn="base"/>
            <a:r>
              <a:rPr lang="ru-RU" b="1" i="1" dirty="0"/>
              <a:t>Симптомы:</a:t>
            </a:r>
            <a:endParaRPr lang="ru-RU" dirty="0"/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ru-RU" dirty="0"/>
              <a:t>обильные гнойные выделения из мочеиспускательного канала;</a:t>
            </a: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ru-RU" dirty="0"/>
              <a:t>зуд и жжение в области уретры;</a:t>
            </a: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ru-RU" dirty="0"/>
              <a:t>дискомфорт при мочеиспускании;</a:t>
            </a: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ru-RU" dirty="0"/>
              <a:t>учащенное мочеиспускание;</a:t>
            </a: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ru-RU" dirty="0"/>
              <a:t>боль во время прямого  контакта.</a:t>
            </a:r>
          </a:p>
        </p:txBody>
      </p:sp>
      <p:pic>
        <p:nvPicPr>
          <p:cNvPr id="11266" name="Picture 2" descr="Гонорейный кератоз">
            <a:extLst>
              <a:ext uri="{FF2B5EF4-FFF2-40B4-BE49-F238E27FC236}">
                <a16:creationId xmlns:a16="http://schemas.microsoft.com/office/drawing/2014/main" id="{9FEB809F-B633-457B-8533-A59A4610E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456" y="1983563"/>
            <a:ext cx="23812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Гонококковый артрит">
            <a:extLst>
              <a:ext uri="{FF2B5EF4-FFF2-40B4-BE49-F238E27FC236}">
                <a16:creationId xmlns:a16="http://schemas.microsoft.com/office/drawing/2014/main" id="{3F12212C-A999-4CB3-84FD-EA451B766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883" y="1356117"/>
            <a:ext cx="2381251" cy="159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Гонококковый конъюнктивит">
            <a:extLst>
              <a:ext uri="{FF2B5EF4-FFF2-40B4-BE49-F238E27FC236}">
                <a16:creationId xmlns:a16="http://schemas.microsoft.com/office/drawing/2014/main" id="{E08C6E09-715E-4EBB-AAD2-AE2B9C7E1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456" y="4355482"/>
            <a:ext cx="2381250" cy="150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Гиперемия и отёчность слизистой полости рта">
            <a:extLst>
              <a:ext uri="{FF2B5EF4-FFF2-40B4-BE49-F238E27FC236}">
                <a16:creationId xmlns:a16="http://schemas.microsoft.com/office/drawing/2014/main" id="{28CF62CB-64BB-46B3-8E86-5264B753A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362" y="3802942"/>
            <a:ext cx="2381251" cy="150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89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1A38A5-2C68-4A9C-B9AF-6166EBEB9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0735"/>
          </a:xfrm>
        </p:spPr>
        <p:txBody>
          <a:bodyPr/>
          <a:lstStyle/>
          <a:p>
            <a:pPr algn="ctr"/>
            <a:r>
              <a:rPr lang="ru-RU" b="1" cap="all" dirty="0"/>
              <a:t>ТРИХОМОНИАЗ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982FAA-6912-4394-A7D7-08F40C6AC9C0}"/>
              </a:ext>
            </a:extLst>
          </p:cNvPr>
          <p:cNvSpPr txBox="1"/>
          <p:nvPr/>
        </p:nvSpPr>
        <p:spPr>
          <a:xfrm>
            <a:off x="350874" y="1648047"/>
            <a:ext cx="405100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b="1" i="1" dirty="0"/>
              <a:t>Инкубационный период:</a:t>
            </a:r>
            <a:r>
              <a:rPr lang="ru-RU" dirty="0"/>
              <a:t> 1-4 недели.</a:t>
            </a:r>
          </a:p>
          <a:p>
            <a:pPr algn="just" fontAlgn="base"/>
            <a:r>
              <a:rPr lang="ru-RU" b="1" i="1" dirty="0"/>
              <a:t>Органы-мишени:</a:t>
            </a:r>
            <a:r>
              <a:rPr lang="ru-RU" dirty="0"/>
              <a:t> моче – половая система.</a:t>
            </a:r>
          </a:p>
          <a:p>
            <a:pPr fontAlgn="base"/>
            <a:r>
              <a:rPr lang="ru-RU" b="1" i="1" dirty="0"/>
              <a:t>Симптомы:</a:t>
            </a:r>
            <a:endParaRPr lang="ru-RU" dirty="0"/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ru-RU" dirty="0"/>
              <a:t>желтоватые выделения из уретры;</a:t>
            </a: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ru-RU" dirty="0"/>
              <a:t>зуд и жжение при мочеиспускании;</a:t>
            </a: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ru-RU" dirty="0"/>
              <a:t>боль в промежности, отдающая в прямую кишку;</a:t>
            </a: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ru-RU" dirty="0"/>
              <a:t>боль во время прямого контакта;</a:t>
            </a: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ru-RU" dirty="0"/>
              <a:t>эрозии (волдыри, гнойники, сыпь) на коже половых органов.</a:t>
            </a:r>
          </a:p>
        </p:txBody>
      </p:sp>
      <p:pic>
        <p:nvPicPr>
          <p:cNvPr id="12294" name="Picture 6">
            <a:extLst>
              <a:ext uri="{FF2B5EF4-FFF2-40B4-BE49-F238E27FC236}">
                <a16:creationId xmlns:a16="http://schemas.microsoft.com/office/drawing/2014/main" id="{334B1A10-5D91-496D-BCEC-F90838E5B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582" y="1648047"/>
            <a:ext cx="2742835" cy="178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>
            <a:extLst>
              <a:ext uri="{FF2B5EF4-FFF2-40B4-BE49-F238E27FC236}">
                <a16:creationId xmlns:a16="http://schemas.microsoft.com/office/drawing/2014/main" id="{96354682-14DE-4680-A75D-DF429E854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417" y="3634618"/>
            <a:ext cx="3837615" cy="287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032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3E17F5-5003-48F1-AD8D-EF266E145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base"/>
            <a:r>
              <a:rPr lang="ru-RU" b="1" cap="all" dirty="0"/>
              <a:t>ХЛАМИДИОЗ </a:t>
            </a:r>
            <a:br>
              <a:rPr lang="ru-RU" b="1" cap="all" dirty="0"/>
            </a:br>
            <a:r>
              <a:rPr lang="ru-RU" b="1" cap="all" dirty="0"/>
              <a:t>(ХЛАМИДИЙНАЯ ИНФЕКЦИЯ)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C4B700-6650-4D62-A2A5-AD77E6A60BF0}"/>
              </a:ext>
            </a:extLst>
          </p:cNvPr>
          <p:cNvSpPr txBox="1"/>
          <p:nvPr/>
        </p:nvSpPr>
        <p:spPr>
          <a:xfrm>
            <a:off x="255181" y="2115879"/>
            <a:ext cx="49441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b="1" i="1" dirty="0"/>
              <a:t>Инкубационный период:</a:t>
            </a:r>
            <a:r>
              <a:rPr lang="ru-RU" dirty="0"/>
              <a:t> 2-4 недели</a:t>
            </a:r>
          </a:p>
          <a:p>
            <a:pPr algn="just" fontAlgn="base"/>
            <a:r>
              <a:rPr lang="ru-RU" b="1" i="1" dirty="0"/>
              <a:t>Органы-мишени:</a:t>
            </a:r>
            <a:r>
              <a:rPr lang="ru-RU" dirty="0"/>
              <a:t> моче – половая система, кишечник, ротоглотка, конъюнктива, суставы.</a:t>
            </a:r>
          </a:p>
          <a:p>
            <a:pPr algn="just" fontAlgn="base"/>
            <a:r>
              <a:rPr lang="ru-RU" b="1" i="1" dirty="0"/>
              <a:t>Симптомы:</a:t>
            </a:r>
            <a:endParaRPr lang="ru-RU" dirty="0"/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ru-RU" dirty="0"/>
              <a:t>скудные </a:t>
            </a:r>
            <a:r>
              <a:rPr lang="ru-RU" dirty="0" err="1"/>
              <a:t>слизисто</a:t>
            </a:r>
            <a:r>
              <a:rPr lang="ru-RU" dirty="0"/>
              <a:t>-гнойные выделения;</a:t>
            </a: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ru-RU" dirty="0"/>
              <a:t>жжение, зуд и боль при мочеиспускании;</a:t>
            </a: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ru-RU" dirty="0"/>
              <a:t>боль внизу живота.</a:t>
            </a:r>
          </a:p>
          <a:p>
            <a:pPr algn="just" fontAlgn="base"/>
            <a:endParaRPr lang="ru-RU" dirty="0"/>
          </a:p>
          <a:p>
            <a:pPr algn="ctr" fontAlgn="base"/>
            <a:r>
              <a:rPr lang="ru-RU" dirty="0"/>
              <a:t>В большинстве случаев </a:t>
            </a:r>
            <a:r>
              <a:rPr lang="ru-RU" i="1" dirty="0"/>
              <a:t>ХЛАМИДИОЗ ПРОТЕКАЕТ БЕССИМПТОМНО</a:t>
            </a:r>
            <a:r>
              <a:rPr lang="ru-RU" dirty="0"/>
              <a:t>. Болезнь может давать о себе знать на начальных этапах в виде затяжного вялотекущего уретрита с появлением характерных выделений. Боль и другие симптомы выражены не слишком ярко.</a:t>
            </a:r>
          </a:p>
          <a:p>
            <a:pPr algn="just"/>
            <a:endParaRPr lang="ru-RU" dirty="0"/>
          </a:p>
        </p:txBody>
      </p:sp>
      <p:pic>
        <p:nvPicPr>
          <p:cNvPr id="13314" name="Picture 2" descr="Фото глаз при хламидиозе">
            <a:extLst>
              <a:ext uri="{FF2B5EF4-FFF2-40B4-BE49-F238E27FC236}">
                <a16:creationId xmlns:a16="http://schemas.microsoft.com/office/drawing/2014/main" id="{8F133F84-EEDE-4CBE-A543-391F7EE71F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7" t="11984"/>
          <a:stretch/>
        </p:blipFill>
        <p:spPr bwMode="auto">
          <a:xfrm>
            <a:off x="5126466" y="2056744"/>
            <a:ext cx="1810856" cy="147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Фото всех симптомов хламидиоза">
            <a:extLst>
              <a:ext uri="{FF2B5EF4-FFF2-40B4-BE49-F238E27FC236}">
                <a16:creationId xmlns:a16="http://schemas.microsoft.com/office/drawing/2014/main" id="{C113344D-FEEF-4180-888A-C4810E9A6E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87" t="53662" r="11494" b="7445"/>
          <a:stretch/>
        </p:blipFill>
        <p:spPr bwMode="auto">
          <a:xfrm>
            <a:off x="5126466" y="4341624"/>
            <a:ext cx="2094615" cy="163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Фото сыпи при заболевании хламидиоз">
            <a:extLst>
              <a:ext uri="{FF2B5EF4-FFF2-40B4-BE49-F238E27FC236}">
                <a16:creationId xmlns:a16="http://schemas.microsoft.com/office/drawing/2014/main" id="{167D2F09-EF6C-40EB-BE1D-69FD20016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474" y="2099273"/>
            <a:ext cx="1919528" cy="163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>
            <a:extLst>
              <a:ext uri="{FF2B5EF4-FFF2-40B4-BE49-F238E27FC236}">
                <a16:creationId xmlns:a16="http://schemas.microsoft.com/office/drawing/2014/main" id="{5DEEF2FA-7016-40C5-B4F3-51FC3EE0BE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28" t="25143" r="3139" b="6721"/>
          <a:stretch/>
        </p:blipFill>
        <p:spPr bwMode="auto">
          <a:xfrm rot="16200000">
            <a:off x="8435172" y="3685145"/>
            <a:ext cx="1677661" cy="312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Кольцевидный баланит при хламидиозе">
            <a:extLst>
              <a:ext uri="{FF2B5EF4-FFF2-40B4-BE49-F238E27FC236}">
                <a16:creationId xmlns:a16="http://schemas.microsoft.com/office/drawing/2014/main" id="{9817D7C9-DC8D-4352-A49C-6D633F2D55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72" t="20109" r="12344" b="19905"/>
          <a:stretch/>
        </p:blipFill>
        <p:spPr bwMode="auto">
          <a:xfrm>
            <a:off x="9691154" y="2099273"/>
            <a:ext cx="2110352" cy="156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322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D3299B-A81F-476F-A0E7-D22158E2A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90623"/>
            <a:ext cx="8596668" cy="59187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/>
              <a:t>СИФИЛИС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C23DCE-A15E-4018-B0F7-33B493C19CF4}"/>
              </a:ext>
            </a:extLst>
          </p:cNvPr>
          <p:cNvSpPr txBox="1"/>
          <p:nvPr/>
        </p:nvSpPr>
        <p:spPr>
          <a:xfrm>
            <a:off x="489098" y="1127051"/>
            <a:ext cx="377455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b="1" i="1" dirty="0"/>
              <a:t>Инкубационный период:</a:t>
            </a:r>
            <a:r>
              <a:rPr lang="ru-RU" dirty="0"/>
              <a:t> 2-8 недель (возможно от 8 до 190 дней).</a:t>
            </a:r>
          </a:p>
          <a:p>
            <a:pPr algn="just" fontAlgn="base"/>
            <a:r>
              <a:rPr lang="ru-RU" b="1" i="1" dirty="0"/>
              <a:t>Органы-мишени:</a:t>
            </a:r>
            <a:r>
              <a:rPr lang="ru-RU" dirty="0"/>
              <a:t> слизистые оболочки половых органов, кожа, внутренние органы, нервная система.</a:t>
            </a:r>
          </a:p>
          <a:p>
            <a:pPr algn="just" fontAlgn="base"/>
            <a:r>
              <a:rPr lang="ru-RU" b="1" i="1" dirty="0"/>
              <a:t>Симптомы:</a:t>
            </a:r>
            <a:r>
              <a:rPr lang="ru-RU" dirty="0"/>
              <a:t> первым симптомом сифилиса считается появление твердого шанкра – язвы на месте первичного внедрения трепонемы. Язва не болит, не беспокоит, заживает самостоятельно в течение 3-6 недель. Эта стадия носит название </a:t>
            </a:r>
            <a:r>
              <a:rPr lang="ru-RU" b="1" i="1" u="sng" dirty="0"/>
              <a:t>ПЕРВИЧНЫЙ СИФИЛИС</a:t>
            </a:r>
            <a:r>
              <a:rPr lang="ru-RU" u="sng" dirty="0"/>
              <a:t>.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532096D3-0165-43BD-8723-D7D066AF39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67" t="16434" r="689" b="41240"/>
          <a:stretch/>
        </p:blipFill>
        <p:spPr bwMode="auto">
          <a:xfrm>
            <a:off x="4614531" y="1127051"/>
            <a:ext cx="3987209" cy="290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D7F39A37-90CA-4576-9978-44403C3E8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567" y="4265051"/>
            <a:ext cx="4464345" cy="230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>
            <a:extLst>
              <a:ext uri="{FF2B5EF4-FFF2-40B4-BE49-F238E27FC236}">
                <a16:creationId xmlns:a16="http://schemas.microsoft.com/office/drawing/2014/main" id="{D0E0C75D-CF75-48DD-8EA5-B802CE621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615" y="1849367"/>
            <a:ext cx="2974328" cy="148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374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54A243-068A-4D09-A2A2-735E66546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205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СИФИЛИС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5C750D-FBD7-47BA-B190-E7D06FBE9E55}"/>
              </a:ext>
            </a:extLst>
          </p:cNvPr>
          <p:cNvSpPr txBox="1"/>
          <p:nvPr/>
        </p:nvSpPr>
        <p:spPr>
          <a:xfrm>
            <a:off x="677334" y="1720840"/>
            <a:ext cx="35331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Спустя 8 недель после первых симптомов отмечается возникновение кожной сыпи, повышение температуры тела. Так проявляется </a:t>
            </a:r>
            <a:r>
              <a:rPr lang="ru-RU" b="1" i="1" dirty="0"/>
              <a:t>ВТОРИЧНЫЙ СИФИЛИС</a:t>
            </a:r>
            <a:r>
              <a:rPr lang="ru-RU" dirty="0"/>
              <a:t>. 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При отсутствии терапии возможно развитие третичного сифилиса со значительным поражением кожи, костей и суставов, внутренних органов и нервной системы.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31A97944-DDC2-43CC-9F18-74E24C5519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6" t="14341" r="22506" b="4832"/>
          <a:stretch/>
        </p:blipFill>
        <p:spPr bwMode="auto">
          <a:xfrm>
            <a:off x="4759842" y="2416929"/>
            <a:ext cx="2456122" cy="260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>
            <a:extLst>
              <a:ext uri="{FF2B5EF4-FFF2-40B4-BE49-F238E27FC236}">
                <a16:creationId xmlns:a16="http://schemas.microsoft.com/office/drawing/2014/main" id="{5191F416-085A-4E97-B51C-D320BDC48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159" y="1350335"/>
            <a:ext cx="2857500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Пустулезный сифилид на теле">
            <a:extLst>
              <a:ext uri="{FF2B5EF4-FFF2-40B4-BE49-F238E27FC236}">
                <a16:creationId xmlns:a16="http://schemas.microsoft.com/office/drawing/2014/main" id="{D65475EF-0E70-40EF-82E1-7054520B9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159" y="2998382"/>
            <a:ext cx="3257449" cy="361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687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156FF-E850-43AA-8ECC-B3E7D6190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02" y="237461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b="1" cap="all" dirty="0"/>
              <a:t>ГЕНИТАЛЬНЫЙ ГЕРПЕС И ЦВМ-ИНФЕКЦИЯ (ЦИТОМЕГАЛОВИРИУС)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488066-A946-4908-B8F1-A4D493191DF4}"/>
              </a:ext>
            </a:extLst>
          </p:cNvPr>
          <p:cNvSpPr txBox="1"/>
          <p:nvPr/>
        </p:nvSpPr>
        <p:spPr>
          <a:xfrm>
            <a:off x="372139" y="1606699"/>
            <a:ext cx="546513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1600" b="1" i="1" dirty="0"/>
              <a:t>Инкубационный период:</a:t>
            </a:r>
            <a:r>
              <a:rPr lang="ru-RU" sz="1600" dirty="0"/>
              <a:t> 20-60 дней.</a:t>
            </a:r>
          </a:p>
          <a:p>
            <a:pPr algn="just" fontAlgn="base"/>
            <a:r>
              <a:rPr lang="ru-RU" sz="1600" b="1" i="1" dirty="0"/>
              <a:t>Органы-мишени:</a:t>
            </a:r>
            <a:r>
              <a:rPr lang="ru-RU" sz="1600" dirty="0"/>
              <a:t> слизистая половых органов, мочевыделительного тракта, ротовой полости, глаз.</a:t>
            </a:r>
          </a:p>
          <a:p>
            <a:pPr algn="just" fontAlgn="base"/>
            <a:r>
              <a:rPr lang="ru-RU" sz="1600" b="1" i="1" dirty="0"/>
              <a:t>Симптомы:</a:t>
            </a:r>
            <a:endParaRPr lang="ru-RU" sz="1600" dirty="0"/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ru-RU" sz="1600" dirty="0"/>
              <a:t>высыпания на половых органах (мелкие сгруппированные пузырьки, наполненные прозрачным содержимым);</a:t>
            </a: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ru-RU" sz="1600" dirty="0"/>
              <a:t>зуд и боль в области высыпаний;</a:t>
            </a: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ru-RU" sz="1600" dirty="0"/>
              <a:t>проявления общей интоксикации (повышение температуры, озноб, головная боль, слабость).</a:t>
            </a:r>
          </a:p>
          <a:p>
            <a:pPr algn="just" fontAlgn="base"/>
            <a:endParaRPr lang="ru-RU" sz="1600" dirty="0"/>
          </a:p>
          <a:p>
            <a:pPr algn="ctr" fontAlgn="base"/>
            <a:r>
              <a:rPr lang="ru-RU" sz="1600" dirty="0"/>
              <a:t>Отмечается хроническое течение болезни с периодами обострения и ремиссии. </a:t>
            </a:r>
          </a:p>
          <a:p>
            <a:pPr algn="ctr" fontAlgn="base"/>
            <a:r>
              <a:rPr lang="ru-RU" sz="1600" b="1" u="sng" dirty="0"/>
              <a:t>ПОЛНОЕ ИЗБАВЛЕНИЕ ОТ ВИРУСА НЕВОЗМОЖНО</a:t>
            </a:r>
            <a:r>
              <a:rPr lang="ru-RU" sz="1600" dirty="0"/>
              <a:t>. </a:t>
            </a:r>
          </a:p>
          <a:p>
            <a:pPr algn="ctr" fontAlgn="base"/>
            <a:r>
              <a:rPr lang="ru-RU" sz="1600" dirty="0"/>
              <a:t>После стихания симптомов болезнь переходит в скрытую форму. </a:t>
            </a:r>
          </a:p>
          <a:p>
            <a:pPr algn="ctr" fontAlgn="base"/>
            <a:r>
              <a:rPr lang="ru-RU" sz="1600" b="1" u="sng" dirty="0"/>
              <a:t>В ОРГАНИЗМЕ ВПГ И ЦМВ СОХРАНЯЮТСЯ НА ПРОТЯЖЕНИИ ВСЕЙ ЖИЗНИ.</a:t>
            </a:r>
            <a:endParaRPr lang="ru-RU" sz="1600" dirty="0"/>
          </a:p>
          <a:p>
            <a:pPr algn="just"/>
            <a:endParaRPr lang="ru-RU" sz="1600" dirty="0"/>
          </a:p>
        </p:txBody>
      </p:sp>
      <p:pic>
        <p:nvPicPr>
          <p:cNvPr id="16386" name="Picture 2" descr="Симптомы цитомегаловирусной инфекции у новорождённых">
            <a:extLst>
              <a:ext uri="{FF2B5EF4-FFF2-40B4-BE49-F238E27FC236}">
                <a16:creationId xmlns:a16="http://schemas.microsoft.com/office/drawing/2014/main" id="{23F214D9-5876-4710-A80B-07083400D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58261"/>
            <a:ext cx="571500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>
            <a:extLst>
              <a:ext uri="{FF2B5EF4-FFF2-40B4-BE49-F238E27FC236}">
                <a16:creationId xmlns:a16="http://schemas.microsoft.com/office/drawing/2014/main" id="{F7FB0A68-8865-4FC0-B292-A3B4A3B9E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632" y="3575715"/>
            <a:ext cx="2254497" cy="150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Пузырьки при герпесе">
            <a:extLst>
              <a:ext uri="{FF2B5EF4-FFF2-40B4-BE49-F238E27FC236}">
                <a16:creationId xmlns:a16="http://schemas.microsoft.com/office/drawing/2014/main" id="{F535B576-A7CE-4D62-B51F-C077D3D2F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487" y="4752486"/>
            <a:ext cx="3471162" cy="143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005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C5A58-98AD-4E6F-91F5-4BBAE884D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864" y="237461"/>
            <a:ext cx="8596668" cy="655674"/>
          </a:xfrm>
        </p:spPr>
        <p:txBody>
          <a:bodyPr/>
          <a:lstStyle/>
          <a:p>
            <a:pPr algn="ctr"/>
            <a:r>
              <a:rPr lang="ru-RU" b="1" cap="all" dirty="0"/>
              <a:t>УРЕАПЛАЗМЕННАЯ ИНФЕКЦИЯ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5A5687-F75E-4810-B73F-EFC041BA718A}"/>
              </a:ext>
            </a:extLst>
          </p:cNvPr>
          <p:cNvSpPr txBox="1"/>
          <p:nvPr/>
        </p:nvSpPr>
        <p:spPr>
          <a:xfrm>
            <a:off x="457199" y="1577856"/>
            <a:ext cx="39021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b="1" i="1" dirty="0">
                <a:solidFill>
                  <a:srgbClr val="00B050"/>
                </a:solidFill>
              </a:rPr>
              <a:t>Является представителем нормальной микрофлоры.</a:t>
            </a:r>
            <a:endParaRPr lang="ru-RU" b="1" dirty="0">
              <a:solidFill>
                <a:srgbClr val="00B050"/>
              </a:solidFill>
            </a:endParaRPr>
          </a:p>
          <a:p>
            <a:pPr fontAlgn="base"/>
            <a:r>
              <a:rPr lang="ru-RU" b="1" i="1" dirty="0"/>
              <a:t>Органы-мишени:</a:t>
            </a:r>
            <a:r>
              <a:rPr lang="ru-RU" dirty="0"/>
              <a:t> уретра и другие отделы мочевыделительной системы.</a:t>
            </a:r>
          </a:p>
          <a:p>
            <a:pPr fontAlgn="base"/>
            <a:r>
              <a:rPr lang="ru-RU" b="1" i="1" dirty="0"/>
              <a:t>Симптомы:</a:t>
            </a:r>
            <a:endParaRPr lang="ru-RU" dirty="0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скудные </a:t>
            </a:r>
            <a:r>
              <a:rPr lang="ru-RU" dirty="0" err="1"/>
              <a:t>слизисто</a:t>
            </a:r>
            <a:r>
              <a:rPr lang="ru-RU" dirty="0"/>
              <a:t>-гнойные выделения из уретры;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зуд, боль и жжение при мочеиспускании;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частое мочеиспускание;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боль и дискомфорт в промежности, прямой кишке;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боль во время прямого контакта.</a:t>
            </a:r>
          </a:p>
          <a:p>
            <a:endParaRPr lang="ru-RU" dirty="0"/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CDE0BA7B-26FC-4A01-9585-3B3FC6C60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198" y="2331852"/>
            <a:ext cx="6115287" cy="30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021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EF538-E7FB-4638-80B7-F1E0F19D8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33916"/>
            <a:ext cx="8596668" cy="1696484"/>
          </a:xfrm>
        </p:spPr>
        <p:txBody>
          <a:bodyPr>
            <a:normAutofit fontScale="90000"/>
          </a:bodyPr>
          <a:lstStyle/>
          <a:p>
            <a:r>
              <a:rPr lang="ru-RU" b="1" i="1" u="sng" dirty="0"/>
              <a:t>Венерические заболевания </a:t>
            </a:r>
            <a:r>
              <a:rPr lang="ru-RU" dirty="0"/>
              <a:t>- это группа инфекционных болезней, </a:t>
            </a:r>
            <a:r>
              <a:rPr lang="ru-RU" u="sng" dirty="0"/>
              <a:t>преимущественно</a:t>
            </a:r>
            <a:r>
              <a:rPr lang="ru-RU" dirty="0"/>
              <a:t> передающихся половым путем. 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8EA1B7-C643-44B4-BF51-0DEE9FE31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6786722" cy="44634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Однако, можно заразиться и в других местах: </a:t>
            </a:r>
          </a:p>
          <a:p>
            <a:pPr algn="just"/>
            <a:r>
              <a:rPr lang="ru-RU" dirty="0"/>
              <a:t>в больнице, при халатном отношении к стерилизации и одноразовости инструментов;</a:t>
            </a:r>
          </a:p>
          <a:p>
            <a:pPr algn="just"/>
            <a:r>
              <a:rPr lang="ru-RU" dirty="0"/>
              <a:t>в салоне красоты (педикюр, маникюр, пирсинг, татуаж);</a:t>
            </a:r>
          </a:p>
          <a:p>
            <a:r>
              <a:rPr lang="ru-RU" dirty="0"/>
              <a:t>в тату – салоне;</a:t>
            </a:r>
          </a:p>
          <a:p>
            <a:pPr algn="just"/>
            <a:r>
              <a:rPr lang="ru-RU" dirty="0"/>
              <a:t>при использовании чужих гигиенических острых принадлежностей;</a:t>
            </a:r>
          </a:p>
          <a:p>
            <a:pPr algn="just"/>
            <a:r>
              <a:rPr lang="ru-RU" dirty="0"/>
              <a:t>при оказании первой доврачебной помощи (если есть повреждения на покровах кожи). В этом случае, рекомендуется одевать резиновые перчатки перед работой с биологическими жидкостями пострадавшего;</a:t>
            </a:r>
          </a:p>
          <a:p>
            <a:pPr algn="just"/>
            <a:r>
              <a:rPr lang="ru-RU" dirty="0"/>
              <a:t>в стоматологическом кабинете;</a:t>
            </a:r>
          </a:p>
          <a:p>
            <a:pPr algn="just"/>
            <a:r>
              <a:rPr lang="ru-RU" dirty="0"/>
              <a:t>при переливании компонентов крови;</a:t>
            </a:r>
          </a:p>
          <a:p>
            <a:pPr algn="just"/>
            <a:r>
              <a:rPr lang="ru-RU" dirty="0"/>
              <a:t>при других случаях. 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A405662F-5358-458C-AD4B-C982AB637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402" y="233916"/>
            <a:ext cx="2083397" cy="276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E4FBDC2F-E9DC-4141-8FF6-060E0A48F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653" y="3379585"/>
            <a:ext cx="2419497" cy="136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B3D8A481-4C57-423A-B507-A897EE5F0E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" t="21241" r="11396" b="42170"/>
          <a:stretch/>
        </p:blipFill>
        <p:spPr bwMode="auto">
          <a:xfrm>
            <a:off x="7620239" y="5119209"/>
            <a:ext cx="4062326" cy="132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400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3E5996-2CCD-4588-9867-43ABB27EB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99" y="248093"/>
            <a:ext cx="8596668" cy="655674"/>
          </a:xfrm>
        </p:spPr>
        <p:txBody>
          <a:bodyPr/>
          <a:lstStyle/>
          <a:p>
            <a:pPr algn="ctr"/>
            <a:r>
              <a:rPr lang="ru-RU" b="1" cap="all" dirty="0"/>
              <a:t>МИКОПЛАЗМЕННАЯ ИНФЕКЦИЯ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2E5506-B9AF-4B36-8878-87D1210C04F7}"/>
              </a:ext>
            </a:extLst>
          </p:cNvPr>
          <p:cNvSpPr txBox="1"/>
          <p:nvPr/>
        </p:nvSpPr>
        <p:spPr>
          <a:xfrm>
            <a:off x="382771" y="2828835"/>
            <a:ext cx="44656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b="1" i="1" dirty="0"/>
              <a:t>Органы-мишени:</a:t>
            </a:r>
            <a:r>
              <a:rPr lang="ru-RU" dirty="0"/>
              <a:t> уретра и других органы мочевыделительной системы.</a:t>
            </a:r>
          </a:p>
          <a:p>
            <a:pPr algn="ctr" fontAlgn="base"/>
            <a:endParaRPr lang="ru-RU" b="1" dirty="0">
              <a:solidFill>
                <a:srgbClr val="00B050"/>
              </a:solidFill>
            </a:endParaRPr>
          </a:p>
          <a:p>
            <a:pPr algn="ctr" fontAlgn="base"/>
            <a:r>
              <a:rPr lang="ru-RU" b="1" dirty="0">
                <a:solidFill>
                  <a:srgbClr val="00B050"/>
                </a:solidFill>
              </a:rPr>
              <a:t>Симптомы схожи с проявлениями </a:t>
            </a:r>
            <a:r>
              <a:rPr lang="ru-RU" b="1" dirty="0" err="1">
                <a:solidFill>
                  <a:srgbClr val="00B050"/>
                </a:solidFill>
              </a:rPr>
              <a:t>уреаплазменной</a:t>
            </a:r>
            <a:r>
              <a:rPr lang="ru-RU" b="1" dirty="0">
                <a:solidFill>
                  <a:srgbClr val="00B050"/>
                </a:solidFill>
              </a:rPr>
              <a:t> инфекции.</a:t>
            </a: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433F53BF-61CD-4E35-8BFB-7DC2430A53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7" r="45510" b="43876"/>
          <a:stretch/>
        </p:blipFill>
        <p:spPr bwMode="auto">
          <a:xfrm>
            <a:off x="5313473" y="1492102"/>
            <a:ext cx="4989476" cy="360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30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4C5317-2480-4A41-808B-EB5237DAC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6940"/>
          </a:xfrm>
        </p:spPr>
        <p:txBody>
          <a:bodyPr/>
          <a:lstStyle/>
          <a:p>
            <a:pPr algn="ctr"/>
            <a:r>
              <a:rPr lang="ru-RU" b="1" cap="all" dirty="0"/>
              <a:t>УРОГЕНИТАЛЬНЫЙ КАНДИДОЗ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D1F7C9-007C-4CB6-809F-3482596FE37D}"/>
              </a:ext>
            </a:extLst>
          </p:cNvPr>
          <p:cNvSpPr txBox="1"/>
          <p:nvPr/>
        </p:nvSpPr>
        <p:spPr>
          <a:xfrm>
            <a:off x="542260" y="1988288"/>
            <a:ext cx="338115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b="1" i="1" dirty="0"/>
              <a:t>Органы-мишени:</a:t>
            </a:r>
            <a:r>
              <a:rPr lang="ru-RU" dirty="0"/>
              <a:t> моче – половая система.</a:t>
            </a:r>
          </a:p>
          <a:p>
            <a:pPr fontAlgn="base"/>
            <a:r>
              <a:rPr lang="ru-RU" b="1" i="1" dirty="0"/>
              <a:t>Симптомы:</a:t>
            </a:r>
            <a:endParaRPr lang="ru-RU" dirty="0"/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ru-RU" dirty="0"/>
              <a:t>зуд и жжение в области половых органов;</a:t>
            </a: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ru-RU" dirty="0"/>
              <a:t>покраснение и отек пораженной зоны;</a:t>
            </a: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ru-RU" dirty="0"/>
              <a:t>белый налет на половых органах;</a:t>
            </a: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ru-RU" dirty="0"/>
              <a:t>творожистые выделения;</a:t>
            </a:r>
          </a:p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ru-RU" dirty="0"/>
              <a:t>жжение при мочеиспускании.</a:t>
            </a:r>
          </a:p>
          <a:p>
            <a:endParaRPr lang="ru-RU" dirty="0"/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E33346DF-690A-4967-9ABC-498FE4F1E1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75" t="25504" r="10672" b="4211"/>
          <a:stretch/>
        </p:blipFill>
        <p:spPr bwMode="auto">
          <a:xfrm>
            <a:off x="5652582" y="1311348"/>
            <a:ext cx="3076749" cy="525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970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5E9C60-7159-4369-A83C-D46ACD39B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37" y="216194"/>
            <a:ext cx="8596668" cy="109160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ГЕПАТИТ </a:t>
            </a:r>
            <a:r>
              <a:rPr lang="en-US" b="1" dirty="0"/>
              <a:t>A</a:t>
            </a:r>
            <a:r>
              <a:rPr lang="ru-RU" b="1" dirty="0"/>
              <a:t> </a:t>
            </a:r>
            <a:br>
              <a:rPr lang="ru-RU" b="1" dirty="0"/>
            </a:br>
            <a:r>
              <a:rPr lang="ru-RU" b="1" dirty="0"/>
              <a:t>(болезнь Боткина или «желтуха»)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77291D-6967-444B-AE26-ED9EF036351B}"/>
              </a:ext>
            </a:extLst>
          </p:cNvPr>
          <p:cNvSpPr txBox="1"/>
          <p:nvPr/>
        </p:nvSpPr>
        <p:spPr>
          <a:xfrm>
            <a:off x="404037" y="1552353"/>
            <a:ext cx="35831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b="1" i="1" dirty="0">
                <a:solidFill>
                  <a:srgbClr val="00B050"/>
                </a:solidFill>
              </a:rPr>
              <a:t>Заражение через </a:t>
            </a:r>
          </a:p>
          <a:p>
            <a:pPr algn="ctr" fontAlgn="base"/>
            <a:r>
              <a:rPr lang="ru-RU" b="1" i="1" dirty="0">
                <a:solidFill>
                  <a:srgbClr val="00B050"/>
                </a:solidFill>
              </a:rPr>
              <a:t>контактно-бытовой путь при пользовании предметами обихода, посудой.</a:t>
            </a:r>
          </a:p>
          <a:p>
            <a:pPr algn="just" fontAlgn="base"/>
            <a:r>
              <a:rPr lang="ru-RU" b="1" i="1" dirty="0"/>
              <a:t>Органы-мишени: </a:t>
            </a:r>
            <a:r>
              <a:rPr lang="ru-RU" dirty="0"/>
              <a:t>увеличение селезенки, желтоватый налет на языке и зубах, интоксикация и увеличение печени, жёлтый цвет глаз.</a:t>
            </a:r>
          </a:p>
          <a:p>
            <a:pPr fontAlgn="base"/>
            <a:r>
              <a:rPr lang="ru-RU" b="1" i="1" dirty="0"/>
              <a:t>Симптомы: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длится 2-3 недели;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температура;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тошнота;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рвота;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слабость;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боль или тяжесть в правом подреберье.</a:t>
            </a: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FDF238A7-27BB-451C-9D74-E65C5E6283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75" t="2989" r="1198" b="52370"/>
          <a:stretch/>
        </p:blipFill>
        <p:spPr bwMode="auto">
          <a:xfrm>
            <a:off x="4306186" y="1948497"/>
            <a:ext cx="2541181" cy="135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>
            <a:extLst>
              <a:ext uri="{FF2B5EF4-FFF2-40B4-BE49-F238E27FC236}">
                <a16:creationId xmlns:a16="http://schemas.microsoft.com/office/drawing/2014/main" id="{8942CB7A-3761-4C21-8B7D-360F8D09D6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26" t="16434" r="6318" b="50000"/>
          <a:stretch/>
        </p:blipFill>
        <p:spPr bwMode="auto">
          <a:xfrm>
            <a:off x="7464056" y="1948497"/>
            <a:ext cx="2075760" cy="136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>
            <a:extLst>
              <a:ext uri="{FF2B5EF4-FFF2-40B4-BE49-F238E27FC236}">
                <a16:creationId xmlns:a16="http://schemas.microsoft.com/office/drawing/2014/main" id="{4D9AE821-B19A-4C9C-85AF-2A8BF870B4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6" t="62480" r="28178"/>
          <a:stretch/>
        </p:blipFill>
        <p:spPr bwMode="auto">
          <a:xfrm>
            <a:off x="5693735" y="3939684"/>
            <a:ext cx="2945219" cy="195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082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5E9C60-7159-4369-A83C-D46ACD39B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5042"/>
          </a:xfrm>
        </p:spPr>
        <p:txBody>
          <a:bodyPr/>
          <a:lstStyle/>
          <a:p>
            <a:pPr algn="ctr"/>
            <a:r>
              <a:rPr lang="ru-RU" b="1" dirty="0"/>
              <a:t>ГЕПАТИТ </a:t>
            </a:r>
            <a:r>
              <a:rPr lang="en-US" b="1" dirty="0"/>
              <a:t>B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9EA74A-160B-4F1F-B157-85BA9640103E}"/>
              </a:ext>
            </a:extLst>
          </p:cNvPr>
          <p:cNvSpPr txBox="1"/>
          <p:nvPr/>
        </p:nvSpPr>
        <p:spPr>
          <a:xfrm>
            <a:off x="404037" y="1552353"/>
            <a:ext cx="35831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b="1" i="1" dirty="0">
                <a:solidFill>
                  <a:srgbClr val="00B050"/>
                </a:solidFill>
              </a:rPr>
              <a:t>Заражение через </a:t>
            </a:r>
          </a:p>
          <a:p>
            <a:pPr algn="ctr" fontAlgn="base"/>
            <a:r>
              <a:rPr lang="ru-RU" b="1" i="1" dirty="0">
                <a:solidFill>
                  <a:srgbClr val="00B050"/>
                </a:solidFill>
              </a:rPr>
              <a:t>контактно-бытовой путь при пользовании предметами обихода, посудой, половой контакт и напрямую через кровь. </a:t>
            </a:r>
            <a:r>
              <a:rPr lang="ru-RU" b="1" i="1" dirty="0"/>
              <a:t>Органы-мишени: </a:t>
            </a:r>
            <a:r>
              <a:rPr lang="ru-RU" dirty="0"/>
              <a:t>повреждение почек, головного мозга, селезёнки и других органов. Иногда может наблюдаться переход в хроническую форму, с последующим переходом в рак и цирроз печени.</a:t>
            </a:r>
          </a:p>
          <a:p>
            <a:pPr fontAlgn="base"/>
            <a:r>
              <a:rPr lang="ru-RU" b="1" i="1" dirty="0"/>
              <a:t>Симптомы: </a:t>
            </a:r>
            <a:r>
              <a:rPr lang="ru-RU" dirty="0"/>
              <a:t>схожи с гепатитом А, но с той разницей, что это хроническое заболевание.</a:t>
            </a: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898E64D8-2569-49D4-8265-9530BF0304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5" t="6021" r="29273" b="5267"/>
          <a:stretch/>
        </p:blipFill>
        <p:spPr bwMode="auto">
          <a:xfrm>
            <a:off x="4975668" y="1552353"/>
            <a:ext cx="4538772" cy="432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039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5E9C60-7159-4369-A83C-D46ACD39B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01" y="216196"/>
            <a:ext cx="8596668" cy="645042"/>
          </a:xfrm>
        </p:spPr>
        <p:txBody>
          <a:bodyPr/>
          <a:lstStyle/>
          <a:p>
            <a:pPr algn="ctr"/>
            <a:r>
              <a:rPr lang="ru-RU" b="1" dirty="0"/>
              <a:t>ГЕПАТИТ </a:t>
            </a:r>
            <a:r>
              <a:rPr lang="en-US" b="1" dirty="0"/>
              <a:t>C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9E6A44-4B3E-4482-A122-9CCD8AD835FF}"/>
              </a:ext>
            </a:extLst>
          </p:cNvPr>
          <p:cNvSpPr txBox="1"/>
          <p:nvPr/>
        </p:nvSpPr>
        <p:spPr>
          <a:xfrm>
            <a:off x="425302" y="733646"/>
            <a:ext cx="358317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1400" b="1" i="1" dirty="0">
                <a:solidFill>
                  <a:srgbClr val="00B050"/>
                </a:solidFill>
              </a:rPr>
              <a:t>Заражение через </a:t>
            </a:r>
          </a:p>
          <a:p>
            <a:pPr algn="ctr" fontAlgn="base"/>
            <a:r>
              <a:rPr lang="ru-RU" sz="1400" b="1" i="1" dirty="0">
                <a:solidFill>
                  <a:srgbClr val="00B050"/>
                </a:solidFill>
              </a:rPr>
              <a:t>контактно-бытовой путь при пользовании предметами обихода, посудой, половой контакт и напрямую через кровь. </a:t>
            </a:r>
          </a:p>
          <a:p>
            <a:pPr algn="just" fontAlgn="base"/>
            <a:endParaRPr lang="ru-RU" sz="1400" b="1" i="1" dirty="0">
              <a:solidFill>
                <a:srgbClr val="00B050"/>
              </a:solidFill>
            </a:endParaRPr>
          </a:p>
          <a:p>
            <a:pPr algn="just" fontAlgn="base"/>
            <a:r>
              <a:rPr lang="ru-RU" sz="1400" b="1" i="1" dirty="0"/>
              <a:t>Органы-мишени: </a:t>
            </a:r>
            <a:r>
              <a:rPr lang="ru-RU" sz="1400" dirty="0"/>
              <a:t>цирроз или рак печени, печеночная недостаточность.</a:t>
            </a:r>
          </a:p>
          <a:p>
            <a:pPr fontAlgn="base"/>
            <a:r>
              <a:rPr lang="ru-RU" sz="1400" b="1" i="1" dirty="0"/>
              <a:t>Симптомы: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кровоточивость после незначительных травм (низкая свертываемость крови);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склонность к образованию синяков (по той же причине);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кожный зуд;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накопление жидкости в брюшной полости (асцит);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отеки на ногах;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беспричинная потеря веса;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спутанность сознания; сонливость и невнятность речи (печеночная энцефалопатия);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проступающие на коже кровеносные сосуды в виде паукообразных звездочек (</a:t>
            </a:r>
            <a:r>
              <a:rPr lang="ru-RU" sz="1400" dirty="0" err="1"/>
              <a:t>телеангиэктазии</a:t>
            </a:r>
            <a:r>
              <a:rPr lang="ru-RU" sz="1400" dirty="0"/>
              <a:t>);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sz="1400" dirty="0"/>
              <a:t>часто проявляются лишь усталостью и повышенной утомляемостью.</a:t>
            </a:r>
            <a:endParaRPr lang="ru-RU" sz="1400" b="1" i="1" dirty="0"/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48075ACA-4EB9-42B9-BC48-FD483B61C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202" y="1828800"/>
            <a:ext cx="6268538" cy="351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65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5E9C60-7159-4369-A83C-D46ACD39B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5042"/>
          </a:xfrm>
        </p:spPr>
        <p:txBody>
          <a:bodyPr/>
          <a:lstStyle/>
          <a:p>
            <a:pPr algn="ctr"/>
            <a:r>
              <a:rPr lang="ru-RU" b="1" dirty="0"/>
              <a:t>ГЕПАТИТ </a:t>
            </a:r>
            <a:r>
              <a:rPr lang="en-US" b="1" dirty="0"/>
              <a:t>D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988AE6-8CB0-48D7-8470-033AFFF78F28}"/>
              </a:ext>
            </a:extLst>
          </p:cNvPr>
          <p:cNvSpPr txBox="1"/>
          <p:nvPr/>
        </p:nvSpPr>
        <p:spPr>
          <a:xfrm>
            <a:off x="372140" y="1254642"/>
            <a:ext cx="358317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1400" b="1" dirty="0">
                <a:solidFill>
                  <a:srgbClr val="00B050"/>
                </a:solidFill>
              </a:rPr>
              <a:t>Гепатит D (гепатит дельта) также передается через кровь и половым путем. Вирус гепатита D очень интересен тем, что может размножаться в печени только в присутствии вируса гепатита B, так как  использует некоторые белки вируса гепатита B для построения собственной оболочки и выхода из клетки.</a:t>
            </a:r>
            <a:endParaRPr lang="ru-RU" sz="1400" b="1" i="1" dirty="0">
              <a:solidFill>
                <a:srgbClr val="00B050"/>
              </a:solidFill>
            </a:endParaRPr>
          </a:p>
          <a:p>
            <a:pPr algn="just" fontAlgn="base"/>
            <a:r>
              <a:rPr lang="ru-RU" b="1" i="1" dirty="0"/>
              <a:t>Органы-мишени: </a:t>
            </a:r>
            <a:r>
              <a:rPr lang="ru-RU" dirty="0"/>
              <a:t>цирроз и раковым образованиям печени.</a:t>
            </a:r>
          </a:p>
          <a:p>
            <a:pPr fontAlgn="base"/>
            <a:r>
              <a:rPr lang="ru-RU" b="1" i="1" dirty="0"/>
              <a:t>Симптомы: </a:t>
            </a:r>
            <a:r>
              <a:rPr lang="ru-RU" dirty="0"/>
              <a:t>такая же как у гепатита В.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Он представляет собой дефектный вирус. Если организм человека поражён вирусом Д, то часто наблюдается переход в хроническую форму заболевания</a:t>
            </a:r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F47DA4A7-1E7E-443E-A75F-49D99D079C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2"/>
          <a:stretch/>
        </p:blipFill>
        <p:spPr bwMode="auto">
          <a:xfrm>
            <a:off x="5103259" y="1663997"/>
            <a:ext cx="4455411" cy="408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5495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5E9C60-7159-4369-A83C-D46ACD39B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5042"/>
          </a:xfrm>
        </p:spPr>
        <p:txBody>
          <a:bodyPr/>
          <a:lstStyle/>
          <a:p>
            <a:pPr algn="ctr"/>
            <a:r>
              <a:rPr lang="ru-RU" b="1" dirty="0"/>
              <a:t>ГЕПАТИТ </a:t>
            </a:r>
            <a:r>
              <a:rPr lang="en-US" b="1" dirty="0"/>
              <a:t>E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753643-4027-4D02-8846-BD4F093F16EA}"/>
              </a:ext>
            </a:extLst>
          </p:cNvPr>
          <p:cNvSpPr txBox="1"/>
          <p:nvPr/>
        </p:nvSpPr>
        <p:spPr>
          <a:xfrm>
            <a:off x="340241" y="1254642"/>
            <a:ext cx="35831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b="1" dirty="0">
                <a:solidFill>
                  <a:srgbClr val="00B050"/>
                </a:solidFill>
              </a:rPr>
              <a:t>Гепатит Е очень похож на гепатит А и по путям распространения (передается так же — через пищу и воду), и по симптомам заболевания. В большинстве случаев заболевание проходит самостоятельно, не переходя в хроническую форму.</a:t>
            </a:r>
            <a:endParaRPr lang="ru-RU" b="1" i="1" dirty="0">
              <a:solidFill>
                <a:srgbClr val="00B050"/>
              </a:solidFill>
            </a:endParaRPr>
          </a:p>
          <a:p>
            <a:pPr algn="just" fontAlgn="base"/>
            <a:endParaRPr lang="ru-RU" b="1" i="1" dirty="0"/>
          </a:p>
          <a:p>
            <a:pPr algn="just" fontAlgn="base"/>
            <a:r>
              <a:rPr lang="ru-RU" b="1" i="1" dirty="0"/>
              <a:t>Органы-мишени: </a:t>
            </a:r>
            <a:r>
              <a:rPr lang="ru-RU" dirty="0"/>
              <a:t>цирроз и раковым образованиям печени.</a:t>
            </a:r>
          </a:p>
          <a:p>
            <a:pPr fontAlgn="base"/>
            <a:endParaRPr lang="ru-RU" b="1" i="1" dirty="0"/>
          </a:p>
          <a:p>
            <a:pPr fontAlgn="base"/>
            <a:r>
              <a:rPr lang="ru-RU" b="1" i="1" dirty="0"/>
              <a:t>Симптомы: </a:t>
            </a:r>
            <a:r>
              <a:rPr lang="ru-RU" dirty="0"/>
              <a:t>такая же как у гепатита А.</a:t>
            </a:r>
          </a:p>
          <a:p>
            <a:endParaRPr lang="ru-RU" dirty="0"/>
          </a:p>
        </p:txBody>
      </p:sp>
      <p:pic>
        <p:nvPicPr>
          <p:cNvPr id="24578" name="Picture 2" descr="Желтушный период болезни">
            <a:extLst>
              <a:ext uri="{FF2B5EF4-FFF2-40B4-BE49-F238E27FC236}">
                <a16:creationId xmlns:a16="http://schemas.microsoft.com/office/drawing/2014/main" id="{277F1A1E-AF9F-4349-9623-F43F75EAC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021" y="1366838"/>
            <a:ext cx="3460012" cy="194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>
            <a:extLst>
              <a:ext uri="{FF2B5EF4-FFF2-40B4-BE49-F238E27FC236}">
                <a16:creationId xmlns:a16="http://schemas.microsoft.com/office/drawing/2014/main" id="{4E1EDE63-96DC-4AFA-908A-2D640013F6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9" t="11954" r="11954" b="16790"/>
          <a:stretch/>
        </p:blipFill>
        <p:spPr bwMode="auto">
          <a:xfrm>
            <a:off x="7328244" y="3556038"/>
            <a:ext cx="3891516" cy="273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393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5E9C60-7159-4369-A83C-D46ACD39B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5042"/>
          </a:xfrm>
        </p:spPr>
        <p:txBody>
          <a:bodyPr/>
          <a:lstStyle/>
          <a:p>
            <a:pPr algn="ctr"/>
            <a:r>
              <a:rPr lang="ru-RU" b="1" dirty="0"/>
              <a:t>ГЕПАТИТЫ </a:t>
            </a:r>
            <a:r>
              <a:rPr lang="en-US" b="1" dirty="0"/>
              <a:t>F</a:t>
            </a:r>
            <a:r>
              <a:rPr lang="ru-RU" b="1" dirty="0"/>
              <a:t> и </a:t>
            </a:r>
            <a:r>
              <a:rPr lang="en-US" b="1" dirty="0"/>
              <a:t>G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EBC2D1-69B7-43D4-A743-EB1A4E815924}"/>
              </a:ext>
            </a:extLst>
          </p:cNvPr>
          <p:cNvSpPr txBox="1"/>
          <p:nvPr/>
        </p:nvSpPr>
        <p:spPr>
          <a:xfrm>
            <a:off x="509993" y="1584251"/>
            <a:ext cx="446567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Гепатит F </a:t>
            </a:r>
            <a:r>
              <a:rPr lang="ru-RU" dirty="0"/>
              <a:t>— существование этого гепатита предполагается на основании эпидемиологических данных. 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Дело в том, что у некоторых больных, явно перенесших, судя по симптомам, вирусный гепатит, не удается обнаружить ни один из известных вирусов гепатита, что позволяет предположить наличие еще одного вируса. 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Некоторые данные указывают на то, что это могут быть два разных вируса.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A0C580-E3D8-4EEB-A4BF-1556746F644F}"/>
              </a:ext>
            </a:extLst>
          </p:cNvPr>
          <p:cNvSpPr txBox="1"/>
          <p:nvPr/>
        </p:nvSpPr>
        <p:spPr>
          <a:xfrm>
            <a:off x="5837275" y="1859339"/>
            <a:ext cx="382772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Гепатит G </a:t>
            </a:r>
            <a:r>
              <a:rPr lang="ru-RU" dirty="0"/>
              <a:t>— «младший брат» гепатита С. По путям распространения и течению заболевания очень похож на гепатит С, но не переходит в хроническую форму. Некоторые данные вообще указывают на отсутствие связи между наличием вируса гепатита G в организме и поражением печени.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0624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203309-10A5-4D08-A051-B6064B05E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311" y="311888"/>
            <a:ext cx="8596668" cy="351583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ПОМНИТЕ, ЧТО ВАШЕ СОЗНАТЕЛЬНОЕ ОТНОШЕНИЕ К СОБСТВЕННОМУ ЗДОРОВЬЮ ПРОДЛЕВАЕТ ЖИЗНЬ ВАМ И БЛИЗКИМ!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БУДЬТЕ В КУРСЕ, БУДЬТЕ ЗДОРОВЫ!</a:t>
            </a:r>
          </a:p>
        </p:txBody>
      </p:sp>
      <p:pic>
        <p:nvPicPr>
          <p:cNvPr id="25602" name="Picture 2">
            <a:extLst>
              <a:ext uri="{FF2B5EF4-FFF2-40B4-BE49-F238E27FC236}">
                <a16:creationId xmlns:a16="http://schemas.microsoft.com/office/drawing/2014/main" id="{DE20CCC8-DAD8-4FE4-8721-9A17FF2EE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657" y="3827722"/>
            <a:ext cx="4313976" cy="275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327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45242A-95FD-47BF-81F1-901CC0E89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642344"/>
          </a:xfrm>
        </p:spPr>
        <p:txBody>
          <a:bodyPr>
            <a:normAutofit/>
          </a:bodyPr>
          <a:lstStyle/>
          <a:p>
            <a:pPr algn="ctr"/>
            <a:r>
              <a:rPr lang="ru-RU" u="sng" dirty="0"/>
              <a:t>ДИСКЛЕЙМЕР:</a:t>
            </a:r>
            <a:br>
              <a:rPr lang="ru-RU" dirty="0"/>
            </a:br>
            <a:br>
              <a:rPr lang="ru-RU" dirty="0"/>
            </a:br>
            <a:r>
              <a:rPr lang="ru-RU" dirty="0">
                <a:solidFill>
                  <a:srgbClr val="0070C0"/>
                </a:solidFill>
              </a:rPr>
              <a:t>ВСЁ, ЧТО ВЫ УВИДИТЕ В ЭТОЙ ЛЕКЦИИ, НОСИТ ПРОСВЕТИТЕЛЬСКИЙ ХАРАКТЕР И ЯВЛЯЕТСЯ НЕОТЪЕМЛЕМОЙ ЧАСТЬЮ ЖИЗНИ ЧЕЛОВЕКА. </a:t>
            </a:r>
            <a:br>
              <a:rPr lang="ru-RU" dirty="0"/>
            </a:br>
            <a:br>
              <a:rPr lang="ru-RU" dirty="0"/>
            </a:br>
            <a:r>
              <a:rPr lang="ru-RU" u="sng" dirty="0"/>
              <a:t>ВНИМАТЕЛЬНО СЛЕДИТЕ ЗА СЛАЙДАМИ И БУДЬТЕ ЗДОРОВЫ!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C85A893B-25C3-4DEE-8639-B10A42497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734" y="2519916"/>
            <a:ext cx="281353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873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120040-A8AE-49A8-9BE0-9BCA386A2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48093"/>
            <a:ext cx="8711215" cy="568545"/>
          </a:xfrm>
        </p:spPr>
        <p:txBody>
          <a:bodyPr>
            <a:normAutofit fontScale="90000"/>
          </a:bodyPr>
          <a:lstStyle/>
          <a:p>
            <a:r>
              <a:rPr lang="ru-RU" dirty="0"/>
              <a:t>Рассмотрим популярные заболевания: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B6A84D-2014-4F4C-B1EB-E7FB0B6231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05947" y="816638"/>
            <a:ext cx="4184034" cy="5793269"/>
          </a:xfrm>
          <a:solidFill>
            <a:srgbClr val="92D050"/>
          </a:solidFill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2100" b="1" i="1" dirty="0">
                <a:solidFill>
                  <a:srgbClr val="0070C0"/>
                </a:solidFill>
              </a:rPr>
              <a:t>Их сокращенно называют ИППП – инфекции, передаваемые половым путем. </a:t>
            </a:r>
          </a:p>
          <a:p>
            <a:pPr marL="0" indent="0" algn="just">
              <a:buNone/>
            </a:pPr>
            <a:r>
              <a:rPr lang="ru-RU" sz="2100" b="1" i="1" dirty="0"/>
              <a:t>Причинами ИППП могут быть различные возбудители: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100" dirty="0"/>
              <a:t>вирусы,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100" dirty="0"/>
              <a:t>бактерии,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100" dirty="0"/>
              <a:t>дрожжевые грибы,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100" dirty="0"/>
              <a:t>простейшие и даже членистоногие насекомые.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ru-RU" sz="2100" dirty="0"/>
          </a:p>
          <a:p>
            <a:pPr marL="0" indent="0" algn="just">
              <a:buNone/>
            </a:pPr>
            <a:r>
              <a:rPr lang="ru-RU" sz="2100" dirty="0"/>
              <a:t> </a:t>
            </a:r>
            <a:r>
              <a:rPr lang="ru-RU" sz="2100" i="1" dirty="0">
                <a:solidFill>
                  <a:srgbClr val="002060"/>
                </a:solidFill>
              </a:rPr>
              <a:t>Часто протекают </a:t>
            </a:r>
            <a:r>
              <a:rPr lang="ru-RU" sz="2100" b="1" i="1" u="sng" dirty="0">
                <a:solidFill>
                  <a:schemeClr val="accent1"/>
                </a:solidFill>
              </a:rPr>
              <a:t>скрыто</a:t>
            </a:r>
            <a:r>
              <a:rPr lang="ru-RU" sz="2100" i="1" dirty="0">
                <a:solidFill>
                  <a:schemeClr val="accent1"/>
                </a:solidFill>
              </a:rPr>
              <a:t> </a:t>
            </a:r>
            <a:r>
              <a:rPr lang="ru-RU" sz="2100" i="1" dirty="0">
                <a:solidFill>
                  <a:srgbClr val="002060"/>
                </a:solidFill>
              </a:rPr>
              <a:t>(без каких – либо проявлений) и случайно выявляются при обследовании. </a:t>
            </a:r>
          </a:p>
          <a:p>
            <a:pPr marL="0" indent="0" algn="just">
              <a:buNone/>
            </a:pPr>
            <a:r>
              <a:rPr lang="ru-RU" sz="2100" i="1" dirty="0">
                <a:solidFill>
                  <a:srgbClr val="002060"/>
                </a:solidFill>
              </a:rPr>
              <a:t>Повреждают многие органы и ткани организма (мочеполовую систему, нервную систему, печень, сердце, кожные покровы). </a:t>
            </a:r>
          </a:p>
          <a:p>
            <a:pPr marL="0" indent="0" algn="ctr">
              <a:buNone/>
            </a:pPr>
            <a:endParaRPr lang="ru-RU" sz="2100" b="1" i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ru-RU" sz="2100" b="1" i="1" dirty="0">
                <a:solidFill>
                  <a:schemeClr val="accent1"/>
                </a:solidFill>
              </a:rPr>
              <a:t>Более раннее начало лечения чаще приводит к выздоровлению. </a:t>
            </a:r>
          </a:p>
          <a:p>
            <a:pPr marL="0" indent="0" algn="ctr">
              <a:buNone/>
            </a:pPr>
            <a:r>
              <a:rPr lang="ru-RU" sz="2100" b="1" i="1" u="sng" dirty="0">
                <a:solidFill>
                  <a:schemeClr val="accent1"/>
                </a:solidFill>
              </a:rPr>
              <a:t>Самопроизвольно не излечиваются.</a:t>
            </a: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C47B11-CFD6-4B41-8AA2-ABC66606DE4B}"/>
              </a:ext>
            </a:extLst>
          </p:cNvPr>
          <p:cNvSpPr txBox="1"/>
          <p:nvPr/>
        </p:nvSpPr>
        <p:spPr>
          <a:xfrm>
            <a:off x="372140" y="961654"/>
            <a:ext cx="34662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трихомониаз;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гонорея;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хламидиоз;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ru-RU" dirty="0">
                <a:hlinkClick r:id="rId2"/>
              </a:rPr>
              <a:t>сифилис</a:t>
            </a:r>
            <a:r>
              <a:rPr lang="ru-RU" dirty="0"/>
              <a:t>;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ВПЧ-инфекция;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генитальный герпес;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ЦМВ-инфекция;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ru-RU" dirty="0" err="1"/>
              <a:t>микоплазменная</a:t>
            </a:r>
            <a:r>
              <a:rPr lang="ru-RU" dirty="0"/>
              <a:t> инфекция, вызванная </a:t>
            </a:r>
            <a:r>
              <a:rPr lang="ru-RU" dirty="0" err="1"/>
              <a:t>Mycoplasma</a:t>
            </a:r>
            <a:r>
              <a:rPr lang="ru-RU" dirty="0"/>
              <a:t> </a:t>
            </a:r>
            <a:r>
              <a:rPr lang="ru-RU" dirty="0" err="1"/>
              <a:t>genitalium</a:t>
            </a:r>
            <a:r>
              <a:rPr lang="ru-RU" dirty="0"/>
              <a:t>;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ВИЧ/СПИД;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ГЕПАТИТ </a:t>
            </a:r>
            <a:r>
              <a:rPr lang="en-US" dirty="0"/>
              <a:t>A</a:t>
            </a:r>
            <a:r>
              <a:rPr lang="ru-RU" dirty="0"/>
              <a:t>, </a:t>
            </a:r>
            <a:r>
              <a:rPr lang="en-US" dirty="0"/>
              <a:t>B</a:t>
            </a:r>
            <a:r>
              <a:rPr lang="ru-RU" dirty="0"/>
              <a:t>, </a:t>
            </a:r>
            <a:r>
              <a:rPr lang="en-US" dirty="0"/>
              <a:t>C</a:t>
            </a:r>
            <a:r>
              <a:rPr lang="ru-RU" dirty="0"/>
              <a:t>, </a:t>
            </a:r>
            <a:r>
              <a:rPr lang="en-US" dirty="0"/>
              <a:t>D</a:t>
            </a:r>
            <a:r>
              <a:rPr lang="ru-RU" dirty="0"/>
              <a:t>, </a:t>
            </a:r>
            <a:r>
              <a:rPr lang="en-US" dirty="0"/>
              <a:t>E</a:t>
            </a:r>
            <a:r>
              <a:rPr lang="ru-RU" dirty="0"/>
              <a:t>, </a:t>
            </a:r>
            <a:r>
              <a:rPr lang="en-US" dirty="0"/>
              <a:t>F </a:t>
            </a:r>
            <a:r>
              <a:rPr lang="ru-RU" dirty="0"/>
              <a:t> и </a:t>
            </a:r>
            <a:r>
              <a:rPr lang="en-US" dirty="0"/>
              <a:t>G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0EECE2A-E813-497E-8261-FC31ED024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353" y="1041991"/>
            <a:ext cx="3557819" cy="300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0FD442-47CC-4B08-95C3-6A447359E312}"/>
              </a:ext>
            </a:extLst>
          </p:cNvPr>
          <p:cNvSpPr txBox="1"/>
          <p:nvPr/>
        </p:nvSpPr>
        <p:spPr>
          <a:xfrm>
            <a:off x="372140" y="4669520"/>
            <a:ext cx="74534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/>
              <a:t>Наряду с этим, есть и</a:t>
            </a:r>
            <a:r>
              <a:rPr lang="ru-RU" b="1" i="1" dirty="0"/>
              <a:t> </a:t>
            </a:r>
            <a:r>
              <a:rPr lang="ru-RU" b="1" i="1" u="sng" dirty="0">
                <a:solidFill>
                  <a:srgbClr val="FF0000"/>
                </a:solidFill>
              </a:rPr>
              <a:t>редкие венерические заболевания</a:t>
            </a:r>
            <a:r>
              <a:rPr lang="ru-RU" u="sng" dirty="0">
                <a:solidFill>
                  <a:srgbClr val="FF0000"/>
                </a:solidFill>
              </a:rPr>
              <a:t>: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паховая гранулема;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венерическая </a:t>
            </a:r>
            <a:r>
              <a:rPr lang="ru-RU" dirty="0" err="1"/>
              <a:t>лимфогранулема</a:t>
            </a:r>
            <a:r>
              <a:rPr lang="ru-RU" dirty="0"/>
              <a:t>;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мягкий шанкр;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контагиозный моллюск;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фтириаз (заболевание, вызываемое лобковой вошью).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7059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27F068-1B5F-466C-BB88-EA978884E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99" y="156238"/>
            <a:ext cx="8596668" cy="660400"/>
          </a:xfrm>
        </p:spPr>
        <p:txBody>
          <a:bodyPr/>
          <a:lstStyle/>
          <a:p>
            <a:pPr algn="ctr"/>
            <a:r>
              <a:rPr lang="ru-RU" b="1" cap="all" dirty="0"/>
              <a:t>Важно отметить, что…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AC6F37-A895-44D3-B9F2-4A362BDDE2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7139" y="760183"/>
            <a:ext cx="9093987" cy="660400"/>
          </a:xfrm>
          <a:solidFill>
            <a:srgbClr val="92D050"/>
          </a:solidFill>
        </p:spPr>
        <p:txBody>
          <a:bodyPr/>
          <a:lstStyle/>
          <a:p>
            <a:pPr algn="just"/>
            <a:r>
              <a:rPr lang="ru-RU" dirty="0"/>
              <a:t>ИППП помолодели и ими начинают болеть с 12-14 лет. Наиболее часты эти заболевания у лиц в возрасте 20-21 года, на втором месте – 15-19-летние.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CAB625-A7B5-4DA9-9601-3D4081AE5988}"/>
              </a:ext>
            </a:extLst>
          </p:cNvPr>
          <p:cNvSpPr txBox="1"/>
          <p:nvPr/>
        </p:nvSpPr>
        <p:spPr>
          <a:xfrm>
            <a:off x="209502" y="1502688"/>
            <a:ext cx="11263029" cy="535531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base"/>
            <a:r>
              <a:rPr lang="ru-RU" b="1" i="1" dirty="0">
                <a:solidFill>
                  <a:srgbClr val="002060"/>
                </a:solidFill>
              </a:rPr>
              <a:t>Основной путь передачи венерических заболеваний – половой. При этом следует учитывать несколько важных аспектов:</a:t>
            </a:r>
          </a:p>
          <a:p>
            <a:pPr marL="342900" lvl="0" indent="-342900" algn="just" fontAlgn="base">
              <a:buFont typeface="+mj-lt"/>
              <a:buAutoNum type="arabicPeriod"/>
            </a:pPr>
            <a:r>
              <a:rPr lang="ru-RU" dirty="0"/>
              <a:t>Передача инфекции происходит при любом варианте </a:t>
            </a:r>
            <a:r>
              <a:rPr lang="ru-RU" b="1" dirty="0"/>
              <a:t>ПРЯМОГО КОНТАКТА</a:t>
            </a:r>
            <a:r>
              <a:rPr lang="ru-RU" dirty="0"/>
              <a:t>. </a:t>
            </a:r>
          </a:p>
          <a:p>
            <a:pPr marL="342900" lvl="0" indent="-342900" algn="just" fontAlgn="base">
              <a:buFont typeface="+mj-lt"/>
              <a:buAutoNum type="arabicPeriod"/>
            </a:pPr>
            <a:r>
              <a:rPr lang="ru-RU" dirty="0"/>
              <a:t>Совместное использование </a:t>
            </a:r>
            <a:r>
              <a:rPr lang="ru-RU" b="1" dirty="0"/>
              <a:t>РАЗЛИЧНЫХ ПРЕДМЕТОВ</a:t>
            </a:r>
            <a:r>
              <a:rPr lang="ru-RU" dirty="0"/>
              <a:t> в процессе контакта значительно повышает риск заражения.</a:t>
            </a:r>
          </a:p>
          <a:p>
            <a:pPr marL="342900" lvl="0" indent="-342900" algn="just" fontAlgn="base">
              <a:buFont typeface="+mj-lt"/>
              <a:buAutoNum type="arabicPeriod"/>
            </a:pPr>
            <a:r>
              <a:rPr lang="ru-RU" dirty="0"/>
              <a:t>Вероятность инфицирования </a:t>
            </a:r>
            <a:r>
              <a:rPr lang="ru-RU" i="1" u="sng" dirty="0"/>
              <a:t>увеличивается при несоблюдении правил личной гигиены</a:t>
            </a:r>
            <a:r>
              <a:rPr lang="ru-RU" dirty="0"/>
              <a:t> </a:t>
            </a:r>
            <a:r>
              <a:rPr lang="ru-RU" b="1" dirty="0"/>
              <a:t>ДО И ПОСЛЕ ПРЯМОГО КОНТАКТА</a:t>
            </a:r>
            <a:r>
              <a:rPr lang="ru-RU" dirty="0"/>
              <a:t>.</a:t>
            </a:r>
          </a:p>
          <a:p>
            <a:pPr marL="342900" lvl="0" indent="-342900" algn="just" fontAlgn="base">
              <a:buFont typeface="+mj-lt"/>
              <a:buAutoNum type="arabicPeriod"/>
            </a:pPr>
            <a:r>
              <a:rPr lang="ru-RU" dirty="0"/>
              <a:t>Возбудитель заболевания может находиться в БИОЖИДКОСТИ ПАРТНЁРА, на слизистых оболочках, в слюне, в крови (реже в моче). </a:t>
            </a:r>
            <a:r>
              <a:rPr lang="ru-RU" b="1" i="1" dirty="0"/>
              <a:t>Передача инфекции в редких случаях возможна и через поцелуй.</a:t>
            </a:r>
            <a:endParaRPr lang="ru-RU" dirty="0"/>
          </a:p>
          <a:p>
            <a:pPr marL="342900" lvl="0" indent="-342900" algn="just" fontAlgn="base">
              <a:buFont typeface="+mj-lt"/>
              <a:buAutoNum type="arabicPeriod"/>
            </a:pPr>
            <a:r>
              <a:rPr lang="ru-RU" dirty="0"/>
              <a:t>Большинство патогенных микроорганизмов не устойчивы во внешней среде, однако, </a:t>
            </a:r>
            <a:r>
              <a:rPr lang="ru-RU" b="1" i="1" dirty="0">
                <a:solidFill>
                  <a:srgbClr val="FF0000"/>
                </a:solidFill>
              </a:rPr>
              <a:t>это не исключает полностью контактно-бытовой путь передачи.</a:t>
            </a:r>
            <a:r>
              <a:rPr lang="ru-RU" dirty="0"/>
              <a:t> </a:t>
            </a:r>
            <a:r>
              <a:rPr lang="ru-RU" b="1" i="1" dirty="0"/>
              <a:t>Заразиться можно через общие полотенца или белье, при посещении сауны, бани, бассейна.</a:t>
            </a:r>
            <a:endParaRPr lang="ru-RU" dirty="0"/>
          </a:p>
          <a:p>
            <a:pPr marL="342900" lvl="0" indent="-342900" algn="just" fontAlgn="base">
              <a:buFont typeface="+mj-lt"/>
              <a:buAutoNum type="arabicPeriod"/>
            </a:pPr>
            <a:r>
              <a:rPr lang="ru-RU" dirty="0"/>
              <a:t>ЗАРАЗИТЬСЯ МОЖНО У ЛЮБОГО ДОКТОРА, КОТОРЫЙ ИСПОЛЬЗУЕТ </a:t>
            </a:r>
            <a:r>
              <a:rPr lang="ru-RU" b="1" i="1" dirty="0">
                <a:solidFill>
                  <a:srgbClr val="FF0000"/>
                </a:solidFill>
              </a:rPr>
              <a:t>МНОГОРАЗОВЫЕ ИНСТРУМЕНТЫ, ПРИ ПЕРЕЛИВАНИИ КРОВИ, ОКАЗАНИИ ПЕРВОЙ ДОВРАЧЕБНОЙ ПОМОЩИ (ПРИ УСЛОВИИ, ЧТО У ОКАЗЫВАЮЩЕГО ПОМОЩЬ БЫЛИ РАНКИ НА РУКАХ), В САЛОНЕ КРАСОТЫ/ТАТУАЖА, В КАФЕ/РЕСТОРАНАХ (ЕСЛИ ИМЕЮТСЯ ПОВРЕЖДЕНИЯ РОТОВОЙ ПОЛОСТИ) И Т.Д. 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3925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F0A423-A5C8-4F70-8683-897A10A68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8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b="1" cap="all" dirty="0"/>
              <a:t>ОБЩИЕ СИМПТОМЫ ВЕНЕРИЧЕСКИХ ЗАБОЛЕВАНИЙ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BCC359-7EE6-4336-AF16-DBB3687434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ru-RU" dirty="0"/>
              <a:t>Есть особенности у мужского и женского пола: венерические заболевания могут у одного пола явно проявляться, а у другого -  протекает бессимптомно или имеет «смазанные» симптомы. 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ЕСЛИ НЕ ОБРАЩАТЬСЯ К ВРАЧУ ИЛИ ЛЕЧИТЬСЯ САМОСТОЯТЕЛЬНО, ТО ЗАБОЛЕВАНИЕ ПЕРЕЙДЕТ В ХРОНИЧЕСКУЮ ФОРМУ С УГРОЗОЙ ДЛЯ ЖИЗНИ.</a:t>
            </a:r>
          </a:p>
          <a:p>
            <a:pPr algn="just"/>
            <a:endParaRPr lang="ru-RU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A957B0E-A245-4D99-808F-2FA5B9013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504" y="2573079"/>
            <a:ext cx="3342567" cy="222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356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896FD7-8DCE-4B4B-88D9-B233712F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01" y="248093"/>
            <a:ext cx="8596668" cy="1320800"/>
          </a:xfrm>
        </p:spPr>
        <p:txBody>
          <a:bodyPr/>
          <a:lstStyle/>
          <a:p>
            <a:pPr algn="ctr"/>
            <a:r>
              <a:rPr lang="ru-RU" b="1" cap="all" dirty="0"/>
              <a:t>ОБЩИЕ СИМПТОМЫ ВЕНЕРИЧЕСКИХ ЗАБОЛЕВАНИЙ</a:t>
            </a:r>
            <a:endParaRPr lang="ru-RU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7EA17FCA-FCD3-4E98-92FC-B3AAD42F6D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8957318"/>
              </p:ext>
            </p:extLst>
          </p:nvPr>
        </p:nvGraphicFramePr>
        <p:xfrm>
          <a:off x="467833" y="1711842"/>
          <a:ext cx="10409274" cy="4898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0534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A9D2C1-83CA-4C8A-8B80-1C4EEE0B3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882" y="1380460"/>
            <a:ext cx="8596668" cy="2048540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ПРИ ОБНАРУЖЕНИИ НЕСКОЛЬКИХ СИПТОМОВ, СРОЧНО НУЖНО ПОСЕТИТЬ ДЕРМАТОВЕНЕРОЛОГА!</a:t>
            </a:r>
            <a:endParaRPr lang="ru-RU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51C0CC49-395C-4C16-87BF-929DBFF60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4" y="3883666"/>
            <a:ext cx="3880884" cy="268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243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DB57E9-53F4-4CDD-AFFA-DAA5DAEB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80" y="1321981"/>
            <a:ext cx="9349170" cy="1320800"/>
          </a:xfrm>
        </p:spPr>
        <p:txBody>
          <a:bodyPr>
            <a:normAutofit/>
          </a:bodyPr>
          <a:lstStyle/>
          <a:p>
            <a:pPr algn="ctr"/>
            <a:r>
              <a:rPr lang="ru-RU" b="1" cap="all" dirty="0"/>
              <a:t>КАК МОЖНО ПРЕДОТВРАТИТЬ ЗАРАЖЕНИЕ ИППП/ЗППП?</a:t>
            </a:r>
            <a:endParaRPr lang="ru-RU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23AED514-22BD-4AE8-8007-2BE017A2A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316" y="3429000"/>
            <a:ext cx="2775098" cy="277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55328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602</TotalTime>
  <Words>1869</Words>
  <Application>Microsoft Office PowerPoint</Application>
  <PresentationFormat>Широкоэкранный</PresentationFormat>
  <Paragraphs>198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Trebuchet MS</vt:lpstr>
      <vt:lpstr>Wingdings</vt:lpstr>
      <vt:lpstr>Wingdings 3</vt:lpstr>
      <vt:lpstr>Аспект</vt:lpstr>
      <vt:lpstr>ВЕНЕРИЧЕСКИЕ ЗАБОЛЕВАНИЯ. Пути заражения</vt:lpstr>
      <vt:lpstr>Венерические заболевания - это группа инфекционных болезней, преимущественно передающихся половым путем. </vt:lpstr>
      <vt:lpstr>ДИСКЛЕЙМЕР:  ВСЁ, ЧТО ВЫ УВИДИТЕ В ЭТОЙ ЛЕКЦИИ, НОСИТ ПРОСВЕТИТЕЛЬСКИЙ ХАРАКТЕР И ЯВЛЯЕТСЯ НЕОТЪЕМЛЕМОЙ ЧАСТЬЮ ЖИЗНИ ЧЕЛОВЕКА.   ВНИМАТЕЛЬНО СЛЕДИТЕ ЗА СЛАЙДАМИ И БУДЬТЕ ЗДОРОВЫ!</vt:lpstr>
      <vt:lpstr>Рассмотрим популярные заболевания:</vt:lpstr>
      <vt:lpstr>Важно отметить, что…</vt:lpstr>
      <vt:lpstr>ОБЩИЕ СИМПТОМЫ ВЕНЕРИЧЕСКИХ ЗАБОЛЕВАНИЙ</vt:lpstr>
      <vt:lpstr>ОБЩИЕ СИМПТОМЫ ВЕНЕРИЧЕСКИХ ЗАБОЛЕВАНИЙ</vt:lpstr>
      <vt:lpstr>ПРИ ОБНАРУЖЕНИИ НЕСКОЛЬКИХ СИПТОМОВ, СРОЧНО НУЖНО ПОСЕТИТЬ ДЕРМАТОВЕНЕРОЛОГА!</vt:lpstr>
      <vt:lpstr>КАК МОЖНО ПРЕДОТВРАТИТЬ ЗАРАЖЕНИЕ ИППП/ЗППП?</vt:lpstr>
      <vt:lpstr>Существуют болезни, которые невозможно излечить и они приводят к смерти, поэтому необходимо придерживаться следующих правил: </vt:lpstr>
      <vt:lpstr>Что нужно знать о барьерном методе заболеваний?</vt:lpstr>
      <vt:lpstr>Теперь приступим к обзору ИППП/ЗППП</vt:lpstr>
      <vt:lpstr>ГОНОРЕЯ  (ГОНОКОККОВАЯ ИНФЕКЦИЯ/триппер)</vt:lpstr>
      <vt:lpstr>ТРИХОМОНИАЗ</vt:lpstr>
      <vt:lpstr>ХЛАМИДИОЗ  (ХЛАМИДИЙНАЯ ИНФЕКЦИЯ)</vt:lpstr>
      <vt:lpstr>СИФИЛИС</vt:lpstr>
      <vt:lpstr>СИФИЛИС</vt:lpstr>
      <vt:lpstr>ГЕНИТАЛЬНЫЙ ГЕРПЕС И ЦВМ-ИНФЕКЦИЯ (ЦИТОМЕГАЛОВИРИУС)</vt:lpstr>
      <vt:lpstr>УРЕАПЛАЗМЕННАЯ ИНФЕКЦИЯ</vt:lpstr>
      <vt:lpstr>МИКОПЛАЗМЕННАЯ ИНФЕКЦИЯ</vt:lpstr>
      <vt:lpstr>УРОГЕНИТАЛЬНЫЙ КАНДИДОЗ</vt:lpstr>
      <vt:lpstr>ГЕПАТИТ A  (болезнь Боткина или «желтуха»)</vt:lpstr>
      <vt:lpstr>ГЕПАТИТ B</vt:lpstr>
      <vt:lpstr>ГЕПАТИТ C</vt:lpstr>
      <vt:lpstr>ГЕПАТИТ D</vt:lpstr>
      <vt:lpstr>ГЕПАТИТ E</vt:lpstr>
      <vt:lpstr>ГЕПАТИТЫ F и G</vt:lpstr>
      <vt:lpstr>ПОМНИТЕ, ЧТО ВАШЕ СОЗНАТЕЛЬНОЕ ОТНОШЕНИЕ К СОБСТВЕННОМУ ЗДОРОВЬЮ ПРОДЛЕВАЕТ ЖИЗНЬ ВАМ И БЛИЗКИМ!  БУДЬТЕ В КУРСЕ, БУДЬТЕ ЗДОРОВЫ!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ВЕНЕРИЧЕСКИЕ ИНФЕКЦИИ ИЛИ ЗАБОЛЕВАНИЯ ПЕРЕДАЮЩИЕСЯ ПОЛОВЫМ ПУТЕМ (ЗППП/ИППП)</dc:title>
  <dc:creator>Lenovo</dc:creator>
  <cp:lastModifiedBy>Lenovo</cp:lastModifiedBy>
  <cp:revision>47</cp:revision>
  <dcterms:created xsi:type="dcterms:W3CDTF">2021-06-08T14:03:52Z</dcterms:created>
  <dcterms:modified xsi:type="dcterms:W3CDTF">2021-06-09T00:06:41Z</dcterms:modified>
</cp:coreProperties>
</file>