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838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385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85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39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517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087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42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96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68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479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6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DFECB-30C0-4DB9-ACC8-BF43072684D0}" type="datetimeFigureOut">
              <a:rPr lang="ru-RU" smtClean="0"/>
              <a:t>03.02.2022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ADB19-0C61-4468-82AB-0796C9012D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86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0" y="-2894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Иваном </a:t>
            </a:r>
            <a:r>
              <a:rPr lang="ru-RU" sz="2400" dirty="0"/>
              <a:t>Калитой </a:t>
            </a:r>
            <a:r>
              <a:rPr lang="ru-RU" sz="2400" dirty="0"/>
              <a:t>был </a:t>
            </a:r>
            <a:r>
              <a:rPr lang="ru-RU" sz="2400" dirty="0"/>
              <a:t>заложен рядом первый храм архитектурного ансамбля </a:t>
            </a:r>
            <a:r>
              <a:rPr lang="ru-RU" sz="2400" dirty="0"/>
              <a:t>- </a:t>
            </a:r>
            <a:r>
              <a:rPr lang="ru-RU" sz="2400" b="1" dirty="0"/>
              <a:t>Успенский собор</a:t>
            </a:r>
            <a:r>
              <a:rPr lang="ru-RU" sz="2400" dirty="0"/>
              <a:t>, </a:t>
            </a:r>
            <a:r>
              <a:rPr lang="ru-RU" sz="2400" dirty="0"/>
              <a:t>возведенном в память об </a:t>
            </a:r>
            <a:r>
              <a:rPr lang="ru-RU" sz="2400" dirty="0"/>
              <a:t>усопшем </a:t>
            </a:r>
            <a:r>
              <a:rPr lang="ru-RU" sz="2400" dirty="0"/>
              <a:t>брате Ивана </a:t>
            </a:r>
            <a:r>
              <a:rPr lang="ru-RU" sz="2400" dirty="0"/>
              <a:t>Юрии </a:t>
            </a:r>
            <a:r>
              <a:rPr lang="ru-RU" sz="2400" dirty="0"/>
              <a:t>Даниловиче, убитом тверским князем в Орде. 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122" y="1340768"/>
            <a:ext cx="8194326" cy="544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3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1" y="1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Храм </a:t>
            </a:r>
            <a:r>
              <a:rPr lang="ru-RU" sz="2400" dirty="0"/>
              <a:t>вытянут в </a:t>
            </a:r>
            <a:r>
              <a:rPr lang="ru-RU" sz="2400" dirty="0"/>
              <a:t>длину. Храм </a:t>
            </a:r>
            <a:r>
              <a:rPr lang="ru-RU" sz="2400" dirty="0"/>
              <a:t>венчают пять куполов на барабанах. Центральный - крупнее и </a:t>
            </a:r>
            <a:endParaRPr lang="ru-RU" sz="2400" dirty="0"/>
          </a:p>
          <a:p>
            <a:r>
              <a:rPr lang="ru-RU" sz="2400" dirty="0"/>
              <a:t>выше</a:t>
            </a:r>
            <a:r>
              <a:rPr lang="ru-RU" sz="2400" dirty="0"/>
              <a:t>. Вся купольная </a:t>
            </a:r>
            <a:endParaRPr lang="ru-RU" sz="2400" dirty="0"/>
          </a:p>
          <a:p>
            <a:r>
              <a:rPr lang="ru-RU" sz="2400" dirty="0"/>
              <a:t>конструкция </a:t>
            </a:r>
            <a:r>
              <a:rPr lang="ru-RU" sz="2400" dirty="0"/>
              <a:t>намеренно </a:t>
            </a:r>
            <a:endParaRPr lang="ru-RU" sz="2400" dirty="0"/>
          </a:p>
          <a:p>
            <a:r>
              <a:rPr lang="ru-RU" sz="2400" dirty="0"/>
              <a:t>сдвинута </a:t>
            </a:r>
            <a:r>
              <a:rPr lang="ru-RU" sz="2400" dirty="0"/>
              <a:t>к востоку. </a:t>
            </a:r>
            <a:endParaRPr lang="ru-RU" sz="2400" dirty="0"/>
          </a:p>
          <a:p>
            <a:r>
              <a:rPr lang="ru-RU" sz="2000" dirty="0"/>
              <a:t>Снаружи храм имел </a:t>
            </a:r>
            <a:r>
              <a:rPr lang="ru-RU" sz="2000" dirty="0"/>
              <a:t>привычные </a:t>
            </a:r>
          </a:p>
          <a:p>
            <a:r>
              <a:rPr lang="ru-RU" sz="2000" dirty="0"/>
              <a:t>для </a:t>
            </a:r>
            <a:r>
              <a:rPr lang="ru-RU" sz="2000" dirty="0"/>
              <a:t>русского </a:t>
            </a:r>
            <a:r>
              <a:rPr lang="ru-RU" sz="2000" dirty="0"/>
              <a:t>церковного </a:t>
            </a:r>
          </a:p>
          <a:p>
            <a:r>
              <a:rPr lang="ru-RU" sz="2000" dirty="0"/>
              <a:t>зодчества формы</a:t>
            </a:r>
            <a:r>
              <a:rPr lang="ru-RU" sz="2000" dirty="0"/>
              <a:t>: лопатки делят </a:t>
            </a:r>
            <a:endParaRPr lang="ru-RU" sz="2000" dirty="0"/>
          </a:p>
          <a:p>
            <a:r>
              <a:rPr lang="ru-RU" sz="2000" dirty="0"/>
              <a:t>фасады </a:t>
            </a:r>
            <a:r>
              <a:rPr lang="ru-RU" sz="2000" dirty="0"/>
              <a:t>на равномерные </a:t>
            </a:r>
            <a:endParaRPr lang="ru-RU" sz="2000" dirty="0"/>
          </a:p>
          <a:p>
            <a:r>
              <a:rPr lang="ru-RU" sz="2000" dirty="0"/>
              <a:t>части </a:t>
            </a:r>
            <a:r>
              <a:rPr lang="ru-RU" sz="2000" dirty="0"/>
              <a:t>и завершаются </a:t>
            </a:r>
            <a:endParaRPr lang="ru-RU" sz="2000" dirty="0"/>
          </a:p>
          <a:p>
            <a:r>
              <a:rPr lang="ru-RU" sz="2000" dirty="0"/>
              <a:t>полукруглыми </a:t>
            </a:r>
            <a:r>
              <a:rPr lang="ru-RU" sz="2000" dirty="0"/>
              <a:t>закомарами. </a:t>
            </a:r>
            <a:endParaRPr lang="ru-RU" sz="2000" dirty="0"/>
          </a:p>
          <a:p>
            <a:r>
              <a:rPr lang="ru-RU" sz="2000" dirty="0"/>
              <a:t>Вместо </a:t>
            </a:r>
            <a:r>
              <a:rPr lang="ru-RU" sz="2000" dirty="0"/>
              <a:t>окон - щелевидные </a:t>
            </a:r>
            <a:endParaRPr lang="ru-RU" sz="2000" dirty="0"/>
          </a:p>
          <a:p>
            <a:r>
              <a:rPr lang="ru-RU" sz="2000" dirty="0"/>
              <a:t>отверстия. </a:t>
            </a:r>
            <a:r>
              <a:rPr lang="ru-RU" sz="2000" dirty="0"/>
              <a:t>Декора почти нет, </a:t>
            </a:r>
            <a:endParaRPr lang="ru-RU" sz="2000" dirty="0"/>
          </a:p>
          <a:p>
            <a:r>
              <a:rPr lang="ru-RU" sz="2000" dirty="0"/>
              <a:t>лишь </a:t>
            </a:r>
            <a:r>
              <a:rPr lang="ru-RU" sz="2000" dirty="0"/>
              <a:t>колончатый пояс. </a:t>
            </a:r>
            <a:endParaRPr lang="ru-RU" sz="2000" dirty="0"/>
          </a:p>
          <a:p>
            <a:r>
              <a:rPr lang="ru-RU" sz="2000" dirty="0"/>
              <a:t>Внутреннее </a:t>
            </a:r>
            <a:r>
              <a:rPr lang="ru-RU" sz="2000" dirty="0"/>
              <a:t>пространство </a:t>
            </a:r>
            <a:endParaRPr lang="ru-RU" sz="2000" dirty="0"/>
          </a:p>
          <a:p>
            <a:r>
              <a:rPr lang="ru-RU" sz="2000" dirty="0"/>
              <a:t>храма </a:t>
            </a:r>
            <a:r>
              <a:rPr lang="ru-RU" sz="2000" dirty="0"/>
              <a:t>полностью расписано </a:t>
            </a:r>
            <a:endParaRPr lang="ru-RU" sz="2000" dirty="0"/>
          </a:p>
          <a:p>
            <a:r>
              <a:rPr lang="ru-RU" sz="2000" dirty="0"/>
              <a:t>фресками</a:t>
            </a:r>
            <a:r>
              <a:rPr lang="ru-RU" sz="2000" dirty="0"/>
              <a:t>.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990" y="476672"/>
            <a:ext cx="5503011" cy="638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522" y="476672"/>
            <a:ext cx="9166478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2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270" y="620688"/>
            <a:ext cx="9146731" cy="563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4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828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 1333 г. была возведена белокаменная </a:t>
            </a:r>
            <a:r>
              <a:rPr lang="ru-RU" sz="2400" b="1" dirty="0"/>
              <a:t>Архангельская церковь</a:t>
            </a:r>
            <a:r>
              <a:rPr lang="ru-RU" sz="2400" dirty="0"/>
              <a:t>, в которой по указу Ивана Калиты оборудовали княжескую усыпальницу. Захоронения по традиции продолжались до смерти Петра </a:t>
            </a:r>
            <a:r>
              <a:rPr lang="ru-RU" sz="2400" dirty="0"/>
              <a:t>II</a:t>
            </a:r>
            <a:r>
              <a:rPr lang="ru-RU" sz="24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32" y="1569660"/>
            <a:ext cx="7728696" cy="515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9456" y="1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Храм по древнерусской традиции имеет крестово-купольную конструкцию, а своды его </a:t>
            </a:r>
            <a:r>
              <a:rPr lang="ru-RU" sz="2400" dirty="0"/>
              <a:t>стоят </a:t>
            </a:r>
            <a:r>
              <a:rPr lang="ru-RU" sz="2400" dirty="0"/>
              <a:t>на шести столпах. </a:t>
            </a:r>
            <a:r>
              <a:rPr lang="ru-RU" sz="2400" dirty="0" err="1"/>
              <a:t>Пятикупольный</a:t>
            </a:r>
            <a:r>
              <a:rPr lang="ru-RU" sz="2400" dirty="0"/>
              <a:t> храм </a:t>
            </a:r>
            <a:endParaRPr lang="ru-RU" sz="2400" dirty="0"/>
          </a:p>
          <a:p>
            <a:r>
              <a:rPr lang="ru-RU" sz="2400" dirty="0"/>
              <a:t>богато </a:t>
            </a:r>
            <a:r>
              <a:rPr lang="ru-RU" sz="2400" dirty="0"/>
              <a:t>декорирован </a:t>
            </a:r>
            <a:endParaRPr lang="ru-RU" sz="2400" dirty="0"/>
          </a:p>
          <a:p>
            <a:r>
              <a:rPr lang="ru-RU" sz="2400" dirty="0"/>
              <a:t>снаружи</a:t>
            </a:r>
            <a:r>
              <a:rPr lang="ru-RU" sz="2400" dirty="0"/>
              <a:t>: фасады </a:t>
            </a:r>
            <a:endParaRPr lang="ru-RU" sz="2400" dirty="0"/>
          </a:p>
          <a:p>
            <a:r>
              <a:rPr lang="ru-RU" sz="2400" dirty="0"/>
              <a:t>делятся </a:t>
            </a:r>
            <a:r>
              <a:rPr lang="ru-RU" sz="2400" dirty="0"/>
              <a:t>на </a:t>
            </a:r>
            <a:r>
              <a:rPr lang="ru-RU" sz="2400" dirty="0"/>
              <a:t>равные части, </a:t>
            </a:r>
          </a:p>
          <a:p>
            <a:r>
              <a:rPr lang="ru-RU" sz="2400" dirty="0"/>
              <a:t>а сверху </a:t>
            </a:r>
            <a:r>
              <a:rPr lang="ru-RU" sz="2400" dirty="0"/>
              <a:t>оформлены </a:t>
            </a:r>
            <a:endParaRPr lang="ru-RU" sz="2400" dirty="0"/>
          </a:p>
          <a:p>
            <a:r>
              <a:rPr lang="ru-RU" sz="2400" dirty="0"/>
              <a:t>закомарами</a:t>
            </a:r>
            <a:r>
              <a:rPr lang="ru-RU" sz="2400" dirty="0"/>
              <a:t>. Декор </a:t>
            </a:r>
            <a:endParaRPr lang="ru-RU" sz="2400" dirty="0"/>
          </a:p>
          <a:p>
            <a:r>
              <a:rPr lang="ru-RU" sz="2400" dirty="0"/>
              <a:t>дополнен </a:t>
            </a:r>
            <a:r>
              <a:rPr lang="ru-RU" sz="2400" dirty="0"/>
              <a:t>белокаменной </a:t>
            </a:r>
            <a:endParaRPr lang="ru-RU" sz="2400" dirty="0"/>
          </a:p>
          <a:p>
            <a:r>
              <a:rPr lang="ru-RU" sz="2400" dirty="0"/>
              <a:t>резьбой </a:t>
            </a:r>
            <a:r>
              <a:rPr lang="ru-RU" sz="2400" dirty="0"/>
              <a:t>и сложным </a:t>
            </a:r>
            <a:endParaRPr lang="ru-RU" sz="2400" dirty="0"/>
          </a:p>
          <a:p>
            <a:r>
              <a:rPr lang="ru-RU" sz="2400" dirty="0"/>
              <a:t>карнизом </a:t>
            </a:r>
            <a:r>
              <a:rPr lang="ru-RU" sz="2400" dirty="0"/>
              <a:t>с высокими </a:t>
            </a:r>
            <a:endParaRPr lang="ru-RU" sz="2400" dirty="0"/>
          </a:p>
          <a:p>
            <a:r>
              <a:rPr lang="ru-RU" sz="2400" dirty="0"/>
              <a:t>узкими </a:t>
            </a:r>
            <a:r>
              <a:rPr lang="ru-RU" sz="2400" dirty="0"/>
              <a:t>окнами. </a:t>
            </a:r>
            <a:endParaRPr lang="ru-RU" sz="2400" dirty="0"/>
          </a:p>
          <a:p>
            <a:r>
              <a:rPr lang="ru-RU" sz="2400" dirty="0"/>
              <a:t>Фресковые </a:t>
            </a:r>
            <a:r>
              <a:rPr lang="ru-RU" sz="2400" dirty="0"/>
              <a:t>росписи </a:t>
            </a:r>
            <a:endParaRPr lang="ru-RU" sz="2400" dirty="0"/>
          </a:p>
          <a:p>
            <a:r>
              <a:rPr lang="ru-RU" sz="2400" dirty="0"/>
              <a:t>времен </a:t>
            </a:r>
            <a:r>
              <a:rPr lang="ru-RU" sz="2400" dirty="0"/>
              <a:t>Иоанна </a:t>
            </a:r>
            <a:endParaRPr lang="ru-RU" sz="2400" dirty="0"/>
          </a:p>
          <a:p>
            <a:r>
              <a:rPr lang="ru-RU" sz="2400" dirty="0"/>
              <a:t>Грозного </a:t>
            </a:r>
            <a:r>
              <a:rPr lang="ru-RU" sz="2400" dirty="0"/>
              <a:t>внутри храма </a:t>
            </a:r>
            <a:endParaRPr lang="ru-RU" sz="2400" dirty="0"/>
          </a:p>
          <a:p>
            <a:r>
              <a:rPr lang="ru-RU" sz="2400" dirty="0"/>
              <a:t>не </a:t>
            </a:r>
            <a:r>
              <a:rPr lang="ru-RU" sz="2400" dirty="0"/>
              <a:t>сохранились </a:t>
            </a:r>
            <a:r>
              <a:rPr lang="ru-RU" sz="2400" dirty="0"/>
              <a:t>– </a:t>
            </a:r>
          </a:p>
          <a:p>
            <a:r>
              <a:rPr lang="ru-RU" sz="2400" dirty="0"/>
              <a:t>в </a:t>
            </a:r>
            <a:r>
              <a:rPr lang="ru-RU" sz="2400" dirty="0"/>
              <a:t>XVII веке они были </a:t>
            </a:r>
            <a:endParaRPr lang="ru-RU" sz="2400" dirty="0"/>
          </a:p>
          <a:p>
            <a:r>
              <a:rPr lang="ru-RU" sz="2400" dirty="0"/>
              <a:t>заменены.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924" y="836713"/>
            <a:ext cx="5809238" cy="587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9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188</Words>
  <Application>Microsoft Office PowerPoint</Application>
  <PresentationFormat>Широкоэкранный</PresentationFormat>
  <Paragraphs>34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Алена</dc:creator>
  <cp:lastModifiedBy>Алена</cp:lastModifiedBy>
  <cp:revision>1</cp:revision>
  <dcterms:created xsi:type="dcterms:W3CDTF">2022-02-03T09:04:30Z</dcterms:created>
  <dcterms:modified xsi:type="dcterms:W3CDTF">2022-02-03T09:05:39Z</dcterms:modified>
</cp:coreProperties>
</file>