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30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EBD45-0F76-4DF9-AF8F-4032B2472571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512F7-CFEC-4830-8E81-07EA55C55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877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EBD45-0F76-4DF9-AF8F-4032B2472571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512F7-CFEC-4830-8E81-07EA55C55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791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EBD45-0F76-4DF9-AF8F-4032B2472571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512F7-CFEC-4830-8E81-07EA55C5599D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290125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EBD45-0F76-4DF9-AF8F-4032B2472571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512F7-CFEC-4830-8E81-07EA55C55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797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EBD45-0F76-4DF9-AF8F-4032B2472571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512F7-CFEC-4830-8E81-07EA55C5599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50314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EBD45-0F76-4DF9-AF8F-4032B2472571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512F7-CFEC-4830-8E81-07EA55C55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1482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EBD45-0F76-4DF9-AF8F-4032B2472571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512F7-CFEC-4830-8E81-07EA55C55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364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EBD45-0F76-4DF9-AF8F-4032B2472571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512F7-CFEC-4830-8E81-07EA55C55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093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EBD45-0F76-4DF9-AF8F-4032B2472571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512F7-CFEC-4830-8E81-07EA55C55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889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EBD45-0F76-4DF9-AF8F-4032B2472571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512F7-CFEC-4830-8E81-07EA55C55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145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EBD45-0F76-4DF9-AF8F-4032B2472571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512F7-CFEC-4830-8E81-07EA55C55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054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EBD45-0F76-4DF9-AF8F-4032B2472571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512F7-CFEC-4830-8E81-07EA55C55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437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EBD45-0F76-4DF9-AF8F-4032B2472571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512F7-CFEC-4830-8E81-07EA55C55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984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EBD45-0F76-4DF9-AF8F-4032B2472571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512F7-CFEC-4830-8E81-07EA55C55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609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EBD45-0F76-4DF9-AF8F-4032B2472571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512F7-CFEC-4830-8E81-07EA55C55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263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EBD45-0F76-4DF9-AF8F-4032B2472571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512F7-CFEC-4830-8E81-07EA55C55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749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EBD45-0F76-4DF9-AF8F-4032B2472571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49512F7-CFEC-4830-8E81-07EA55C55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277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mpkrf.ru/wp-content/uploads/2022/03/Forma-predstavleniya-PPk-na-obuchayushhegosya-dlya-predostavleniya-na-PMPK.pdf" TargetMode="External"/><Relationship Id="rId2" Type="http://schemas.openxmlformats.org/officeDocument/2006/relationships/hyperlink" Target="https://pmpkrf.ru/wp-content/uploads/2021/08/Ob-utverzhdenii-primernogo-Polozheniya-o-psihologo-pedagogicheskom-konsiliume-obrazovatelnoj-organizatsii-Rasporyazhenie-Minprosveshheniya-Rossii-ot-9-sentyabrya-2019-g.-R-93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адаптированных основных общеобразовательных программ</a:t>
            </a:r>
            <a:endParaRPr lang="ru-RU" sz="4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130" y="4261461"/>
            <a:ext cx="9144000" cy="1655762"/>
          </a:xfrm>
        </p:spPr>
        <p:txBody>
          <a:bodyPr>
            <a:normAutofit/>
          </a:bodyPr>
          <a:lstStyle/>
          <a:p>
            <a:pPr algn="r"/>
            <a:endParaRPr lang="ru-RU" dirty="0" smtClean="0"/>
          </a:p>
          <a:p>
            <a:pPr algn="r"/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</a:t>
            </a:r>
          </a:p>
          <a:p>
            <a:pPr algn="r"/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учитель-дефектолог </a:t>
            </a:r>
          </a:p>
          <a:p>
            <a:pPr algn="r"/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Морозова Н.А.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420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01835" cy="6477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документов для приема на ПМПК:</a:t>
            </a:r>
            <a:endParaRPr lang="ru-RU" sz="28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9411" y="1624259"/>
            <a:ext cx="8932658" cy="3880773"/>
          </a:xfrm>
        </p:spPr>
        <p:txBody>
          <a:bodyPr>
            <a:normAutofit fontScale="92500" lnSpcReduction="20000"/>
          </a:bodyPr>
          <a:lstStyle/>
          <a:p>
            <a:r>
              <a:rPr lang="ru-RU" sz="1200" dirty="0" smtClean="0"/>
              <a:t>Паспорт одного из родителей (для опекунов – копия постановления об опекунстве).</a:t>
            </a:r>
          </a:p>
          <a:p>
            <a:r>
              <a:rPr lang="ru-RU" sz="1200" dirty="0" smtClean="0"/>
              <a:t>Копия свидетельства о рождении ребенка (копия паспорта после 14 лет).</a:t>
            </a:r>
          </a:p>
          <a:p>
            <a:r>
              <a:rPr lang="ru-RU" sz="1200" dirty="0" smtClean="0"/>
              <a:t>Выписка из истории развития ребенка от педиатра, заверенная подписью, печатью, с датой оформления.</a:t>
            </a:r>
          </a:p>
          <a:p>
            <a:r>
              <a:rPr lang="ru-RU" sz="1200" dirty="0" smtClean="0"/>
              <a:t>Копии заключений тех специалистов, </a:t>
            </a:r>
            <a:r>
              <a:rPr lang="ru-RU" sz="1200" b="1" u="sng" dirty="0" smtClean="0"/>
              <a:t>у которых ребенок наблюдается </a:t>
            </a:r>
            <a:r>
              <a:rPr lang="ru-RU" sz="1200" dirty="0" smtClean="0"/>
              <a:t>(невролог, психиатр, ортопед и т.д.).</a:t>
            </a:r>
          </a:p>
          <a:p>
            <a:r>
              <a:rPr lang="ru-RU" sz="1200" dirty="0" smtClean="0"/>
              <a:t>Копия справки об инвалидности (при наличии инвалидности).</a:t>
            </a:r>
          </a:p>
          <a:p>
            <a:r>
              <a:rPr lang="ru-RU" sz="1200" dirty="0" smtClean="0"/>
              <a:t>Характеристика из образовательного учреждения (если ребенок его посещает), </a:t>
            </a:r>
            <a:r>
              <a:rPr lang="ru-RU" sz="1200" b="1" u="sng" dirty="0" smtClean="0"/>
              <a:t>заверенная подписью руководителя учреждения и печатью</a:t>
            </a:r>
            <a:r>
              <a:rPr lang="ru-RU" sz="1200" u="sng" dirty="0" smtClean="0"/>
              <a:t>.</a:t>
            </a:r>
          </a:p>
          <a:p>
            <a:r>
              <a:rPr lang="ru-RU" sz="1200" dirty="0" smtClean="0"/>
              <a:t>Заключения специалистов образовательного учреждения (психолог, логопед, дефектолог) или школьного консилиума.</a:t>
            </a:r>
          </a:p>
          <a:p>
            <a:r>
              <a:rPr lang="ru-RU" sz="1200" dirty="0" smtClean="0"/>
              <a:t>Копия ранее выданного заключения ПМПК.</a:t>
            </a:r>
          </a:p>
          <a:p>
            <a:r>
              <a:rPr lang="ru-RU" sz="1200" dirty="0" smtClean="0"/>
              <a:t>Результаты продуктивной деятельности (рисунок для дошкольника, копии нескольких листов рабочих тетрадей по русскому языку и математике школьникам).</a:t>
            </a:r>
          </a:p>
          <a:p>
            <a:endParaRPr lang="ru-RU" sz="1200" dirty="0"/>
          </a:p>
          <a:p>
            <a:r>
              <a:rPr lang="ru-RU" sz="1200" dirty="0" smtClean="0">
                <a:solidFill>
                  <a:schemeClr val="accent5"/>
                </a:solidFill>
              </a:rPr>
              <a:t>ЗАПИСЬ НА ПРОВЕДЕНИЕ ОБСЛЕДОВАНИЯ РЕБЕНКА В КОМИССИИ ОСУЩЕСТВЛЯЕТСЯ ТОЛЬКО ПРИ ПОДАЧЕ ПОЛНОГО ПАКЕТА ДОКУМЕНТОВ! </a:t>
            </a:r>
          </a:p>
          <a:p>
            <a:r>
              <a:rPr lang="ru-RU" sz="1200" dirty="0" smtClean="0">
                <a:solidFill>
                  <a:schemeClr val="accent5"/>
                </a:solidFill>
              </a:rPr>
              <a:t>ПАКЕТ ДОКУМЕНТОВ ПРЕДОСТАВЛЯЕТСЯ РОДИТЕЛЕМ (ЗАКОННЫМ ПРЕДСТАВИТЕЛЕМ) ПРИ ЛИЧНОМ ОБРАЩЕНИИ В БЕЛОРЕЧЕНСКИЙ ФИЛИАЛ ГБУ КК «ЦЕНТР ДИАГНОСТИКИ И КОНСУЛЬТИРОВАНИЯ» </a:t>
            </a:r>
            <a:endParaRPr lang="ru-RU" sz="12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807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ОБРАЗЦЫ ОФОРМЛЕНИЯ ДОКУМЕНТОВ 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4A30E8"/>
                </a:solidFill>
              </a:rPr>
              <a:t>ФРЦ ПМПК – меню – нормативно-правовые документы</a:t>
            </a:r>
          </a:p>
          <a:p>
            <a:r>
              <a:rPr lang="ru-RU" dirty="0" smtClean="0">
                <a:hlinkClick r:id="rId2"/>
              </a:rPr>
              <a:t>Об </a:t>
            </a:r>
            <a:r>
              <a:rPr lang="ru-RU" dirty="0">
                <a:hlinkClick r:id="rId2"/>
              </a:rPr>
              <a:t>утверждении примерного Положения о психолого-педагогическом консилиуме образовательной организации (Распоряжение </a:t>
            </a:r>
            <a:r>
              <a:rPr lang="ru-RU" dirty="0" err="1">
                <a:hlinkClick r:id="rId2"/>
              </a:rPr>
              <a:t>Минпросвещения</a:t>
            </a:r>
            <a:r>
              <a:rPr lang="ru-RU" dirty="0">
                <a:hlinkClick r:id="rId2"/>
              </a:rPr>
              <a:t> России от 9 сентября 2019 г. № Р-93</a:t>
            </a:r>
            <a:r>
              <a:rPr lang="ru-RU" dirty="0" smtClean="0">
                <a:hlinkClick r:id="rId2"/>
              </a:rPr>
              <a:t>)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>
                <a:hlinkClick r:id="rId3"/>
              </a:rPr>
              <a:t> </a:t>
            </a:r>
            <a:r>
              <a:rPr lang="ru-RU" dirty="0">
                <a:hlinkClick r:id="rId3"/>
              </a:rPr>
              <a:t>Форма представления </a:t>
            </a:r>
            <a:r>
              <a:rPr lang="ru-RU" dirty="0" err="1">
                <a:hlinkClick r:id="rId3"/>
              </a:rPr>
              <a:t>ППк</a:t>
            </a:r>
            <a:r>
              <a:rPr lang="ru-RU" dirty="0">
                <a:hlinkClick r:id="rId3"/>
              </a:rPr>
              <a:t> на обучающегося для предоставления на ПМПК (Приложение 2 к Письму </a:t>
            </a:r>
            <a:r>
              <a:rPr lang="ru-RU" dirty="0" err="1">
                <a:hlinkClick r:id="rId3"/>
              </a:rPr>
              <a:t>Минпросвещения</a:t>
            </a:r>
            <a:r>
              <a:rPr lang="ru-RU" dirty="0">
                <a:hlinkClick r:id="rId3"/>
              </a:rPr>
              <a:t> России от 3 марта 2022 г. № 07-1430)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25081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7593" y="1784838"/>
            <a:ext cx="69723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800" dirty="0">
                <a:solidFill>
                  <a:schemeClr val="accent2">
                    <a:lumMod val="75000"/>
                  </a:schemeClr>
                </a:solidFill>
                <a:latin typeface="Monotype Corsiva" panose="03010101010201010101" pitchFamily="66" charset="0"/>
              </a:rPr>
              <a:t>Благодарю </a:t>
            </a:r>
            <a:endParaRPr lang="ru-RU" sz="8800" dirty="0" smtClean="0">
              <a:solidFill>
                <a:schemeClr val="accent2">
                  <a:lumMod val="75000"/>
                </a:schemeClr>
              </a:solidFill>
              <a:latin typeface="Monotype Corsiva" panose="03010101010201010101" pitchFamily="66" charset="0"/>
            </a:endParaRPr>
          </a:p>
          <a:p>
            <a:pPr algn="ctr"/>
            <a:r>
              <a:rPr lang="ru-RU" sz="8800" dirty="0" smtClean="0">
                <a:solidFill>
                  <a:schemeClr val="accent2">
                    <a:lumMod val="75000"/>
                  </a:schemeClr>
                </a:solidFill>
                <a:latin typeface="Monotype Corsiva" panose="03010101010201010101" pitchFamily="66" charset="0"/>
              </a:rPr>
              <a:t>за </a:t>
            </a:r>
            <a:r>
              <a:rPr lang="ru-RU" sz="8800" dirty="0">
                <a:solidFill>
                  <a:schemeClr val="accent2">
                    <a:lumMod val="75000"/>
                  </a:schemeClr>
                </a:solidFill>
                <a:latin typeface="Monotype Corsiva" panose="03010101010201010101" pitchFamily="66" charset="0"/>
              </a:rPr>
              <a:t>внимание!</a:t>
            </a:r>
            <a:endParaRPr lang="ru-RU" sz="8800" dirty="0"/>
          </a:p>
        </p:txBody>
      </p:sp>
    </p:spTree>
    <p:extLst>
      <p:ext uri="{BB962C8B-B14F-4D97-AF65-F5344CB8AC3E}">
        <p14:creationId xmlns:p14="http://schemas.microsoft.com/office/powerpoint/2010/main" val="2394867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386751"/>
              </p:ext>
            </p:extLst>
          </p:nvPr>
        </p:nvGraphicFramePr>
        <p:xfrm>
          <a:off x="835268" y="668211"/>
          <a:ext cx="8537331" cy="47917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0854">
                  <a:extLst>
                    <a:ext uri="{9D8B030D-6E8A-4147-A177-3AD203B41FA5}">
                      <a16:colId xmlns:a16="http://schemas.microsoft.com/office/drawing/2014/main" val="211602880"/>
                    </a:ext>
                  </a:extLst>
                </a:gridCol>
                <a:gridCol w="4656477">
                  <a:extLst>
                    <a:ext uri="{9D8B030D-6E8A-4147-A177-3AD203B41FA5}">
                      <a16:colId xmlns:a16="http://schemas.microsoft.com/office/drawing/2014/main" val="4191706168"/>
                    </a:ext>
                  </a:extLst>
                </a:gridCol>
              </a:tblGrid>
              <a:tr h="6028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Категория детей с ОВЗ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Варианты программ ФГОС НОО обучающихся с ОВЗ и ФГОС О УО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47149984"/>
                  </a:ext>
                </a:extLst>
              </a:tr>
              <a:tr h="293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глухие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1.1, 1.2, 1.3, 1.4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67710040"/>
                  </a:ext>
                </a:extLst>
              </a:tr>
              <a:tr h="293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слабослышащие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2.1, 2.2, 2.3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18762067"/>
                  </a:ext>
                </a:extLst>
              </a:tr>
              <a:tr h="293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слепые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3.1, 3.2, 3.3, 3.4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42786438"/>
                  </a:ext>
                </a:extLst>
              </a:tr>
              <a:tr h="293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слабовидящие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4.1, 4.2, 4.3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42020763"/>
                  </a:ext>
                </a:extLst>
              </a:tr>
              <a:tr h="6028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 тяжелыми нарушениями речи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5.1, 5.2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64386414"/>
                  </a:ext>
                </a:extLst>
              </a:tr>
              <a:tr h="293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 нарушениями ОДА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6.1, 6.2, 6.3, 6.4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6096627"/>
                  </a:ext>
                </a:extLst>
              </a:tr>
              <a:tr h="6028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 задержкой 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психического развития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7.1, 7.2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67285943"/>
                  </a:ext>
                </a:extLst>
              </a:tr>
              <a:tr h="6028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 расстройствами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аутистического спектра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8.1, 8.2, 8.3, 8.4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37152219"/>
                  </a:ext>
                </a:extLst>
              </a:tr>
              <a:tr h="911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 умственной отсталостью (интеллектуальными нарушениями)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Пр. № 1599, вар.1 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Пр. № 1599, вар.2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1405144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35268" y="5459914"/>
            <a:ext cx="8537331" cy="783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lnSpc>
                <a:spcPct val="107000"/>
              </a:lnSpc>
            </a:pPr>
            <a:r>
              <a:rPr lang="ru-RU" sz="1400" b="1" dirty="0" smtClean="0">
                <a:solidFill>
                  <a:schemeClr val="accent5"/>
                </a:solidFill>
              </a:rPr>
              <a:t>Обучение </a:t>
            </a:r>
            <a:r>
              <a:rPr lang="ru-RU" sz="1400" b="1" dirty="0">
                <a:solidFill>
                  <a:schemeClr val="accent5"/>
                </a:solidFill>
              </a:rPr>
              <a:t>на дому рекомендует врачебная комиссия, руководствующаяся своими нормативными актами. </a:t>
            </a:r>
            <a:r>
              <a:rPr lang="ru-RU" sz="1400" b="1" dirty="0">
                <a:solidFill>
                  <a:schemeClr val="accent5"/>
                </a:solidFill>
              </a:rPr>
              <a:t>ПМПК же определяет вариант АООП, по которой будет реализовываться 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3581391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2177" y="586998"/>
            <a:ext cx="8853854" cy="536845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Адаптированная основная общеобразовательная программа 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обучающихся с тяжелыми нарушениями речи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образования: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начальный общий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Вариант и срок реализации программы: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Вариант5.1 - 4 года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образовательной программы с применением электронного обучения и дистанционных образовательных технологий: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при отсутствии медицинских противопоказаний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методы обучения: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 соответствии с программой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учебники: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базовые учебники для обучающихся, не имеющих ограничения здоровья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учебные пособия: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требуются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технические средства обучения: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видеопроекционное оборудование / специальные компьютерные инструменты обучения / специальные компьютерные программы по диагностике и коррекции нарушений речи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пространства: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 соответствии с ФГОС НОО ОВЗ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 err="1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Тьюторское</a:t>
            </a: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сопровождение: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осуществление общего </a:t>
            </a:r>
            <a:r>
              <a:rPr lang="ru-RU" sz="1200" b="1" u="sng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тьюторского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сопровождения реализации АООП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Направления коррекционной работы: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Педагог-психолог: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помощь в адаптации к условиям школьной среды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Учитель-логопед: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коррекция дефектов звукопроизношения, развитие фонематических процессов, профилактика нарушений письма и чтения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Социальный педагог: 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координация взаимодействия субъектов образовательного процесса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Срок проведения обследования с целью подтверждения ранее данных комиссией рекомендаций: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переходе с одного уровня образования на другой</a:t>
            </a:r>
            <a:endParaRPr lang="ru-RU" sz="12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805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1838" y="612308"/>
            <a:ext cx="9988061" cy="57636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Адаптированная основная общеобразовательная программа 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обучающихся с тяжелыми нарушениями речи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образования: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начальный общий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Вариант и срок реализации программы: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Вариант5.2 (I отделение) - 4(5) года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образовательной программы с применением электронного обучения и дистанционных образовательных технологий: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при отсутствии медицинских противопоказаний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методы обучения: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 соответствии с программой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учебники: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специальные учебники, рабочие тетради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учебные пособия: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требуются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технические средства обучения: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видеопроекционное оборудование / специальные компьютерные инструменты обучения / специальные компьютерные программы по диагностике и коррекции нарушений речи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пространства: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 соответствии с ФГОС НОО ОВЗ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 err="1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Тьюторское</a:t>
            </a: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сопровождение: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осуществление общего </a:t>
            </a:r>
            <a:r>
              <a:rPr lang="ru-RU" sz="1200" b="1" u="sng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тьюторского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сопровождения реализации АООП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Направления коррекционной работы: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Педагог-психолог: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коррекция и развитие компетенций эмоционально-волевой и коммуникативной сферы, познавательных компетенций, помощь в адаптации к условиям школьной среды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Учитель-логопед: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коррекция дефектов звукопроизношения, развитие фонематических процессов, коррекция и развитие всех компонентов речи, помощь в формировании навыков письма и чтения, формирование подражательной речевой деятельности, коррекция просодических компонентов речи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Социальный педагог: 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координация взаимодействия субъектов образовательного процесса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Срок проведения обследования с целью подтверждения ранее данных комиссией рекомендаций: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переходе с одного уровня образования на другой</a:t>
            </a:r>
            <a:endParaRPr lang="ru-RU" sz="12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958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8362" y="855357"/>
            <a:ext cx="8370276" cy="5173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Адаптированная основная общеобразовательная программа 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обучающихся с тяжелыми нарушениями речи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образования: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основной общий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образовательной программы с применением электронного обучения и дистанционных образовательных технологий: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при отсутствии медицинских противопоказаний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методы обучения: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 соответствии с программой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учебники: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 соответствии с программой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учебные пособия: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 соответствии с программой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пространства: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 соответствии с ФГОС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 err="1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Тьюторское</a:t>
            </a: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сопровождение: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осуществление общего </a:t>
            </a:r>
            <a:r>
              <a:rPr lang="ru-RU" sz="1200" b="1" u="sng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тьюторского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сопровождения реализации АООП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Направления коррекционной работы: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Педагог-психолог: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коррекция и развитие компетенций коммуникативной, эмоционально-волевой и личностной сферы, навыков социального поведения, развитие функций программирования и контроля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Учитель-логопед: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коррекция нарушений устной и письменной речи, коррекция просодических компонентов речи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Социальный педагог: 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координация взаимодействия субъектов образовательного процесса, мониторинг социальной ситуации развития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Срок проведения обследования с целью уточнения/изменения ранее данных комиссией рекомендаций: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рекомендовано повторное прохождение ПМПК с целью создания специальных условий при сдаче ГИА за курс основного общего образования</a:t>
            </a:r>
            <a:endParaRPr lang="ru-RU" sz="12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811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9423" y="479136"/>
            <a:ext cx="9275885" cy="55760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Адаптированная основная общеобразовательная </a:t>
            </a:r>
            <a:r>
              <a:rPr lang="ru-RU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sz="1200" b="1" u="sng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обучающихся 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нарушением опорно-двигательного аппарата с учетом психофизических особенностей </a:t>
            </a:r>
            <a:r>
              <a:rPr lang="ru-RU" sz="1200" b="1" u="sng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обучающегося 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ЗПР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образования: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основной общий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образовательной программы с применением электронного обучения и дистанционных образовательных технологий: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при отсутствии медицинских противопоказаний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методы обучения: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 соответствии с программой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учебники: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 соответствии с программой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учебные пособия: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 соответствии с программой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пространства: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 соответствии с ФГОС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 err="1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Тьюторское</a:t>
            </a: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сопровождение: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осуществление общего </a:t>
            </a:r>
            <a:r>
              <a:rPr lang="ru-RU" sz="1200" b="1" u="sng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тьюторского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сопровождения реализации АООП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Направления коррекционной работы: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Педагог-психолог: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развитие продуктивного взаимодействия, развитие коммуникативных и социальных компетенций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Учитель-логопед: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коррекция нарушений письменной речи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Учитель-дефектолог: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коррекция и развитие познавательной деятельности, мыслительных операций на основе изучаемого программного материала, восполнение пробелов предшествующего обучения, развитие продуктивной учебно-познавательной деятельности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Социальный педагог: 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координация взаимодействия субъектов образовательного процесса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Другие условия: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соответствии с индивидуальной программой реабилитации (</a:t>
            </a:r>
            <a:r>
              <a:rPr lang="ru-RU" sz="1200" b="1" u="sng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абилитации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инвалида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Срок проведения обследования с целью уточнения/изменения ранее данных комиссией рекомендаций: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рекомендовано повторное прохождение ПМПК с целью создания специальных условий при сдаче ГИА за курс основного общего образования</a:t>
            </a:r>
            <a:endParaRPr lang="ru-RU" sz="12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149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8746" y="254740"/>
            <a:ext cx="10498015" cy="637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Адаптированная основная общеобразовательная программа 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обучающихся с расстройствами аутистического спектра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образования: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начальный общий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Вариант и срок реализации программы: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Вариант8.2 - 5(6) лет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образовательной программы с применением электронного обучения и дистанционных образовательных технологий: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при отсутствии медицинских противопоказаний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методы обучения: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 соответствии с программой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учебники: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базовые учебники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учебные пособия: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специальные приложения к базовым учебникам, рабочим тетрадям, специальные дидактические материалы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технические средства обучения: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специальные компьютерные инструменты обучения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пространства: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 соответствии с ФГОС НОО ОВЗ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 err="1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Тьюторское</a:t>
            </a: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сопровождение: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педагогическое сопровождение обучающихся в реализации АООП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Направления коррекционной работы: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Педагог-психолог: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помощь в адаптации к условиям школьной среды, формирование и развитие коммуникативных и социальных навыков, развитие эмоциональной сферы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Учитель-логопед: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накопление и активизация словаря, развитие диалогической речи, помощь в формировании навыков письма и чтения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Учитель-дефектолог: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коррекция и развитие познавательных процессов, мыслительной деятельности в процессе изучения программного материала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Социальный педагог: 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координация взаимодействия субъектов образовательного процесса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Другие условия: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соответствии с индивидуальной программой реабилитации (</a:t>
            </a:r>
            <a:r>
              <a:rPr lang="ru-RU" sz="1200" b="1" u="sng" dirty="0" err="1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абилитации</a:t>
            </a:r>
            <a:r>
              <a:rPr lang="ru-RU" sz="1200" b="1" u="sng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инвалида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 smtClean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Срок проведения обследования с целью подтверждения ранее данных комиссией рекомендаций:</a:t>
            </a:r>
            <a:r>
              <a:rPr lang="ru-RU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переходе с одного уровня образования на другой</a:t>
            </a:r>
            <a:endParaRPr lang="ru-RU" sz="12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129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4592" y="1055793"/>
            <a:ext cx="9170377" cy="18860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Основная общеобразовательная программа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образования: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основной общий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образовательной программы с применением электронного обучения и дистанционных образовательных технологий: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при отсутствии медицинских противопоказаний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Направления коррекционной работы: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Педагог-психолог: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развитие учебно-познавательной мотивации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Другие условия: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соответствии с индивидуальной программой реабилитации (</a:t>
            </a:r>
            <a:r>
              <a:rPr lang="ru-RU" sz="1200" b="1" u="sng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абилитации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инвалида</a:t>
            </a:r>
            <a:endParaRPr lang="ru-RU" sz="12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37846" y="3815587"/>
            <a:ext cx="654440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ru-RU" sz="1200" b="0" i="0" dirty="0">
              <a:effectLst/>
              <a:latin typeface="Lato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4592" y="3954086"/>
            <a:ext cx="8440615" cy="208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Lato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программа:</a:t>
            </a:r>
            <a:r>
              <a:rPr lang="ru-RU" sz="1200" dirty="0">
                <a:latin typeface="Lato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Lato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Основная общеобразовательная программа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Lato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образования:</a:t>
            </a:r>
            <a:r>
              <a:rPr lang="ru-RU" sz="1200" dirty="0">
                <a:latin typeface="Lato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Lato"/>
                <a:ea typeface="Times New Roman" panose="02020603050405020304" pitchFamily="18" charset="0"/>
                <a:cs typeface="Times New Roman" panose="02020603050405020304" pitchFamily="18" charset="0"/>
              </a:rPr>
              <a:t>начальный общий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Lato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образовательной программы с применением электронного обучения и дистанционных образовательных технологий:</a:t>
            </a:r>
            <a:r>
              <a:rPr lang="ru-RU" sz="1200" dirty="0">
                <a:latin typeface="Lato"/>
                <a:ea typeface="Times New Roman" panose="02020603050405020304" pitchFamily="18" charset="0"/>
                <a:cs typeface="Times New Roman" panose="02020603050405020304" pitchFamily="18" charset="0"/>
              </a:rPr>
              <a:t> при отсутствии медицинских противопоказаний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Lato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Направления коррекционной работы: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Lato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Педагог-психолог:</a:t>
            </a:r>
            <a:r>
              <a:rPr lang="ru-RU" sz="1200" dirty="0">
                <a:latin typeface="Lato"/>
                <a:ea typeface="Times New Roman" panose="02020603050405020304" pitchFamily="18" charset="0"/>
                <a:cs typeface="Times New Roman" panose="02020603050405020304" pitchFamily="18" charset="0"/>
              </a:rPr>
              <a:t> развитие учебно-познавательной мотивации, коррекция и развитие компетенций эмоционально-волевой сферы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Lato"/>
                <a:ea typeface="Times New Roman" panose="02020603050405020304" pitchFamily="18" charset="0"/>
                <a:cs typeface="Times New Roman" panose="02020603050405020304" pitchFamily="18" charset="0"/>
              </a:rPr>
              <a:t>Другие условия:</a:t>
            </a:r>
            <a:r>
              <a:rPr lang="ru-RU" sz="1200" dirty="0">
                <a:latin typeface="Lato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Lato"/>
                <a:ea typeface="Times New Roman" panose="02020603050405020304" pitchFamily="18" charset="0"/>
                <a:cs typeface="Times New Roman" panose="02020603050405020304" pitchFamily="18" charset="0"/>
              </a:rPr>
              <a:t>в соответствии с индивидуальной программой реабилитации (</a:t>
            </a:r>
            <a:r>
              <a:rPr lang="ru-RU" sz="1200" b="1" u="sng" dirty="0" err="1">
                <a:latin typeface="Lato"/>
                <a:ea typeface="Times New Roman" panose="02020603050405020304" pitchFamily="18" charset="0"/>
                <a:cs typeface="Times New Roman" panose="02020603050405020304" pitchFamily="18" charset="0"/>
              </a:rPr>
              <a:t>абилитации</a:t>
            </a:r>
            <a:r>
              <a:rPr lang="ru-RU" sz="1200" b="1" u="sng" dirty="0">
                <a:latin typeface="Lato"/>
                <a:ea typeface="Times New Roman" panose="02020603050405020304" pitchFamily="18" charset="0"/>
                <a:cs typeface="Times New Roman" panose="02020603050405020304" pitchFamily="18" charset="0"/>
              </a:rPr>
              <a:t>) инвалида</a:t>
            </a:r>
            <a:endParaRPr lang="ru-RU" sz="12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103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98" y="298938"/>
            <a:ext cx="10234247" cy="6469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Адаптированная основная общеобразовательная программа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обучающихся с умственной отсталостью (интеллектуальными нарушениями) с учетом психофизических особенностей обучающегося с РАС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Вариант и срок реализации программы: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Вариант1 - 9/12/13 лет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образовательной программы с применением электронного обучения и дистанционных образовательных технологий: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при отсутствии медицинских противопоказаний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методы обучения: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 соответствии с программой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учебники: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требуются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учебные пособия: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специальные рабочие тетради, специальные дидактические материалы, специальные дидактические приложения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технические средства обучения: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специальные компьютерные инструменты обучения / простые технические средства / вспомогательные средства и технологии с учетом степени и диапазона имеющихся нарушений / приборы для альтернативной и дополнительной коммуникации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пространства: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 соответствии с ФГОС УО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 err="1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Тьюторское</a:t>
            </a: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сопровождение: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осуществление общего </a:t>
            </a:r>
            <a:r>
              <a:rPr lang="ru-RU" sz="1200" b="1" u="sng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тьюторского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сопровождения реализации АООП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Направления коррекционной работы: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Педагог-психолог: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формирование и развитие продуктивного взаимодействия, развитие коммуникативных навыков, мотивации к общению, социальному взаимодействию, расширение опыта социальных контактов, формирование адаптивных форм поведения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Учитель-логопед: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накопление и активизация словаря, помощь в формировании навыков письма и чтения, развитие понимания обращенной речи, коррекция и развитие всех компонентов речи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Учитель-дефектолог: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формирование алгоритмов продуктивной деятельности, в том числе учебной, помощь в освоении трудных предметных областей программы, формирование доступных продуктивных предметно-практических действий, крупной и мелкой моторики , формирование и развитие социально-бытовых ориентировок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Социальный педагог: 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координация взаимодействия субъектов образовательного процесса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Другие условия: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соответствии с индивидуальной программой реабилитации (</a:t>
            </a:r>
            <a:r>
              <a:rPr lang="ru-RU" sz="1200" b="1" u="sng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абилитации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инвалида</a:t>
            </a:r>
            <a:endParaRPr lang="ru-RU" sz="12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3333C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Срок проведения обследования с целью подтверждения ранее данных комиссией рекомендаций: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весь период обучения</a:t>
            </a:r>
            <a:endParaRPr lang="ru-RU" sz="12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67639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206</TotalTime>
  <Words>389</Words>
  <Application>Microsoft Office PowerPoint</Application>
  <PresentationFormat>Широкоэкранный</PresentationFormat>
  <Paragraphs>152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Calibri</vt:lpstr>
      <vt:lpstr>Lato</vt:lpstr>
      <vt:lpstr>Monotype Corsiva</vt:lpstr>
      <vt:lpstr>Symbol</vt:lpstr>
      <vt:lpstr>Times New Roman</vt:lpstr>
      <vt:lpstr>Trebuchet MS</vt:lpstr>
      <vt:lpstr>Wingdings 3</vt:lpstr>
      <vt:lpstr>Аспект</vt:lpstr>
      <vt:lpstr>Виды адаптированных основных общеобразовательных программ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Перечень документов для приема на ПМПК:</vt:lpstr>
      <vt:lpstr>ОБРАЗЦЫ ОФОРМЛЕНИЯ ДОКУМЕНТОВ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Виды адаптированных основных общеобразовательных программ</dc:title>
  <dc:creator>26</dc:creator>
  <cp:lastModifiedBy>26</cp:lastModifiedBy>
  <cp:revision>14</cp:revision>
  <dcterms:created xsi:type="dcterms:W3CDTF">2022-03-30T12:27:44Z</dcterms:created>
  <dcterms:modified xsi:type="dcterms:W3CDTF">2022-04-04T09:17:23Z</dcterms:modified>
</cp:coreProperties>
</file>