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87" r:id="rId4"/>
    <p:sldId id="317" r:id="rId5"/>
    <p:sldId id="318" r:id="rId6"/>
    <p:sldId id="334" r:id="rId7"/>
    <p:sldId id="333" r:id="rId8"/>
    <p:sldId id="352" r:id="rId9"/>
    <p:sldId id="329" r:id="rId10"/>
    <p:sldId id="328" r:id="rId11"/>
    <p:sldId id="331" r:id="rId12"/>
    <p:sldId id="342" r:id="rId13"/>
    <p:sldId id="338" r:id="rId14"/>
    <p:sldId id="348" r:id="rId15"/>
    <p:sldId id="341" r:id="rId16"/>
    <p:sldId id="343" r:id="rId17"/>
    <p:sldId id="349" r:id="rId18"/>
    <p:sldId id="351" r:id="rId19"/>
    <p:sldId id="345" r:id="rId20"/>
    <p:sldId id="347" r:id="rId21"/>
    <p:sldId id="350" r:id="rId22"/>
    <p:sldId id="320" r:id="rId23"/>
    <p:sldId id="321" r:id="rId24"/>
    <p:sldId id="295" r:id="rId25"/>
    <p:sldId id="322" r:id="rId26"/>
    <p:sldId id="309" r:id="rId27"/>
    <p:sldId id="296" r:id="rId28"/>
    <p:sldId id="27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E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51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8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6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5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0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2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8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2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9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1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E6D9-222B-497A-B222-31E75BE841B2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3BA2-912A-4F2A-A013-C6EF7A9BB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3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0473" y="812801"/>
            <a:ext cx="8229600" cy="444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ПРОФЕССИОНАЛЬНОЕ</a:t>
            </a:r>
          </a:p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ПО МУЗЫКАЛЬНОМУ РАЗВИТИЮ</a:t>
            </a:r>
          </a:p>
          <a:p>
            <a:pPr>
              <a:spcBef>
                <a:spcPts val="0"/>
              </a:spcBef>
            </a:pP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музыкальных способностей дошкольников в </a:t>
            </a:r>
            <a:r>
              <a:rPr lang="ru-RU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различных </a:t>
            </a:r>
            <a:r>
              <a:rPr lang="ru-RU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видах детской музыкальной деятельности»</a:t>
            </a:r>
          </a:p>
          <a:p>
            <a:pPr>
              <a:spcBef>
                <a:spcPts val="0"/>
              </a:spcBef>
            </a:pPr>
            <a:endParaRPr lang="ru-RU" sz="4000" b="1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6" y="96982"/>
            <a:ext cx="12053454" cy="18703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«КАКАЯ КАРТИНКА ЗВУЧИТ?»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50873"/>
            <a:ext cx="10515600" cy="138545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</a:rPr>
              <a:t>ИГРА «ОЖИВИ КАРТИНКУ»</a:t>
            </a:r>
            <a:endParaRPr lang="ru-RU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8464" y="471044"/>
            <a:ext cx="97627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Исполнительство:</a:t>
            </a:r>
          </a:p>
          <a:p>
            <a:pPr algn="just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певческая деятельность</a:t>
            </a:r>
          </a:p>
          <a:p>
            <a:pPr algn="just"/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музыкально-ритмические  движения</a:t>
            </a:r>
          </a:p>
          <a:p>
            <a:pPr algn="just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детских музыкальных инструментах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4" y="0"/>
            <a:ext cx="989214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9853" y="5680364"/>
            <a:ext cx="9934819" cy="11776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ПЕВЧЕСКАЯ ДЕЯТЕЛЬНОСТЬ</a:t>
            </a:r>
            <a:endParaRPr lang="ru-RU" sz="5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9151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42047" y="0"/>
            <a:ext cx="12290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59528" y="-239152"/>
            <a:ext cx="102890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Паровоз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паровоз, он вагончики повез, </a:t>
            </a:r>
            <a:r>
              <a:rPr lang="ru-RU" sz="2000" dirty="0" err="1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чух-чух-чух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Ребятки, посмотрите, какой красивый паровозик. Хотите прокатиться?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Дети: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Да!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М.Р.: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Поехали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М.Р</a:t>
            </a: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.: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Паровоз, паровоз, он ребяток повёз,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Едут в вагончиках маленькие детки,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Машут ладошками маленькие детки.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сигналит паровоз, ребята?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 (поют):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Ту-ту, ту-ту-ту! Ту-ту, ту-ту-ту!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М.Р.: 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Верно! Паровоз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паровоз, ты куда ребят повез?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Паровоз</a:t>
            </a: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 везу их в зоопарк, я везу их в зоопарк!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Дети(поют):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Ту-ту, ту-ту-ту! Ту-ту, ту-ту-ту!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М.Р</a:t>
            </a:r>
            <a:r>
              <a:rPr lang="ru-RU" sz="2000" b="1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приехали в зоопарк! В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зоопарке много разных зверей.</a:t>
            </a:r>
            <a:b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Вот большие тигры (показывает мягкую игрушку), они умеют рычать: р-р-р… (Дети подражают тигру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А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большой и важный слон (показы­вает игрушку). Он умеет важно ходить (дети подражают слону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).А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вот прыгнула маленькая белочка (показывает игрушку). Выходи сюда, белочка. </a:t>
            </a:r>
            <a:r>
              <a:rPr lang="ru-RU" sz="2000" dirty="0" smtClean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(надевает </a:t>
            </a:r>
            <a:r>
              <a:rPr lang="ru-RU" sz="2000" dirty="0">
                <a:solidFill>
                  <a:srgbClr val="1B1C2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ребёнка шапочку белоч­ки).Белочка, попрыгай. (Белочка прыгает). Белочка, покажи, как ты грызёшь орешки. (Белочка грызёт орешки).Вот какой хороший зоопарк. А теперь поедем домой. Садитесь в вагончики. Поезд отправляется. (Дети едут домой).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28" y="1"/>
            <a:ext cx="1021384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564" y="5541818"/>
            <a:ext cx="9907107" cy="131618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МУЗЫКАЛЬНО-РИТМИЧЕСКИЕ ДВИЖЕНИЯ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0"/>
            <a:ext cx="9948672" cy="106921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НА ДЕТСКИХ МУЗЫКАЛЬНЫХ ИНСТРУМЕНТАХ</a:t>
            </a:r>
            <a:endParaRPr lang="ru-R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177278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80" y="1"/>
            <a:ext cx="601471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098" y="190558"/>
            <a:ext cx="10515600" cy="58118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ДЕТСКИХ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ИНСТРУМЕНТАХ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колокольчик», «Веселая кухня», «Отгадай	 и повтори», сказка «Кто из инструментов лучше всех?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59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5.infourok.ru/uploads/ex/1118/0001e5d7-15357da8/img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5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0" y="0"/>
            <a:ext cx="983488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072" y="4815840"/>
            <a:ext cx="10515600" cy="2296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МУЗЫКАЛЬНО-ОБРАЗОВАТЕЛЬНАЯ ДЕЯТЕЛЬНОСТЬ</a:t>
            </a:r>
            <a:endParaRPr lang="ru-RU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7442" y="1931831"/>
            <a:ext cx="6593983" cy="3325969"/>
          </a:xfrm>
        </p:spPr>
        <p:txBody>
          <a:bodyPr>
            <a:normAutofit fontScale="32500" lnSpcReduction="20000"/>
          </a:bodyPr>
          <a:lstStyle/>
          <a:p>
            <a:r>
              <a:rPr lang="ru-RU" sz="4100" b="1" dirty="0" smtClean="0">
                <a:solidFill>
                  <a:srgbClr val="FFFF00"/>
                </a:solidFill>
              </a:rPr>
              <a:t>ТЕМА  СЕМИНАРА: </a:t>
            </a:r>
          </a:p>
          <a:p>
            <a:r>
              <a:rPr lang="ru-RU" sz="9300" b="1" dirty="0" smtClean="0">
                <a:solidFill>
                  <a:srgbClr val="FFFF00"/>
                </a:solidFill>
              </a:rPr>
              <a:t>«ИННОВАЦИОННЫЕ ПОДХОДЫ В ХОДЕ РЕАЛИЗАЦИИ ЗАДАЧ ХУДОЖЕСТВЕННО-ЭСТЕТИЧЕСКОГО РАЗВИТИЯ ДОШКОЛЬНИКОВ ПРИ ИНТЕГРАЦИИ МУЗЫКАЛЬНОЙ И ТЕАТРАЛИЗОВАННОЙ ДЕЯТЕЛЬНОСТИ В ДОУ»</a:t>
            </a:r>
            <a:endParaRPr lang="ru-RU" sz="9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10024872" cy="700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072" y="5892800"/>
            <a:ext cx="10515600" cy="965200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9151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42047" y="0"/>
            <a:ext cx="12290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ТВОРЧЕСТВО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966">
            <a:off x="2704239" y="870836"/>
            <a:ext cx="5726454" cy="3465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28" y="3788228"/>
            <a:ext cx="5457371" cy="3069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" y="3788228"/>
            <a:ext cx="4093029" cy="30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9656" y="832104"/>
            <a:ext cx="7324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Используемое музыкальное оборудование: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 музыкальные инструменты для работы музыкального руководителя;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 детские музыкальные инструменты;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музыкальные игрушки;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-музыкально-дидактические пособия: учебно-наглядный материал, настольные музыкально-дидактические игры;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-аудиовизуальные пособия и специальное оборудование к ним; оборудование художественно-театральной деятельности;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- атрибуты и костюмы.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64" y="4043995"/>
            <a:ext cx="3559849" cy="2752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42" y="394486"/>
            <a:ext cx="3102304" cy="28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2743200"/>
            <a:ext cx="6632448" cy="41148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4105" cy="3619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52" y="182881"/>
            <a:ext cx="5925312" cy="2057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музыкально-дидактические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пособия: учебно-наглядный материал, настольные </a:t>
            </a: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95" y="3627692"/>
            <a:ext cx="5558600" cy="32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ИДЕИ МУЗЫКАЛЬНЫХ ИНСТРУМЕНТОВ СВОИМИ РУКАМИ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4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35623" cy="37216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7376" y="365125"/>
            <a:ext cx="4916424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+mn-lt"/>
              </a:rPr>
              <a:t>КОСТЮМЫ И АТРИБУТЫ</a:t>
            </a:r>
            <a:endParaRPr lang="ru-RU" sz="6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752344"/>
            <a:ext cx="5733288" cy="4110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" y="3803904"/>
            <a:ext cx="5998463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74" y="1"/>
            <a:ext cx="5691526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0474" cy="3657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ДЕКОРАЦИИ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5976851" cy="3362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31" y="3657369"/>
            <a:ext cx="6213369" cy="33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1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1744" y="182774"/>
            <a:ext cx="98755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Литература:</a:t>
            </a: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Гальцова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Е.А. «Забавные истории обо всем на свете», М: Учитель, 2008 .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М.Д. Театрализованные занятия в детском саду. М.:ТЦ Сфера, 2001.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Радынова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О.П. Музыкальные шедевры - М: Сфера,2010.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Радынова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О.П. Музыкальное воспитание дошкольников: учебное пособие: для студентов факультетов дошкольного воспитания средних и высших педагогических учебных заведений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/.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Москва: Академия, 1998.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Чурилова Э.Г. Методика и организация театральной деятельности дошкольников и младших школьников. Программа и репертуар. М: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Владос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513645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  <a:latin typeface="+mn-lt"/>
              </a:rPr>
              <a:t>СПАСИБО</a:t>
            </a:r>
            <a:br>
              <a:rPr lang="ru-RU" sz="88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8800" b="1" dirty="0" smtClean="0">
                <a:solidFill>
                  <a:srgbClr val="FFFF00"/>
                </a:solidFill>
                <a:latin typeface="+mn-lt"/>
              </a:rPr>
              <a:t> ЗА </a:t>
            </a:r>
            <a:br>
              <a:rPr lang="ru-RU" sz="88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8800" b="1" dirty="0" smtClean="0">
                <a:solidFill>
                  <a:srgbClr val="FFFF00"/>
                </a:solidFill>
                <a:latin typeface="+mn-lt"/>
              </a:rPr>
              <a:t>ВНИМАНИЕ!</a:t>
            </a:r>
            <a:endParaRPr lang="ru-RU" sz="88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42047" y="0"/>
            <a:ext cx="12290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Различные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виды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музыкальной деятельности дарят детям мгновения чудесного человеческого самовыражения, развивают музыкальный опыт и начало творчества.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" y="3526656"/>
            <a:ext cx="4638289" cy="3092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188">
            <a:off x="3837280" y="1472200"/>
            <a:ext cx="4004349" cy="3251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4" y="2569029"/>
            <a:ext cx="4963886" cy="38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3043" y="704088"/>
            <a:ext cx="95507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800" b="1" dirty="0" smtClean="0"/>
              <a:t>Цель семинара: </a:t>
            </a:r>
          </a:p>
          <a:p>
            <a:pPr algn="just" fontAlgn="base"/>
            <a:r>
              <a:rPr lang="ru-RU" sz="4800" b="1" dirty="0" smtClean="0"/>
              <a:t>Развитие  </a:t>
            </a:r>
            <a:r>
              <a:rPr lang="ru-RU" sz="4800" b="1" dirty="0"/>
              <a:t>творческих способностей дошкольников с использованием инновационных подходов  при интеграции музыкальной и театрализованной деятельности  в ДОУ.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178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0291" y="-83818"/>
            <a:ext cx="1002092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 lvl="0"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1.Совершенствование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всестороннего развитие творческих способностей детей через интеграцию различных видов музыкально-театрализованной деятельности.</a:t>
            </a:r>
          </a:p>
          <a:p>
            <a:pPr lvl="0" algn="just" fontAlgn="base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импровизационной самостоятельности в создании художественного образа на заданную  тему  в различных жанрах. </a:t>
            </a:r>
          </a:p>
          <a:p>
            <a:pPr lvl="0" algn="just" fontAlgn="base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3.Развитие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 в умении передавать настроение, характер музыки, пластикой движений тела, рук, мимикой, жестами для создания образа персонажа.</a:t>
            </a:r>
          </a:p>
          <a:p>
            <a:pPr lvl="0" algn="just" fontAlgn="base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4.Развитие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и слухового внимания, памяти, наблюдательности, находчивости, фантазии,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образного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 через инновационные подходы  в  музыкально - театрализованной деятельности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Внедрение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посредством музыкально-оздоровительной работы.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.Развитие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  навыков  дошкольников средствами музыкально-театрализованной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9692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68836"/>
          </a:xfrm>
        </p:spPr>
      </p:pic>
    </p:spTree>
    <p:extLst>
      <p:ext uri="{BB962C8B-B14F-4D97-AF65-F5344CB8AC3E}">
        <p14:creationId xmlns:p14="http://schemas.microsoft.com/office/powerpoint/2010/main" val="3241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35" y="4419600"/>
            <a:ext cx="4407517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1856508"/>
            <a:ext cx="3117273" cy="1995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2" y="4590528"/>
            <a:ext cx="4029867" cy="22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11096" y="896112"/>
            <a:ext cx="978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128" y="1069213"/>
            <a:ext cx="961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2768" y="896112"/>
            <a:ext cx="1046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190500" fontAlgn="base">
              <a:spcAft>
                <a:spcPts val="0"/>
              </a:spcAft>
            </a:pP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45" y="0"/>
            <a:ext cx="988355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444" y="4973782"/>
            <a:ext cx="9926227" cy="174567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СЛУШАНИЕ (ВОСПРИЯТИЕ) МУЗЫКИ</a:t>
            </a:r>
            <a:endParaRPr lang="ru-RU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6"/>
            <a:ext cx="12192000" cy="6867485"/>
          </a:xfrm>
        </p:spPr>
      </p:pic>
    </p:spTree>
    <p:extLst>
      <p:ext uri="{BB962C8B-B14F-4D97-AF65-F5344CB8AC3E}">
        <p14:creationId xmlns:p14="http://schemas.microsoft.com/office/powerpoint/2010/main" val="33209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6227</TotalTime>
  <Words>378</Words>
  <Application>Microsoft Office PowerPoint</Application>
  <PresentationFormat>Широкоэкранный</PresentationFormat>
  <Paragraphs>51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СЛУШАНИЕ (ВОСПРИЯТИЕ) МУЗЫКИ</vt:lpstr>
      <vt:lpstr>Презентация PowerPoint</vt:lpstr>
      <vt:lpstr>ИГРА «КАКАЯ КАРТИНКА ЗВУЧИТ?»</vt:lpstr>
      <vt:lpstr>ИГРА «ОЖИВИ КАРТИНКУ»</vt:lpstr>
      <vt:lpstr>Презентация PowerPoint</vt:lpstr>
      <vt:lpstr>ПЕВЧЕСКАЯ ДЕЯТЕЛЬНОСТЬ</vt:lpstr>
      <vt:lpstr>Презентация PowerPoint</vt:lpstr>
      <vt:lpstr>МУЗЫКАЛЬНО-РИТМИЧЕСКИЕ ДВИЖЕНИЯ</vt:lpstr>
      <vt:lpstr>ИГРА НА ДЕТСКИХ МУЗЫКАЛЬНЫХ ИНСТРУМЕНТАХ</vt:lpstr>
      <vt:lpstr>Презентация PowerPoint</vt:lpstr>
      <vt:lpstr>Презентация PowerPoint</vt:lpstr>
      <vt:lpstr>МУЗЫКАЛЬНО-ОБРАЗОВАТЕЛЬНАЯ ДЕЯТЕЛЬНОСТЬ</vt:lpstr>
      <vt:lpstr>ТВОРЧЕСТВО</vt:lpstr>
      <vt:lpstr>Презентация PowerPoint</vt:lpstr>
      <vt:lpstr>Презентация PowerPoint</vt:lpstr>
      <vt:lpstr> музыкально-дидактические пособия: учебно-наглядный материал, настольные дидактические игры</vt:lpstr>
      <vt:lpstr>ИДЕИ МУЗЫКАЛЬНЫХ ИНСТРУМЕНТОВ СВОИМИ РУКАМИ</vt:lpstr>
      <vt:lpstr>КОСТЮМЫ И АТРИБУТЫ</vt:lpstr>
      <vt:lpstr>ДЕКОРАЦИИ</vt:lpstr>
      <vt:lpstr>Презентация PowerPoint</vt:lpstr>
      <vt:lpstr>СПАСИБО  ЗА  ВНИМАНИЕ!</vt:lpstr>
    </vt:vector>
  </TitlesOfParts>
  <Company>FGU ZKP r48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 Windows</cp:lastModifiedBy>
  <cp:revision>143</cp:revision>
  <dcterms:created xsi:type="dcterms:W3CDTF">2021-09-20T17:14:29Z</dcterms:created>
  <dcterms:modified xsi:type="dcterms:W3CDTF">2021-10-20T13:38:49Z</dcterms:modified>
</cp:coreProperties>
</file>