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792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92922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Портфолио</a:t>
            </a:r>
            <a:r>
              <a:rPr lang="ru-RU" b="1" dirty="0" smtClean="0">
                <a:solidFill>
                  <a:schemeClr val="tx1"/>
                </a:solidFill>
              </a:rPr>
              <a:t> педагога дополнительного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285728"/>
            <a:ext cx="8248708" cy="600079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sz="2800" dirty="0" smtClean="0"/>
              <a:t>ксерокопии дипломов, грамот, сертификатов, приказов об </a:t>
            </a:r>
            <a:r>
              <a:rPr lang="ru-RU" sz="2800" b="1" dirty="0" smtClean="0">
                <a:solidFill>
                  <a:schemeClr val="tx1"/>
                </a:solidFill>
              </a:rPr>
              <a:t>участии в конкурсах, смотрах, фестивалях, соревнованиях, выставках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профессионального мастерства и т.п.</a:t>
            </a:r>
          </a:p>
          <a:p>
            <a:pPr marL="0" indent="0"/>
            <a:r>
              <a:rPr lang="ru-RU" dirty="0" smtClean="0"/>
              <a:t> </a:t>
            </a:r>
            <a:r>
              <a:rPr lang="ru-RU" sz="2800" dirty="0" smtClean="0"/>
              <a:t>список публикаций с указанием выходных данных; копии обложек и первых страниц статей; электронные ссылки и т.д. </a:t>
            </a:r>
            <a:r>
              <a:rPr lang="ru-RU" dirty="0" smtClean="0"/>
              <a:t>(</a:t>
            </a:r>
            <a:r>
              <a:rPr lang="ru-RU" sz="2800" b="1" dirty="0" smtClean="0"/>
              <a:t>наличие учебно-методических, научно-методических публикаций, статей)</a:t>
            </a:r>
          </a:p>
          <a:p>
            <a:pPr marL="0" indent="0"/>
            <a:r>
              <a:rPr lang="ru-RU" sz="2800" dirty="0" smtClean="0"/>
              <a:t> ксерокопии грамот, благодарственных писем, приказов о поощрении (</a:t>
            </a:r>
            <a:r>
              <a:rPr lang="ru-RU" sz="2800" b="1" dirty="0" smtClean="0"/>
              <a:t>наличие благодарностей, грамот, поощрений, положительных отзывов за последние три года)</a:t>
            </a:r>
            <a:endParaRPr lang="ru-RU" sz="2800" dirty="0" smtClean="0"/>
          </a:p>
          <a:p>
            <a:pPr marL="0" indent="0"/>
            <a:endParaRPr lang="ru-RU" b="1" dirty="0" smtClean="0">
              <a:solidFill>
                <a:schemeClr val="tx1"/>
              </a:solidFill>
            </a:endParaRPr>
          </a:p>
          <a:p>
            <a:pPr marL="0" indent="0"/>
            <a:endParaRPr lang="ru-RU" dirty="0" smtClean="0"/>
          </a:p>
          <a:p>
            <a:pPr marL="0" indent="0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3690937" y="1095354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5263" r="4828"/>
          <a:stretch>
            <a:fillRect/>
          </a:stretch>
        </p:blipFill>
        <p:spPr bwMode="auto">
          <a:xfrm rot="5400000">
            <a:off x="-733239" y="1161843"/>
            <a:ext cx="578647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5967"/>
          <a:stretch>
            <a:fillRect/>
          </a:stretch>
        </p:blipFill>
        <p:spPr bwMode="auto">
          <a:xfrm rot="5400000">
            <a:off x="315851" y="469943"/>
            <a:ext cx="368829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5400000">
            <a:off x="3780562" y="934290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err="1" smtClean="0"/>
              <a:t>Портфолио</a:t>
            </a:r>
            <a:r>
              <a:rPr lang="ru-RU" b="1" dirty="0" smtClean="0"/>
              <a:t> </a:t>
            </a:r>
            <a:r>
              <a:rPr lang="ru-RU" dirty="0" smtClean="0"/>
              <a:t>(от франц. </a:t>
            </a:r>
            <a:r>
              <a:rPr lang="en-US" dirty="0" smtClean="0"/>
              <a:t>p</a:t>
            </a:r>
            <a:r>
              <a:rPr lang="ru-RU" dirty="0" err="1" smtClean="0"/>
              <a:t>orter</a:t>
            </a:r>
            <a:r>
              <a:rPr lang="ru-RU" dirty="0" smtClean="0"/>
              <a:t> – излагать, формулировать, нести и </a:t>
            </a:r>
            <a:r>
              <a:rPr lang="en-US" dirty="0" smtClean="0"/>
              <a:t>folio</a:t>
            </a:r>
            <a:r>
              <a:rPr lang="ru-RU" dirty="0" smtClean="0"/>
              <a:t> – лист, страница) – досье, собрание достижений.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Титульный лист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3929090" cy="4429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39290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Муниципальное  бюджетное учреждение дополнительного образования</a:t>
            </a:r>
          </a:p>
          <a:p>
            <a:pPr algn="ctr"/>
            <a:r>
              <a:rPr lang="ru-RU" sz="1200" dirty="0" smtClean="0"/>
              <a:t>Центр развития творчества детей и юношества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err="1" smtClean="0"/>
              <a:t>Портфолио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профессиональной деятельности</a:t>
            </a:r>
          </a:p>
          <a:p>
            <a:pPr algn="ctr"/>
            <a:r>
              <a:rPr lang="ru-RU" sz="1200" dirty="0" smtClean="0"/>
              <a:t>Ивановой Марии Ивановны</a:t>
            </a:r>
          </a:p>
          <a:p>
            <a:pPr algn="ctr"/>
            <a:r>
              <a:rPr lang="ru-RU" sz="1200" dirty="0" smtClean="0"/>
              <a:t>педагога дополнительного образования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Вилючинск </a:t>
            </a:r>
          </a:p>
          <a:p>
            <a:pPr algn="ctr"/>
            <a:r>
              <a:rPr lang="ru-RU" sz="1200" dirty="0" smtClean="0"/>
              <a:t>2010-2015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657" t="5541" r="3526" b="6903"/>
          <a:stretch>
            <a:fillRect/>
          </a:stretch>
        </p:blipFill>
        <p:spPr bwMode="auto">
          <a:xfrm rot="5400000">
            <a:off x="4429124" y="2285994"/>
            <a:ext cx="4643471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chemeClr val="tx1"/>
                </a:solidFill>
              </a:rPr>
              <a:t>Визитная карточка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педагогического работника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образование (образовательное учреждение, год окончания, специальность, квалификация)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стаж: </a:t>
            </a:r>
            <a:r>
              <a:rPr lang="ru-RU" dirty="0" err="1" smtClean="0">
                <a:solidFill>
                  <a:schemeClr val="tx1"/>
                </a:solidFill>
              </a:rPr>
              <a:t>педагогический__________________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по </a:t>
            </a:r>
            <a:r>
              <a:rPr lang="ru-RU" dirty="0" err="1" smtClean="0">
                <a:solidFill>
                  <a:schemeClr val="tx1"/>
                </a:solidFill>
              </a:rPr>
              <a:t>должности___________________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наличие квалификационной  категории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Данные сведения подтверждаются копиями документов об образовании, стаже, аттестации педагога.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Результативность деятельности  педагогического работника.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Индивидуальные достижения  обучающихся в конкурсах, проектах,  смотрах, выставках, фестивалях,  соревнованиях, конференциях, олимпиадах и др.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копии дипломов, грамот, сертификатов, приказов и других официальных документов.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Профессионализм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педагогического работника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1428736"/>
            <a:ext cx="8248708" cy="485778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Копия рабочей программы (</a:t>
            </a:r>
            <a:r>
              <a:rPr lang="ru-RU" sz="2800" b="1" dirty="0" smtClean="0"/>
              <a:t>уровень реализации программы педагога)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Копия плана, графика проведения индивидуальных занятий, копия журнала проведения индивидуальных занятий (</a:t>
            </a:r>
            <a:r>
              <a:rPr lang="ru-RU" sz="2800" b="1" dirty="0" smtClean="0"/>
              <a:t>организация дополнительной, индивидуальной работы с обучающимися)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План проведения мониторинга и краткая аналитическая справка по его результатам (</a:t>
            </a:r>
            <a:r>
              <a:rPr lang="ru-RU" sz="2800" b="1" dirty="0" smtClean="0"/>
              <a:t>организация и проведение мониторинга освоения обучающимися образовательной программы)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428604"/>
            <a:ext cx="8248708" cy="585791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копия рабочей программы</a:t>
            </a:r>
          </a:p>
          <a:p>
            <a:r>
              <a:rPr lang="ru-RU" sz="2800" dirty="0" smtClean="0"/>
              <a:t>видеозапись 2-х занятий, мероприятий</a:t>
            </a:r>
          </a:p>
          <a:p>
            <a:r>
              <a:rPr lang="ru-RU" sz="2800" dirty="0" smtClean="0"/>
              <a:t>разработка 1-2-х занятий, демонстрирующих элементы программы</a:t>
            </a:r>
          </a:p>
          <a:p>
            <a:r>
              <a:rPr lang="ru-RU" sz="2800" dirty="0" smtClean="0"/>
              <a:t>программа мониторинга и его результаты</a:t>
            </a:r>
          </a:p>
          <a:p>
            <a:r>
              <a:rPr lang="ru-RU" sz="2800" dirty="0" smtClean="0"/>
              <a:t> примеры контрольно-оценочных материалов </a:t>
            </a:r>
          </a:p>
          <a:p>
            <a:pPr>
              <a:buNone/>
            </a:pPr>
            <a:r>
              <a:rPr lang="ru-RU" sz="2800" b="1" dirty="0" smtClean="0"/>
              <a:t>(по</a:t>
            </a:r>
            <a:r>
              <a:rPr lang="ru-RU" sz="2800" b="1" dirty="0" smtClean="0">
                <a:solidFill>
                  <a:schemeClr val="tx1"/>
                </a:solidFill>
              </a:rPr>
              <a:t>лнота реализации рабочей программы)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копия плана воспитательной работы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копия плана работы с родителями</a:t>
            </a:r>
          </a:p>
          <a:p>
            <a:pPr marL="0" indent="0">
              <a:buNone/>
            </a:pPr>
            <a:r>
              <a:rPr lang="ru-RU" sz="2800" b="1" dirty="0" smtClean="0"/>
              <a:t>(организация воспитательной работы в детском коллективе, работа с родителями)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285728"/>
            <a:ext cx="8248708" cy="60007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Копия плана мероприятий, подтверждающее взаимодействие</a:t>
            </a:r>
          </a:p>
          <a:p>
            <a:r>
              <a:rPr lang="ru-RU" sz="2800" dirty="0" smtClean="0"/>
              <a:t> копии договоров, проектов</a:t>
            </a:r>
          </a:p>
          <a:p>
            <a:pPr marL="0" indent="0">
              <a:buNone/>
            </a:pPr>
            <a:r>
              <a:rPr lang="ru-RU" sz="2800" b="1" dirty="0" smtClean="0"/>
              <a:t>(организация взаимодействия со специалистами -  представителями других учреждений, общественных организаций в процессе реализации образовательных задач)</a:t>
            </a:r>
          </a:p>
          <a:p>
            <a:pPr marL="0" indent="0"/>
            <a:r>
              <a:rPr lang="ru-RU" sz="2800" dirty="0" smtClean="0"/>
              <a:t> копии сертификатов, удостоверений об обучении по программам повышения квалификации</a:t>
            </a:r>
          </a:p>
          <a:p>
            <a:pPr marL="0" indent="0">
              <a:buNone/>
            </a:pPr>
            <a:r>
              <a:rPr lang="ru-RU" sz="2800" b="1" dirty="0" smtClean="0"/>
              <a:t>(повышение квалификации за последние три  года)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Личный вклад в повышение качества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1142984"/>
            <a:ext cx="8248708" cy="5429288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ru-RU" sz="2800" dirty="0" smtClean="0"/>
              <a:t> выписка из приказа/ копия приказа о </a:t>
            </a:r>
            <a:r>
              <a:rPr lang="ru-RU" sz="2800" b="1" dirty="0" smtClean="0"/>
              <a:t>руководстве методическим объединением, кафедрой, лабораторией, творческой группой в образовательной организации</a:t>
            </a:r>
          </a:p>
          <a:p>
            <a:pPr marL="0" indent="0"/>
            <a:r>
              <a:rPr lang="ru-RU" sz="2800" dirty="0" smtClean="0"/>
              <a:t> план проведения одного из мероприятий </a:t>
            </a:r>
            <a:r>
              <a:rPr lang="ru-RU" sz="2800" b="1" dirty="0" smtClean="0"/>
              <a:t>(проведение семинаров, мастер-классов, творческих мастерских и др. на уровне образовательной организации)</a:t>
            </a:r>
          </a:p>
          <a:p>
            <a:pPr marL="0" indent="0"/>
            <a:r>
              <a:rPr lang="ru-RU" sz="2800" dirty="0" smtClean="0"/>
              <a:t> аналитическая справка об активном участии в </a:t>
            </a:r>
            <a:r>
              <a:rPr lang="ru-RU" sz="2800" b="1" dirty="0" smtClean="0"/>
              <a:t>сетевых профессиональных сообществах с указанием </a:t>
            </a:r>
            <a:r>
              <a:rPr lang="en-US" sz="2800" b="1" dirty="0" smtClean="0"/>
              <a:t>Internet</a:t>
            </a:r>
            <a:r>
              <a:rPr lang="ru-RU" sz="2800" b="1" dirty="0" smtClean="0"/>
              <a:t>-источников</a:t>
            </a:r>
          </a:p>
          <a:p>
            <a:pPr marL="0" indent="0"/>
            <a:r>
              <a:rPr lang="ru-RU" sz="2800" dirty="0" smtClean="0"/>
              <a:t> выписка из приказа/ копия приказа </a:t>
            </a:r>
            <a:r>
              <a:rPr lang="ru-RU" sz="2800" b="1" dirty="0" smtClean="0"/>
              <a:t>о работе в аттестационной комиссии образовательной организации</a:t>
            </a:r>
            <a:endParaRPr lang="ru-RU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105</TotalTime>
  <Words>337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Brooklet</vt:lpstr>
      <vt:lpstr>Портфолио педагога дополнительного образования</vt:lpstr>
      <vt:lpstr>Слайд 2</vt:lpstr>
      <vt:lpstr>Титульный лист </vt:lpstr>
      <vt:lpstr>Визитная карточка  педагогического работника </vt:lpstr>
      <vt:lpstr>Результативность деятельности  педагогического работника. </vt:lpstr>
      <vt:lpstr>Профессионализм  педагогического работника </vt:lpstr>
      <vt:lpstr>Слайд 7</vt:lpstr>
      <vt:lpstr>Слайд 8</vt:lpstr>
      <vt:lpstr>Личный вклад в повышение качества образования  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педагога дополнительного образования</dc:title>
  <dc:creator>admin</dc:creator>
  <cp:lastModifiedBy>admin</cp:lastModifiedBy>
  <cp:revision>11</cp:revision>
  <dcterms:created xsi:type="dcterms:W3CDTF">2016-01-27T04:28:42Z</dcterms:created>
  <dcterms:modified xsi:type="dcterms:W3CDTF">2016-01-27T18:46:16Z</dcterms:modified>
</cp:coreProperties>
</file>