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7" r:id="rId4"/>
    <p:sldId id="259" r:id="rId5"/>
    <p:sldId id="260" r:id="rId6"/>
    <p:sldId id="262" r:id="rId7"/>
    <p:sldId id="263" r:id="rId8"/>
    <p:sldId id="264" r:id="rId9"/>
    <p:sldId id="265" r:id="rId10"/>
    <p:sldId id="266" r:id="rId11"/>
    <p:sldId id="267" r:id="rId12"/>
    <p:sldId id="268" r:id="rId13"/>
    <p:sldId id="269" r:id="rId14"/>
    <p:sldId id="261"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9" d="100"/>
          <a:sy n="99" d="100"/>
        </p:scale>
        <p:origin x="-240"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ru-RU" smtClean="0"/>
              <a:t>Образец заголовка</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7" name="Date Placeholder 6"/>
          <p:cNvSpPr>
            <a:spLocks noGrp="1"/>
          </p:cNvSpPr>
          <p:nvPr>
            <p:ph type="dt" sz="half" idx="10"/>
          </p:nvPr>
        </p:nvSpPr>
        <p:spPr/>
        <p:txBody>
          <a:bodyPr/>
          <a:lstStyle/>
          <a:p>
            <a:fld id="{B7355517-472C-4F41-B3FF-0A9D02FE399B}" type="datetimeFigureOut">
              <a:rPr lang="ru-RU" smtClean="0"/>
              <a:t>29.03.2017</a:t>
            </a:fld>
            <a:endParaRPr lang="ru-RU"/>
          </a:p>
        </p:txBody>
      </p:sp>
      <p:sp>
        <p:nvSpPr>
          <p:cNvPr id="8" name="Slide Number Placeholder 7"/>
          <p:cNvSpPr>
            <a:spLocks noGrp="1"/>
          </p:cNvSpPr>
          <p:nvPr>
            <p:ph type="sldNum" sz="quarter" idx="11"/>
          </p:nvPr>
        </p:nvSpPr>
        <p:spPr/>
        <p:txBody>
          <a:bodyPr/>
          <a:lstStyle/>
          <a:p>
            <a:fld id="{A312D214-EFC4-4235-8D29-04644ECD056A}" type="slidenum">
              <a:rPr lang="ru-RU" smtClean="0"/>
              <a:t>‹#›</a:t>
            </a:fld>
            <a:endParaRPr lang="ru-RU"/>
          </a:p>
        </p:txBody>
      </p:sp>
      <p:sp>
        <p:nvSpPr>
          <p:cNvPr id="9" name="Footer Placeholder 8"/>
          <p:cNvSpPr>
            <a:spLocks noGrp="1"/>
          </p:cNvSpPr>
          <p:nvPr>
            <p:ph type="ftr" sz="quarter" idx="12"/>
          </p:nvPr>
        </p:nvSpPr>
        <p:spPr/>
        <p:txBody>
          <a:bodyPr/>
          <a:lstStyle/>
          <a:p>
            <a:endParaRPr lang="ru-RU"/>
          </a:p>
        </p:txBody>
      </p:sp>
    </p:spTree>
  </p:cSld>
  <p:clrMapOvr>
    <a:masterClrMapping/>
  </p:clrMapOvr>
  <mc:AlternateContent xmlns:mc="http://schemas.openxmlformats.org/markup-compatibility/2006">
    <mc:Choice xmlns:p14="http://schemas.microsoft.com/office/powerpoint/2010/main" Requires="p14">
      <p:transition spd="slow" p14:dur="1400" advClick="0" advTm="8000">
        <p14:ripple/>
      </p:transition>
    </mc:Choice>
    <mc:Fallback>
      <p:transition spd="slow" advClick="0" advTm="800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7355517-472C-4F41-B3FF-0A9D02FE399B}" type="datetimeFigureOut">
              <a:rPr lang="ru-RU" smtClean="0"/>
              <a:t>29.03.2017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312D214-EFC4-4235-8D29-04644ECD056A}" type="slidenum">
              <a:rPr lang="ru-RU" smtClean="0"/>
              <a:t>‹#›</a:t>
            </a:fld>
            <a:endParaRPr lang="ru-RU"/>
          </a:p>
        </p:txBody>
      </p:sp>
    </p:spTree>
  </p:cSld>
  <p:clrMapOvr>
    <a:masterClrMapping/>
  </p:clrMapOvr>
  <mc:AlternateContent xmlns:mc="http://schemas.openxmlformats.org/markup-compatibility/2006">
    <mc:Choice xmlns:p14="http://schemas.microsoft.com/office/powerpoint/2010/main" Requires="p14">
      <p:transition spd="slow" p14:dur="1400" advClick="0" advTm="8000">
        <p14:ripple/>
      </p:transition>
    </mc:Choice>
    <mc:Fallback>
      <p:transition spd="slow" advClick="0" advTm="800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7355517-472C-4F41-B3FF-0A9D02FE399B}" type="datetimeFigureOut">
              <a:rPr lang="ru-RU" smtClean="0"/>
              <a:t>29.03.2017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312D214-EFC4-4235-8D29-04644ECD056A}" type="slidenum">
              <a:rPr lang="ru-RU" smtClean="0"/>
              <a:t>‹#›</a:t>
            </a:fld>
            <a:endParaRPr lang="ru-RU"/>
          </a:p>
        </p:txBody>
      </p:sp>
    </p:spTree>
  </p:cSld>
  <p:clrMapOvr>
    <a:masterClrMapping/>
  </p:clrMapOvr>
  <mc:AlternateContent xmlns:mc="http://schemas.openxmlformats.org/markup-compatibility/2006">
    <mc:Choice xmlns:p14="http://schemas.microsoft.com/office/powerpoint/2010/main" Requires="p14">
      <p:transition spd="slow" p14:dur="1400" advClick="0" advTm="8000">
        <p14:ripple/>
      </p:transition>
    </mc:Choice>
    <mc:Fallback>
      <p:transition spd="slow" advClick="0" advTm="8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4" name="Date Placeholder 3"/>
          <p:cNvSpPr>
            <a:spLocks noGrp="1"/>
          </p:cNvSpPr>
          <p:nvPr>
            <p:ph type="dt" sz="half" idx="10"/>
          </p:nvPr>
        </p:nvSpPr>
        <p:spPr/>
        <p:txBody>
          <a:bodyPr/>
          <a:lstStyle/>
          <a:p>
            <a:fld id="{B7355517-472C-4F41-B3FF-0A9D02FE399B}" type="datetimeFigureOut">
              <a:rPr lang="ru-RU" smtClean="0"/>
              <a:t>29.03.2017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312D214-EFC4-4235-8D29-04644ECD056A}" type="slidenum">
              <a:rPr lang="ru-RU" smtClean="0"/>
              <a:t>‹#›</a:t>
            </a:fld>
            <a:endParaRPr lang="ru-RU"/>
          </a:p>
        </p:txBody>
      </p:sp>
    </p:spTree>
  </p:cSld>
  <p:clrMapOvr>
    <a:masterClrMapping/>
  </p:clrMapOvr>
  <mc:AlternateContent xmlns:mc="http://schemas.openxmlformats.org/markup-compatibility/2006">
    <mc:Choice xmlns:p14="http://schemas.microsoft.com/office/powerpoint/2010/main" Requires="p14">
      <p:transition spd="slow" p14:dur="1400" advClick="0" advTm="8000">
        <p14:ripple/>
      </p:transition>
    </mc:Choice>
    <mc:Fallback>
      <p:transition spd="slow" advClick="0" advTm="8000">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ru-RU" smtClean="0"/>
              <a:t>Образец заголовка</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7355517-472C-4F41-B3FF-0A9D02FE399B}" type="datetimeFigureOut">
              <a:rPr lang="ru-RU" smtClean="0"/>
              <a:t>29.03.2017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312D214-EFC4-4235-8D29-04644ECD056A}" type="slidenum">
              <a:rPr lang="ru-RU" smtClean="0"/>
              <a:t>‹#›</a:t>
            </a:fld>
            <a:endParaRPr lang="ru-RU"/>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mc:AlternateContent xmlns:mc="http://schemas.openxmlformats.org/markup-compatibility/2006">
    <mc:Choice xmlns:p14="http://schemas.microsoft.com/office/powerpoint/2010/main" Requires="p14">
      <p:transition spd="slow" p14:dur="1400" advClick="0" advTm="8000">
        <p14:ripple/>
      </p:transition>
    </mc:Choice>
    <mc:Fallback>
      <p:transition spd="slow" advClick="0" advTm="8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Образец заголовка</a:t>
            </a:r>
            <a:endParaRPr lang="en-US" dirty="0"/>
          </a:p>
        </p:txBody>
      </p:sp>
      <p:sp>
        <p:nvSpPr>
          <p:cNvPr id="4" name="Content Placeholder 3"/>
          <p:cNvSpPr>
            <a:spLocks noGrp="1"/>
          </p:cNvSpPr>
          <p:nvPr>
            <p:ph sz="half" idx="2"/>
          </p:nvPr>
        </p:nvSpPr>
        <p:spPr>
          <a:xfrm>
            <a:off x="755576" y="1556792"/>
            <a:ext cx="7787208" cy="2260848"/>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5" name="Date Placeholder 4"/>
          <p:cNvSpPr>
            <a:spLocks noGrp="1"/>
          </p:cNvSpPr>
          <p:nvPr>
            <p:ph type="dt" sz="half" idx="10"/>
          </p:nvPr>
        </p:nvSpPr>
        <p:spPr/>
        <p:txBody>
          <a:bodyPr/>
          <a:lstStyle/>
          <a:p>
            <a:fld id="{B7355517-472C-4F41-B3FF-0A9D02FE399B}" type="datetimeFigureOut">
              <a:rPr lang="ru-RU" smtClean="0"/>
              <a:t>29.03.2017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312D214-EFC4-4235-8D29-04644ECD056A}" type="slidenum">
              <a:rPr lang="ru-RU" smtClean="0"/>
              <a:t>‹#›</a:t>
            </a:fld>
            <a:endParaRPr lang="ru-RU"/>
          </a:p>
        </p:txBody>
      </p:sp>
      <p:sp>
        <p:nvSpPr>
          <p:cNvPr id="9" name="Content Placeholder 8"/>
          <p:cNvSpPr>
            <a:spLocks noGrp="1"/>
          </p:cNvSpPr>
          <p:nvPr>
            <p:ph sz="quarter" idx="13"/>
          </p:nvPr>
        </p:nvSpPr>
        <p:spPr>
          <a:xfrm>
            <a:off x="365760" y="3933056"/>
            <a:ext cx="8454712" cy="2193424"/>
          </a:xfrm>
        </p:spPr>
        <p:txBody>
          <a:body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en-US" dirty="0"/>
          </a:p>
        </p:txBody>
      </p:sp>
    </p:spTree>
  </p:cSld>
  <p:clrMapOvr>
    <a:masterClrMapping/>
  </p:clrMapOvr>
  <mc:AlternateContent xmlns:mc="http://schemas.openxmlformats.org/markup-compatibility/2006">
    <mc:Choice xmlns:p14="http://schemas.microsoft.com/office/powerpoint/2010/main" Requires="p14">
      <p:transition spd="slow" p14:dur="1400" advClick="0" advTm="8000">
        <p14:ripple/>
      </p:transition>
    </mc:Choice>
    <mc:Fallback>
      <p:transition spd="slow" advClick="0" advTm="8000">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7" name="Date Placeholder 6"/>
          <p:cNvSpPr>
            <a:spLocks noGrp="1"/>
          </p:cNvSpPr>
          <p:nvPr>
            <p:ph type="dt" sz="half" idx="10"/>
          </p:nvPr>
        </p:nvSpPr>
        <p:spPr/>
        <p:txBody>
          <a:bodyPr/>
          <a:lstStyle/>
          <a:p>
            <a:fld id="{B7355517-472C-4F41-B3FF-0A9D02FE399B}" type="datetimeFigureOut">
              <a:rPr lang="ru-RU" smtClean="0"/>
              <a:t>29.03.2017</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A312D214-EFC4-4235-8D29-04644ECD056A}" type="slidenum">
              <a:rPr lang="ru-RU" smtClean="0"/>
              <a:t>‹#›</a:t>
            </a:fld>
            <a:endParaRPr lang="ru-RU"/>
          </a:p>
        </p:txBody>
      </p:sp>
      <p:sp>
        <p:nvSpPr>
          <p:cNvPr id="11" name="Content Placeholder 10"/>
          <p:cNvSpPr>
            <a:spLocks noGrp="1"/>
          </p:cNvSpPr>
          <p:nvPr>
            <p:ph sz="quarter" idx="13"/>
          </p:nvPr>
        </p:nvSpPr>
        <p:spPr>
          <a:xfrm>
            <a:off x="457200" y="2212848"/>
            <a:ext cx="4041648" cy="391363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mc:AlternateContent xmlns:mc="http://schemas.openxmlformats.org/markup-compatibility/2006">
    <mc:Choice xmlns:p14="http://schemas.microsoft.com/office/powerpoint/2010/main" Requires="p14">
      <p:transition spd="slow" p14:dur="1400" advClick="0" advTm="8000">
        <p14:ripple/>
      </p:transition>
    </mc:Choice>
    <mc:Fallback>
      <p:transition spd="slow" advClick="0" advTm="8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7355517-472C-4F41-B3FF-0A9D02FE399B}" type="datetimeFigureOut">
              <a:rPr lang="ru-RU" smtClean="0"/>
              <a:t>29.03.2017</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A312D214-EFC4-4235-8D29-04644ECD056A}" type="slidenum">
              <a:rPr lang="ru-RU" smtClean="0"/>
              <a:t>‹#›</a:t>
            </a:fld>
            <a:endParaRPr lang="ru-RU"/>
          </a:p>
        </p:txBody>
      </p:sp>
    </p:spTree>
  </p:cSld>
  <p:clrMapOvr>
    <a:masterClrMapping/>
  </p:clrMapOvr>
  <mc:AlternateContent xmlns:mc="http://schemas.openxmlformats.org/markup-compatibility/2006">
    <mc:Choice xmlns:p14="http://schemas.microsoft.com/office/powerpoint/2010/main" Requires="p14">
      <p:transition spd="slow" p14:dur="1400" advClick="0" advTm="8000">
        <p14:ripple/>
      </p:transition>
    </mc:Choice>
    <mc:Fallback>
      <p:transition spd="slow" advClick="0" advTm="8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355517-472C-4F41-B3FF-0A9D02FE399B}" type="datetimeFigureOut">
              <a:rPr lang="ru-RU" smtClean="0"/>
              <a:t>29.03.2017</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A312D214-EFC4-4235-8D29-04644ECD056A}" type="slidenum">
              <a:rPr lang="ru-RU" smtClean="0"/>
              <a:t>‹#›</a:t>
            </a:fld>
            <a:endParaRPr lang="ru-RU"/>
          </a:p>
        </p:txBody>
      </p:sp>
    </p:spTree>
  </p:cSld>
  <p:clrMapOvr>
    <a:masterClrMapping/>
  </p:clrMapOvr>
  <mc:AlternateContent xmlns:mc="http://schemas.openxmlformats.org/markup-compatibility/2006">
    <mc:Choice xmlns:p14="http://schemas.microsoft.com/office/powerpoint/2010/main" Requires="p14">
      <p:transition spd="slow" p14:dur="1400" advClick="0" advTm="8000">
        <p14:ripple/>
      </p:transition>
    </mc:Choice>
    <mc:Fallback>
      <p:transition spd="slow" advClick="0" advTm="8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7355517-472C-4F41-B3FF-0A9D02FE399B}" type="datetimeFigureOut">
              <a:rPr lang="ru-RU" smtClean="0"/>
              <a:t>29.03.2017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312D214-EFC4-4235-8D29-04644ECD056A}" type="slidenum">
              <a:rPr lang="ru-RU" smtClean="0"/>
              <a:t>‹#›</a:t>
            </a:fld>
            <a:endParaRPr lang="ru-RU"/>
          </a:p>
        </p:txBody>
      </p:sp>
    </p:spTree>
  </p:cSld>
  <p:clrMapOvr>
    <a:masterClrMapping/>
  </p:clrMapOvr>
  <mc:AlternateContent xmlns:mc="http://schemas.openxmlformats.org/markup-compatibility/2006">
    <mc:Choice xmlns:p14="http://schemas.microsoft.com/office/powerpoint/2010/main" Requires="p14">
      <p:transition spd="slow" p14:dur="1400" advClick="0" advTm="8000">
        <p14:ripple/>
      </p:transition>
    </mc:Choice>
    <mc:Fallback>
      <p:transition spd="slow" advClick="0" advTm="800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ru-RU" smtClean="0"/>
              <a:t>Образец заголовка</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7355517-472C-4F41-B3FF-0A9D02FE399B}" type="datetimeFigureOut">
              <a:rPr lang="ru-RU" smtClean="0"/>
              <a:t>29.03.2017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312D214-EFC4-4235-8D29-04644ECD056A}" type="slidenum">
              <a:rPr lang="ru-RU" smtClean="0"/>
              <a:t>‹#›</a:t>
            </a:fld>
            <a:endParaRPr lang="ru-RU"/>
          </a:p>
        </p:txBody>
      </p:sp>
    </p:spTree>
  </p:cSld>
  <p:clrMapOvr>
    <a:masterClrMapping/>
  </p:clrMapOvr>
  <mc:AlternateContent xmlns:mc="http://schemas.openxmlformats.org/markup-compatibility/2006">
    <mc:Choice xmlns:p14="http://schemas.microsoft.com/office/powerpoint/2010/main" Requires="p14">
      <p:transition spd="slow" p14:dur="1400" advClick="0" advTm="8000">
        <p14:ripple/>
      </p:transition>
    </mc:Choice>
    <mc:Fallback>
      <p:transition spd="slow" advClick="0" advTm="8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268760"/>
          </a:xfrm>
          <a:prstGeom prst="rect">
            <a:avLst/>
          </a:prstGeom>
        </p:spPr>
        <p:txBody>
          <a:bodyPr vert="horz" lIns="91440" tIns="45720" rIns="91440" bIns="45720" rtlCol="0" anchor="b">
            <a:noAutofit/>
          </a:bodyPr>
          <a:lstStyle/>
          <a:p>
            <a:r>
              <a:rPr lang="ru-RU" dirty="0" smtClean="0"/>
              <a:t>Образец заголовка</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B7355517-472C-4F41-B3FF-0A9D02FE399B}" type="datetimeFigureOut">
              <a:rPr lang="ru-RU" smtClean="0"/>
              <a:t>29.03.2017</a:t>
            </a:fld>
            <a:endParaRPr lang="ru-RU"/>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ru-RU"/>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A312D214-EFC4-4235-8D29-04644ECD056A}" type="slidenum">
              <a:rPr lang="ru-RU" smtClean="0"/>
              <a:t>‹#›</a:t>
            </a:fld>
            <a:endParaRPr lang="ru-RU"/>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mc:Choice xmlns:p14="http://schemas.microsoft.com/office/powerpoint/2010/main" Requires="p14">
      <p:transition spd="slow" p14:dur="1400" advClick="0" advTm="8000">
        <p14:ripple/>
      </p:transition>
    </mc:Choice>
    <mc:Fallback>
      <p:transition spd="slow" advClick="0" advTm="8000">
        <p:fade/>
      </p:transition>
    </mc:Fallback>
  </mc:AlternateContent>
  <p:timing>
    <p:tnLst>
      <p:par>
        <p:cTn id="1" dur="indefinite" restart="never" nodeType="tmRoot"/>
      </p:par>
    </p:tnLst>
  </p:timing>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0" indent="357188" algn="just" defTabSz="914400" rtl="0" eaLnBrk="1" latinLnBrk="0" hangingPunct="1">
        <a:spcBef>
          <a:spcPct val="20000"/>
        </a:spcBef>
        <a:buFont typeface="Arial" pitchFamily="34" charset="0"/>
        <a:buNone/>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image" Target="../media/image12.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 Target="slide5.xml"/><Relationship Id="rId7" Type="http://schemas.openxmlformats.org/officeDocument/2006/relationships/image" Target="../media/image2.jpeg"/><Relationship Id="rId2" Type="http://schemas.openxmlformats.org/officeDocument/2006/relationships/slide" Target="slide3.xml"/><Relationship Id="rId1" Type="http://schemas.openxmlformats.org/officeDocument/2006/relationships/slideLayout" Target="../slideLayouts/slideLayout2.xml"/><Relationship Id="rId6" Type="http://schemas.openxmlformats.org/officeDocument/2006/relationships/slide" Target="slide14.xml"/><Relationship Id="rId5" Type="http://schemas.openxmlformats.org/officeDocument/2006/relationships/slide" Target="slide6.xml"/><Relationship Id="rId4" Type="http://schemas.openxmlformats.org/officeDocument/2006/relationships/slide" Target="slide4.xml"/></Relationships>
</file>

<file path=ppt/slides/_rels/slide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204864"/>
            <a:ext cx="7848872" cy="1440160"/>
          </a:xfrm>
        </p:spPr>
        <p:txBody>
          <a:bodyPr/>
          <a:lstStyle/>
          <a:p>
            <a:r>
              <a:rPr lang="ru-RU" dirty="0" smtClean="0"/>
              <a:t>Я против ДТП!</a:t>
            </a:r>
            <a:endParaRPr lang="ru-RU" dirty="0"/>
          </a:p>
        </p:txBody>
      </p:sp>
      <p:sp>
        <p:nvSpPr>
          <p:cNvPr id="5" name="Подзаголовок 2"/>
          <p:cNvSpPr txBox="1">
            <a:spLocks/>
          </p:cNvSpPr>
          <p:nvPr/>
        </p:nvSpPr>
        <p:spPr>
          <a:xfrm>
            <a:off x="5054352" y="4653136"/>
            <a:ext cx="4089648" cy="720080"/>
          </a:xfrm>
          <a:prstGeom prst="rect">
            <a:avLst/>
          </a:prstGeom>
        </p:spPr>
        <p:txBody>
          <a:bodyPr vert="horz" lIns="91440" tIns="45720" rIns="91440" bIns="45720" rtlCol="0">
            <a:normAutofit fontScale="925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ru-RU" sz="1600" dirty="0" smtClean="0">
                <a:solidFill>
                  <a:schemeClr val="accent1">
                    <a:lumMod val="75000"/>
                  </a:schemeClr>
                </a:solidFill>
              </a:rPr>
              <a:t>Подготовил Свиридов Евгений Романович</a:t>
            </a:r>
            <a:br>
              <a:rPr lang="ru-RU" sz="1600" dirty="0" smtClean="0">
                <a:solidFill>
                  <a:schemeClr val="accent1">
                    <a:lumMod val="75000"/>
                  </a:schemeClr>
                </a:solidFill>
              </a:rPr>
            </a:br>
            <a:r>
              <a:rPr lang="ru-RU" sz="1600" dirty="0" smtClean="0">
                <a:solidFill>
                  <a:schemeClr val="accent1">
                    <a:lumMod val="75000"/>
                  </a:schemeClr>
                </a:solidFill>
              </a:rPr>
              <a:t>Педагог </a:t>
            </a:r>
            <a:r>
              <a:rPr lang="ru-RU" sz="1600" dirty="0" err="1" smtClean="0">
                <a:solidFill>
                  <a:schemeClr val="accent1">
                    <a:lumMod val="75000"/>
                  </a:schemeClr>
                </a:solidFill>
              </a:rPr>
              <a:t>Фефелова</a:t>
            </a:r>
            <a:r>
              <a:rPr lang="ru-RU" sz="1600" dirty="0" smtClean="0">
                <a:solidFill>
                  <a:schemeClr val="accent1">
                    <a:lumMod val="75000"/>
                  </a:schemeClr>
                </a:solidFill>
              </a:rPr>
              <a:t> Лилия Валерьевна</a:t>
            </a:r>
            <a:endParaRPr lang="ru-RU" sz="1600" dirty="0">
              <a:solidFill>
                <a:schemeClr val="accent1">
                  <a:lumMod val="75000"/>
                </a:schemeClr>
              </a:solidFill>
            </a:endParaRPr>
          </a:p>
        </p:txBody>
      </p:sp>
      <p:sp>
        <p:nvSpPr>
          <p:cNvPr id="6" name="TextBox 5"/>
          <p:cNvSpPr txBox="1"/>
          <p:nvPr/>
        </p:nvSpPr>
        <p:spPr>
          <a:xfrm>
            <a:off x="3347864" y="6157293"/>
            <a:ext cx="3600400" cy="323165"/>
          </a:xfrm>
          <a:prstGeom prst="rect">
            <a:avLst/>
          </a:prstGeom>
          <a:noFill/>
        </p:spPr>
        <p:txBody>
          <a:bodyPr wrap="square" rtlCol="0">
            <a:spAutoFit/>
          </a:bodyPr>
          <a:lstStyle/>
          <a:p>
            <a:r>
              <a:rPr lang="ru-RU" sz="1500" dirty="0" smtClean="0">
                <a:solidFill>
                  <a:schemeClr val="accent1">
                    <a:lumMod val="75000"/>
                  </a:schemeClr>
                </a:solidFill>
              </a:rPr>
              <a:t>2017 </a:t>
            </a:r>
            <a:r>
              <a:rPr lang="ru-RU" sz="1500" dirty="0" smtClean="0">
                <a:solidFill>
                  <a:schemeClr val="accent1">
                    <a:lumMod val="75000"/>
                  </a:schemeClr>
                </a:solidFill>
              </a:rPr>
              <a:t>год. </a:t>
            </a:r>
            <a:r>
              <a:rPr lang="ru-RU" sz="1500" dirty="0" err="1" smtClean="0">
                <a:solidFill>
                  <a:schemeClr val="accent1">
                    <a:lumMod val="75000"/>
                  </a:schemeClr>
                </a:solidFill>
              </a:rPr>
              <a:t>Вилючинск</a:t>
            </a:r>
            <a:endParaRPr lang="ru-RU" sz="1500" dirty="0">
              <a:solidFill>
                <a:schemeClr val="accent1">
                  <a:lumMod val="75000"/>
                </a:schemeClr>
              </a:solidFill>
            </a:endParaRPr>
          </a:p>
        </p:txBody>
      </p:sp>
      <p:sp>
        <p:nvSpPr>
          <p:cNvPr id="8" name="TextBox 7"/>
          <p:cNvSpPr txBox="1"/>
          <p:nvPr/>
        </p:nvSpPr>
        <p:spPr>
          <a:xfrm>
            <a:off x="827584" y="188640"/>
            <a:ext cx="7200800" cy="1200329"/>
          </a:xfrm>
          <a:prstGeom prst="rect">
            <a:avLst/>
          </a:prstGeom>
          <a:noFill/>
        </p:spPr>
        <p:txBody>
          <a:bodyPr wrap="square" rtlCol="0">
            <a:spAutoFit/>
          </a:bodyPr>
          <a:lstStyle/>
          <a:p>
            <a:pPr algn="ctr"/>
            <a:r>
              <a:rPr lang="ru-RU" dirty="0" smtClean="0">
                <a:solidFill>
                  <a:schemeClr val="accent1">
                    <a:lumMod val="75000"/>
                  </a:schemeClr>
                </a:solidFill>
              </a:rPr>
              <a:t>Муниципальное бюджетное учреждение дополнительного образования «Центр развития творчества детей и юношества» структурное подразделение  «Информационно-коммуникационные технологии»</a:t>
            </a:r>
            <a:endParaRPr lang="ru-RU" dirty="0">
              <a:solidFill>
                <a:schemeClr val="accent1">
                  <a:lumMod val="75000"/>
                </a:schemeClr>
              </a:solidFill>
            </a:endParaRPr>
          </a:p>
        </p:txBody>
      </p:sp>
    </p:spTree>
    <p:extLst>
      <p:ext uri="{BB962C8B-B14F-4D97-AF65-F5344CB8AC3E}">
        <p14:creationId xmlns:p14="http://schemas.microsoft.com/office/powerpoint/2010/main" val="3880280188"/>
      </p:ext>
    </p:extLst>
  </p:cSld>
  <p:clrMapOvr>
    <a:masterClrMapping/>
  </p:clrMapOvr>
  <mc:AlternateContent xmlns:mc="http://schemas.openxmlformats.org/markup-compatibility/2006">
    <mc:Choice xmlns:p14="http://schemas.microsoft.com/office/powerpoint/2010/main" Requires="p14">
      <p:transition spd="slow" p14:dur="1400" advClick="0" advTm="8000">
        <p14:ripple/>
      </p:transition>
    </mc:Choice>
    <mc:Fallback>
      <p:transition spd="slow" advClick="0" advTm="8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2000"/>
                                        <p:tgtEl>
                                          <p:spTgt spid="8"/>
                                        </p:tgtEl>
                                      </p:cBhvr>
                                    </p:animEffect>
                                    <p:anim calcmode="lin" valueType="num">
                                      <p:cBhvr>
                                        <p:cTn id="8" dur="2000" fill="hold"/>
                                        <p:tgtEl>
                                          <p:spTgt spid="8"/>
                                        </p:tgtEl>
                                        <p:attrNameLst>
                                          <p:attrName>ppt_w</p:attrName>
                                        </p:attrNameLst>
                                      </p:cBhvr>
                                      <p:tavLst>
                                        <p:tav tm="0" fmla="#ppt_w*sin(2.5*pi*$)">
                                          <p:val>
                                            <p:fltVal val="0"/>
                                          </p:val>
                                        </p:tav>
                                        <p:tav tm="100000">
                                          <p:val>
                                            <p:fltVal val="1"/>
                                          </p:val>
                                        </p:tav>
                                      </p:tavLst>
                                    </p:anim>
                                    <p:anim calcmode="lin" valueType="num">
                                      <p:cBhvr>
                                        <p:cTn id="9" dur="2000" fill="hold"/>
                                        <p:tgtEl>
                                          <p:spTgt spid="8"/>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24744"/>
            <a:ext cx="8229600" cy="1052736"/>
          </a:xfrm>
        </p:spPr>
        <p:txBody>
          <a:bodyPr/>
          <a:lstStyle/>
          <a:p>
            <a:r>
              <a:rPr lang="ru-RU" sz="4000" dirty="0"/>
              <a:t>ДВИЖЕНИЕ ПЕШЕХОДОВ ЗАПРЕЩЕНО</a:t>
            </a:r>
            <a:br>
              <a:rPr lang="ru-RU" sz="4000" dirty="0"/>
            </a:br>
            <a:endParaRPr lang="ru-RU" sz="4000" dirty="0"/>
          </a:p>
        </p:txBody>
      </p:sp>
      <p:sp>
        <p:nvSpPr>
          <p:cNvPr id="3" name="Объект 2"/>
          <p:cNvSpPr>
            <a:spLocks noGrp="1"/>
          </p:cNvSpPr>
          <p:nvPr>
            <p:ph idx="1"/>
          </p:nvPr>
        </p:nvSpPr>
        <p:spPr>
          <a:xfrm>
            <a:off x="539552" y="4941168"/>
            <a:ext cx="8229600" cy="4525963"/>
          </a:xfrm>
        </p:spPr>
        <p:txBody>
          <a:bodyPr>
            <a:normAutofit/>
          </a:bodyPr>
          <a:lstStyle/>
          <a:p>
            <a:pPr indent="355600" algn="just">
              <a:buNone/>
            </a:pPr>
            <a:r>
              <a:rPr lang="ru-RU" dirty="0"/>
              <a:t>Этот знак часто устанавливают на дорогах с особо оживленным движением транспорта, где нет тротуаров и обочин. Ходить на таких участках дороги опасно для жизни. </a:t>
            </a:r>
          </a:p>
        </p:txBody>
      </p:sp>
      <p:pic>
        <p:nvPicPr>
          <p:cNvPr id="5" name="Рисунок 4" descr="Движение пешеходов запрещено"/>
          <p:cNvPicPr/>
          <p:nvPr/>
        </p:nvPicPr>
        <p:blipFill>
          <a:blip r:embed="rId2">
            <a:extLst>
              <a:ext uri="{28A0092B-C50C-407E-A947-70E740481C1C}">
                <a14:useLocalDpi xmlns:a14="http://schemas.microsoft.com/office/drawing/2010/main" val="0"/>
              </a:ext>
            </a:extLst>
          </a:blip>
          <a:srcRect/>
          <a:stretch>
            <a:fillRect/>
          </a:stretch>
        </p:blipFill>
        <p:spPr bwMode="auto">
          <a:xfrm>
            <a:off x="2915816" y="1556792"/>
            <a:ext cx="3240360" cy="3240360"/>
          </a:xfrm>
          <a:prstGeom prst="rect">
            <a:avLst/>
          </a:prstGeom>
          <a:noFill/>
          <a:ln>
            <a:noFill/>
          </a:ln>
        </p:spPr>
      </p:pic>
      <p:sp>
        <p:nvSpPr>
          <p:cNvPr id="7" name="Управляющая кнопка: домой 6">
            <a:hlinkClick r:id="rId3" action="ppaction://hlinksldjump" highlightClick="1"/>
          </p:cNvPr>
          <p:cNvSpPr/>
          <p:nvPr/>
        </p:nvSpPr>
        <p:spPr>
          <a:xfrm>
            <a:off x="8532440" y="6309320"/>
            <a:ext cx="504056" cy="504056"/>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988831585"/>
      </p:ext>
    </p:extLst>
  </p:cSld>
  <p:clrMapOvr>
    <a:masterClrMapping/>
  </p:clrMapOvr>
  <mc:AlternateContent xmlns:mc="http://schemas.openxmlformats.org/markup-compatibility/2006">
    <mc:Choice xmlns:p14="http://schemas.microsoft.com/office/powerpoint/2010/main" Requires="p14">
      <p:transition spd="slow" p14:dur="1400" advClick="0" advTm="8000">
        <p14:ripple/>
      </p:transition>
    </mc:Choice>
    <mc:Fallback>
      <p:transition spd="slow" advClick="0" advTm="8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ДОРОЖНЫЕ РАБОТЫ </a:t>
            </a:r>
          </a:p>
        </p:txBody>
      </p:sp>
      <p:sp>
        <p:nvSpPr>
          <p:cNvPr id="3" name="Объект 2"/>
          <p:cNvSpPr>
            <a:spLocks noGrp="1"/>
          </p:cNvSpPr>
          <p:nvPr>
            <p:ph idx="1"/>
          </p:nvPr>
        </p:nvSpPr>
        <p:spPr>
          <a:xfrm>
            <a:off x="590872" y="4653136"/>
            <a:ext cx="8229600" cy="4525963"/>
          </a:xfrm>
        </p:spPr>
        <p:txBody>
          <a:bodyPr>
            <a:normAutofit/>
          </a:bodyPr>
          <a:lstStyle/>
          <a:p>
            <a:pPr indent="355600" algn="just">
              <a:buNone/>
            </a:pPr>
            <a:r>
              <a:rPr lang="ru-RU" dirty="0"/>
              <a:t>Человечек с лопатой в красном кружочке сигнализирует о дорожных работах. Детям ходить вблизи категорически не рекомендуется есть риск травмироваться</a:t>
            </a:r>
            <a:r>
              <a:rPr lang="ru-RU" dirty="0"/>
              <a:t>.</a:t>
            </a:r>
            <a:endParaRPr lang="ru-RU" dirty="0"/>
          </a:p>
        </p:txBody>
      </p:sp>
      <p:pic>
        <p:nvPicPr>
          <p:cNvPr id="4" name="Рисунок 3" descr="Дорожные работы"/>
          <p:cNvPicPr/>
          <p:nvPr/>
        </p:nvPicPr>
        <p:blipFill>
          <a:blip r:embed="rId2">
            <a:extLst>
              <a:ext uri="{28A0092B-C50C-407E-A947-70E740481C1C}">
                <a14:useLocalDpi xmlns:a14="http://schemas.microsoft.com/office/drawing/2010/main" val="0"/>
              </a:ext>
            </a:extLst>
          </a:blip>
          <a:srcRect/>
          <a:stretch>
            <a:fillRect/>
          </a:stretch>
        </p:blipFill>
        <p:spPr bwMode="auto">
          <a:xfrm>
            <a:off x="3007915" y="1268759"/>
            <a:ext cx="3265281" cy="2929423"/>
          </a:xfrm>
          <a:prstGeom prst="rect">
            <a:avLst/>
          </a:prstGeom>
          <a:noFill/>
          <a:ln>
            <a:noFill/>
          </a:ln>
        </p:spPr>
      </p:pic>
      <p:sp>
        <p:nvSpPr>
          <p:cNvPr id="5" name="Управляющая кнопка: домой 4">
            <a:hlinkClick r:id="rId3" action="ppaction://hlinksldjump" highlightClick="1"/>
          </p:cNvPr>
          <p:cNvSpPr/>
          <p:nvPr/>
        </p:nvSpPr>
        <p:spPr>
          <a:xfrm>
            <a:off x="8532440" y="6309320"/>
            <a:ext cx="504056" cy="504056"/>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219308714"/>
      </p:ext>
    </p:extLst>
  </p:cSld>
  <p:clrMapOvr>
    <a:masterClrMapping/>
  </p:clrMapOvr>
  <mc:AlternateContent xmlns:mc="http://schemas.openxmlformats.org/markup-compatibility/2006">
    <mc:Choice xmlns:p14="http://schemas.microsoft.com/office/powerpoint/2010/main" Requires="p14">
      <p:transition spd="slow" p14:dur="1400" advClick="0" advTm="8000">
        <p14:ripple/>
      </p:transition>
    </mc:Choice>
    <mc:Fallback>
      <p:transition spd="slow" advClick="0" advTm="8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676672"/>
            <a:ext cx="8229600" cy="1600200"/>
          </a:xfrm>
        </p:spPr>
        <p:txBody>
          <a:bodyPr/>
          <a:lstStyle/>
          <a:p>
            <a:r>
              <a:rPr lang="ru-RU" dirty="0"/>
              <a:t>ОСТАНОВКА ТРАНСПОРТА </a:t>
            </a:r>
            <a:br>
              <a:rPr lang="ru-RU" dirty="0"/>
            </a:br>
            <a:endParaRPr lang="ru-RU" dirty="0"/>
          </a:p>
        </p:txBody>
      </p:sp>
      <p:sp>
        <p:nvSpPr>
          <p:cNvPr id="3" name="Объект 2"/>
          <p:cNvSpPr>
            <a:spLocks noGrp="1"/>
          </p:cNvSpPr>
          <p:nvPr>
            <p:ph idx="1"/>
          </p:nvPr>
        </p:nvSpPr>
        <p:spPr>
          <a:xfrm>
            <a:off x="496905" y="4797152"/>
            <a:ext cx="8229600" cy="1396752"/>
          </a:xfrm>
        </p:spPr>
        <p:txBody>
          <a:bodyPr>
            <a:normAutofit/>
          </a:bodyPr>
          <a:lstStyle/>
          <a:p>
            <a:pPr indent="355600" algn="just">
              <a:buNone/>
            </a:pPr>
            <a:r>
              <a:rPr lang="ru-RU" dirty="0"/>
              <a:t>Этот знак показывает</a:t>
            </a:r>
            <a:r>
              <a:rPr lang="ru-RU" dirty="0"/>
              <a:t>, что исключительно в этом месте Ты можешь сесть в транспорт или сойти с него. </a:t>
            </a:r>
          </a:p>
        </p:txBody>
      </p:sp>
      <p:pic>
        <p:nvPicPr>
          <p:cNvPr id="5" name="Рисунок 4" descr="Остановка автобуса знак"/>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88485" y="1556792"/>
            <a:ext cx="2246441" cy="2994185"/>
          </a:xfrm>
          <a:prstGeom prst="rect">
            <a:avLst/>
          </a:prstGeom>
          <a:noFill/>
          <a:ln>
            <a:noFill/>
          </a:ln>
        </p:spPr>
      </p:pic>
      <p:sp>
        <p:nvSpPr>
          <p:cNvPr id="7" name="Управляющая кнопка: домой 6">
            <a:hlinkClick r:id="rId3" action="ppaction://hlinksldjump" highlightClick="1"/>
          </p:cNvPr>
          <p:cNvSpPr/>
          <p:nvPr/>
        </p:nvSpPr>
        <p:spPr>
          <a:xfrm>
            <a:off x="8532440" y="6309320"/>
            <a:ext cx="504056" cy="504056"/>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92854809"/>
      </p:ext>
    </p:extLst>
  </p:cSld>
  <p:clrMapOvr>
    <a:masterClrMapping/>
  </p:clrMapOvr>
  <mc:AlternateContent xmlns:mc="http://schemas.openxmlformats.org/markup-compatibility/2006">
    <mc:Choice xmlns:p14="http://schemas.microsoft.com/office/powerpoint/2010/main" Requires="p14">
      <p:transition spd="slow" p14:dur="1400" advClick="0" advTm="8000">
        <p14:ripple/>
      </p:transition>
    </mc:Choice>
    <mc:Fallback>
      <p:transition spd="slow" advClick="0" advTm="8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44624"/>
            <a:ext cx="8229600" cy="1600200"/>
          </a:xfrm>
        </p:spPr>
        <p:txBody>
          <a:bodyPr/>
          <a:lstStyle/>
          <a:p>
            <a:r>
              <a:rPr lang="ru-RU" dirty="0"/>
              <a:t>ПЕШЕХОДНАЯ ЗОНА </a:t>
            </a:r>
            <a:br>
              <a:rPr lang="ru-RU" dirty="0"/>
            </a:br>
            <a:endParaRPr lang="ru-RU" dirty="0"/>
          </a:p>
        </p:txBody>
      </p:sp>
      <p:sp>
        <p:nvSpPr>
          <p:cNvPr id="3" name="Объект 2"/>
          <p:cNvSpPr>
            <a:spLocks noGrp="1"/>
          </p:cNvSpPr>
          <p:nvPr>
            <p:ph idx="1"/>
          </p:nvPr>
        </p:nvSpPr>
        <p:spPr>
          <a:xfrm>
            <a:off x="496904" y="5157192"/>
            <a:ext cx="8229600" cy="1324744"/>
          </a:xfrm>
        </p:spPr>
        <p:txBody>
          <a:bodyPr>
            <a:noAutofit/>
          </a:bodyPr>
          <a:lstStyle/>
          <a:p>
            <a:pPr indent="355600" algn="just">
              <a:buNone/>
            </a:pPr>
            <a:r>
              <a:rPr lang="ru-RU" dirty="0"/>
              <a:t>Одним из важнейших дорожных знаков для детей есть и знак «Пешеходная зона». Автомобилям здесь ездить запрещено</a:t>
            </a:r>
          </a:p>
        </p:txBody>
      </p:sp>
      <p:pic>
        <p:nvPicPr>
          <p:cNvPr id="4" name="Рисунок 3" descr="Пешеходная зона"/>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90020" y="1636261"/>
            <a:ext cx="2843369" cy="2835245"/>
          </a:xfrm>
          <a:prstGeom prst="rect">
            <a:avLst/>
          </a:prstGeom>
          <a:noFill/>
          <a:ln>
            <a:noFill/>
          </a:ln>
        </p:spPr>
      </p:pic>
      <p:sp>
        <p:nvSpPr>
          <p:cNvPr id="5" name="Управляющая кнопка: домой 4">
            <a:hlinkClick r:id="rId3" action="ppaction://hlinksldjump" highlightClick="1"/>
          </p:cNvPr>
          <p:cNvSpPr/>
          <p:nvPr/>
        </p:nvSpPr>
        <p:spPr>
          <a:xfrm>
            <a:off x="8532440" y="6309320"/>
            <a:ext cx="504056" cy="504056"/>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621485721"/>
      </p:ext>
    </p:extLst>
  </p:cSld>
  <p:clrMapOvr>
    <a:masterClrMapping/>
  </p:clrMapOvr>
  <mc:AlternateContent xmlns:mc="http://schemas.openxmlformats.org/markup-compatibility/2006">
    <mc:Choice xmlns:p14="http://schemas.microsoft.com/office/powerpoint/2010/main" Requires="p14">
      <p:transition spd="slow" p14:dur="1400" advClick="0" advTm="8000">
        <p14:ripple/>
      </p:transition>
    </mc:Choice>
    <mc:Fallback>
      <p:transition spd="slow" advClick="0" advTm="8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Как с этим бороться</a:t>
            </a:r>
            <a:r>
              <a:rPr lang="en-US" smtClean="0"/>
              <a:t>?</a:t>
            </a:r>
            <a:endParaRPr lang="ru-RU" dirty="0"/>
          </a:p>
        </p:txBody>
      </p:sp>
      <p:sp>
        <p:nvSpPr>
          <p:cNvPr id="3" name="Объект 2"/>
          <p:cNvSpPr>
            <a:spLocks noGrp="1"/>
          </p:cNvSpPr>
          <p:nvPr>
            <p:ph idx="1"/>
          </p:nvPr>
        </p:nvSpPr>
        <p:spPr/>
        <p:txBody>
          <a:bodyPr/>
          <a:lstStyle/>
          <a:p>
            <a:r>
              <a:rPr lang="ru-RU" dirty="0" smtClean="0"/>
              <a:t>В борьбе с ДТП важно понимать, что большинство ДТП происходят именно из-за человека. Поэтому необходимо начать с себя и с окружающих. Первым делом нужно выучить  основные дорожные знаки. Если вы водитель, не забывайте проверять свой транспорт на наличие поломок, которые могут привести к печальному исходу. Будьте внимательны на дороге и избегайте оживлённых улиц, тогда вам удастся уберечь себя.</a:t>
            </a:r>
            <a:endParaRPr lang="ru-RU" dirty="0"/>
          </a:p>
        </p:txBody>
      </p:sp>
      <p:sp>
        <p:nvSpPr>
          <p:cNvPr id="6" name="Управляющая кнопка: домой 5">
            <a:hlinkClick r:id="rId2" action="ppaction://hlinksldjump" highlightClick="1"/>
          </p:cNvPr>
          <p:cNvSpPr/>
          <p:nvPr/>
        </p:nvSpPr>
        <p:spPr>
          <a:xfrm>
            <a:off x="8532440" y="6309320"/>
            <a:ext cx="504056" cy="504056"/>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705095109"/>
      </p:ext>
    </p:extLst>
  </p:cSld>
  <p:clrMapOvr>
    <a:masterClrMapping/>
  </p:clrMapOvr>
  <mc:AlternateContent xmlns:mc="http://schemas.openxmlformats.org/markup-compatibility/2006">
    <mc:Choice xmlns:p14="http://schemas.microsoft.com/office/powerpoint/2010/main" Requires="p14">
      <p:transition spd="slow" p14:dur="1400" advClick="0" advTm="8000">
        <p14:ripple/>
      </p:transition>
    </mc:Choice>
    <mc:Fallback>
      <p:transition spd="slow" advClick="0" advTm="8000">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Содержание</a:t>
            </a:r>
            <a:endParaRPr lang="ru-RU" dirty="0"/>
          </a:p>
        </p:txBody>
      </p:sp>
      <p:sp>
        <p:nvSpPr>
          <p:cNvPr id="3" name="Объект 2"/>
          <p:cNvSpPr>
            <a:spLocks noGrp="1"/>
          </p:cNvSpPr>
          <p:nvPr>
            <p:ph idx="1"/>
          </p:nvPr>
        </p:nvSpPr>
        <p:spPr>
          <a:xfrm>
            <a:off x="457200" y="2132856"/>
            <a:ext cx="8229600" cy="3993307"/>
          </a:xfrm>
        </p:spPr>
        <p:txBody>
          <a:bodyPr>
            <a:normAutofit/>
          </a:bodyPr>
          <a:lstStyle/>
          <a:p>
            <a:pPr marL="342900" indent="-342900">
              <a:buFont typeface="Wingdings" panose="05000000000000000000" pitchFamily="2" charset="2"/>
              <a:buChar char="v"/>
            </a:pPr>
            <a:r>
              <a:rPr lang="ru-RU" dirty="0">
                <a:hlinkClick r:id="rId2" action="ppaction://hlinksldjump"/>
              </a:rPr>
              <a:t>Понятие </a:t>
            </a:r>
            <a:r>
              <a:rPr lang="ru-RU" dirty="0" smtClean="0">
                <a:hlinkClick r:id="rId2" action="ppaction://hlinksldjump"/>
              </a:rPr>
              <a:t>ДТП</a:t>
            </a:r>
            <a:endParaRPr lang="ru-RU" dirty="0" smtClean="0"/>
          </a:p>
          <a:p>
            <a:pPr marL="342900" indent="-342900">
              <a:buFont typeface="Wingdings" panose="05000000000000000000" pitchFamily="2" charset="2"/>
              <a:buChar char="v"/>
            </a:pPr>
            <a:r>
              <a:rPr lang="ru-RU" dirty="0" smtClean="0">
                <a:hlinkClick r:id="rId3" action="ppaction://hlinksldjump"/>
              </a:rPr>
              <a:t>Причины</a:t>
            </a:r>
            <a:endParaRPr lang="ru-RU" dirty="0"/>
          </a:p>
          <a:p>
            <a:pPr marL="342900" indent="-342900">
              <a:buFont typeface="Wingdings" panose="05000000000000000000" pitchFamily="2" charset="2"/>
              <a:buChar char="v"/>
            </a:pPr>
            <a:r>
              <a:rPr lang="ru-RU" dirty="0">
                <a:hlinkClick r:id="rId4" action="ppaction://hlinksldjump"/>
              </a:rPr>
              <a:t>Последствия после ДТП</a:t>
            </a:r>
            <a:endParaRPr lang="ru-RU" dirty="0"/>
          </a:p>
          <a:p>
            <a:pPr marL="342900" indent="-342900">
              <a:buFont typeface="Wingdings" panose="05000000000000000000" pitchFamily="2" charset="2"/>
              <a:buChar char="v"/>
            </a:pPr>
            <a:r>
              <a:rPr lang="ru-RU" dirty="0" smtClean="0">
                <a:hlinkClick r:id="rId5" action="ppaction://hlinksldjump"/>
              </a:rPr>
              <a:t>Основные знаки</a:t>
            </a:r>
            <a:endParaRPr lang="ru-RU" dirty="0" smtClean="0"/>
          </a:p>
          <a:p>
            <a:pPr marL="342900" indent="-342900">
              <a:buFont typeface="Wingdings" panose="05000000000000000000" pitchFamily="2" charset="2"/>
              <a:buChar char="v"/>
            </a:pPr>
            <a:r>
              <a:rPr lang="ru-RU" dirty="0">
                <a:hlinkClick r:id="rId6" action="ppaction://hlinksldjump"/>
              </a:rPr>
              <a:t>Пути решения</a:t>
            </a:r>
            <a:endParaRPr lang="ru-RU" dirty="0"/>
          </a:p>
          <a:p>
            <a:endParaRPr lang="ru-RU" dirty="0"/>
          </a:p>
          <a:p>
            <a:endParaRPr lang="ru-RU" sz="2800" dirty="0">
              <a:solidFill>
                <a:schemeClr val="accent1">
                  <a:lumMod val="75000"/>
                </a:schemeClr>
              </a:solidFill>
              <a:latin typeface="+mn-lt"/>
            </a:endParaRPr>
          </a:p>
        </p:txBody>
      </p:sp>
      <p:pic>
        <p:nvPicPr>
          <p:cNvPr id="5122" name="Picture 2" descr="\\C5master\gallery\Коллекция рисунков\К ПДД\575092.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99992" y="3449906"/>
            <a:ext cx="4177308" cy="2695037"/>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4800834"/>
      </p:ext>
    </p:extLst>
  </p:cSld>
  <p:clrMapOvr>
    <a:masterClrMapping/>
  </p:clrMapOvr>
  <mc:AlternateContent xmlns:mc="http://schemas.openxmlformats.org/markup-compatibility/2006">
    <mc:Choice xmlns:p14="http://schemas.microsoft.com/office/powerpoint/2010/main" Requires="p14">
      <p:transition spd="slow" p14:dur="1400" advClick="0" advTm="8000">
        <p14:ripple/>
      </p:transition>
    </mc:Choice>
    <mc:Fallback>
      <p:transition spd="slow" advClick="0" advTm="8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wipe(down)">
                                      <p:cBhvr>
                                        <p:cTn id="7" dur="500"/>
                                        <p:tgtEl>
                                          <p:spTgt spid="5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Что такое ДТП</a:t>
            </a:r>
            <a:r>
              <a:rPr lang="en-US" smtClean="0"/>
              <a:t>?</a:t>
            </a:r>
            <a:endParaRPr lang="ru-RU" dirty="0"/>
          </a:p>
        </p:txBody>
      </p:sp>
      <p:sp>
        <p:nvSpPr>
          <p:cNvPr id="3" name="Объект 2"/>
          <p:cNvSpPr>
            <a:spLocks noGrp="1"/>
          </p:cNvSpPr>
          <p:nvPr>
            <p:ph idx="1"/>
          </p:nvPr>
        </p:nvSpPr>
        <p:spPr/>
        <p:txBody>
          <a:bodyPr/>
          <a:lstStyle/>
          <a:p>
            <a:r>
              <a:rPr lang="ru-RU" smtClean="0"/>
              <a:t>ДТП(дорожно-транспортное происшествие)-событие, возникшее в процессе движения по дороге транспортного средства и с его участием, при котором погибли или ранены люди, повреждены транспортные средства, сооружения, грузы либо причинён другой материальный ущерб.</a:t>
            </a:r>
            <a:endParaRPr lang="ru-RU" dirty="0"/>
          </a:p>
        </p:txBody>
      </p:sp>
      <p:pic>
        <p:nvPicPr>
          <p:cNvPr id="7" name="Picture 2" descr="\\C5master\gallery\Коллекция рисунков\К ПДД\прорпорпопр.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84168" y="3861048"/>
            <a:ext cx="1609725" cy="2847975"/>
          </a:xfrm>
          <a:prstGeom prst="rect">
            <a:avLst/>
          </a:prstGeom>
          <a:noFill/>
          <a:extLst>
            <a:ext uri="{909E8E84-426E-40DD-AFC4-6F175D3DCCD1}">
              <a14:hiddenFill xmlns:a14="http://schemas.microsoft.com/office/drawing/2010/main">
                <a:solidFill>
                  <a:srgbClr val="FFFFFF"/>
                </a:solidFill>
              </a14:hiddenFill>
            </a:ext>
          </a:extLst>
        </p:spPr>
      </p:pic>
      <p:sp>
        <p:nvSpPr>
          <p:cNvPr id="8" name="Управляющая кнопка: домой 7">
            <a:hlinkClick r:id="rId3" action="ppaction://hlinksldjump" highlightClick="1"/>
          </p:cNvPr>
          <p:cNvSpPr/>
          <p:nvPr/>
        </p:nvSpPr>
        <p:spPr>
          <a:xfrm>
            <a:off x="8532440" y="6309320"/>
            <a:ext cx="504056" cy="504056"/>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47225364"/>
      </p:ext>
    </p:extLst>
  </p:cSld>
  <p:clrMapOvr>
    <a:masterClrMapping/>
  </p:clrMapOvr>
  <mc:AlternateContent xmlns:mc="http://schemas.openxmlformats.org/markup-compatibility/2006">
    <mc:Choice xmlns:p14="http://schemas.microsoft.com/office/powerpoint/2010/main" Requires="p14">
      <p:transition spd="slow" p14:dur="1400" advClick="0" advTm="8000">
        <p14:ripple/>
      </p:transition>
    </mc:Choice>
    <mc:Fallback>
      <p:transition spd="slow" advClick="0" advTm="8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1556792"/>
          </a:xfrm>
        </p:spPr>
        <p:txBody>
          <a:bodyPr/>
          <a:lstStyle/>
          <a:p>
            <a:r>
              <a:rPr lang="ru-RU" dirty="0" smtClean="0"/>
              <a:t>Каковы последствия аварии на дороге</a:t>
            </a:r>
            <a:r>
              <a:rPr lang="en-US" dirty="0" smtClean="0"/>
              <a:t>?</a:t>
            </a:r>
            <a:endParaRPr lang="ru-RU" dirty="0"/>
          </a:p>
        </p:txBody>
      </p:sp>
      <p:sp>
        <p:nvSpPr>
          <p:cNvPr id="3" name="Объект 2"/>
          <p:cNvSpPr>
            <a:spLocks noGrp="1"/>
          </p:cNvSpPr>
          <p:nvPr>
            <p:ph idx="1"/>
          </p:nvPr>
        </p:nvSpPr>
        <p:spPr/>
        <p:txBody>
          <a:bodyPr/>
          <a:lstStyle/>
          <a:p>
            <a:r>
              <a:rPr lang="ru-RU" dirty="0" smtClean="0"/>
              <a:t>ДТП на дороге может повлечь за собой крайне тяжёлые последствия, такие как:</a:t>
            </a:r>
          </a:p>
          <a:p>
            <a:pPr marL="342900" indent="-342900">
              <a:buFont typeface="Wingdings" panose="05000000000000000000" pitchFamily="2" charset="2"/>
              <a:buChar char="v"/>
            </a:pPr>
            <a:r>
              <a:rPr lang="ru-RU" dirty="0" smtClean="0"/>
              <a:t>Жертвы среди людей;</a:t>
            </a:r>
          </a:p>
          <a:p>
            <a:pPr marL="342900" indent="-342900">
              <a:buFont typeface="Wingdings" panose="05000000000000000000" pitchFamily="2" charset="2"/>
              <a:buChar char="v"/>
            </a:pPr>
            <a:r>
              <a:rPr lang="ru-RU" dirty="0" smtClean="0"/>
              <a:t>Разрушения сооружений;</a:t>
            </a:r>
          </a:p>
          <a:p>
            <a:pPr marL="342900" indent="-342900">
              <a:buFont typeface="Wingdings" panose="05000000000000000000" pitchFamily="2" charset="2"/>
              <a:buChar char="v"/>
            </a:pPr>
            <a:r>
              <a:rPr lang="ru-RU" dirty="0" smtClean="0"/>
              <a:t>Материальный ущерб;</a:t>
            </a:r>
          </a:p>
          <a:p>
            <a:pPr marL="342900" indent="-342900">
              <a:buFont typeface="Wingdings" panose="05000000000000000000" pitchFamily="2" charset="2"/>
              <a:buChar char="v"/>
            </a:pPr>
            <a:r>
              <a:rPr lang="ru-RU" dirty="0" smtClean="0"/>
              <a:t>Затруднение движения на дороге (что также может повлечь аварию).</a:t>
            </a:r>
          </a:p>
          <a:p>
            <a:endParaRPr lang="ru-RU" dirty="0" smtClean="0"/>
          </a:p>
          <a:p>
            <a:endParaRPr lang="ru-RU" dirty="0"/>
          </a:p>
        </p:txBody>
      </p:sp>
      <p:sp>
        <p:nvSpPr>
          <p:cNvPr id="6" name="Управляющая кнопка: домой 5">
            <a:hlinkClick r:id="rId2" action="ppaction://hlinksldjump" highlightClick="1"/>
          </p:cNvPr>
          <p:cNvSpPr/>
          <p:nvPr/>
        </p:nvSpPr>
        <p:spPr>
          <a:xfrm>
            <a:off x="8532440" y="6309320"/>
            <a:ext cx="504056" cy="504056"/>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935005470"/>
      </p:ext>
    </p:extLst>
  </p:cSld>
  <p:clrMapOvr>
    <a:masterClrMapping/>
  </p:clrMapOvr>
  <mc:AlternateContent xmlns:mc="http://schemas.openxmlformats.org/markup-compatibility/2006">
    <mc:Choice xmlns:p14="http://schemas.microsoft.com/office/powerpoint/2010/main" Requires="p14">
      <p:transition spd="slow" p14:dur="1400" advClick="0" advTm="8000">
        <p14:ripple/>
      </p:transition>
    </mc:Choice>
    <mc:Fallback>
      <p:transition spd="slow" advClick="0" advTm="8000">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Причины происшествий</a:t>
            </a:r>
            <a:endParaRPr lang="ru-RU" dirty="0"/>
          </a:p>
        </p:txBody>
      </p:sp>
      <p:sp>
        <p:nvSpPr>
          <p:cNvPr id="3" name="Объект 2"/>
          <p:cNvSpPr>
            <a:spLocks noGrp="1"/>
          </p:cNvSpPr>
          <p:nvPr>
            <p:ph idx="1"/>
          </p:nvPr>
        </p:nvSpPr>
        <p:spPr/>
        <p:txBody>
          <a:bodyPr/>
          <a:lstStyle/>
          <a:p>
            <a:pPr marL="0" indent="712788">
              <a:buNone/>
            </a:pPr>
            <a:r>
              <a:rPr lang="ru-RU" dirty="0" smtClean="0"/>
              <a:t>Можно выделить список причин ДТП:</a:t>
            </a:r>
          </a:p>
          <a:p>
            <a:pPr marL="342900" indent="-342900">
              <a:buFont typeface="Wingdings" panose="05000000000000000000" pitchFamily="2" charset="2"/>
              <a:buChar char="v"/>
            </a:pPr>
            <a:r>
              <a:rPr lang="ru-RU" dirty="0" smtClean="0"/>
              <a:t>Невнимательность (водителя и</a:t>
            </a:r>
            <a:r>
              <a:rPr lang="en-US" dirty="0" smtClean="0"/>
              <a:t>/</a:t>
            </a:r>
            <a:r>
              <a:rPr lang="ru-RU" dirty="0" smtClean="0"/>
              <a:t>или пешехода);</a:t>
            </a:r>
          </a:p>
          <a:p>
            <a:pPr marL="342900" indent="-342900">
              <a:buFont typeface="Wingdings" panose="05000000000000000000" pitchFamily="2" charset="2"/>
              <a:buChar char="v"/>
            </a:pPr>
            <a:r>
              <a:rPr lang="ru-RU" dirty="0" smtClean="0"/>
              <a:t>Погодные условия;</a:t>
            </a:r>
          </a:p>
          <a:p>
            <a:pPr marL="342900" indent="-342900">
              <a:buFont typeface="Wingdings" panose="05000000000000000000" pitchFamily="2" charset="2"/>
              <a:buChar char="v"/>
            </a:pPr>
            <a:r>
              <a:rPr lang="ru-RU" dirty="0" smtClean="0"/>
              <a:t>Неисправность транспорта;</a:t>
            </a:r>
          </a:p>
          <a:p>
            <a:pPr marL="342900" indent="-342900">
              <a:buFont typeface="Wingdings" panose="05000000000000000000" pitchFamily="2" charset="2"/>
              <a:buChar char="v"/>
            </a:pPr>
            <a:r>
              <a:rPr lang="ru-RU" dirty="0" smtClean="0"/>
              <a:t>Локальные условия (пробка или дорожные работы);</a:t>
            </a:r>
          </a:p>
          <a:p>
            <a:pPr marL="342900" indent="-342900">
              <a:buFont typeface="Wingdings" panose="05000000000000000000" pitchFamily="2" charset="2"/>
              <a:buChar char="v"/>
            </a:pPr>
            <a:r>
              <a:rPr lang="ru-RU" dirty="0" smtClean="0"/>
              <a:t>Незнание дорожных правил.</a:t>
            </a:r>
            <a:endParaRPr lang="ru-RU" dirty="0"/>
          </a:p>
        </p:txBody>
      </p:sp>
      <p:pic>
        <p:nvPicPr>
          <p:cNvPr id="3074" name="Picture 2" descr="\\C5master\gallery\Коллекция рисунков\К ПДД\прорпр.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6136" y="4221087"/>
            <a:ext cx="1895475" cy="2409825"/>
          </a:xfrm>
          <a:prstGeom prst="rect">
            <a:avLst/>
          </a:prstGeom>
          <a:noFill/>
          <a:extLst>
            <a:ext uri="{909E8E84-426E-40DD-AFC4-6F175D3DCCD1}">
              <a14:hiddenFill xmlns:a14="http://schemas.microsoft.com/office/drawing/2010/main">
                <a:solidFill>
                  <a:srgbClr val="FFFFFF"/>
                </a:solidFill>
              </a14:hiddenFill>
            </a:ext>
          </a:extLst>
        </p:spPr>
      </p:pic>
      <p:sp>
        <p:nvSpPr>
          <p:cNvPr id="5" name="Управляющая кнопка: домой 4">
            <a:hlinkClick r:id="rId3" action="ppaction://hlinksldjump" highlightClick="1"/>
          </p:cNvPr>
          <p:cNvSpPr/>
          <p:nvPr/>
        </p:nvSpPr>
        <p:spPr>
          <a:xfrm>
            <a:off x="8532440" y="6309320"/>
            <a:ext cx="504056" cy="504056"/>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8841230"/>
      </p:ext>
    </p:extLst>
  </p:cSld>
  <p:clrMapOvr>
    <a:masterClrMapping/>
  </p:clrMapOvr>
  <mc:AlternateContent xmlns:mc="http://schemas.openxmlformats.org/markup-compatibility/2006">
    <mc:Choice xmlns:p14="http://schemas.microsoft.com/office/powerpoint/2010/main" Requires="p14">
      <p:transition spd="slow" p14:dur="1400" advClick="0" advTm="8000">
        <p14:ripple/>
      </p:transition>
    </mc:Choice>
    <mc:Fallback>
      <p:transition spd="slow" advClick="0" advTm="8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wipe(down)">
                                      <p:cBhvr>
                                        <p:cTn id="7"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1556792"/>
          </a:xfrm>
        </p:spPr>
        <p:txBody>
          <a:bodyPr/>
          <a:lstStyle/>
          <a:p>
            <a:r>
              <a:rPr lang="ru-RU" dirty="0" smtClean="0"/>
              <a:t>Основные дорожные знаки:</a:t>
            </a:r>
            <a:endParaRPr lang="ru-RU" dirty="0"/>
          </a:p>
        </p:txBody>
      </p:sp>
      <p:sp>
        <p:nvSpPr>
          <p:cNvPr id="3" name="Объект 2"/>
          <p:cNvSpPr>
            <a:spLocks noGrp="1"/>
          </p:cNvSpPr>
          <p:nvPr>
            <p:ph idx="1"/>
          </p:nvPr>
        </p:nvSpPr>
        <p:spPr>
          <a:xfrm>
            <a:off x="457200" y="1988840"/>
            <a:ext cx="8229600" cy="4137323"/>
          </a:xfrm>
        </p:spPr>
        <p:txBody>
          <a:bodyPr/>
          <a:lstStyle/>
          <a:p>
            <a:pPr marL="342900" indent="-342900">
              <a:buFont typeface="Wingdings" panose="05000000000000000000" pitchFamily="2" charset="2"/>
              <a:buChar char="v"/>
            </a:pPr>
            <a:r>
              <a:rPr lang="ru-RU" dirty="0"/>
              <a:t>ПЕШЕХОДНЫЙ ПЕРЕХОД </a:t>
            </a:r>
            <a:endParaRPr lang="ru-RU" dirty="0" smtClean="0"/>
          </a:p>
          <a:p>
            <a:pPr marL="342900" indent="-342900">
              <a:buFont typeface="Wingdings" panose="05000000000000000000" pitchFamily="2" charset="2"/>
              <a:buChar char="v"/>
            </a:pPr>
            <a:r>
              <a:rPr lang="ru-RU" dirty="0"/>
              <a:t>ОСТОРОЖНО, ДЕТИ! </a:t>
            </a:r>
            <a:endParaRPr lang="ru-RU" dirty="0" smtClean="0"/>
          </a:p>
          <a:p>
            <a:pPr marL="342900" indent="-342900">
              <a:buFont typeface="Wingdings" panose="05000000000000000000" pitchFamily="2" charset="2"/>
              <a:buChar char="v"/>
            </a:pPr>
            <a:r>
              <a:rPr lang="ru-RU" dirty="0"/>
              <a:t>ДВИЖЕНИЕ НА ВЕЛОСИПЕДАХ ЗАПРЕЩЕНО </a:t>
            </a:r>
            <a:endParaRPr lang="ru-RU" dirty="0" smtClean="0"/>
          </a:p>
          <a:p>
            <a:pPr marL="342900" indent="-342900">
              <a:buFont typeface="Wingdings" panose="05000000000000000000" pitchFamily="2" charset="2"/>
              <a:buChar char="v"/>
            </a:pPr>
            <a:r>
              <a:rPr lang="ru-RU" dirty="0"/>
              <a:t>ДВИЖЕНИЕ ПЕШЕХОДОВ </a:t>
            </a:r>
            <a:r>
              <a:rPr lang="ru-RU" dirty="0" smtClean="0"/>
              <a:t>ЗАПРЕЩЕНО</a:t>
            </a:r>
          </a:p>
          <a:p>
            <a:pPr marL="342900" indent="-342900">
              <a:buFont typeface="Wingdings" panose="05000000000000000000" pitchFamily="2" charset="2"/>
              <a:buChar char="v"/>
            </a:pPr>
            <a:r>
              <a:rPr lang="ru-RU" dirty="0"/>
              <a:t>ДОРОЖНЫЕ РАБОТЫ </a:t>
            </a:r>
            <a:endParaRPr lang="ru-RU" dirty="0" smtClean="0"/>
          </a:p>
          <a:p>
            <a:pPr marL="342900" indent="-342900">
              <a:buFont typeface="Wingdings" panose="05000000000000000000" pitchFamily="2" charset="2"/>
              <a:buChar char="v"/>
            </a:pPr>
            <a:r>
              <a:rPr lang="ru-RU" dirty="0"/>
              <a:t>ОСТАНОВКА ТРАНСПОРТА </a:t>
            </a:r>
            <a:endParaRPr lang="ru-RU" dirty="0" smtClean="0"/>
          </a:p>
          <a:p>
            <a:pPr marL="342900" indent="-342900">
              <a:buFont typeface="Wingdings" panose="05000000000000000000" pitchFamily="2" charset="2"/>
              <a:buChar char="v"/>
            </a:pPr>
            <a:r>
              <a:rPr lang="ru-RU" dirty="0"/>
              <a:t>ПЕШЕХОДНАЯ ЗОНА </a:t>
            </a:r>
          </a:p>
        </p:txBody>
      </p:sp>
      <p:pic>
        <p:nvPicPr>
          <p:cNvPr id="4099" name="Picture 3" descr="\\C5master\gallery\Коллекция рисунков\К ПДД\0nor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64088" y="3933056"/>
            <a:ext cx="3159711" cy="1612097"/>
          </a:xfrm>
          <a:prstGeom prst="rect">
            <a:avLst/>
          </a:prstGeom>
          <a:noFill/>
          <a:extLst>
            <a:ext uri="{909E8E84-426E-40DD-AFC4-6F175D3DCCD1}">
              <a14:hiddenFill xmlns:a14="http://schemas.microsoft.com/office/drawing/2010/main">
                <a:solidFill>
                  <a:srgbClr val="FFFFFF"/>
                </a:solidFill>
              </a14:hiddenFill>
            </a:ext>
          </a:extLst>
        </p:spPr>
      </p:pic>
      <p:sp>
        <p:nvSpPr>
          <p:cNvPr id="6" name="Управляющая кнопка: домой 5">
            <a:hlinkClick r:id="rId3" action="ppaction://hlinksldjump" highlightClick="1"/>
          </p:cNvPr>
          <p:cNvSpPr/>
          <p:nvPr/>
        </p:nvSpPr>
        <p:spPr>
          <a:xfrm>
            <a:off x="8532440" y="6309320"/>
            <a:ext cx="504056" cy="504056"/>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543532240"/>
      </p:ext>
    </p:extLst>
  </p:cSld>
  <p:clrMapOvr>
    <a:masterClrMapping/>
  </p:clrMapOvr>
  <mc:AlternateContent xmlns:mc="http://schemas.openxmlformats.org/markup-compatibility/2006">
    <mc:Choice xmlns:p14="http://schemas.microsoft.com/office/powerpoint/2010/main" Requires="p14">
      <p:transition spd="slow" p14:dur="1400" advClick="0" advTm="8000">
        <p14:ripple/>
      </p:transition>
    </mc:Choice>
    <mc:Fallback>
      <p:transition spd="slow" advClick="0" advTm="8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4099"/>
                                        </p:tgtEl>
                                        <p:attrNameLst>
                                          <p:attrName>style.visibility</p:attrName>
                                        </p:attrNameLst>
                                      </p:cBhvr>
                                      <p:to>
                                        <p:strVal val="visible"/>
                                      </p:to>
                                    </p:set>
                                    <p:animEffect transition="in" filter="wipe(down)">
                                      <p:cBhvr>
                                        <p:cTn id="7" dur="500"/>
                                        <p:tgtEl>
                                          <p:spTgt spid="40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6512" y="-763488"/>
            <a:ext cx="9227368" cy="1600200"/>
          </a:xfrm>
        </p:spPr>
        <p:txBody>
          <a:bodyPr/>
          <a:lstStyle/>
          <a:p>
            <a:r>
              <a:rPr lang="ru-RU" smtClean="0"/>
              <a:t>ПЕШЕХОДНЫЙ ПЕРЕХОД </a:t>
            </a:r>
            <a:endParaRPr lang="ru-RU" dirty="0"/>
          </a:p>
        </p:txBody>
      </p:sp>
      <p:pic>
        <p:nvPicPr>
          <p:cNvPr id="4" name="Объект 3" descr="Пешеходный переход знак"/>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861949" y="764704"/>
            <a:ext cx="3312598" cy="3312598"/>
          </a:xfrm>
          <a:prstGeom prst="rect">
            <a:avLst/>
          </a:prstGeom>
          <a:noFill/>
          <a:ln>
            <a:noFill/>
          </a:ln>
        </p:spPr>
      </p:pic>
      <p:sp>
        <p:nvSpPr>
          <p:cNvPr id="7" name="Прямоугольник 6"/>
          <p:cNvSpPr/>
          <p:nvPr/>
        </p:nvSpPr>
        <p:spPr>
          <a:xfrm>
            <a:off x="251520" y="4149080"/>
            <a:ext cx="8640960" cy="1938992"/>
          </a:xfrm>
          <a:prstGeom prst="rect">
            <a:avLst/>
          </a:prstGeom>
        </p:spPr>
        <p:txBody>
          <a:bodyPr wrap="square">
            <a:spAutoFit/>
          </a:bodyPr>
          <a:lstStyle/>
          <a:p>
            <a:pPr indent="354013" algn="just">
              <a:spcBef>
                <a:spcPct val="20000"/>
              </a:spcBef>
            </a:pPr>
            <a:r>
              <a:rPr lang="ru-RU" sz="2400" dirty="0">
                <a:solidFill>
                  <a:schemeClr val="tx1">
                    <a:lumMod val="50000"/>
                    <a:lumOff val="50000"/>
                  </a:schemeClr>
                </a:solidFill>
                <a:latin typeface="+mj-lt"/>
              </a:rPr>
              <a:t>Это, пожалуй, самый главный знак для юного пешехода. Он показывает, что Ты можешь перейти из одной части улицы на другую. Однако помни, что переходить улицу нужно только тогда, когда на светофоре для пешеходов горит зеленый свет</a:t>
            </a:r>
            <a:r>
              <a:rPr lang="ru-RU" sz="2400" dirty="0">
                <a:solidFill>
                  <a:schemeClr val="tx1">
                    <a:lumMod val="50000"/>
                    <a:lumOff val="50000"/>
                  </a:schemeClr>
                </a:solidFill>
                <a:latin typeface="+mj-lt"/>
              </a:rPr>
              <a:t>.</a:t>
            </a:r>
            <a:endParaRPr lang="ru-RU" sz="2400" dirty="0">
              <a:solidFill>
                <a:schemeClr val="tx1">
                  <a:lumMod val="50000"/>
                  <a:lumOff val="50000"/>
                </a:schemeClr>
              </a:solidFill>
              <a:latin typeface="+mj-lt"/>
            </a:endParaRPr>
          </a:p>
        </p:txBody>
      </p:sp>
      <p:sp>
        <p:nvSpPr>
          <p:cNvPr id="14" name="Управляющая кнопка: домой 13">
            <a:hlinkClick r:id="rId3" action="ppaction://hlinksldjump" highlightClick="1"/>
          </p:cNvPr>
          <p:cNvSpPr/>
          <p:nvPr/>
        </p:nvSpPr>
        <p:spPr>
          <a:xfrm>
            <a:off x="8532440" y="6309320"/>
            <a:ext cx="504056" cy="504056"/>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635316261"/>
      </p:ext>
    </p:extLst>
  </p:cSld>
  <p:clrMapOvr>
    <a:masterClrMapping/>
  </p:clrMapOvr>
  <mc:AlternateContent xmlns:mc="http://schemas.openxmlformats.org/markup-compatibility/2006">
    <mc:Choice xmlns:p14="http://schemas.microsoft.com/office/powerpoint/2010/main" Requires="p14">
      <p:transition spd="slow" p14:dur="1400" advClick="0" advTm="8000">
        <p14:ripple/>
      </p:transition>
    </mc:Choice>
    <mc:Fallback>
      <p:transition spd="slow" advClick="0" advTm="8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descr="Осторожно, дети! знак"/>
          <p:cNvPicPr/>
          <p:nvPr/>
        </p:nvPicPr>
        <p:blipFill>
          <a:blip r:embed="rId2">
            <a:extLst>
              <a:ext uri="{28A0092B-C50C-407E-A947-70E740481C1C}">
                <a14:useLocalDpi xmlns:a14="http://schemas.microsoft.com/office/drawing/2010/main" val="0"/>
              </a:ext>
            </a:extLst>
          </a:blip>
          <a:srcRect/>
          <a:stretch>
            <a:fillRect/>
          </a:stretch>
        </p:blipFill>
        <p:spPr bwMode="auto">
          <a:xfrm>
            <a:off x="2987823" y="879201"/>
            <a:ext cx="3265281" cy="2892107"/>
          </a:xfrm>
          <a:prstGeom prst="rect">
            <a:avLst/>
          </a:prstGeom>
          <a:noFill/>
          <a:ln>
            <a:noFill/>
          </a:ln>
        </p:spPr>
      </p:pic>
      <p:sp>
        <p:nvSpPr>
          <p:cNvPr id="2" name="Заголовок 1"/>
          <p:cNvSpPr>
            <a:spLocks noGrp="1"/>
          </p:cNvSpPr>
          <p:nvPr>
            <p:ph type="title"/>
          </p:nvPr>
        </p:nvSpPr>
        <p:spPr>
          <a:xfrm>
            <a:off x="457200" y="-1107504"/>
            <a:ext cx="8229600" cy="2736304"/>
          </a:xfrm>
        </p:spPr>
        <p:txBody>
          <a:bodyPr/>
          <a:lstStyle/>
          <a:p>
            <a:r>
              <a:rPr lang="ru-RU" dirty="0"/>
              <a:t>ОСТОРОЖНО, ДЕТИ! </a:t>
            </a:r>
            <a:br>
              <a:rPr lang="ru-RU" dirty="0"/>
            </a:br>
            <a:endParaRPr lang="ru-RU" dirty="0"/>
          </a:p>
        </p:txBody>
      </p:sp>
      <p:sp>
        <p:nvSpPr>
          <p:cNvPr id="3" name="Объект 2"/>
          <p:cNvSpPr>
            <a:spLocks noGrp="1"/>
          </p:cNvSpPr>
          <p:nvPr>
            <p:ph idx="1"/>
          </p:nvPr>
        </p:nvSpPr>
        <p:spPr>
          <a:xfrm>
            <a:off x="251520" y="4221088"/>
            <a:ext cx="8712968" cy="2232248"/>
          </a:xfrm>
        </p:spPr>
        <p:txBody>
          <a:bodyPr>
            <a:normAutofit/>
          </a:bodyPr>
          <a:lstStyle/>
          <a:p>
            <a:pPr indent="355600" algn="just">
              <a:buNone/>
            </a:pPr>
            <a:r>
              <a:rPr lang="ru-RU" dirty="0"/>
              <a:t>Этот знак подсказывает водителю, что на дорогу могут выбежать дети, поэтому ехать на большой скорости запрещено. Обычно такой </a:t>
            </a:r>
            <a:r>
              <a:rPr lang="ru-RU" dirty="0"/>
              <a:t>знак</a:t>
            </a:r>
            <a:r>
              <a:rPr lang="ru-RU" dirty="0"/>
              <a:t> Ты можешь увидеть возле школы, садика или детской площадки.</a:t>
            </a:r>
          </a:p>
        </p:txBody>
      </p:sp>
      <p:sp>
        <p:nvSpPr>
          <p:cNvPr id="7" name="Управляющая кнопка: домой 6">
            <a:hlinkClick r:id="rId3" action="ppaction://hlinksldjump" highlightClick="1"/>
          </p:cNvPr>
          <p:cNvSpPr/>
          <p:nvPr/>
        </p:nvSpPr>
        <p:spPr>
          <a:xfrm>
            <a:off x="8532440" y="6309320"/>
            <a:ext cx="504056" cy="504056"/>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439588053"/>
      </p:ext>
    </p:extLst>
  </p:cSld>
  <p:clrMapOvr>
    <a:masterClrMapping/>
  </p:clrMapOvr>
  <mc:AlternateContent xmlns:mc="http://schemas.openxmlformats.org/markup-compatibility/2006">
    <mc:Choice xmlns:p14="http://schemas.microsoft.com/office/powerpoint/2010/main" Requires="p14">
      <p:transition spd="slow" p14:dur="1400" advClick="0" advTm="8000">
        <p14:ripple/>
      </p:transition>
    </mc:Choice>
    <mc:Fallback>
      <p:transition spd="slow" advClick="0" advTm="8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16632"/>
            <a:ext cx="9036496" cy="1512168"/>
          </a:xfrm>
        </p:spPr>
        <p:txBody>
          <a:bodyPr/>
          <a:lstStyle/>
          <a:p>
            <a:r>
              <a:rPr lang="ru-RU" sz="4400" dirty="0" smtClean="0"/>
              <a:t>ДВИЖЕНИЕ НА ВЕЛОСИПЕДАХ ЗАПРЕЩЕНО </a:t>
            </a:r>
            <a:endParaRPr lang="ru-RU" sz="4400" dirty="0"/>
          </a:p>
        </p:txBody>
      </p:sp>
      <p:sp>
        <p:nvSpPr>
          <p:cNvPr id="3" name="Объект 2"/>
          <p:cNvSpPr>
            <a:spLocks noGrp="1"/>
          </p:cNvSpPr>
          <p:nvPr>
            <p:ph idx="1"/>
          </p:nvPr>
        </p:nvSpPr>
        <p:spPr>
          <a:xfrm>
            <a:off x="457200" y="5085184"/>
            <a:ext cx="8229600" cy="1368152"/>
          </a:xfrm>
        </p:spPr>
        <p:txBody>
          <a:bodyPr>
            <a:normAutofit/>
          </a:bodyPr>
          <a:lstStyle/>
          <a:p>
            <a:r>
              <a:rPr lang="ru-RU" smtClean="0"/>
              <a:t>Если Ты увидишь на дороге этот знак, слезь с велосипеда (скутера, мопеда) и кати его до необходимого места. </a:t>
            </a:r>
            <a:endParaRPr lang="ru-RU" dirty="0"/>
          </a:p>
        </p:txBody>
      </p:sp>
      <p:pic>
        <p:nvPicPr>
          <p:cNvPr id="5" name="Рисунок 4" descr="Движение на велосипедах запрещено знак"/>
          <p:cNvPicPr/>
          <p:nvPr/>
        </p:nvPicPr>
        <p:blipFill>
          <a:blip r:embed="rId2">
            <a:extLst>
              <a:ext uri="{28A0092B-C50C-407E-A947-70E740481C1C}">
                <a14:useLocalDpi xmlns:a14="http://schemas.microsoft.com/office/drawing/2010/main" val="0"/>
              </a:ext>
            </a:extLst>
          </a:blip>
          <a:srcRect/>
          <a:stretch>
            <a:fillRect/>
          </a:stretch>
        </p:blipFill>
        <p:spPr bwMode="auto">
          <a:xfrm>
            <a:off x="2975183" y="1844824"/>
            <a:ext cx="3168352" cy="3168352"/>
          </a:xfrm>
          <a:prstGeom prst="rect">
            <a:avLst/>
          </a:prstGeom>
          <a:noFill/>
          <a:ln>
            <a:noFill/>
          </a:ln>
        </p:spPr>
      </p:pic>
      <p:sp>
        <p:nvSpPr>
          <p:cNvPr id="8" name="Управляющая кнопка: домой 7">
            <a:hlinkClick r:id="rId3" action="ppaction://hlinksldjump" highlightClick="1"/>
          </p:cNvPr>
          <p:cNvSpPr/>
          <p:nvPr/>
        </p:nvSpPr>
        <p:spPr>
          <a:xfrm>
            <a:off x="8532440" y="6309320"/>
            <a:ext cx="504056" cy="504056"/>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803757980"/>
      </p:ext>
    </p:extLst>
  </p:cSld>
  <p:clrMapOvr>
    <a:masterClrMapping/>
  </p:clrMapOvr>
  <mc:AlternateContent xmlns:mc="http://schemas.openxmlformats.org/markup-compatibility/2006">
    <mc:Choice xmlns:p14="http://schemas.microsoft.com/office/powerpoint/2010/main" Requires="p14">
      <p:transition spd="slow" p14:dur="1400" advClick="0" advTm="8000">
        <p14:ripple/>
      </p:transition>
    </mc:Choice>
    <mc:Fallback>
      <p:transition spd="slow" advClick="0" advTm="8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сполнительная">
  <a:themeElements>
    <a:clrScheme name="Исполнительная">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Исполнительная">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Исполнитель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103</TotalTime>
  <Words>458</Words>
  <Application>Microsoft Office PowerPoint</Application>
  <PresentationFormat>Экран (4:3)</PresentationFormat>
  <Paragraphs>49</Paragraphs>
  <Slides>14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Исполнительная</vt:lpstr>
      <vt:lpstr>Я против ДТП!</vt:lpstr>
      <vt:lpstr>Содержание</vt:lpstr>
      <vt:lpstr>Что такое ДТП?</vt:lpstr>
      <vt:lpstr>Каковы последствия аварии на дороге?</vt:lpstr>
      <vt:lpstr>Причины происшествий</vt:lpstr>
      <vt:lpstr>Основные дорожные знаки:</vt:lpstr>
      <vt:lpstr>ПЕШЕХОДНЫЙ ПЕРЕХОД </vt:lpstr>
      <vt:lpstr>ОСТОРОЖНО, ДЕТИ!  </vt:lpstr>
      <vt:lpstr>ДВИЖЕНИЕ НА ВЕЛОСИПЕДАХ ЗАПРЕЩЕНО </vt:lpstr>
      <vt:lpstr>ДВИЖЕНИЕ ПЕШЕХОДОВ ЗАПРЕЩЕНО </vt:lpstr>
      <vt:lpstr>ДОРОЖНЫЕ РАБОТЫ </vt:lpstr>
      <vt:lpstr>ОСТАНОВКА ТРАНСПОРТА  </vt:lpstr>
      <vt:lpstr>ПЕШЕХОДНАЯ ЗОНА  </vt:lpstr>
      <vt:lpstr>Как с этим бороться?</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Я против ДТП!</dc:title>
  <dc:creator>Евгений Свиридов</dc:creator>
  <cp:lastModifiedBy>Евгений Свиридов</cp:lastModifiedBy>
  <cp:revision>10</cp:revision>
  <dcterms:created xsi:type="dcterms:W3CDTF">2017-03-29T03:39:59Z</dcterms:created>
  <dcterms:modified xsi:type="dcterms:W3CDTF">2017-03-29T05:23:38Z</dcterms:modified>
</cp:coreProperties>
</file>