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65" r:id="rId3"/>
    <p:sldId id="266" r:id="rId4"/>
    <p:sldId id="267" r:id="rId5"/>
    <p:sldId id="271" r:id="rId6"/>
    <p:sldId id="272" r:id="rId7"/>
    <p:sldId id="273" r:id="rId8"/>
    <p:sldId id="268" r:id="rId9"/>
    <p:sldId id="269" r:id="rId10"/>
    <p:sldId id="270" r:id="rId11"/>
    <p:sldId id="275" r:id="rId12"/>
    <p:sldId id="276" r:id="rId13"/>
    <p:sldId id="281" r:id="rId14"/>
    <p:sldId id="283" r:id="rId15"/>
    <p:sldId id="284" r:id="rId16"/>
    <p:sldId id="28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10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7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67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0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9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2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0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3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5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51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2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80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kp.by/go/http:/autismschool.by/skachat-kommunikator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ria.ru/spravka/20120402/614653488.html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E08ED-FF3B-4978-AFDE-9137D9EE2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5" y="1122363"/>
            <a:ext cx="6707082" cy="238431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2 апреля - Всемирный день распространения информации о проблеме аутизма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025C25-DCF1-4317-9F17-A442C9894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7175" y="4037121"/>
            <a:ext cx="8791575" cy="1270000"/>
          </a:xfrm>
        </p:spPr>
        <p:txBody>
          <a:bodyPr/>
          <a:lstStyle/>
          <a:p>
            <a:endParaRPr lang="ru-RU" dirty="0"/>
          </a:p>
          <a:p>
            <a:pPr algn="ctr"/>
            <a:r>
              <a:rPr lang="ru-RU" b="1" dirty="0"/>
              <a:t>МБОУ Лицей г. Азова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E66C79-8348-403E-A6FD-D5A0C6A20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507" y="1550879"/>
            <a:ext cx="3406022" cy="19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7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Как взаимодействовать с детьми с РАС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421" y="839349"/>
            <a:ext cx="4135967" cy="547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4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274636"/>
            <a:ext cx="8363272" cy="91968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Как взаимодействовать с детьми с РАС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4" y="1819468"/>
            <a:ext cx="4926564" cy="4460033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Все чаще используются </a:t>
            </a:r>
            <a:r>
              <a:rPr lang="ru-RU" sz="2400" u="sng" dirty="0"/>
              <a:t>высокотехнологичные устройства</a:t>
            </a:r>
            <a:r>
              <a:rPr lang="ru-RU" sz="2400" dirty="0"/>
              <a:t>  — специальные коммуникаторы, программное обеспечение для планшетов или компьютеров.</a:t>
            </a:r>
          </a:p>
          <a:p>
            <a:r>
              <a:rPr lang="ru-RU" sz="2400" dirty="0"/>
              <a:t> Ребенок слышит фразу, которую набирает на экране; партнеру по коммуникации проще реагировать на его коммуникативные попытки.</a:t>
            </a:r>
          </a:p>
          <a:p>
            <a:r>
              <a:rPr lang="ru-RU" sz="2400" dirty="0"/>
              <a:t>Сейчас для детей и взрослых с аутизмом появилось специальное мобильное приложение </a:t>
            </a:r>
            <a:r>
              <a:rPr lang="ru-RU" sz="2400" dirty="0">
                <a:hlinkClick r:id="rId2"/>
              </a:rPr>
              <a:t>«Коммуникатор ДАР»</a:t>
            </a:r>
            <a:r>
              <a:rPr lang="ru-RU" sz="2400" dirty="0"/>
              <a:t>. 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E1813F-E93E-4C83-B8A9-8081A35A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8"/>
          <a:stretch/>
        </p:blipFill>
        <p:spPr>
          <a:xfrm>
            <a:off x="5626358" y="1746765"/>
            <a:ext cx="6253561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2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433" y="274637"/>
            <a:ext cx="6251509" cy="66775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Как взаимодействовать с детьми с РАС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240971"/>
            <a:ext cx="3673558" cy="50385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Социальные истории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53" y="181917"/>
            <a:ext cx="4652399" cy="60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A766B-0AB7-4737-8CD4-BDECFE469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81" y="1668994"/>
            <a:ext cx="6705435" cy="45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7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260647"/>
            <a:ext cx="8568952" cy="1372210"/>
          </a:xfrm>
        </p:spPr>
        <p:txBody>
          <a:bodyPr>
            <a:noAutofit/>
          </a:bodyPr>
          <a:lstStyle/>
          <a:p>
            <a:pPr algn="ctr"/>
            <a:br>
              <a:rPr lang="ru-RU" sz="3200" dirty="0"/>
            </a:br>
            <a:r>
              <a:rPr lang="ru-RU" sz="3200" b="1" dirty="0">
                <a:solidFill>
                  <a:srgbClr val="7030A0"/>
                </a:solidFill>
              </a:rPr>
              <a:t>Возможности получения образования </a:t>
            </a:r>
            <a:br>
              <a:rPr lang="ru-RU" sz="3200" b="1" dirty="0">
                <a:solidFill>
                  <a:srgbClr val="7030A0"/>
                </a:solidFill>
              </a:rPr>
            </a:br>
            <a:r>
              <a:rPr lang="ru-RU" sz="3200" b="1" dirty="0">
                <a:solidFill>
                  <a:srgbClr val="7030A0"/>
                </a:solidFill>
              </a:rPr>
              <a:t>детьми с РАС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5" y="1968760"/>
            <a:ext cx="9006611" cy="2220686"/>
          </a:xfrm>
        </p:spPr>
        <p:txBody>
          <a:bodyPr>
            <a:normAutofit/>
          </a:bodyPr>
          <a:lstStyle/>
          <a:p>
            <a:pPr lvl="1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инклюзивный класс</a:t>
            </a:r>
          </a:p>
          <a:p>
            <a:pPr lvl="1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ресурсный класс</a:t>
            </a:r>
          </a:p>
          <a:p>
            <a:pPr lvl="1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коррекционные классы для детей с РАС</a:t>
            </a:r>
          </a:p>
          <a:p>
            <a:pPr lvl="1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коррекционные классы для детей, имеющих различные ОВЗ</a:t>
            </a:r>
          </a:p>
          <a:p>
            <a:pPr lvl="1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надомное обучение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4FDB1E-212A-49EC-B3C2-C3D1B58B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010" y="3601999"/>
            <a:ext cx="377984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5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6745F-F74C-4BF9-A05B-0A3B69D0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94328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Рекомендации по общению с детьми с РАС: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32F95E-2B1F-4A8A-84BD-DFC75C2C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407365" cy="431247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ru-RU" sz="2600" dirty="0"/>
              <a:t>При аутизме человек выглядит обычно, но его мозг работает не так, как у остальных. Ему сложнее говорить, понимать услышанное от других людей, общаться и заводить друзей.</a:t>
            </a:r>
          </a:p>
          <a:p>
            <a:pPr lvl="1"/>
            <a:r>
              <a:rPr lang="ru-RU" sz="2600" dirty="0"/>
              <a:t>Он острее воспринимает звуки, цвета, запахи и прикосновения. Поэтому не стоит смеяться над ребенком, если он в темных очках или в </a:t>
            </a:r>
            <a:r>
              <a:rPr lang="ru-RU" sz="2600" dirty="0" err="1"/>
              <a:t>спецнаушниках</a:t>
            </a:r>
            <a:r>
              <a:rPr lang="ru-RU" sz="2600" dirty="0"/>
              <a:t>, вздрагивает от шума (вой сирены, крики детей или работа бензопилы –  это огромная сенсорная нагрузка для аутиста).</a:t>
            </a:r>
          </a:p>
          <a:p>
            <a:pPr lvl="1"/>
            <a:r>
              <a:rPr lang="ru-RU" sz="2600" dirty="0"/>
              <a:t>Говорящий аутист будет скорее всего разговаривать с вами только на ту тему, которая интересует лишь его. Скажите ему прямо, что вам не интересно, так будет проще и ему и вам. </a:t>
            </a:r>
          </a:p>
          <a:p>
            <a:pPr lvl="1"/>
            <a:r>
              <a:rPr lang="ru-RU" sz="2600" dirty="0"/>
              <a:t>Дети с аутизмом могут делать странные движения руками, ногами или всем телом. Не стоит смеяться над этим. В большей части это неконтролируемые движения, так они разгружают свой мозг, а могут и показывать свою радость.</a:t>
            </a:r>
          </a:p>
          <a:p>
            <a:pPr lvl="1"/>
            <a:r>
              <a:rPr lang="ru-RU" sz="2600" dirty="0"/>
              <a:t>Аутисты тяжело считывают эмоции с лица и голоса человека. Говорите о своих чувствах прямо такому человеку, будет проще. </a:t>
            </a:r>
          </a:p>
          <a:p>
            <a:pPr lvl="1"/>
            <a:r>
              <a:rPr lang="ru-RU" sz="2600" dirty="0"/>
              <a:t>Люди с аутизмом часто не смотрят в глаза при разговоре, это помогает им сконцентрироваться на самом диалоге. Не стоит обижаться на это. </a:t>
            </a:r>
          </a:p>
          <a:p>
            <a:pPr lvl="1"/>
            <a:r>
              <a:rPr lang="ru-RU" sz="2600" dirty="0"/>
              <a:t>Аутисты плохо понимают юмор, шутки. Поэтому не стоит шутить при аутисте. </a:t>
            </a:r>
          </a:p>
          <a:p>
            <a:pPr lvl="1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9AB7BF-6254-4067-A29A-B423BDE2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303" y="5133165"/>
            <a:ext cx="1110342" cy="10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69BE4-4F14-4E43-B3C7-028749F9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Талантливые люди с аутизмом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B91618-9C27-439C-9744-72FB1E55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3"/>
            <a:ext cx="6245912" cy="4461761"/>
          </a:xfrm>
        </p:spPr>
        <p:txBody>
          <a:bodyPr>
            <a:normAutofit/>
          </a:bodyPr>
          <a:lstStyle/>
          <a:p>
            <a:r>
              <a:rPr lang="ru-RU" dirty="0" err="1"/>
              <a:t>Дэрил</a:t>
            </a:r>
            <a:r>
              <a:rPr lang="ru-RU" dirty="0"/>
              <a:t> Ханна – киноактриса, которая страдает синдромом </a:t>
            </a:r>
            <a:r>
              <a:rPr lang="ru-RU" dirty="0" err="1"/>
              <a:t>Аспергера</a:t>
            </a:r>
            <a:r>
              <a:rPr lang="ru-RU" dirty="0"/>
              <a:t>. Она известна своей активной общественной позицией, которую отстаивает любыми способами, включая митинги и протесты.</a:t>
            </a:r>
          </a:p>
          <a:p>
            <a:r>
              <a:rPr lang="ru-RU" dirty="0"/>
              <a:t>Билл Гейтс - самый богатый аутист в мире, странное поведение не помешало ему получить отличное образование. В подростковом возрасте он не мог оторваться от рукописей Леонардо да Винчи. Едва ему исполнилось 12 лет, как он уже пришел к пониманию того, что будущее не за машинами, а за программами.</a:t>
            </a:r>
          </a:p>
          <a:p>
            <a:r>
              <a:rPr lang="ru-RU" dirty="0"/>
              <a:t>Энди </a:t>
            </a:r>
            <a:r>
              <a:rPr lang="ru-RU" dirty="0" err="1"/>
              <a:t>Уорхол</a:t>
            </a:r>
            <a:r>
              <a:rPr lang="ru-RU" dirty="0"/>
              <a:t>  - знаменитый американский художник, дизайнер, писатель и кинорежиссер питал страсть ко всему повторяющемуся, а также страдал от "социальной неуклюжести".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B0F85-4724-4CA6-8628-7F554027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159" y="1737360"/>
            <a:ext cx="1726163" cy="2449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438715-11AC-46EA-85E5-332E9A0BC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4" r="14150"/>
          <a:stretch/>
        </p:blipFill>
        <p:spPr>
          <a:xfrm>
            <a:off x="7343193" y="4483364"/>
            <a:ext cx="1942997" cy="1777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BC57AE-9364-4879-B6A3-F783F73F6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987" y="3196036"/>
            <a:ext cx="2348204" cy="17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F205-A963-469B-9D29-73F76FB4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Подведение итогов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BB22C-7B90-496D-B70B-42B4F453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31436"/>
            <a:ext cx="10058400" cy="3937657"/>
          </a:xfrm>
        </p:spPr>
        <p:txBody>
          <a:bodyPr>
            <a:normAutofit/>
          </a:bodyPr>
          <a:lstStyle/>
          <a:p>
            <a:r>
              <a:rPr lang="ru-RU" sz="2400" dirty="0"/>
              <a:t>Любому человеку необходимы общение, внимание и дружба. </a:t>
            </a:r>
          </a:p>
          <a:p>
            <a:r>
              <a:rPr lang="ru-RU" sz="2400" dirty="0"/>
              <a:t>И аутисты не являются исключением, они учатся жить в нашем мире, и им приходится сложнее, чем нам. </a:t>
            </a:r>
          </a:p>
          <a:p>
            <a:r>
              <a:rPr lang="ru-RU" sz="2400" dirty="0"/>
              <a:t>Поэтому давайте им хотя бы не мешать, а лучше помогать.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05B5AA-D65B-4B24-9426-BC2A0826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099" y="3978616"/>
            <a:ext cx="2052734" cy="19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1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3FE09-D5F9-4043-85A7-4F6EE6D0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9"/>
            <a:ext cx="9905998" cy="837420"/>
          </a:xfrm>
        </p:spPr>
        <p:txBody>
          <a:bodyPr/>
          <a:lstStyle/>
          <a:p>
            <a:pPr algn="ctr"/>
            <a:r>
              <a:rPr lang="ru-RU" dirty="0"/>
              <a:t>Загадка третьего тысячелетия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1DCA8C-B815-4351-8AC9-DC9C0F8FC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15736"/>
            <a:ext cx="10266394" cy="4175465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400" dirty="0"/>
              <a:t>Аутизм называют болезнью 21 века и главной загадкой третьего тысячелетия.</a:t>
            </a:r>
          </a:p>
          <a:p>
            <a:r>
              <a:rPr lang="ru-RU" sz="2400" dirty="0"/>
              <a:t>С 2008 года Генеральная Ассамблея ООН объявила </a:t>
            </a:r>
            <a:r>
              <a:rPr lang="ru-RU" sz="2400" dirty="0">
                <a:solidFill>
                  <a:srgbClr val="0070C0"/>
                </a:solidFill>
              </a:rPr>
              <a:t>2 АПРЕЛЯ Всемирным днем распространения информации об АУТИЗМЕ.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Всероссийский инклюзивный фестиваль #</a:t>
            </a:r>
            <a:r>
              <a:rPr lang="ru-RU" sz="2400" dirty="0" err="1">
                <a:solidFill>
                  <a:srgbClr val="FF0000"/>
                </a:solidFill>
              </a:rPr>
              <a:t>ЛюдиКакЛюди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проводится с 2017 года. Фестиваль объединяет сотни государственных и общественных организаций, оказывающих помощь детям и взрослым с аутизмом. </a:t>
            </a:r>
            <a:r>
              <a:rPr lang="ru-RU" sz="2400" dirty="0">
                <a:solidFill>
                  <a:srgbClr val="FFC000"/>
                </a:solidFill>
              </a:rPr>
              <a:t>Фестиваль — это возможность узнать о том, что такое аутизм, как живут люди с таким диагнозом, как можно им помочь и как поддержать.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72ED54-28C8-457C-B6BF-E6693DDD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622" y="4818539"/>
            <a:ext cx="1535837" cy="142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619E3-3A54-44EB-ADE3-AB7E45C6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69245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Roboto"/>
              </a:rPr>
              <a:t>Масштабы трагедии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1C4156A-5510-4B4E-A9DE-47541B4DE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0012" y="1083076"/>
            <a:ext cx="6844683" cy="5237825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По статистике аутизмом в мире страдает более 10 млн человек. Каждый год их становится на 11–17% больше. </a:t>
            </a:r>
          </a:p>
          <a:p>
            <a:r>
              <a:rPr lang="ru-RU" sz="2600" dirty="0">
                <a:solidFill>
                  <a:schemeClr val="accent1"/>
                </a:solidFill>
              </a:rPr>
              <a:t>Статистика аутизма в мире с 1995 по 2017 год:</a:t>
            </a:r>
          </a:p>
          <a:p>
            <a:r>
              <a:rPr lang="ru-RU" sz="2600" dirty="0"/>
              <a:t>Год	Количество аутистов по всему миру</a:t>
            </a:r>
          </a:p>
          <a:p>
            <a:r>
              <a:rPr lang="ru-RU" sz="2600" dirty="0"/>
              <a:t>1995	1 из 5000</a:t>
            </a:r>
          </a:p>
          <a:p>
            <a:r>
              <a:rPr lang="ru-RU" sz="2600" dirty="0"/>
              <a:t>2000	1 из 2000</a:t>
            </a:r>
          </a:p>
          <a:p>
            <a:r>
              <a:rPr lang="ru-RU" sz="2600" dirty="0"/>
              <a:t>2005	1 из 300</a:t>
            </a:r>
          </a:p>
          <a:p>
            <a:r>
              <a:rPr lang="ru-RU" sz="2600" dirty="0"/>
              <a:t>2008	1 из 150</a:t>
            </a:r>
          </a:p>
          <a:p>
            <a:r>
              <a:rPr lang="ru-RU" sz="2600" dirty="0"/>
              <a:t>2010	1 из 110</a:t>
            </a:r>
          </a:p>
          <a:p>
            <a:r>
              <a:rPr lang="ru-RU" sz="2600" dirty="0"/>
              <a:t>2012	1 из 88</a:t>
            </a:r>
          </a:p>
          <a:p>
            <a:r>
              <a:rPr lang="ru-RU" sz="2600" dirty="0"/>
              <a:t>2014	1 из 68</a:t>
            </a:r>
          </a:p>
          <a:p>
            <a:r>
              <a:rPr lang="ru-RU" sz="2600" dirty="0"/>
              <a:t>2017	1 из 50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134A1EF-3486-40F0-883F-476AFB055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2653" y="1944209"/>
            <a:ext cx="4048218" cy="331137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 мальчиков аутизм развивается в три-четыре раза чаще, чем у девочек.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E9282B-19F4-4A5D-AE00-A51132D63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873" y="2913877"/>
            <a:ext cx="3383747" cy="19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B9F54-2BE3-4C06-BD03-D4302EB2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75276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dirty="0"/>
            </a:br>
            <a:r>
              <a:rPr lang="ru-RU" dirty="0"/>
              <a:t>Аутизм в России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F8583B-A80D-4B43-9E70-70BB351C5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6600" y="1748900"/>
            <a:ext cx="9905998" cy="4490581"/>
          </a:xfrm>
        </p:spPr>
        <p:txBody>
          <a:bodyPr>
            <a:normAutofit/>
          </a:bodyPr>
          <a:lstStyle/>
          <a:p>
            <a:r>
              <a:rPr lang="ru-RU" sz="2400" dirty="0"/>
              <a:t>В соответствии с Международной классификацией болезней 10-го пересмотра (МКБ-10), принятой в нашей стране, </a:t>
            </a:r>
            <a:r>
              <a:rPr lang="ru-RU" sz="2400" dirty="0">
                <a:solidFill>
                  <a:srgbClr val="0070C0"/>
                </a:solidFill>
              </a:rPr>
              <a:t>аутизм отнесен к группе расстройств, характеризующихся нарушениями в социальном взаимодействии и общении. </a:t>
            </a:r>
          </a:p>
          <a:p>
            <a:r>
              <a:rPr lang="ru-RU" sz="2400" dirty="0"/>
              <a:t>В большинстве случаев </a:t>
            </a:r>
            <a:r>
              <a:rPr lang="ru-RU" sz="2400" dirty="0">
                <a:solidFill>
                  <a:srgbClr val="0070C0"/>
                </a:solidFill>
              </a:rPr>
              <a:t>развитие нарушено </a:t>
            </a:r>
            <a:r>
              <a:rPr lang="ru-RU" sz="2400" b="1" dirty="0">
                <a:solidFill>
                  <a:srgbClr val="0070C0"/>
                </a:solidFill>
              </a:rPr>
              <a:t>с младенчества </a:t>
            </a:r>
            <a:r>
              <a:rPr lang="ru-RU" sz="2400" dirty="0">
                <a:solidFill>
                  <a:srgbClr val="0070C0"/>
                </a:solidFill>
              </a:rPr>
              <a:t>и только с небольшими исключениями расстройства проявляются в первые пять лет жизни. </a:t>
            </a:r>
          </a:p>
          <a:p>
            <a:r>
              <a:rPr lang="ru-RU" sz="2400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Основные симптомы аутизма</a:t>
            </a:r>
            <a:r>
              <a:rPr lang="ru-RU" sz="2400" dirty="0"/>
              <a:t>: желание уйти от контакта, стремление к одиночеству, навязчивым стереотипным формам поведения, задержка речевого развития, неадекватная реакция на раздражители, воздействующие на органы чувств.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3364D-0FD0-4452-9C6D-92053B1A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142" y="339332"/>
            <a:ext cx="2322456" cy="133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28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335" y="522514"/>
            <a:ext cx="9442579" cy="109168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u="sng" dirty="0">
                <a:solidFill>
                  <a:srgbClr val="0070C0"/>
                </a:solidFill>
              </a:rPr>
            </a:br>
            <a:br>
              <a:rPr lang="ru-RU" sz="3600" b="1" u="sng" dirty="0">
                <a:solidFill>
                  <a:srgbClr val="0070C0"/>
                </a:solidFill>
              </a:rPr>
            </a:br>
            <a:br>
              <a:rPr lang="ru-RU" sz="3600" b="1" u="sng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Особенности коммуникации ребенка с аутизмом:</a:t>
            </a:r>
            <a:br>
              <a:rPr lang="ru-RU" sz="4000" b="1" dirty="0">
                <a:solidFill>
                  <a:srgbClr val="0070C0"/>
                </a:solidFill>
              </a:rPr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6241" y="1828800"/>
            <a:ext cx="10005134" cy="4120480"/>
          </a:xfrm>
        </p:spPr>
        <p:txBody>
          <a:bodyPr>
            <a:normAutofit/>
          </a:bodyPr>
          <a:lstStyle/>
          <a:p>
            <a:r>
              <a:rPr lang="ru-RU" sz="3000" dirty="0"/>
              <a:t>Отклоняющееся от нормы социальное взаимодействие (прикасается, облизывает, обнюхивает).</a:t>
            </a:r>
          </a:p>
          <a:p>
            <a:r>
              <a:rPr lang="ru-RU" sz="3000" dirty="0"/>
              <a:t>Трудности в инициировании и поддержании диалога.</a:t>
            </a:r>
          </a:p>
          <a:p>
            <a:r>
              <a:rPr lang="ru-RU" sz="3000" dirty="0"/>
              <a:t>Не разделяют интерес и эмоции собеседника.</a:t>
            </a:r>
          </a:p>
          <a:p>
            <a:r>
              <a:rPr lang="ru-RU" sz="3000" dirty="0"/>
              <a:t>Несоответствующее выражение эмоций.</a:t>
            </a:r>
          </a:p>
          <a:p>
            <a:r>
              <a:rPr lang="ru-RU" sz="3000" dirty="0"/>
              <a:t>Трудности в игре «понарошку».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271" y="4263616"/>
            <a:ext cx="1685664" cy="16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7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681135"/>
            <a:ext cx="8640960" cy="942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Как выстраивать коммуникацию</a:t>
            </a:r>
            <a:br>
              <a:rPr lang="ru-RU" sz="3600" b="1" u="sng" dirty="0"/>
            </a:b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9673" y="1828800"/>
            <a:ext cx="10161037" cy="484056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/>
              <a:t>Говорите меньше — это позволит ребенку лучше понять ваше сообщение. </a:t>
            </a:r>
          </a:p>
          <a:p>
            <a:pPr algn="just">
              <a:spcBef>
                <a:spcPts val="0"/>
              </a:spcBef>
            </a:pPr>
            <a:r>
              <a:rPr lang="ru-RU" sz="2800" dirty="0"/>
              <a:t>Если ребенок использует только отдельные слова, сократите вашу фразу до двух слов («пойдем играть». </a:t>
            </a:r>
          </a:p>
          <a:p>
            <a:pPr algn="just">
              <a:spcBef>
                <a:spcPts val="0"/>
              </a:spcBef>
            </a:pPr>
            <a:r>
              <a:rPr lang="ru-RU" sz="2800" dirty="0"/>
              <a:t>Предоставьте ребенку время на обработку информации (посчитайте про себя до 5), прежде чем повторить вопрос. </a:t>
            </a:r>
          </a:p>
          <a:p>
            <a:pPr algn="just">
              <a:spcBef>
                <a:spcPts val="0"/>
              </a:spcBef>
            </a:pPr>
            <a:r>
              <a:rPr lang="ru-RU" sz="2800" dirty="0"/>
              <a:t>Постарайтесь, чтобы ребенок увидел вас, обратил на вас внимание. Встаньте напротив, поощряйте контакт глаз.</a:t>
            </a:r>
          </a:p>
        </p:txBody>
      </p:sp>
      <p:pic>
        <p:nvPicPr>
          <p:cNvPr id="6146" name="Picture 2" descr="https://rusnews1.ru/wp-content/uploads/2018/04/%D0%B0%D1%83%D1%82%D0%B8%D0%B7%D0%BC-rusnews1-%D1%81%D0%BE%D1%87%D0%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530" y="475862"/>
            <a:ext cx="1697900" cy="9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7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681135"/>
            <a:ext cx="8640960" cy="942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Как выстраивать коммуникацию</a:t>
            </a:r>
            <a:br>
              <a:rPr lang="ru-RU" sz="3600" b="1" u="sng" dirty="0"/>
            </a:b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9673" y="1828800"/>
            <a:ext cx="10161037" cy="4840560"/>
          </a:xfrm>
        </p:spPr>
        <p:txBody>
          <a:bodyPr>
            <a:normAutofit/>
          </a:bodyPr>
          <a:lstStyle/>
          <a:p>
            <a:pPr lvl="1" algn="just"/>
            <a:r>
              <a:rPr lang="ru-RU" sz="2600" dirty="0"/>
              <a:t>Используйте </a:t>
            </a:r>
            <a:r>
              <a:rPr lang="ru-RU" sz="2600" dirty="0">
                <a:solidFill>
                  <a:srgbClr val="0070C0"/>
                </a:solidFill>
              </a:rPr>
              <a:t>жесты</a:t>
            </a:r>
            <a:r>
              <a:rPr lang="ru-RU" sz="2600" dirty="0"/>
              <a:t>. </a:t>
            </a:r>
          </a:p>
          <a:p>
            <a:pPr lvl="1" algn="just"/>
            <a:r>
              <a:rPr lang="ru-RU" sz="2600" dirty="0"/>
              <a:t>Используйте фразу </a:t>
            </a:r>
            <a:r>
              <a:rPr lang="ru-RU" sz="2600" dirty="0">
                <a:solidFill>
                  <a:srgbClr val="0070C0"/>
                </a:solidFill>
              </a:rPr>
              <a:t>«сначала — потом». </a:t>
            </a:r>
            <a:r>
              <a:rPr lang="ru-RU" sz="2600" dirty="0"/>
              <a:t>Перечисляйте события в том порядке, в котором они должны произойти (например, «сначала обед, потом прогулка»). </a:t>
            </a:r>
          </a:p>
          <a:p>
            <a:pPr lvl="1" algn="just"/>
            <a:r>
              <a:rPr lang="ru-RU" sz="2600" dirty="0"/>
              <a:t>Используйте </a:t>
            </a:r>
            <a:r>
              <a:rPr lang="ru-RU" sz="2600" dirty="0">
                <a:solidFill>
                  <a:srgbClr val="0070C0"/>
                </a:solidFill>
              </a:rPr>
              <a:t>утвердительную форму</a:t>
            </a:r>
            <a:r>
              <a:rPr lang="ru-RU" sz="2600" dirty="0"/>
              <a:t>  (вместо «пойдешь обедать?» говорите «идем обедать»).</a:t>
            </a:r>
          </a:p>
          <a:p>
            <a:pPr lvl="1" algn="just">
              <a:lnSpc>
                <a:spcPct val="80000"/>
              </a:lnSpc>
              <a:spcBef>
                <a:spcPts val="0"/>
              </a:spcBef>
            </a:pPr>
            <a:r>
              <a:rPr lang="ru-RU" sz="2600" dirty="0"/>
              <a:t>Поощряйте </a:t>
            </a:r>
            <a:r>
              <a:rPr lang="ru-RU" sz="2600" dirty="0">
                <a:solidFill>
                  <a:srgbClr val="0070C0"/>
                </a:solidFill>
              </a:rPr>
              <a:t>действия по очереди</a:t>
            </a:r>
            <a:r>
              <a:rPr lang="ru-RU" sz="2600" dirty="0"/>
              <a:t> («сначала ты, потом я», «теперь твоя очередь»). </a:t>
            </a:r>
          </a:p>
          <a:p>
            <a:pPr lvl="1" algn="just">
              <a:lnSpc>
                <a:spcPct val="80000"/>
              </a:lnSpc>
              <a:spcBef>
                <a:spcPts val="0"/>
              </a:spcBef>
            </a:pPr>
            <a:r>
              <a:rPr lang="ru-RU" sz="2600" dirty="0"/>
              <a:t>Обращайтесь к ребенку </a:t>
            </a:r>
            <a:r>
              <a:rPr lang="ru-RU" sz="2600" dirty="0">
                <a:solidFill>
                  <a:srgbClr val="0070C0"/>
                </a:solidFill>
              </a:rPr>
              <a:t>по имени</a:t>
            </a:r>
            <a:r>
              <a:rPr lang="ru-RU" sz="2600" dirty="0"/>
              <a:t>. Многие дети с РАС не понимают, что обращения «дети» или «все» имеют к ним отношение.</a:t>
            </a:r>
          </a:p>
          <a:p>
            <a:pPr lvl="1" algn="just">
              <a:lnSpc>
                <a:spcPct val="80000"/>
              </a:lnSpc>
              <a:spcBef>
                <a:spcPts val="0"/>
              </a:spcBef>
            </a:pPr>
            <a:r>
              <a:rPr lang="ru-RU" sz="2600" dirty="0"/>
              <a:t>Используйте </a:t>
            </a:r>
            <a:r>
              <a:rPr lang="ru-RU" sz="2600" dirty="0">
                <a:solidFill>
                  <a:srgbClr val="0070C0"/>
                </a:solidFill>
              </a:rPr>
              <a:t>игры, активности, игрушки</a:t>
            </a:r>
            <a:r>
              <a:rPr lang="ru-RU" sz="2600" dirty="0"/>
              <a:t>. </a:t>
            </a:r>
          </a:p>
          <a:p>
            <a:pPr algn="just">
              <a:spcBef>
                <a:spcPts val="0"/>
              </a:spcBef>
            </a:pPr>
            <a:endParaRPr lang="ru-RU" sz="2800" dirty="0"/>
          </a:p>
        </p:txBody>
      </p:sp>
      <p:pic>
        <p:nvPicPr>
          <p:cNvPr id="6146" name="Picture 2" descr="https://rusnews1.ru/wp-content/uploads/2018/04/%D0%B0%D1%83%D1%82%D0%B8%D0%B7%D0%BC-rusnews1-%D1%81%D0%BE%D1%87%D0%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530" y="475862"/>
            <a:ext cx="1697900" cy="9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1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9001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Как взаимодействовать с детьми с РАС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528" y="2080727"/>
            <a:ext cx="8424936" cy="4021494"/>
          </a:xfrm>
        </p:spPr>
        <p:txBody>
          <a:bodyPr>
            <a:normAutofit/>
          </a:bodyPr>
          <a:lstStyle/>
          <a:p>
            <a:pPr lvl="1"/>
            <a:r>
              <a:rPr lang="ru-RU" sz="2600" dirty="0"/>
              <a:t>Различают высоко‑ и </a:t>
            </a:r>
            <a:r>
              <a:rPr lang="ru-RU" sz="2600" dirty="0" err="1"/>
              <a:t>низкотехнологичные</a:t>
            </a:r>
            <a:r>
              <a:rPr lang="ru-RU" sz="2600" dirty="0"/>
              <a:t> устройства для коммуникации. </a:t>
            </a:r>
          </a:p>
          <a:p>
            <a:pPr lvl="1"/>
            <a:r>
              <a:rPr lang="ru-RU" sz="2600" dirty="0"/>
              <a:t>К  </a:t>
            </a:r>
            <a:r>
              <a:rPr lang="ru-RU" sz="2600" dirty="0" err="1"/>
              <a:t>низкотехнологичным</a:t>
            </a:r>
            <a:r>
              <a:rPr lang="ru-RU" sz="2600" dirty="0"/>
              <a:t> относят карточки для ответов, доски для выбора, коммуникативные карточки программы PECS.</a:t>
            </a:r>
          </a:p>
        </p:txBody>
      </p:sp>
      <p:pic>
        <p:nvPicPr>
          <p:cNvPr id="4" name="Picture 2" descr="https://rusnews1.ru/wp-content/uploads/2018/04/%D0%B0%D1%83%D1%82%D0%B8%D0%B7%D0%BC-rusnews1-%D1%81%D0%BE%D1%87%D0%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725145"/>
            <a:ext cx="1697900" cy="9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Альтернативная коммуникация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6" y="980728"/>
            <a:ext cx="7497050" cy="529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63952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225</TotalTime>
  <Words>1038</Words>
  <Application>Microsoft Office PowerPoint</Application>
  <PresentationFormat>Широкоэкранный</PresentationFormat>
  <Paragraphs>76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Roboto</vt:lpstr>
      <vt:lpstr>Ретро</vt:lpstr>
      <vt:lpstr>2 апреля - Всемирный день распространения информации о проблеме аутизма</vt:lpstr>
      <vt:lpstr>Загадка третьего тысячелетия</vt:lpstr>
      <vt:lpstr>Масштабы трагедии</vt:lpstr>
      <vt:lpstr>       Аутизм в России</vt:lpstr>
      <vt:lpstr>   Особенности коммуникации ребенка с аутизмом: </vt:lpstr>
      <vt:lpstr>Как выстраивать коммуникацию </vt:lpstr>
      <vt:lpstr>Как выстраивать коммуникацию </vt:lpstr>
      <vt:lpstr>Как взаимодействовать с детьми с РАС</vt:lpstr>
      <vt:lpstr>Альтернативная коммуникация</vt:lpstr>
      <vt:lpstr>Как взаимодействовать с детьми с РАС</vt:lpstr>
      <vt:lpstr>Как взаимодействовать с детьми с РАС</vt:lpstr>
      <vt:lpstr>Как взаимодействовать с детьми с РАС</vt:lpstr>
      <vt:lpstr> Возможности получения образования  детьми с РАС </vt:lpstr>
      <vt:lpstr>Рекомендации по общению с детьми с РАС:</vt:lpstr>
      <vt:lpstr>Талантливые люди с аутизмом</vt:lpstr>
      <vt:lpstr>Подведение итогов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апреля - Всемирный день распространения информации о проблеме аутизма</dc:title>
  <dc:creator>Психолог</dc:creator>
  <cp:lastModifiedBy>Психолог</cp:lastModifiedBy>
  <cp:revision>21</cp:revision>
  <dcterms:created xsi:type="dcterms:W3CDTF">2022-03-28T11:51:10Z</dcterms:created>
  <dcterms:modified xsi:type="dcterms:W3CDTF">2022-03-29T13:06:32Z</dcterms:modified>
</cp:coreProperties>
</file>