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98" r:id="rId3"/>
    <p:sldId id="297" r:id="rId4"/>
    <p:sldId id="299" r:id="rId5"/>
    <p:sldId id="300" r:id="rId6"/>
    <p:sldId id="301" r:id="rId7"/>
    <p:sldId id="302" r:id="rId8"/>
    <p:sldId id="304" r:id="rId9"/>
    <p:sldId id="305" r:id="rId10"/>
    <p:sldId id="306" r:id="rId11"/>
    <p:sldId id="303" r:id="rId12"/>
    <p:sldId id="307" r:id="rId13"/>
    <p:sldId id="308" r:id="rId14"/>
    <p:sldId id="309" r:id="rId15"/>
    <p:sldId id="310" r:id="rId16"/>
    <p:sldId id="311" r:id="rId17"/>
    <p:sldId id="26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сихолог" initials="П" lastIdx="1" clrIdx="0">
    <p:extLst>
      <p:ext uri="{19B8F6BF-5375-455C-9EA6-DF929625EA0E}">
        <p15:presenceInfo xmlns:p15="http://schemas.microsoft.com/office/powerpoint/2012/main" userId="Психолог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3B9A8-78EB-452E-BA25-FE40C6B4B82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C9D51-8E0B-4182-8DF4-6B4847FB1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DF2A3-5194-4558-AA94-3B52ACC5E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660072"/>
            <a:ext cx="10318418" cy="2064325"/>
          </a:xfrm>
        </p:spPr>
        <p:txBody>
          <a:bodyPr/>
          <a:lstStyle/>
          <a:p>
            <a:r>
              <a:rPr lang="ru-RU" sz="3600" dirty="0"/>
              <a:t>ПРЕОДОЛЕНИЕ БУЛЛИНГА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C5BCAF-889A-48BD-805D-827EAF18D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805054"/>
            <a:ext cx="8045373" cy="916421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Составитель: Катаева А.А., </a:t>
            </a:r>
          </a:p>
          <a:p>
            <a:pPr algn="r"/>
            <a:r>
              <a:rPr lang="ru-RU" dirty="0"/>
              <a:t>педагог-психолог МБОУ Лицей г. Азова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07984" y="369536"/>
            <a:ext cx="2092170" cy="288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812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/>
                </a:solidFill>
              </a:rPr>
              <a:t>Что можно сделать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385455"/>
            <a:ext cx="10178322" cy="4494137"/>
          </a:xfrm>
        </p:spPr>
        <p:txBody>
          <a:bodyPr/>
          <a:lstStyle/>
          <a:p>
            <a:r>
              <a:rPr lang="ru-RU" sz="2200" dirty="0"/>
              <a:t>1. </a:t>
            </a:r>
            <a:r>
              <a:rPr lang="ru-RU" sz="2200" dirty="0">
                <a:solidFill>
                  <a:srgbClr val="0070C0"/>
                </a:solidFill>
              </a:rPr>
              <a:t>Присвоить проблему. </a:t>
            </a:r>
            <a:r>
              <a:rPr lang="ru-RU" sz="2200" dirty="0"/>
              <a:t>Любая проблема решается только тогда, когда есть тот, кто ее решает, кто берет на себя ответственность. Если взрослые будут разводить руками и говорить «ну, что поделать, такие сейчас дети», ничего не изменится.</a:t>
            </a:r>
          </a:p>
          <a:p>
            <a:r>
              <a:rPr lang="ru-RU" sz="2200" dirty="0"/>
              <a:t>2. </a:t>
            </a:r>
            <a:r>
              <a:rPr lang="ru-RU" sz="2200" dirty="0">
                <a:solidFill>
                  <a:srgbClr val="0070C0"/>
                </a:solidFill>
              </a:rPr>
              <a:t>Назвать явление</a:t>
            </a:r>
            <a:r>
              <a:rPr lang="ru-RU" sz="2200" dirty="0"/>
              <a:t>. Дети должны услышать от взрослого: то, что вы делаете – не невинная забава, не игра и не шутка, </a:t>
            </a:r>
            <a:r>
              <a:rPr lang="ru-RU" sz="2200" dirty="0">
                <a:solidFill>
                  <a:srgbClr val="0070C0"/>
                </a:solidFill>
              </a:rPr>
              <a:t>это травля, это насилие, и это недопустимо.</a:t>
            </a:r>
          </a:p>
          <a:p>
            <a:r>
              <a:rPr lang="ru-RU" sz="2200" dirty="0"/>
              <a:t>3. </a:t>
            </a:r>
            <a:r>
              <a:rPr lang="ru-RU" sz="2200" dirty="0">
                <a:solidFill>
                  <a:srgbClr val="0070C0"/>
                </a:solidFill>
              </a:rPr>
              <a:t>Дать однозначную оценку травле, как проблеме, </a:t>
            </a:r>
            <a:r>
              <a:rPr lang="ru-RU" sz="2200" b="1" dirty="0">
                <a:solidFill>
                  <a:srgbClr val="0070C0"/>
                </a:solidFill>
              </a:rPr>
              <a:t>болезни группы, класса.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AE53DB-097B-4447-AEBF-AB364F667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3577" y="4705165"/>
            <a:ext cx="1464729" cy="202414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1"/>
                </a:solidFill>
              </a:rPr>
              <a:t>Обсуждать травлю как проблему группы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330037"/>
            <a:ext cx="10178322" cy="5043054"/>
          </a:xfrm>
        </p:spPr>
        <p:txBody>
          <a:bodyPr>
            <a:normAutofit lnSpcReduction="10000"/>
          </a:bodyPr>
          <a:lstStyle/>
          <a:p>
            <a:r>
              <a:rPr lang="ru-RU" sz="2200" b="1" dirty="0">
                <a:solidFill>
                  <a:srgbClr val="0070C0"/>
                </a:solidFill>
              </a:rPr>
              <a:t>Нужно дать понять, что вы знаете, что происходит, что не намерены с этим мириться и обозначить травлю как болезнь группы. </a:t>
            </a:r>
            <a:r>
              <a:rPr lang="ru-RU" sz="2200" dirty="0">
                <a:solidFill>
                  <a:schemeClr val="tx1"/>
                </a:solidFill>
              </a:rPr>
              <a:t>Вот если человек не моет руки, он может подхватить инфекцию и заболеть. А </a:t>
            </a:r>
            <a:r>
              <a:rPr lang="ru-RU" sz="2200" dirty="0">
                <a:solidFill>
                  <a:srgbClr val="0070C0"/>
                </a:solidFill>
              </a:rPr>
              <a:t>если группа использует грязные способы общения, она тоже может заболеть – травлей</a:t>
            </a:r>
            <a:r>
              <a:rPr lang="ru-RU" sz="2200" dirty="0">
                <a:solidFill>
                  <a:schemeClr val="tx1"/>
                </a:solidFill>
              </a:rPr>
              <a:t>. Это очень грустно, это всем вредно и плохо.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И давайте-ка </a:t>
            </a:r>
            <a:r>
              <a:rPr lang="ru-RU" sz="2200" b="1" dirty="0">
                <a:solidFill>
                  <a:srgbClr val="0070C0"/>
                </a:solidFill>
              </a:rPr>
              <a:t>вместе срочно лечиться</a:t>
            </a:r>
            <a:r>
              <a:rPr lang="ru-RU" sz="2200" dirty="0">
                <a:solidFill>
                  <a:srgbClr val="0070C0"/>
                </a:solidFill>
              </a:rPr>
              <a:t>, чтобы у нас был здоровый, дружный класс.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Это позволит зачинщикам сохранить лицо и даже предоставит им возможность хотя бы попробовать примерить роль позитивной «альфы», которая не обижает других, а заботится о группе.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И, что особенно важно, </a:t>
            </a:r>
            <a:r>
              <a:rPr lang="ru-RU" sz="2200" dirty="0">
                <a:solidFill>
                  <a:srgbClr val="0070C0"/>
                </a:solidFill>
              </a:rPr>
              <a:t>это снимает противопоставление между жертвами-насильниками-свидетелями. Все в одной лодке, общая проблема, давайте вместе решать.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Активизировать моральное чувство и сформулировать выбор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491450"/>
            <a:ext cx="10178322" cy="3746376"/>
          </a:xfrm>
        </p:spPr>
        <p:txBody>
          <a:bodyPr/>
          <a:lstStyle/>
          <a:p>
            <a:r>
              <a:rPr lang="ru-RU" sz="2200" dirty="0"/>
              <a:t>Задача – вывести детей из «стайного» азарта в </a:t>
            </a:r>
            <a:r>
              <a:rPr lang="ru-RU" sz="2200" dirty="0">
                <a:solidFill>
                  <a:srgbClr val="0070C0"/>
                </a:solidFill>
              </a:rPr>
              <a:t>осознанную позицию, включить моральную оценку происходящего.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Можно предложить им оценить, каков их вклад в болезнь класса под названием «травля»</a:t>
            </a:r>
            <a:r>
              <a:rPr lang="ru-RU" sz="2200" dirty="0"/>
              <a:t>. 1 балл – это «я никогда в этом не участвую», 2 балла – «я иногда это делаю, но потом жалею», 3 балла – «травил, травлю и буду травить, это здорово». Пусть все одновременно покажут на пальцах – сколько баллов они поставили бы себе? </a:t>
            </a:r>
          </a:p>
          <a:p>
            <a:r>
              <a:rPr lang="ru-RU" sz="2200" dirty="0"/>
              <a:t>Только ни в коем случае </a:t>
            </a:r>
            <a:r>
              <a:rPr lang="ru-RU" sz="2200" dirty="0">
                <a:solidFill>
                  <a:srgbClr val="0070C0"/>
                </a:solidFill>
              </a:rPr>
              <a:t>нельзя пытаться уличить</a:t>
            </a:r>
            <a:r>
              <a:rPr lang="ru-RU" sz="2200" dirty="0"/>
              <a:t>: нет, на самом деле ты травишь.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869824-DCEF-421B-8850-43DD33442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7589" y="4605397"/>
            <a:ext cx="1385465" cy="191460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accent1"/>
                </a:solidFill>
              </a:rPr>
              <a:t>Сформулировать позитивные правила жизни в группе и заключить контракт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979721"/>
            <a:ext cx="10178322" cy="3899872"/>
          </a:xfrm>
        </p:spPr>
        <p:txBody>
          <a:bodyPr/>
          <a:lstStyle/>
          <a:p>
            <a:r>
              <a:rPr lang="ru-RU" sz="2200" dirty="0"/>
              <a:t>Правила выписываются на большом листе и за них все голосуют. Еще лучше – чтобы каждый поставил подпись, что обязуется их выполнять. Этот прием называется </a:t>
            </a:r>
            <a:r>
              <a:rPr lang="ru-RU" sz="2200" dirty="0">
                <a:solidFill>
                  <a:srgbClr val="0070C0"/>
                </a:solidFill>
              </a:rPr>
              <a:t>«заключение контракта», </a:t>
            </a:r>
            <a:r>
              <a:rPr lang="ru-RU" sz="2200" dirty="0"/>
              <a:t>он прекрасно работает в терапевтических и тренинговых группах для взрослых, и с детьми тоже вполне эффективен. </a:t>
            </a:r>
          </a:p>
          <a:p>
            <a:r>
              <a:rPr lang="ru-RU" sz="2200" dirty="0"/>
              <a:t>Если правила кто-то нарушает, ему могут просто молча указать на плакат с его собственной подписью.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7A8BBC-072D-4E47-8C4B-A3EF887FB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619" y="4829022"/>
            <a:ext cx="1349406" cy="186477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1"/>
                </a:solidFill>
              </a:rPr>
              <a:t>Поддержка позитивных изменений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464816"/>
            <a:ext cx="10178322" cy="4731798"/>
          </a:xfrm>
        </p:spPr>
        <p:txBody>
          <a:bodyPr>
            <a:normAutofit lnSpcReduction="10000"/>
          </a:bodyPr>
          <a:lstStyle/>
          <a:p>
            <a:r>
              <a:rPr lang="ru-RU" sz="2200" dirty="0"/>
              <a:t>Очень важно чтобы взрослый, который взялся решать проблему травли, не бросал это дело. Он должен </a:t>
            </a:r>
            <a:r>
              <a:rPr lang="ru-RU" sz="2200" dirty="0">
                <a:solidFill>
                  <a:srgbClr val="0070C0"/>
                </a:solidFill>
              </a:rPr>
              <a:t>регулярно спрашивать, как дела, что удается, что трудно, чем помочь. </a:t>
            </a:r>
          </a:p>
          <a:p>
            <a:r>
              <a:rPr lang="ru-RU" sz="2200" dirty="0"/>
              <a:t>Можно сделать </a:t>
            </a:r>
            <a:r>
              <a:rPr lang="ru-RU" sz="2200" dirty="0">
                <a:solidFill>
                  <a:srgbClr val="0070C0"/>
                </a:solidFill>
              </a:rPr>
              <a:t>«счетчик травли», </a:t>
            </a:r>
            <a:r>
              <a:rPr lang="ru-RU" sz="2200" dirty="0"/>
              <a:t>какой-нибудь сосуд или доску, куда каждый, кому сегодня досталось или кто видел что-то, что было похоже на насилие, может положить камешек или воткнуть кнопку. По количеству камешков определяется, хороший ли сегодня был день, лучше ли на этой неделе, чем на прошлой и т. д. </a:t>
            </a:r>
          </a:p>
          <a:p>
            <a:r>
              <a:rPr lang="ru-RU" sz="2200" dirty="0"/>
              <a:t>Можно ставить спектакли, сочинять сказки и делать коллажи про «хронику выздоровления», сделать «график температуры» и т. д.</a:t>
            </a:r>
          </a:p>
          <a:p>
            <a:r>
              <a:rPr lang="ru-RU" sz="2200" dirty="0"/>
              <a:t>Суть в том, что группа постоянно получает </a:t>
            </a:r>
            <a:r>
              <a:rPr lang="ru-RU" sz="2200" dirty="0">
                <a:solidFill>
                  <a:srgbClr val="0070C0"/>
                </a:solidFill>
              </a:rPr>
              <a:t>заинтересованный интерес от авторитетного взрослого и по-прежнему считает победу над травлей своим общим делом.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1"/>
                </a:solidFill>
              </a:rPr>
              <a:t>Гармонизировать иерархию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288473"/>
            <a:ext cx="10178322" cy="5014673"/>
          </a:xfrm>
        </p:spPr>
        <p:txBody>
          <a:bodyPr>
            <a:normAutofit/>
          </a:bodyPr>
          <a:lstStyle/>
          <a:p>
            <a:r>
              <a:rPr lang="ru-RU" sz="2200" dirty="0"/>
              <a:t>Позаботиться о том, </a:t>
            </a:r>
            <a:r>
              <a:rPr lang="ru-RU" sz="2200" dirty="0">
                <a:solidFill>
                  <a:srgbClr val="0070C0"/>
                </a:solidFill>
              </a:rPr>
              <a:t>чтобы каждый имел признание в чем-то своем, мог предъявить себя группе, быть полезным и ценным в ней. </a:t>
            </a:r>
          </a:p>
          <a:p>
            <a:r>
              <a:rPr lang="ru-RU" sz="2200" dirty="0"/>
              <a:t>Праздники, конкурсы, смотры талантов, походы, экспедиции, игры на </a:t>
            </a:r>
            <a:r>
              <a:rPr lang="ru-RU" sz="2200" dirty="0" err="1"/>
              <a:t>командообразование</a:t>
            </a:r>
            <a:r>
              <a:rPr lang="ru-RU" sz="2200" dirty="0"/>
              <a:t> – арсенал богатый. Чем дольше группе предстоит прожить в этом составе, тем этот этап важнее.</a:t>
            </a:r>
          </a:p>
          <a:p>
            <a:r>
              <a:rPr lang="ru-RU" sz="2200" dirty="0"/>
              <a:t>Признак </a:t>
            </a:r>
            <a:r>
              <a:rPr lang="ru-RU" sz="2200" dirty="0">
                <a:solidFill>
                  <a:srgbClr val="0070C0"/>
                </a:solidFill>
              </a:rPr>
              <a:t>гармоничной групповой иерархии – отсутствие жестко закрепленных ролей «лидеров» и «массовки», гибкое перетекание ролей</a:t>
            </a:r>
            <a:r>
              <a:rPr lang="ru-RU" sz="2200" dirty="0"/>
              <a:t>: в этой ситуации лидером становится тот, в той – другой. Один лучше всех рисует, другой шутит, третий забивает голы, четвертый придумывает игры. </a:t>
            </a:r>
            <a:r>
              <a:rPr lang="ru-RU" sz="2200" dirty="0">
                <a:solidFill>
                  <a:srgbClr val="0070C0"/>
                </a:solidFill>
              </a:rPr>
              <a:t>Чем больше разнообразной и осмысленной деятельности, тем здоровее группа.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294015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Трудно ли остановить травлю? И да, и нет.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313895"/>
            <a:ext cx="10178322" cy="5362113"/>
          </a:xfrm>
        </p:spPr>
        <p:txBody>
          <a:bodyPr>
            <a:normAutofit fontScale="62500" lnSpcReduction="20000"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У уверенного в себе взрослого с осознанной собственной моральной позицией, имеющего хороший контакт с детьми, это может занять несколько минут. 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Ему достаточно, </a:t>
            </a:r>
            <a:r>
              <a:rPr lang="ru-RU" sz="2800" b="1" dirty="0">
                <a:solidFill>
                  <a:srgbClr val="0070C0"/>
                </a:solidFill>
              </a:rPr>
              <a:t>увидев травлю в самом начале, выразить детям свое неприятие этой ситуации, и все немедленно стихнет. 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Если ситуация уже существует давно и запущена, понадобится больше внимания и усилий, возможно, понадобятся новые знания или помощь коллег, но результат обязательно будет.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И наоборот, если взрослый, работающий с детской группой, не берет на себя ответственность или, тем более, в глубине души согласен с системой правил, в которой «не таких» можно травить, ситуация может сохраняться годами, пока не выплеснется в трагедию или дети не уйдут из класса, унося в дальнейшую жизнь опыт насилия.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rgbClr val="0070C0"/>
                </a:solidFill>
              </a:rPr>
              <a:t>Все зависит от позиции взрослых. </a:t>
            </a:r>
            <a:r>
              <a:rPr lang="ru-RU" sz="2800" b="1" dirty="0">
                <a:solidFill>
                  <a:schemeClr val="tx1"/>
                </a:solidFill>
              </a:rPr>
              <a:t>От того, какие правила приняты в школе и классе – не формальные правила, написанные на стенке, а настоящие, разделяемые в глубине души. 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Если коллектив школы решает, что травля неприемлема, он обязательно с ней справится.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r>
              <a:rPr lang="ru-RU" sz="2600" b="1" dirty="0">
                <a:solidFill>
                  <a:schemeClr val="tx1"/>
                </a:solidFill>
              </a:rPr>
              <a:t>Источники: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b="1" dirty="0" err="1">
                <a:solidFill>
                  <a:schemeClr val="tx1"/>
                </a:solidFill>
              </a:rPr>
              <a:t>Петрановская</a:t>
            </a:r>
            <a:r>
              <a:rPr lang="ru-RU" sz="2600" b="1" dirty="0">
                <a:solidFill>
                  <a:schemeClr val="tx1"/>
                </a:solidFill>
              </a:rPr>
              <a:t> Людмила. Методическое пособие для педагогов школ и школьных психологов.</a:t>
            </a:r>
            <a:br>
              <a:rPr lang="ru-RU" sz="2600" b="1" dirty="0">
                <a:solidFill>
                  <a:schemeClr val="tx1"/>
                </a:solidFill>
              </a:rPr>
            </a:br>
            <a:endParaRPr lang="ru-RU" sz="2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762000"/>
            <a:ext cx="10178322" cy="1482435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Спасибо за участие!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C9E71B-65CD-44BA-936B-F8720F363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6680" y="2004133"/>
            <a:ext cx="5770485" cy="432786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AB7ED3D-E1C8-48A8-B910-52EDFF3FF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272" y="86232"/>
            <a:ext cx="2050742" cy="28339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accent1"/>
                </a:solidFill>
              </a:rPr>
              <a:t>Вообразите на минуту, что ваша жизнь в </a:t>
            </a:r>
            <a:r>
              <a:rPr lang="ru-RU" sz="3100" dirty="0" err="1">
                <a:solidFill>
                  <a:schemeClr val="accent1"/>
                </a:solidFill>
              </a:rPr>
              <a:t>педколлективе</a:t>
            </a:r>
            <a:r>
              <a:rPr lang="ru-RU" sz="3100" dirty="0">
                <a:solidFill>
                  <a:schemeClr val="accent1"/>
                </a:solidFill>
              </a:rPr>
              <a:t> проходит так:</a:t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440873"/>
            <a:ext cx="10178322" cy="5098472"/>
          </a:xfrm>
        </p:spPr>
        <p:txBody>
          <a:bodyPr/>
          <a:lstStyle/>
          <a:p>
            <a:r>
              <a:rPr lang="ru-RU" b="1" i="1" dirty="0"/>
              <a:t>Утром вы приходите на работу в свой лицей. В вестибюле вы видите своих коллег, но никто не здоровается, при виде вас все демонстративно отворачиваются и отодвигаются. Вы проходите, слыша сзади смешки и шепот. В вашем классе сегодня контрольная, и вы заранее пишете условие на доске. А когда начинаете урок и открываете доску, видите, что задание кто-то стер, а вместо него нарисовал неприличную картинку и ваши инициалы. Вы краснеете, хватаете тряпку, ученики смотрят на вас, им и жалко вас, и смешно. Вы хотите заглянуть в свой ежедневник, чтобы восстановить задание – и не можете его найти, его нет на месте. Позже вы находите его в углу туалета, со следами ног на страницах. После уроков вы приходите на педсовет, садитесь. Тут же все сидящие рядом встают и демонстративно отсаживаются подальше. И так каждый день. Однажды вы срываетесь и кричите. Вас вызывают к директору и отчитывают за недопустимое поведение. Вы пытаетесь пожаловаться и слышите в ответ: «Нужно уметь ладить с коллегами!»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479394"/>
            <a:ext cx="10178322" cy="1306346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accent1"/>
                </a:solidFill>
              </a:rPr>
              <a:t>Последствиями для жертвы травли могут быть:</a:t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274619"/>
            <a:ext cx="10178322" cy="5361708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 err="1">
                <a:solidFill>
                  <a:srgbClr val="0070C0"/>
                </a:solidFill>
              </a:rPr>
              <a:t>Tрудности</a:t>
            </a:r>
            <a:r>
              <a:rPr lang="ru-RU" sz="2200" dirty="0">
                <a:solidFill>
                  <a:srgbClr val="0070C0"/>
                </a:solidFill>
              </a:rPr>
              <a:t> в учебе</a:t>
            </a:r>
            <a:r>
              <a:rPr lang="ru-RU" sz="2200" dirty="0">
                <a:solidFill>
                  <a:schemeClr val="tx1"/>
                </a:solidFill>
              </a:rPr>
              <a:t>, невозможность сосредоточиться из-за постоянного стресса.</a:t>
            </a:r>
          </a:p>
          <a:p>
            <a:r>
              <a:rPr lang="ru-RU" sz="2200" dirty="0">
                <a:solidFill>
                  <a:schemeClr val="tx1"/>
                </a:solidFill>
              </a:rPr>
              <a:t>Постоянные </a:t>
            </a:r>
            <a:r>
              <a:rPr lang="ru-RU" sz="2200" dirty="0">
                <a:solidFill>
                  <a:srgbClr val="0070C0"/>
                </a:solidFill>
              </a:rPr>
              <a:t>пропуски занятий</a:t>
            </a:r>
            <a:r>
              <a:rPr lang="ru-RU" sz="2200" dirty="0">
                <a:solidFill>
                  <a:schemeClr val="tx1"/>
                </a:solidFill>
              </a:rPr>
              <a:t>, так как идти в школу страшно и находиться там мучительно.</a:t>
            </a:r>
          </a:p>
          <a:p>
            <a:r>
              <a:rPr lang="ru-RU" sz="2200" dirty="0">
                <a:solidFill>
                  <a:schemeClr val="tx1"/>
                </a:solidFill>
              </a:rPr>
              <a:t>Устойчиво </a:t>
            </a:r>
            <a:r>
              <a:rPr lang="ru-RU" sz="2200" dirty="0">
                <a:solidFill>
                  <a:srgbClr val="0070C0"/>
                </a:solidFill>
              </a:rPr>
              <a:t>сниженная самооценка</a:t>
            </a:r>
            <a:r>
              <a:rPr lang="ru-RU" sz="2200" dirty="0">
                <a:solidFill>
                  <a:schemeClr val="tx1"/>
                </a:solidFill>
              </a:rPr>
              <a:t>, неверие в свои силы, искаженный образ себя как «ущербного», «не такого, как надо».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Тревожные расстройства</a:t>
            </a:r>
            <a:r>
              <a:rPr lang="ru-RU" sz="2200" dirty="0">
                <a:solidFill>
                  <a:schemeClr val="tx1"/>
                </a:solidFill>
              </a:rPr>
              <a:t>, в том числе стойкие и тяжелые формы. </a:t>
            </a:r>
          </a:p>
          <a:p>
            <a:r>
              <a:rPr lang="ru-RU" sz="2200" dirty="0">
                <a:solidFill>
                  <a:srgbClr val="0070C0"/>
                </a:solidFill>
              </a:rPr>
              <a:t>Депрессивные расстройства</a:t>
            </a:r>
            <a:r>
              <a:rPr lang="ru-RU" sz="2200" dirty="0">
                <a:solidFill>
                  <a:schemeClr val="tx1"/>
                </a:solidFill>
              </a:rPr>
              <a:t>, в том числе стойкие и тяжелые формы.</a:t>
            </a:r>
          </a:p>
          <a:p>
            <a:r>
              <a:rPr lang="ru-RU" sz="2200" dirty="0" err="1">
                <a:solidFill>
                  <a:srgbClr val="0070C0"/>
                </a:solidFill>
              </a:rPr>
              <a:t>Cоциальные</a:t>
            </a:r>
            <a:r>
              <a:rPr lang="ru-RU" sz="2200" dirty="0">
                <a:solidFill>
                  <a:srgbClr val="0070C0"/>
                </a:solidFill>
              </a:rPr>
              <a:t> неврозы, </a:t>
            </a:r>
            <a:r>
              <a:rPr lang="ru-RU" sz="2200" dirty="0" err="1">
                <a:solidFill>
                  <a:srgbClr val="0070C0"/>
                </a:solidFill>
              </a:rPr>
              <a:t>социофобия</a:t>
            </a:r>
            <a:r>
              <a:rPr lang="ru-RU" sz="2200" dirty="0">
                <a:solidFill>
                  <a:schemeClr val="tx1"/>
                </a:solidFill>
              </a:rPr>
              <a:t>, сложности с общением,</a:t>
            </a:r>
          </a:p>
          <a:p>
            <a:pPr>
              <a:buNone/>
            </a:pPr>
            <a:r>
              <a:rPr lang="ru-RU" sz="2200" dirty="0">
                <a:solidFill>
                  <a:schemeClr val="tx1"/>
                </a:solidFill>
              </a:rPr>
              <a:t>	с завязыванием и поддержанием социальных связей, которые будут оставаться долгие годы после школы. Иногда эти проблемы не проходят без психотерапевтического лечения.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Психосоматические (обусловленные стрессом) заболевания</a:t>
            </a:r>
            <a:r>
              <a:rPr lang="ru-RU" sz="2200" dirty="0">
                <a:solidFill>
                  <a:schemeClr val="tx1"/>
                </a:solidFill>
              </a:rPr>
              <a:t>, которые также могут быть очень длительными и устойчивыми к лечению.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Суицидальные мысли и попытки</a:t>
            </a:r>
            <a:r>
              <a:rPr lang="ru-RU" sz="2200" dirty="0">
                <a:solidFill>
                  <a:schemeClr val="tx1"/>
                </a:solidFill>
              </a:rPr>
              <a:t>, которые отмечаются у жертв травли в 5 раз чаще, чем у остальных школьников.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E9D1E13-5B6A-47A4-9FE2-57E6A6FBF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325" y="2563007"/>
            <a:ext cx="1392466" cy="13924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701335"/>
            <a:ext cx="10178322" cy="11731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accent1"/>
                </a:solidFill>
              </a:rPr>
              <a:t>Защищать ребенка обязаны взрослые.</a:t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589103"/>
            <a:ext cx="10178322" cy="4894824"/>
          </a:xfrm>
        </p:spPr>
        <p:txBody>
          <a:bodyPr>
            <a:normAutofit/>
          </a:bodyPr>
          <a:lstStyle/>
          <a:p>
            <a:r>
              <a:rPr lang="ru-RU" sz="2200" dirty="0"/>
              <a:t>С появлением Интернета и социальных сетей жертвы травли уже не знают покоя даже дома и по ночам – их преследуют в виртуальном пространстве.</a:t>
            </a:r>
          </a:p>
          <a:p>
            <a:r>
              <a:rPr lang="ru-RU" sz="2200" dirty="0"/>
              <a:t>Безопасность, физическую и психологическую, школа обязана обеспечить каждому ученику.</a:t>
            </a:r>
          </a:p>
          <a:p>
            <a:r>
              <a:rPr lang="ru-RU" sz="2200" b="1" i="1" dirty="0" err="1"/>
              <a:t>Дисциплинирование</a:t>
            </a:r>
            <a:r>
              <a:rPr lang="ru-RU" sz="2200" b="1" i="1" dirty="0"/>
              <a:t> </a:t>
            </a:r>
            <a:r>
              <a:rPr lang="ru-RU" sz="2200" b="1" i="1" dirty="0" err="1"/>
              <a:t>булли</a:t>
            </a:r>
            <a:r>
              <a:rPr lang="ru-RU" sz="2200" b="1" i="1" dirty="0"/>
              <a:t> (агрессора), выяснение причин его агрессивности или налаживание контакта с ним, чтобы он перестал обижать других, – важный, иногда длительный процесс. </a:t>
            </a:r>
            <a:r>
              <a:rPr lang="ru-RU" sz="2200" b="1" i="1" dirty="0">
                <a:solidFill>
                  <a:srgbClr val="0070C0"/>
                </a:solidFill>
              </a:rPr>
              <a:t>В случае травли работать только с одним </a:t>
            </a:r>
            <a:r>
              <a:rPr lang="ru-RU" sz="2200" b="1" i="1" dirty="0" err="1">
                <a:solidFill>
                  <a:srgbClr val="0070C0"/>
                </a:solidFill>
              </a:rPr>
              <a:t>булли</a:t>
            </a:r>
            <a:r>
              <a:rPr lang="ru-RU" sz="2200" b="1" i="1" dirty="0">
                <a:solidFill>
                  <a:srgbClr val="0070C0"/>
                </a:solidFill>
              </a:rPr>
              <a:t> обычно бессмысленно</a:t>
            </a:r>
            <a:r>
              <a:rPr lang="ru-RU" sz="2200" b="1" i="1" dirty="0"/>
              <a:t>, на место одного притихшего зачинщика группа выдвинет другого, или научится покрывать насильственные действия так, что взрослым трудно будет «поймать за руку» организаторов травли. </a:t>
            </a:r>
            <a:r>
              <a:rPr lang="ru-RU" sz="2200" b="1" i="1" dirty="0">
                <a:solidFill>
                  <a:srgbClr val="0070C0"/>
                </a:solidFill>
              </a:rPr>
              <a:t>В случае травли работать нужно с группой в целом.</a:t>
            </a:r>
            <a:endParaRPr lang="ru-RU" sz="2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5014DFF-CEC6-4B25-AECD-024B67C54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2081" y="75896"/>
            <a:ext cx="1082152" cy="14954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accent1"/>
                </a:solidFill>
              </a:rPr>
              <a:t>От последствий травли страдает не только тот, кому не повезло оказаться в роли жертвы.</a:t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717965"/>
            <a:ext cx="10178322" cy="4161628"/>
          </a:xfrm>
        </p:spPr>
        <p:txBody>
          <a:bodyPr/>
          <a:lstStyle/>
          <a:p>
            <a:r>
              <a:rPr lang="ru-RU" sz="2200" dirty="0">
                <a:solidFill>
                  <a:srgbClr val="0070C0"/>
                </a:solidFill>
              </a:rPr>
              <a:t>Травля – это развращающий опыт для зачинщиков. </a:t>
            </a:r>
            <a:r>
              <a:rPr lang="ru-RU" sz="2200" dirty="0">
                <a:solidFill>
                  <a:schemeClr val="tx1"/>
                </a:solidFill>
              </a:rPr>
              <a:t>В будущем у них меньше шансов на успешную самореализацию и на хорошие отношения в семье, с друзьями и коллегами.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Травля – это очень травматичный опыт для свидетелей</a:t>
            </a:r>
            <a:r>
              <a:rPr lang="ru-RU" sz="2200" dirty="0">
                <a:solidFill>
                  <a:schemeClr val="tx1"/>
                </a:solidFill>
              </a:rPr>
              <a:t>, они испытывают мучительный внутренний конфликт, поскольку уже чувствуют, что происходящее – аморально, но еще не имеют сил осознать, что именно не так, и найти выход их ситуации. Кроме того, они боятся, что, заступившись за жертву, сами станут жертвой, поэтому подыгрывают агрессору, стараясь не чувствовать стыд и унижение. </a:t>
            </a:r>
            <a:r>
              <a:rPr lang="ru-RU" sz="2200" dirty="0">
                <a:solidFill>
                  <a:srgbClr val="0070C0"/>
                </a:solidFill>
              </a:rPr>
              <a:t>Их представление о себе как «хороших людях» сильно страдает.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E0983B-DBA8-4AD2-ABC0-20B2572AA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513" y="5278515"/>
            <a:ext cx="2122874" cy="14152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Что такое травля и с чем ее путают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163782"/>
            <a:ext cx="10178322" cy="5183751"/>
          </a:xfrm>
        </p:spPr>
        <p:txBody>
          <a:bodyPr/>
          <a:lstStyle/>
          <a:p>
            <a:r>
              <a:rPr lang="ru-RU" sz="2200" dirty="0">
                <a:solidFill>
                  <a:schemeClr val="tx1"/>
                </a:solidFill>
              </a:rPr>
              <a:t>Травля (</a:t>
            </a:r>
            <a:r>
              <a:rPr lang="ru-RU" sz="2200" dirty="0" err="1">
                <a:solidFill>
                  <a:schemeClr val="tx1"/>
                </a:solidFill>
              </a:rPr>
              <a:t>буллинг</a:t>
            </a:r>
            <a:r>
              <a:rPr lang="ru-RU" sz="2200" dirty="0">
                <a:solidFill>
                  <a:schemeClr val="tx1"/>
                </a:solidFill>
              </a:rPr>
              <a:t>, моббинг) – это вид группового эмоционального и/или физического насилия. Подвергая человека травле, над ним смеются, издеваются, его подчеркнуто игнорируют, оскорбляют, унижают, толкают, бьют, удерживают силой, отнимают, прячут и портят его вещи и т. д., причем все это делается систематически, группой или агрессором при поддержке группы.</a:t>
            </a:r>
          </a:p>
          <a:p>
            <a:endParaRPr lang="ru-RU" sz="2200" dirty="0">
              <a:solidFill>
                <a:schemeClr val="tx1"/>
              </a:solidFill>
            </a:endParaRPr>
          </a:p>
          <a:p>
            <a:r>
              <a:rPr lang="ru-RU" sz="2200" dirty="0">
                <a:solidFill>
                  <a:schemeClr val="tx1"/>
                </a:solidFill>
              </a:rPr>
              <a:t>Таким образом, есть </a:t>
            </a:r>
            <a:r>
              <a:rPr lang="ru-RU" sz="2200" b="1" dirty="0">
                <a:solidFill>
                  <a:srgbClr val="0070C0"/>
                </a:solidFill>
              </a:rPr>
              <a:t>три составляющие травли:</a:t>
            </a:r>
          </a:p>
          <a:p>
            <a:r>
              <a:rPr lang="ru-RU" sz="2200" dirty="0">
                <a:solidFill>
                  <a:srgbClr val="0070C0"/>
                </a:solidFill>
              </a:rPr>
              <a:t>насилие </a:t>
            </a:r>
            <a:r>
              <a:rPr lang="ru-RU" sz="2200" dirty="0">
                <a:solidFill>
                  <a:schemeClr val="tx1"/>
                </a:solidFill>
              </a:rPr>
              <a:t>в той или иной форме,</a:t>
            </a:r>
          </a:p>
          <a:p>
            <a:r>
              <a:rPr lang="ru-RU" sz="2200" dirty="0">
                <a:solidFill>
                  <a:srgbClr val="0070C0"/>
                </a:solidFill>
              </a:rPr>
              <a:t>систематичность</a:t>
            </a:r>
            <a:r>
              <a:rPr lang="ru-RU" sz="2200" dirty="0">
                <a:solidFill>
                  <a:schemeClr val="tx1"/>
                </a:solidFill>
              </a:rPr>
              <a:t>, постоянство, </a:t>
            </a:r>
            <a:r>
              <a:rPr lang="ru-RU" sz="2200" dirty="0">
                <a:solidFill>
                  <a:srgbClr val="0070C0"/>
                </a:solidFill>
              </a:rPr>
              <a:t>направленность на одного и того же человека</a:t>
            </a:r>
            <a:r>
              <a:rPr lang="ru-RU" sz="2200" dirty="0">
                <a:solidFill>
                  <a:schemeClr val="tx1"/>
                </a:solidFill>
              </a:rPr>
              <a:t>,</a:t>
            </a:r>
          </a:p>
          <a:p>
            <a:r>
              <a:rPr lang="ru-RU" sz="2200" dirty="0">
                <a:solidFill>
                  <a:srgbClr val="0070C0"/>
                </a:solidFill>
              </a:rPr>
              <a:t>или групповое действие, или действие при поддержке группы.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C737DB-F0D9-4D7B-B382-AC0A68672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4949" y="3130119"/>
            <a:ext cx="1317594" cy="13175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1514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Почему возникает травля?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163783"/>
            <a:ext cx="10178322" cy="471581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Там, где дети собираются в группу добровольно и где они объединены общей увлекательной деятельностью (кружок), групповая динамика будет позитивной, даже конкуренции и конфликты в такой группе скорее будут работать на общий успех. </a:t>
            </a:r>
          </a:p>
          <a:p>
            <a:r>
              <a:rPr lang="ru-RU" dirty="0">
                <a:solidFill>
                  <a:srgbClr val="0070C0"/>
                </a:solidFill>
              </a:rPr>
              <a:t>Обычный школьный класс испытывает внутренний конфликт: есть потребность в сплоченности, а повода для сплочения нет. </a:t>
            </a:r>
            <a:r>
              <a:rPr lang="ru-RU" dirty="0"/>
              <a:t>Рано или поздно такая группа «откроет» для себя травлю. </a:t>
            </a:r>
            <a:r>
              <a:rPr lang="ru-RU" dirty="0">
                <a:solidFill>
                  <a:srgbClr val="0070C0"/>
                </a:solidFill>
              </a:rPr>
              <a:t>Оказывается, можно сплотиться ПРОТИВ кого-то, и, издеваясь над ним, почувствовать единство, принадлежность, чего и требуют задачи возраста. </a:t>
            </a:r>
            <a:r>
              <a:rPr lang="ru-RU" dirty="0"/>
              <a:t>Участников травли охватывают </a:t>
            </a:r>
            <a:r>
              <a:rPr lang="ru-RU" dirty="0">
                <a:solidFill>
                  <a:srgbClr val="0070C0"/>
                </a:solidFill>
              </a:rPr>
              <a:t>особое упоение, удаль, веселье, эйфория</a:t>
            </a:r>
            <a:r>
              <a:rPr lang="ru-RU" dirty="0"/>
              <a:t>. </a:t>
            </a:r>
            <a:r>
              <a:rPr lang="ru-RU" b="1" dirty="0">
                <a:solidFill>
                  <a:srgbClr val="0070C0"/>
                </a:solidFill>
              </a:rPr>
              <a:t>Потому что они – вместе. И с ними все ОК </a:t>
            </a:r>
            <a:r>
              <a:rPr lang="ru-RU" dirty="0"/>
              <a:t>(не важно, что в это вкладывается: красивые, или умные, или модные, или бравые двоечники). </a:t>
            </a:r>
            <a:r>
              <a:rPr lang="ru-RU" dirty="0">
                <a:solidFill>
                  <a:srgbClr val="0070C0"/>
                </a:solidFill>
              </a:rPr>
              <a:t>Однажды испытав это чувство, хочется повторить его снова и снова.</a:t>
            </a:r>
            <a:r>
              <a:rPr lang="ru-RU" dirty="0"/>
              <a:t> И остановиться очень сложно и страшно: вдруг ты перестанешь быть «правильным» членом группы и станешь изгоем. Чем больше ребенок неуверен в себе, чем больше зависит от оценки окружающих, тем более вероятно, что он будет активно участвовать в травле в роли «массовки».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CD2FF0-7E6B-4738-9308-7242B8F38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219" y="5283849"/>
            <a:ext cx="1528763" cy="1524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D6FEFAF-F7D6-480F-ABA6-66CD166DB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2938" y="5513758"/>
            <a:ext cx="789387" cy="7893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1514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Почему возникает травля?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163783"/>
            <a:ext cx="10178322" cy="471581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Таким образом, </a:t>
            </a:r>
            <a:r>
              <a:rPr lang="ru-RU" b="1" dirty="0">
                <a:solidFill>
                  <a:srgbClr val="0070C0"/>
                </a:solidFill>
              </a:rPr>
              <a:t>травля – проблема группы</a:t>
            </a:r>
            <a:r>
              <a:rPr lang="ru-RU" dirty="0">
                <a:solidFill>
                  <a:schemeClr val="tx1"/>
                </a:solidFill>
              </a:rPr>
              <a:t>, проявление групповой динамики. </a:t>
            </a:r>
            <a:r>
              <a:rPr lang="ru-RU" dirty="0">
                <a:solidFill>
                  <a:srgbClr val="0070C0"/>
                </a:solidFill>
              </a:rPr>
              <a:t>Детские коллективы оказываются перед ней беззащитны, если нет взрослого, который руководит психологической атмосферой в группе.</a:t>
            </a:r>
          </a:p>
          <a:p>
            <a:r>
              <a:rPr lang="ru-RU" dirty="0">
                <a:solidFill>
                  <a:schemeClr val="tx1"/>
                </a:solidFill>
              </a:rPr>
              <a:t>К сожалению, педагоги часто считают атмосферу в классе не своим делом.</a:t>
            </a:r>
          </a:p>
          <a:p>
            <a:r>
              <a:rPr lang="ru-RU" dirty="0">
                <a:solidFill>
                  <a:schemeClr val="tx1"/>
                </a:solidFill>
              </a:rPr>
              <a:t>Или хотели бы что-то сделать, да не знают, что и как.</a:t>
            </a:r>
          </a:p>
          <a:p>
            <a:r>
              <a:rPr lang="ru-RU" dirty="0">
                <a:solidFill>
                  <a:schemeClr val="tx1"/>
                </a:solidFill>
              </a:rPr>
              <a:t>Нередко </a:t>
            </a:r>
            <a:r>
              <a:rPr lang="ru-RU" dirty="0">
                <a:solidFill>
                  <a:srgbClr val="0070C0"/>
                </a:solidFill>
              </a:rPr>
              <a:t>бывает, что учитель сам провоцирует травлю, не осознавая этого. </a:t>
            </a:r>
            <a:r>
              <a:rPr lang="ru-RU" dirty="0">
                <a:solidFill>
                  <a:schemeClr val="tx1"/>
                </a:solidFill>
              </a:rPr>
              <a:t>Кому-то это кажется очень хорошим способом управлять детским коллективом. Кто-то просто не задумывается о том, какие последствия может иметь критика ребенка при всем классе, противопоставление «успешных всех» одному-двум,«тянущим класс назад, всех задерживающих». </a:t>
            </a:r>
            <a:r>
              <a:rPr lang="ru-RU" dirty="0">
                <a:solidFill>
                  <a:srgbClr val="0070C0"/>
                </a:solidFill>
              </a:rPr>
              <a:t>Если учителю несимпатичен ученик, он может вербально и </a:t>
            </a:r>
            <a:r>
              <a:rPr lang="ru-RU" dirty="0" err="1">
                <a:solidFill>
                  <a:srgbClr val="0070C0"/>
                </a:solidFill>
              </a:rPr>
              <a:t>невербально</a:t>
            </a:r>
            <a:r>
              <a:rPr lang="ru-RU" dirty="0">
                <a:solidFill>
                  <a:srgbClr val="0070C0"/>
                </a:solidFill>
              </a:rPr>
              <a:t> показывать это.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/>
                </a:solidFill>
              </a:rPr>
              <a:t>Чего </a:t>
            </a:r>
            <a:r>
              <a:rPr lang="ru-RU" sz="3600" b="1" dirty="0">
                <a:solidFill>
                  <a:srgbClr val="FF0000"/>
                </a:solidFill>
              </a:rPr>
              <a:t>не надо </a:t>
            </a:r>
            <a:r>
              <a:rPr lang="ru-RU" sz="3600" b="1" dirty="0">
                <a:solidFill>
                  <a:schemeClr val="accent1"/>
                </a:solidFill>
              </a:rPr>
              <a:t>делать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1678" y="1384917"/>
            <a:ext cx="10178322" cy="3506679"/>
          </a:xfrm>
        </p:spPr>
        <p:txBody>
          <a:bodyPr/>
          <a:lstStyle/>
          <a:p>
            <a:r>
              <a:rPr lang="ru-RU" sz="2200" dirty="0">
                <a:solidFill>
                  <a:srgbClr val="0070C0"/>
                </a:solidFill>
              </a:rPr>
              <a:t>1. Ждать, что само пройдет.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2. Искать причины и объяснения.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3. Путать травлю и непопулярность.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4. </a:t>
            </a:r>
            <a:r>
              <a:rPr lang="ru-RU" sz="2200" dirty="0" err="1">
                <a:solidFill>
                  <a:srgbClr val="0070C0"/>
                </a:solidFill>
              </a:rPr>
              <a:t>Cчитать</a:t>
            </a:r>
            <a:r>
              <a:rPr lang="ru-RU" sz="2200" dirty="0">
                <a:solidFill>
                  <a:srgbClr val="0070C0"/>
                </a:solidFill>
              </a:rPr>
              <a:t> травлю проблемой только жертвы.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5. </a:t>
            </a:r>
            <a:r>
              <a:rPr lang="ru-RU" sz="2200" dirty="0" err="1">
                <a:solidFill>
                  <a:srgbClr val="0070C0"/>
                </a:solidFill>
              </a:rPr>
              <a:t>Cчитать</a:t>
            </a:r>
            <a:r>
              <a:rPr lang="ru-RU" sz="2200" dirty="0">
                <a:solidFill>
                  <a:srgbClr val="0070C0"/>
                </a:solidFill>
              </a:rPr>
              <a:t> травлю проблемой личностей, а не группы.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6. Давить на жалость.</a:t>
            </a:r>
          </a:p>
          <a:p>
            <a:r>
              <a:rPr lang="ru-RU" sz="2200" dirty="0">
                <a:solidFill>
                  <a:srgbClr val="0070C0"/>
                </a:solidFill>
              </a:rPr>
              <a:t>7. Принимать правила игры.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607</TotalTime>
  <Words>2011</Words>
  <Application>Microsoft Office PowerPoint</Application>
  <PresentationFormat>Широкоэкранный</PresentationFormat>
  <Paragraphs>92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Gill Sans MT</vt:lpstr>
      <vt:lpstr>Impact</vt:lpstr>
      <vt:lpstr>Эмблема</vt:lpstr>
      <vt:lpstr>ПРЕОДОЛЕНИЕ БУЛЛИНГА</vt:lpstr>
      <vt:lpstr>Вообразите на минуту, что ваша жизнь в педколлективе проходит так: </vt:lpstr>
      <vt:lpstr>Последствиями для жертвы травли могут быть: </vt:lpstr>
      <vt:lpstr>Защищать ребенка обязаны взрослые. </vt:lpstr>
      <vt:lpstr>От последствий травли страдает не только тот, кому не повезло оказаться в роли жертвы. </vt:lpstr>
      <vt:lpstr>Что такое травля и с чем ее путают </vt:lpstr>
      <vt:lpstr>Почему возникает травля?</vt:lpstr>
      <vt:lpstr>Почему возникает травля?</vt:lpstr>
      <vt:lpstr>Чего не надо делать </vt:lpstr>
      <vt:lpstr>Что можно сделать </vt:lpstr>
      <vt:lpstr>Обсуждать травлю как проблему группы</vt:lpstr>
      <vt:lpstr>Активизировать моральное чувство и сформулировать выбор</vt:lpstr>
      <vt:lpstr>Сформулировать позитивные правила жизни в группе и заключить контракт </vt:lpstr>
      <vt:lpstr>Поддержка позитивных изменений </vt:lpstr>
      <vt:lpstr>Гармонизировать иерархию</vt:lpstr>
      <vt:lpstr>Трудно ли остановить травлю? И да, и нет.</vt:lpstr>
      <vt:lpstr>Спасибо за участие!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Проблемы, похожие на мозаику</dc:title>
  <dc:creator>Психолог</dc:creator>
  <cp:lastModifiedBy>Психолог</cp:lastModifiedBy>
  <cp:revision>86</cp:revision>
  <dcterms:created xsi:type="dcterms:W3CDTF">2021-10-07T14:11:21Z</dcterms:created>
  <dcterms:modified xsi:type="dcterms:W3CDTF">2022-04-01T07:59:51Z</dcterms:modified>
</cp:coreProperties>
</file>