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5" r:id="rId8"/>
    <p:sldId id="266" r:id="rId9"/>
    <p:sldId id="273" r:id="rId10"/>
    <p:sldId id="272" r:id="rId11"/>
    <p:sldId id="267" r:id="rId12"/>
    <p:sldId id="274" r:id="rId13"/>
    <p:sldId id="275" r:id="rId14"/>
    <p:sldId id="268" r:id="rId15"/>
    <p:sldId id="269" r:id="rId16"/>
    <p:sldId id="276" r:id="rId17"/>
    <p:sldId id="277" r:id="rId18"/>
    <p:sldId id="271" r:id="rId19"/>
    <p:sldId id="27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08364"/>
            <a:ext cx="8915399" cy="27090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собрание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Анализ </a:t>
            </a:r>
            <a:r>
              <a:rPr lang="ru-RU" alt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результатов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СПТ-2021.</a:t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поведение подростков (7 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177637"/>
            <a:ext cx="6180715" cy="52924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</a:t>
            </a:r>
            <a:r>
              <a:rPr lang="ru-RU" dirty="0">
                <a:solidFill>
                  <a:schemeClr val="tx1"/>
                </a:solidFill>
              </a:rPr>
              <a:t>10 минут для II-V классов и </a:t>
            </a:r>
            <a:r>
              <a:rPr lang="ru-RU" b="1" dirty="0">
                <a:solidFill>
                  <a:schemeClr val="tx1"/>
                </a:solidFill>
              </a:rPr>
              <a:t>15 минут </a:t>
            </a:r>
            <a:r>
              <a:rPr lang="ru-RU" dirty="0">
                <a:solidFill>
                  <a:schemeClr val="tx1"/>
                </a:solidFill>
              </a:rPr>
              <a:t>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Р</a:t>
            </a:r>
            <a:r>
              <a:rPr lang="ru-RU" sz="1600" b="1" smtClean="0">
                <a:solidFill>
                  <a:schemeClr val="tx1"/>
                </a:solidFill>
              </a:rPr>
              <a:t>азнообразие </a:t>
            </a:r>
            <a:r>
              <a:rPr lang="ru-RU" sz="1600" b="1" dirty="0" smtClean="0">
                <a:solidFill>
                  <a:schemeClr val="tx1"/>
                </a:solidFill>
              </a:rPr>
              <a:t>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2"/>
            <a:ext cx="8911687" cy="775854"/>
          </a:xfrm>
        </p:spPr>
        <p:txBody>
          <a:bodyPr>
            <a:normAutofit/>
          </a:bodyPr>
          <a:lstStyle/>
          <a:p>
            <a:r>
              <a:rPr lang="ru-RU" sz="3200" b="1" dirty="0"/>
              <a:t>Рекомендации </a:t>
            </a:r>
            <a:r>
              <a:rPr lang="ru-RU" sz="3200" b="1" dirty="0" smtClean="0"/>
              <a:t>родителям 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260765"/>
            <a:ext cx="9531928" cy="52647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Не эффективно прибегать к наказаниям, агрессии и </a:t>
            </a:r>
            <a:r>
              <a:rPr lang="ru-RU" b="1" dirty="0" smtClean="0">
                <a:solidFill>
                  <a:srgbClr val="FF0000"/>
                </a:solidFill>
              </a:rPr>
              <a:t>скандалу.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rgbClr val="0070C0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rgbClr val="0070C0"/>
                </a:solidFill>
              </a:rPr>
              <a:t>отклоняющегося поведения.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rgbClr val="0070C0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rgbClr val="0070C0"/>
                </a:solidFill>
              </a:rPr>
              <a:t>девиантного</a:t>
            </a:r>
            <a:r>
              <a:rPr lang="ru-RU" b="1" dirty="0" smtClean="0">
                <a:solidFill>
                  <a:srgbClr val="0070C0"/>
                </a:solidFill>
              </a:rPr>
              <a:t> поведения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rgbClr val="0070C0"/>
                </a:solidFill>
              </a:rPr>
              <a:t>возможностях его преодоления.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защитить 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CD3B3-5BF5-42BA-9CA4-DE8607B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8764"/>
            <a:ext cx="8911687" cy="692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Цель тестирования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367EA-5946-411A-BCE2-F8B22FA6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346"/>
            <a:ext cx="8915400" cy="112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оценка вероятности вовлечения подростков в зависимое поведение на основе соотношения факторов риска и факторов защиты.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3B643-AC35-4ED5-9264-ABBF3A238321}"/>
              </a:ext>
            </a:extLst>
          </p:cNvPr>
          <p:cNvSpPr txBox="1"/>
          <p:nvPr/>
        </p:nvSpPr>
        <p:spPr>
          <a:xfrm>
            <a:off x="2589212" y="2064327"/>
            <a:ext cx="47437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риска (ФР)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Потребность в одобрении (По)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Подверженность влиянию группы (ПВГ)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</a:t>
            </a:r>
            <a:r>
              <a:rPr lang="ru-RU" b="1" dirty="0" err="1"/>
              <a:t>аддиктивных</a:t>
            </a:r>
            <a:r>
              <a:rPr lang="ru-RU" b="1" dirty="0"/>
              <a:t> установок социума (ПАУ)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Наркопотребление в социальном окружении (НСО)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Склонность к риску (опасности) (СР)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Импульсивность (И)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Тревожность (Т)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Фрустрация (Ф)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B849C3-B1D0-42B7-B8EB-86D78F0EBF6C}"/>
              </a:ext>
            </a:extLst>
          </p:cNvPr>
          <p:cNvSpPr txBox="1"/>
          <p:nvPr/>
        </p:nvSpPr>
        <p:spPr>
          <a:xfrm>
            <a:off x="7696940" y="2078180"/>
            <a:ext cx="36398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защиты (ФЗ)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родителями (ПР)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одноклассниками (ПО)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Социальная активность (СА)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Самоконтроль поведения (СП)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/>
              <a:t>Самоэффективность</a:t>
            </a:r>
            <a:r>
              <a:rPr lang="ru-RU" b="1" dirty="0"/>
              <a:t> (С)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523F0-9BE1-4F83-8F04-4023692B1125}"/>
              </a:ext>
            </a:extLst>
          </p:cNvPr>
          <p:cNvSpPr txBox="1"/>
          <p:nvPr/>
        </p:nvSpPr>
        <p:spPr>
          <a:xfrm>
            <a:off x="8843639" y="3650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8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8"/>
            <a:ext cx="8645236" cy="700902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4" y="872836"/>
            <a:ext cx="9809017" cy="5985164"/>
          </a:xfrm>
        </p:spPr>
        <p:txBody>
          <a:bodyPr>
            <a:normAutofit fontScale="85000" lnSpcReduction="10000"/>
          </a:bodyPr>
          <a:lstStyle/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Принятие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</a:rPr>
              <a:t>аддиктивных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 установок социума </a:t>
            </a:r>
            <a:r>
              <a:rPr lang="ru-RU" kern="0" dirty="0">
                <a:solidFill>
                  <a:schemeClr val="tx1"/>
                </a:solidFill>
                <a:ea typeface="Calibri" panose="020F0502020204030204" pitchFamily="34" charset="0"/>
              </a:rPr>
              <a:t>– убежденность в приемлемости для себя отрицательных примеров зависимого от ПАВ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поведения, которые распространены в части общества.</a:t>
            </a:r>
          </a:p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риску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черта личности выражает стремление человека подвергаться опасности, получая при этом острые переживания и ощущения.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Импульсивность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устойчивая склонность действовать по первому побуждению, под влиянием внешних обстоятельств или эмоций.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склонность к переживаниям надвигающихся или предполагаемых опасностей.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оценочное поведение сверстников, формирующее у учащегося чувство принадлежности к группе и причастности.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родителями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это оценочное поведение родителей, формирующее ощущение нужности и </a:t>
            </a:r>
            <a:r>
              <a:rPr lang="ru-R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любимости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ребенка.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– сознательная	активность	по управлению своими поступками, в соответствии с убеждениями и принципами.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активная жизненная позиция, выражающаяся в стремлении влиять на свою жизнь и окружающие условия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6C2C7-957D-4277-9CEA-6917E6E0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1"/>
            <a:ext cx="8911687" cy="484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Количественный анализ результатов СПТ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8824A7C-D6BB-42F0-933D-DA0EEFC3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093755"/>
              </p:ext>
            </p:extLst>
          </p:nvPr>
        </p:nvGraphicFramePr>
        <p:xfrm>
          <a:off x="2064328" y="1225117"/>
          <a:ext cx="9504216" cy="497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08">
                  <a:extLst>
                    <a:ext uri="{9D8B030D-6E8A-4147-A177-3AD203B41FA5}">
                      <a16:colId xmlns:a16="http://schemas.microsoft.com/office/drawing/2014/main" xmlns="" val="392466497"/>
                    </a:ext>
                  </a:extLst>
                </a:gridCol>
                <a:gridCol w="1572066">
                  <a:extLst>
                    <a:ext uri="{9D8B030D-6E8A-4147-A177-3AD203B41FA5}">
                      <a16:colId xmlns:a16="http://schemas.microsoft.com/office/drawing/2014/main" xmlns="" val="3790808298"/>
                    </a:ext>
                  </a:extLst>
                </a:gridCol>
                <a:gridCol w="1509167">
                  <a:extLst>
                    <a:ext uri="{9D8B030D-6E8A-4147-A177-3AD203B41FA5}">
                      <a16:colId xmlns:a16="http://schemas.microsoft.com/office/drawing/2014/main" xmlns="" val="3730162649"/>
                    </a:ext>
                  </a:extLst>
                </a:gridCol>
                <a:gridCol w="1475126">
                  <a:extLst>
                    <a:ext uri="{9D8B030D-6E8A-4147-A177-3AD203B41FA5}">
                      <a16:colId xmlns:a16="http://schemas.microsoft.com/office/drawing/2014/main" xmlns="" val="2136151791"/>
                    </a:ext>
                  </a:extLst>
                </a:gridCol>
                <a:gridCol w="1373002">
                  <a:extLst>
                    <a:ext uri="{9D8B030D-6E8A-4147-A177-3AD203B41FA5}">
                      <a16:colId xmlns:a16="http://schemas.microsoft.com/office/drawing/2014/main" xmlns="" val="1884482435"/>
                    </a:ext>
                  </a:extLst>
                </a:gridCol>
                <a:gridCol w="1146061">
                  <a:extLst>
                    <a:ext uri="{9D8B030D-6E8A-4147-A177-3AD203B41FA5}">
                      <a16:colId xmlns:a16="http://schemas.microsoft.com/office/drawing/2014/main" xmlns="" val="2772506689"/>
                    </a:ext>
                  </a:extLst>
                </a:gridCol>
                <a:gridCol w="1334286">
                  <a:extLst>
                    <a:ext uri="{9D8B030D-6E8A-4147-A177-3AD203B41FA5}">
                      <a16:colId xmlns:a16="http://schemas.microsoft.com/office/drawing/2014/main" xmlns="" val="568555083"/>
                    </a:ext>
                  </a:extLst>
                </a:gridCol>
              </a:tblGrid>
              <a:tr h="853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количество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обучающихся не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обучающихся,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92467"/>
                  </a:ext>
                </a:extLst>
              </a:tr>
              <a:tr h="405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болезни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отказ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другие </a:t>
                      </a:r>
                      <a:r>
                        <a:rPr lang="ru-RU" sz="1600" b="1" dirty="0">
                          <a:effectLst/>
                        </a:rPr>
                        <a:t>причины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5734501"/>
                  </a:ext>
                </a:extLst>
              </a:tr>
              <a:tr h="51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 класс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,95%)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1703829"/>
                  </a:ext>
                </a:extLst>
              </a:tr>
              <a:tr h="52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 (8,06%)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77158934"/>
                  </a:ext>
                </a:extLst>
              </a:tr>
              <a:tr h="56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(7,69%)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9874013"/>
                  </a:ext>
                </a:extLst>
              </a:tr>
              <a:tr h="62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(3,45%)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3582521"/>
                  </a:ext>
                </a:extLst>
              </a:tr>
              <a:tr h="57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(4,17%)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165384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 (8,1%)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181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5D788-8ED3-4131-ACFF-9CCA97ED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Анализ результатов диагностики «группы риска» (7-9 </a:t>
            </a:r>
            <a:r>
              <a:rPr lang="ru-RU" sz="3200" b="1" dirty="0" err="1"/>
              <a:t>кл</a:t>
            </a:r>
            <a:r>
              <a:rPr lang="ru-RU" sz="3200" b="1" dirty="0"/>
              <a:t>.)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48CA12-D327-4903-A45C-FB98AF8E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4322" y="1972703"/>
            <a:ext cx="4342893" cy="362124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Наиболее актуальные факторы риска: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4AF4F3-3E11-4B32-A687-D457B09E2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438400"/>
            <a:ext cx="4342893" cy="2618509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Принятие </a:t>
            </a:r>
            <a:r>
              <a:rPr lang="ru-RU" sz="2500" b="1" dirty="0" err="1">
                <a:solidFill>
                  <a:schemeClr val="tx1"/>
                </a:solidFill>
              </a:rPr>
              <a:t>аддиктивных</a:t>
            </a:r>
            <a:r>
              <a:rPr lang="ru-RU" sz="2500" b="1" dirty="0">
                <a:solidFill>
                  <a:schemeClr val="tx1"/>
                </a:solidFill>
              </a:rPr>
              <a:t> установок социума – 10 чел. (67% по отношению к группе риска).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Склонность к риску 10 чел. (67%).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Тревожность – 10 чел. (67%).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Импульсивность – 5 чел. (33%).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Подверженность влиянию группы – 2 чел. (13%).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Потребность в одобрении – 2 чел. (13%).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837B33-58AB-42BB-9800-226A48FDD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48464" y="1717964"/>
            <a:ext cx="3999001" cy="651163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Наиболее дефицитные факторы защиты: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71807C-E49C-49E3-BE5A-A6AAB9ED7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857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Самоконтроль поведения - 6 чел. (40%).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Социальная активность – 3 чел. (20%).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Принятие одноклассниками – 2 чел. (13%).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Принятие родителями – 1 чел. (7%).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D919E9-A0EB-4EFE-800F-D7AEA6800E0D}"/>
              </a:ext>
            </a:extLst>
          </p:cNvPr>
          <p:cNvSpPr txBox="1"/>
          <p:nvPr/>
        </p:nvSpPr>
        <p:spPr>
          <a:xfrm>
            <a:off x="4048216" y="5015346"/>
            <a:ext cx="5992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Соотношение ФР и ФЗ:</a:t>
            </a:r>
          </a:p>
          <a:p>
            <a:r>
              <a:rPr lang="ru-RU" sz="1600" b="1" dirty="0"/>
              <a:t>1.	Редукция факторов защиты – 11 чел. (73%).</a:t>
            </a:r>
          </a:p>
          <a:p>
            <a:r>
              <a:rPr lang="ru-RU" sz="1600" b="1" dirty="0"/>
              <a:t>2.	Актуализация факторов риска – 3 чел. (20%).</a:t>
            </a:r>
          </a:p>
          <a:p>
            <a:r>
              <a:rPr lang="ru-RU" sz="1600" b="1" dirty="0"/>
              <a:t>3.	Неблагоприятное сочетание ФР и ФЗ – 1 чел. (7%).</a:t>
            </a:r>
          </a:p>
        </p:txBody>
      </p:sp>
    </p:spTree>
    <p:extLst>
      <p:ext uri="{BB962C8B-B14F-4D97-AF65-F5344CB8AC3E}">
        <p14:creationId xmlns:p14="http://schemas.microsoft.com/office/powerpoint/2010/main" xmlns="" val="1247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26599-28A0-46E8-BD00-FC04057D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 </a:t>
            </a:r>
            <a:r>
              <a:rPr lang="ru-RU" b="1" dirty="0" smtClean="0"/>
              <a:t>и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D9C95D-E709-4716-BDA5-34715E01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509205"/>
            <a:ext cx="3992732" cy="63919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38E8B1-1B63-4EE1-85F2-59E5E7FA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382982"/>
            <a:ext cx="4342893" cy="35200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Самыми актуальными факторами риска у учащихся 7-9 классов являются: принятие </a:t>
            </a:r>
            <a:r>
              <a:rPr lang="ru-RU" b="1" dirty="0" err="1">
                <a:solidFill>
                  <a:schemeClr val="tx1"/>
                </a:solidFill>
              </a:rPr>
              <a:t>аддиктивных</a:t>
            </a:r>
            <a:r>
              <a:rPr lang="ru-RU" b="1" dirty="0">
                <a:solidFill>
                  <a:schemeClr val="tx1"/>
                </a:solidFill>
              </a:rPr>
              <a:t> установок социума, склонность к риску и тревожность, - в меньшей мере - импульсивность.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507D49-C346-4F80-B0B7-927CC686D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731146"/>
            <a:ext cx="3999001" cy="81459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Рекомендации: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A36193-CB2B-4C70-A774-43554EAB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313709"/>
            <a:ext cx="4338674" cy="4003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Необходимо провести групповую профилактическую работу с коллективами 7-9 классов, а также индивидуальную коррекционно-развивающую работу с учениками группы </a:t>
            </a:r>
            <a:r>
              <a:rPr lang="ru-RU" b="1" dirty="0" smtClean="0">
                <a:solidFill>
                  <a:schemeClr val="tx1"/>
                </a:solidFill>
              </a:rPr>
              <a:t>риска, консультирование родителей обучающихся группы риска (по запросу).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23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288473"/>
            <a:ext cx="5765079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1427</Words>
  <Application>Microsoft Office PowerPoint</Application>
  <PresentationFormat>Произвольный</PresentationFormat>
  <Paragraphs>225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Родительское собрание  Анализ результатов СПТ-2021.  Девиантное поведение подростков (7 кл.)</vt:lpstr>
      <vt:lpstr>Цель тестирования</vt:lpstr>
      <vt:lpstr>Глоссарий</vt:lpstr>
      <vt:lpstr>Количественный анализ результатов СПТ</vt:lpstr>
      <vt:lpstr>Анализ результатов диагностики «группы риска» (7-9 кл.)</vt:lpstr>
      <vt:lpstr>Выводы и рекомендации: 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 </vt:lpstr>
      <vt:lpstr>Рекомендации специалистов родителям </vt:lpstr>
      <vt:lpstr>Популярные программные средства, которые помогут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42</cp:revision>
  <dcterms:created xsi:type="dcterms:W3CDTF">2021-11-09T06:20:02Z</dcterms:created>
  <dcterms:modified xsi:type="dcterms:W3CDTF">2021-12-08T18:48:09Z</dcterms:modified>
</cp:coreProperties>
</file>