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8" r:id="rId4"/>
    <p:sldId id="281" r:id="rId5"/>
    <p:sldId id="258" r:id="rId6"/>
    <p:sldId id="279" r:id="rId7"/>
    <p:sldId id="280" r:id="rId8"/>
    <p:sldId id="265" r:id="rId9"/>
    <p:sldId id="266" r:id="rId10"/>
    <p:sldId id="273" r:id="rId11"/>
    <p:sldId id="272" r:id="rId12"/>
    <p:sldId id="267" r:id="rId13"/>
    <p:sldId id="274" r:id="rId14"/>
    <p:sldId id="275" r:id="rId15"/>
    <p:sldId id="268" r:id="rId16"/>
    <p:sldId id="269" r:id="rId17"/>
    <p:sldId id="276" r:id="rId18"/>
    <p:sldId id="277" r:id="rId19"/>
    <p:sldId id="271" r:id="rId20"/>
    <p:sldId id="270" r:id="rId21"/>
    <p:sldId id="26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7C3A24-EB48-4B95-A6CC-708D083B5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108364"/>
            <a:ext cx="8915399" cy="27090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Родительское собрание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Анализ </a:t>
            </a:r>
            <a:r>
              <a:rPr lang="ru-RU" alt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результатов 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СПТ-2021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.</a:t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Девиантное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 поведение подростков (10 </a:t>
            </a:r>
            <a:r>
              <a:rPr lang="ru-RU" altLang="ru-RU" sz="28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кл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.)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B50FD15-D7CD-4E02-9674-837BE66BA5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rgbClr val="0070C0"/>
                </a:solidFill>
              </a:rPr>
              <a:t>Составитель: Катаева А.А., педагог-психолог</a:t>
            </a:r>
          </a:p>
        </p:txBody>
      </p:sp>
    </p:spTree>
    <p:extLst>
      <p:ext uri="{BB962C8B-B14F-4D97-AF65-F5344CB8AC3E}">
        <p14:creationId xmlns:p14="http://schemas.microsoft.com/office/powerpoint/2010/main" xmlns="" val="317444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92925" y="484909"/>
            <a:ext cx="8911687" cy="52647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«Собачий кайф»</a:t>
            </a:r>
            <a:endParaRPr lang="ru-RU" sz="3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89212" y="1288473"/>
            <a:ext cx="5765079" cy="462274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«Собачий кайф» - намеренное перекрытие доступа кислорода к мозгу для получения «кайфа».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Идея проста: сначала подросток повышает давление частым (собачьим - отсюда и название) дыханием, после чего «</a:t>
            </a:r>
            <a:r>
              <a:rPr lang="ru-RU" b="1" dirty="0" err="1" smtClean="0">
                <a:solidFill>
                  <a:schemeClr val="tx1"/>
                </a:solidFill>
              </a:rPr>
              <a:t>придушивает</a:t>
            </a:r>
            <a:r>
              <a:rPr lang="ru-RU" b="1" dirty="0" smtClean="0">
                <a:solidFill>
                  <a:schemeClr val="tx1"/>
                </a:solidFill>
              </a:rPr>
              <a:t>» себя веревкой сам или это делают его товарищи. Затем веревка убирается - и от прилива крови к мозгу подросток испытывает чувство легкости и эйфории.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Альтернатива:</a:t>
            </a:r>
            <a:r>
              <a:rPr lang="ru-RU" b="1" dirty="0" smtClean="0">
                <a:solidFill>
                  <a:schemeClr val="tx1"/>
                </a:solidFill>
              </a:rPr>
              <a:t> объяснить, что удовольствие можно и нужно получать безопасными и законными способами, и увлечь ребенка интересным и полезным хобби (танцы, спорт, рисование и так далее).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rusinfo.info/wp-content/uploads/c/a/6/ca6ad8d57d0ba1e701c3f444e0de1d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7467" y="1369145"/>
            <a:ext cx="3589379" cy="2690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92925" y="415636"/>
            <a:ext cx="8911687" cy="1489364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Селфхарм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89212" y="1177637"/>
            <a:ext cx="6180715" cy="52924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Это не суицидальное повреждение себя с целью снять эмоциональное напряжение, привлечь внимание к себе.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Селфхарм</a:t>
            </a:r>
            <a:r>
              <a:rPr lang="ru-RU" dirty="0" smtClean="0">
                <a:solidFill>
                  <a:schemeClr val="tx1"/>
                </a:solidFill>
              </a:rPr>
              <a:t>, как </a:t>
            </a:r>
            <a:r>
              <a:rPr lang="ru-RU" b="1" dirty="0" smtClean="0">
                <a:solidFill>
                  <a:schemeClr val="tx1"/>
                </a:solidFill>
              </a:rPr>
              <a:t>разновидность </a:t>
            </a:r>
            <a:r>
              <a:rPr lang="ru-RU" b="1" dirty="0" err="1" smtClean="0">
                <a:solidFill>
                  <a:schemeClr val="tx1"/>
                </a:solidFill>
              </a:rPr>
              <a:t>аутоагрессивного</a:t>
            </a:r>
            <a:r>
              <a:rPr lang="ru-RU" b="1" dirty="0" smtClean="0">
                <a:solidFill>
                  <a:schemeClr val="tx1"/>
                </a:solidFill>
              </a:rPr>
              <a:t> поведения </a:t>
            </a:r>
            <a:r>
              <a:rPr lang="ru-RU" dirty="0" smtClean="0">
                <a:solidFill>
                  <a:schemeClr val="tx1"/>
                </a:solidFill>
              </a:rPr>
              <a:t>имеет разные проявления: порезы, уколы, ожоги, удары, вырывание волос, ссадины, спровоцированные укусы животных и насекомых, также татуировки.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Особенно популярным это явление стало с развитием социальных сетей, общением в них и демонстрацией своей жизни, и романтизацией душевных страданий. Впрочем, в большинстве случаев речь идёт об их имитации, нежели о настоящих проблемах.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Иногда нанесение увечий может закончиться летальным исходом (занесение инфекции, неправильно рассчитанная глубина пореза или сила удара, площадь и глубина ожогов).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Шрамы от </a:t>
            </a:r>
            <a:r>
              <a:rPr lang="ru-RU" dirty="0" err="1" smtClean="0">
                <a:solidFill>
                  <a:schemeClr val="tx1"/>
                </a:solidFill>
              </a:rPr>
              <a:t>селфхарма</a:t>
            </a:r>
            <a:r>
              <a:rPr lang="ru-RU" dirty="0" smtClean="0">
                <a:solidFill>
                  <a:schemeClr val="tx1"/>
                </a:solidFill>
              </a:rPr>
              <a:t>, как правило, имеют однотипное расположение. Области, которые подвергаются </a:t>
            </a:r>
            <a:r>
              <a:rPr lang="ru-RU" dirty="0" err="1" smtClean="0">
                <a:solidFill>
                  <a:schemeClr val="tx1"/>
                </a:solidFill>
              </a:rPr>
              <a:t>шрамированию</a:t>
            </a:r>
            <a:r>
              <a:rPr lang="ru-RU" dirty="0" smtClean="0">
                <a:solidFill>
                  <a:schemeClr val="tx1"/>
                </a:solidFill>
              </a:rPr>
              <a:t> расположены на руках, ногах, животе.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862325" y="1587109"/>
            <a:ext cx="3024875" cy="2153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Характеристика видов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39373" y="1468582"/>
            <a:ext cx="3992732" cy="6096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Агрессивное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89212" y="2230582"/>
            <a:ext cx="4342893" cy="39624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Систематические крики,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удары,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драки,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повреждение имущества,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распространение слухов и сплетен,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обидные посты в адрес других в социальных сетях,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угрозы,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травля.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06629" y="1454728"/>
            <a:ext cx="3999001" cy="609599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0070C0"/>
                </a:solidFill>
              </a:rPr>
              <a:t>Аддиктивное</a:t>
            </a:r>
            <a:r>
              <a:rPr lang="ru-RU" sz="2000" b="1" dirty="0" smtClean="0">
                <a:solidFill>
                  <a:srgbClr val="0070C0"/>
                </a:solidFill>
              </a:rPr>
              <a:t>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7166957" y="2272145"/>
            <a:ext cx="4338674" cy="41563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Нездоровый и/или неопрятный внешний вид,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прогулы,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плохое самочувствие,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странное поведение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запах алкоголя,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картинки, записи и аудиозаписи в социальных сетях, посвященные алкоголю и наркотикам.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/>
              <a:t>Онлайн-активность</a:t>
            </a:r>
            <a:r>
              <a:rPr lang="ru-RU" sz="3200" b="1" dirty="0"/>
              <a:t> школьников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1884218"/>
            <a:ext cx="8575964" cy="44971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76%</a:t>
            </a:r>
            <a:r>
              <a:rPr lang="ru-RU" dirty="0">
                <a:solidFill>
                  <a:schemeClr val="tx1"/>
                </a:solidFill>
              </a:rPr>
              <a:t> обследованных проводят в сети – </a:t>
            </a:r>
            <a:r>
              <a:rPr lang="ru-RU" b="1" dirty="0">
                <a:solidFill>
                  <a:schemeClr val="tx1"/>
                </a:solidFill>
              </a:rPr>
              <a:t>три часа в сутки</a:t>
            </a:r>
            <a:r>
              <a:rPr lang="ru-RU" dirty="0">
                <a:solidFill>
                  <a:schemeClr val="tx1"/>
                </a:solidFill>
              </a:rPr>
              <a:t>, а 6% – по восемь часов ежедневно (это составляет четверть года).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Дети воспринимают интернет </a:t>
            </a:r>
            <a:r>
              <a:rPr lang="ru-RU" dirty="0">
                <a:solidFill>
                  <a:schemeClr val="tx1"/>
                </a:solidFill>
              </a:rPr>
              <a:t>не как набор полезных технологий, а </a:t>
            </a:r>
            <a:r>
              <a:rPr lang="ru-RU" b="1" dirty="0">
                <a:solidFill>
                  <a:schemeClr val="tx1"/>
                </a:solidFill>
              </a:rPr>
              <a:t>как среду обитания.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Образ жизни детей расходится с образом жизни родителей. </a:t>
            </a:r>
            <a:r>
              <a:rPr lang="ru-RU" b="1" dirty="0">
                <a:solidFill>
                  <a:schemeClr val="tx1"/>
                </a:solidFill>
              </a:rPr>
              <a:t>Если принять число детей, «живущих» в интернете за 100%, то из родителей там окажется 50%.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618" y="274638"/>
            <a:ext cx="9874966" cy="85010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Требования </a:t>
            </a:r>
            <a:r>
              <a:rPr lang="ru-RU" sz="3200" b="1" dirty="0" err="1">
                <a:solidFill>
                  <a:schemeClr val="tx1"/>
                </a:solidFill>
              </a:rPr>
              <a:t>СанПиН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9635" y="1124744"/>
            <a:ext cx="9171709" cy="57332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Время за ПК на уроке </a:t>
            </a:r>
            <a:r>
              <a:rPr lang="ru-RU" dirty="0">
                <a:solidFill>
                  <a:schemeClr val="tx1"/>
                </a:solidFill>
              </a:rPr>
              <a:t>не должно превышать для учеников 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V-VII классов – 20 минут,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VIII-IX классов – 25 минут, 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X-XI классов на первом часу учебных занятий – 30 минут и на втором – 20 минут.</a:t>
            </a:r>
          </a:p>
          <a:p>
            <a:r>
              <a:rPr lang="ru-RU" b="1" dirty="0">
                <a:solidFill>
                  <a:schemeClr val="tx1"/>
                </a:solidFill>
              </a:rPr>
              <a:t>Внеучебные занятия с использованием ПК </a:t>
            </a:r>
            <a:r>
              <a:rPr lang="ru-RU" dirty="0">
                <a:solidFill>
                  <a:schemeClr val="tx1"/>
                </a:solidFill>
              </a:rPr>
              <a:t>рекомендуется проводить </a:t>
            </a:r>
            <a:r>
              <a:rPr lang="ru-RU" b="1" dirty="0">
                <a:solidFill>
                  <a:schemeClr val="tx1"/>
                </a:solidFill>
              </a:rPr>
              <a:t>не чаще 2 раз в неделю </a:t>
            </a:r>
            <a:r>
              <a:rPr lang="ru-RU" dirty="0">
                <a:solidFill>
                  <a:schemeClr val="tx1"/>
                </a:solidFill>
              </a:rPr>
              <a:t>общей продолжительностью для обучающихся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II-V классов – не более 60 минут;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VI классов и старше – не более 90 минут.</a:t>
            </a:r>
          </a:p>
          <a:p>
            <a:r>
              <a:rPr lang="ru-RU" dirty="0">
                <a:solidFill>
                  <a:schemeClr val="tx1"/>
                </a:solidFill>
              </a:rPr>
              <a:t>При этом </a:t>
            </a:r>
            <a:r>
              <a:rPr lang="ru-RU" b="1" dirty="0">
                <a:solidFill>
                  <a:schemeClr val="tx1"/>
                </a:solidFill>
              </a:rPr>
              <a:t>время проведения компьютерных игр с навязанным ритмом не должно превышать </a:t>
            </a:r>
            <a:r>
              <a:rPr lang="ru-RU" dirty="0">
                <a:solidFill>
                  <a:schemeClr val="tx1"/>
                </a:solidFill>
              </a:rPr>
              <a:t>10 минут для II-V классов и </a:t>
            </a:r>
            <a:r>
              <a:rPr lang="ru-RU" b="1" dirty="0">
                <a:solidFill>
                  <a:schemeClr val="tx1"/>
                </a:solidFill>
              </a:rPr>
              <a:t>15 минут </a:t>
            </a:r>
            <a:r>
              <a:rPr lang="ru-RU" dirty="0">
                <a:solidFill>
                  <a:schemeClr val="tx1"/>
                </a:solidFill>
              </a:rPr>
              <a:t>для учащихся более старших классов.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46364"/>
            <a:ext cx="8911687" cy="789709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Характеристика видов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39373" y="1136074"/>
            <a:ext cx="3992732" cy="387926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0070C0"/>
                </a:solidFill>
              </a:rPr>
              <a:t>Делинквентное</a:t>
            </a:r>
            <a:r>
              <a:rPr lang="ru-RU" sz="2000" b="1" dirty="0" smtClean="0">
                <a:solidFill>
                  <a:srgbClr val="0070C0"/>
                </a:solidFill>
              </a:rPr>
              <a:t>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258291" y="1620983"/>
            <a:ext cx="4701523" cy="523701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Воровство,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подлоги,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вандализм,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поджоги,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мошенничество,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кражи со взломом,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вымогательство,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грабежи,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мелкое хулиганство,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нападения и жестокие действия по отношению к людям или животным,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шантаж,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принуждение к действиям,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жесткие угрозы 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06629" y="1205346"/>
            <a:ext cx="3999001" cy="63731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Социально-психологическая </a:t>
            </a:r>
            <a:r>
              <a:rPr lang="ru-RU" sz="2000" b="1" dirty="0" err="1" smtClean="0">
                <a:solidFill>
                  <a:srgbClr val="0070C0"/>
                </a:solidFill>
              </a:rPr>
              <a:t>дезадаптация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7166957" y="2092036"/>
            <a:ext cx="4338674" cy="433647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Резкое изменение поведения,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внезапное или постепенное снижение успеваемости,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отказы посещать школу/лицей,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жалобы на плохое самочувствие,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избегание сверстников и педагогов.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Социально-психологическая </a:t>
            </a:r>
            <a:r>
              <a:rPr lang="ru-RU" b="1" dirty="0" err="1" smtClean="0">
                <a:solidFill>
                  <a:srgbClr val="0070C0"/>
                </a:solidFill>
              </a:rPr>
              <a:t>дезадаптация</a:t>
            </a:r>
            <a:r>
              <a:rPr lang="ru-RU" b="1" dirty="0" smtClean="0">
                <a:solidFill>
                  <a:srgbClr val="0070C0"/>
                </a:solidFill>
              </a:rPr>
              <a:t> может предшествовать отклоняющемуся поведению или быть его следствием.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90945"/>
            <a:ext cx="8911687" cy="5818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Признаки, свойственные для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9373" y="983674"/>
            <a:ext cx="3992732" cy="33250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Химических видов зависимости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89212" y="1371601"/>
            <a:ext cx="4342893" cy="468283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Запах алкоголя, табака или иной непривычный запах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Расширенные или суженные зрачки,  бледность (или внезапное покраснение) кожных покровов, необычный (чаще сероватый) их оттенок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Жалобы на жажду, сердцебиение, повышенную утомляемость,  внезапная потливость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Разнообразие </a:t>
            </a:r>
            <a:r>
              <a:rPr lang="ru-RU" sz="1600" b="1" dirty="0" smtClean="0">
                <a:solidFill>
                  <a:schemeClr val="tx1"/>
                </a:solidFill>
              </a:rPr>
              <a:t>и неустойчивость эмоциональных реакций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Употребление специфической лексики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Пропаганда </a:t>
            </a:r>
            <a:r>
              <a:rPr lang="ru-RU" sz="1600" b="1" dirty="0" err="1" smtClean="0">
                <a:solidFill>
                  <a:schemeClr val="tx1"/>
                </a:solidFill>
              </a:rPr>
              <a:t>психоактивных</a:t>
            </a:r>
            <a:r>
              <a:rPr lang="ru-RU" sz="1600" b="1" dirty="0" smtClean="0">
                <a:solidFill>
                  <a:schemeClr val="tx1"/>
                </a:solidFill>
              </a:rPr>
              <a:t> веществ среди сверстников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76655" y="969818"/>
            <a:ext cx="4328975" cy="789709"/>
          </a:xfrm>
        </p:spPr>
        <p:txBody>
          <a:bodyPr/>
          <a:lstStyle/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rgbClr val="0070C0"/>
                </a:solidFill>
              </a:rPr>
              <a:t>Нехимических видов зависимости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166957" y="1427018"/>
            <a:ext cx="4338674" cy="508461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Изменение пищевого поведения (постоянное переедание или отказ от еды)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Увеличение времени (более 3-4 часов), проводимого за компьютерными играми, ночное общение в социальных сетях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Яркие вспышки агрессии у ребенка при ограничении его во времени пользования компьютером, приступы гнева в ответ на запреты пользоваться телефоном, планшетом и другими техническими средствами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145" y="6068291"/>
            <a:ext cx="1054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Один вид зависимости может сочетаться с другими,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одна форма зависимости может переходить в другую.  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1B8476-6FEC-4D0A-BD21-F1385534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29492"/>
            <a:ext cx="8911687" cy="775854"/>
          </a:xfrm>
        </p:spPr>
        <p:txBody>
          <a:bodyPr>
            <a:normAutofit/>
          </a:bodyPr>
          <a:lstStyle/>
          <a:p>
            <a:r>
              <a:rPr lang="ru-RU" sz="3200" b="1" dirty="0"/>
              <a:t>Рекомендации </a:t>
            </a:r>
            <a:r>
              <a:rPr lang="ru-RU" sz="3200" b="1" dirty="0" smtClean="0"/>
              <a:t>родителям  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256F80-A665-4391-90A5-0A092E1CE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36" y="1260765"/>
            <a:ext cx="9531928" cy="526472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следует </a:t>
            </a:r>
            <a:r>
              <a:rPr lang="ru-RU" b="1" dirty="0" smtClean="0">
                <a:solidFill>
                  <a:schemeClr val="tx1"/>
                </a:solidFill>
              </a:rPr>
              <a:t>успокоиться и проверить </a:t>
            </a:r>
            <a:r>
              <a:rPr lang="ru-RU" b="1" dirty="0">
                <a:solidFill>
                  <a:schemeClr val="tx1"/>
                </a:solidFill>
              </a:rPr>
              <a:t>достоверность </a:t>
            </a:r>
            <a:r>
              <a:rPr lang="ru-RU" b="1" dirty="0" smtClean="0">
                <a:solidFill>
                  <a:schemeClr val="tx1"/>
                </a:solidFill>
              </a:rPr>
              <a:t>негативной информации </a:t>
            </a:r>
            <a:r>
              <a:rPr lang="ru-RU" dirty="0" smtClean="0">
                <a:solidFill>
                  <a:schemeClr val="tx1"/>
                </a:solidFill>
              </a:rPr>
              <a:t>о поведении ребенка.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</a:rPr>
              <a:t>Не эффективно прибегать к наказаниям, агрессии и </a:t>
            </a:r>
            <a:r>
              <a:rPr lang="ru-RU" b="1" dirty="0" smtClean="0">
                <a:solidFill>
                  <a:srgbClr val="FF0000"/>
                </a:solidFill>
              </a:rPr>
              <a:t>скандалу.</a:t>
            </a:r>
            <a:endParaRPr lang="ru-RU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нужно </a:t>
            </a:r>
            <a:r>
              <a:rPr lang="ru-RU" b="1" dirty="0">
                <a:solidFill>
                  <a:srgbClr val="0070C0"/>
                </a:solidFill>
              </a:rPr>
              <a:t>спокойно обсудить со своим  ребенком возникшую проблему и выяснить причины </a:t>
            </a:r>
            <a:r>
              <a:rPr lang="ru-RU" b="1" dirty="0" smtClean="0">
                <a:solidFill>
                  <a:srgbClr val="0070C0"/>
                </a:solidFill>
              </a:rPr>
              <a:t>отклоняющегося поведения.</a:t>
            </a:r>
            <a:endParaRPr lang="ru-RU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Следует </a:t>
            </a:r>
            <a:r>
              <a:rPr lang="ru-RU" b="1" dirty="0">
                <a:solidFill>
                  <a:srgbClr val="0070C0"/>
                </a:solidFill>
              </a:rPr>
              <a:t>рассказать своему ребенку о последствиях </a:t>
            </a:r>
            <a:r>
              <a:rPr lang="ru-RU" b="1" dirty="0" err="1" smtClean="0">
                <a:solidFill>
                  <a:srgbClr val="0070C0"/>
                </a:solidFill>
              </a:rPr>
              <a:t>девиантного</a:t>
            </a:r>
            <a:r>
              <a:rPr lang="ru-RU" b="1" dirty="0" smtClean="0">
                <a:solidFill>
                  <a:srgbClr val="0070C0"/>
                </a:solidFill>
              </a:rPr>
              <a:t> поведения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поговорить </a:t>
            </a:r>
            <a:r>
              <a:rPr lang="ru-RU" dirty="0" smtClean="0">
                <a:solidFill>
                  <a:schemeClr val="tx1"/>
                </a:solidFill>
              </a:rPr>
              <a:t>о </a:t>
            </a:r>
            <a:r>
              <a:rPr lang="ru-RU" b="1" dirty="0" smtClean="0">
                <a:solidFill>
                  <a:srgbClr val="0070C0"/>
                </a:solidFill>
              </a:rPr>
              <a:t>возможностях его преодоления.</a:t>
            </a:r>
            <a:endParaRPr lang="ru-RU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необходимо </a:t>
            </a:r>
            <a:r>
              <a:rPr lang="ru-RU" b="1" dirty="0">
                <a:solidFill>
                  <a:schemeClr val="tx1"/>
                </a:solidFill>
              </a:rPr>
              <a:t>объяснить ребенку, что они желают для него самого </a:t>
            </a:r>
            <a:r>
              <a:rPr lang="ru-RU" b="1" dirty="0" smtClean="0">
                <a:solidFill>
                  <a:schemeClr val="tx1"/>
                </a:solidFill>
              </a:rPr>
              <a:t>лучшего.</a:t>
            </a:r>
            <a:endParaRPr lang="ru-RU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</a:t>
            </a:r>
            <a:r>
              <a:rPr lang="ru-RU" dirty="0" smtClean="0">
                <a:solidFill>
                  <a:schemeClr val="tx1"/>
                </a:solidFill>
              </a:rPr>
              <a:t>не следует </a:t>
            </a:r>
            <a:r>
              <a:rPr lang="ru-RU" dirty="0">
                <a:solidFill>
                  <a:schemeClr val="tx1"/>
                </a:solidFill>
              </a:rPr>
              <a:t>активно навязывать  ребенку свою точку </a:t>
            </a:r>
            <a:r>
              <a:rPr lang="ru-RU" dirty="0" smtClean="0">
                <a:solidFill>
                  <a:schemeClr val="tx1"/>
                </a:solidFill>
              </a:rPr>
              <a:t>зрения.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При необходимости, родители должны </a:t>
            </a:r>
            <a:r>
              <a:rPr lang="ru-RU" b="1" dirty="0">
                <a:solidFill>
                  <a:schemeClr val="tx1"/>
                </a:solidFill>
              </a:rPr>
              <a:t>обратиться за помощью к </a:t>
            </a:r>
            <a:r>
              <a:rPr lang="ru-RU" b="1" dirty="0" smtClean="0">
                <a:solidFill>
                  <a:schemeClr val="tx1"/>
                </a:solidFill>
              </a:rPr>
              <a:t>специалисту.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850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E2373B-303A-4E1D-9522-5179A6A4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2" y="498764"/>
            <a:ext cx="9518073" cy="9140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Рекомендации специалистов родителям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925782" y="1412776"/>
            <a:ext cx="9157854" cy="4464496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Введение пароля для </a:t>
            </a:r>
            <a:r>
              <a:rPr lang="ru-RU" sz="2000" b="1" dirty="0">
                <a:solidFill>
                  <a:schemeClr val="tx1"/>
                </a:solidFill>
              </a:rPr>
              <a:t>аккаунтов разных пользователей </a:t>
            </a:r>
            <a:r>
              <a:rPr lang="ru-RU" sz="2000" dirty="0">
                <a:solidFill>
                  <a:schemeClr val="tx1"/>
                </a:solidFill>
              </a:rPr>
              <a:t>при использовании Интернета: </a:t>
            </a:r>
            <a:r>
              <a:rPr lang="ru-RU" sz="2000" b="1" dirty="0">
                <a:solidFill>
                  <a:schemeClr val="tx1"/>
                </a:solidFill>
              </a:rPr>
              <a:t>один для учебной и полезной деятельности, другой для досуговой деятельности</a:t>
            </a:r>
            <a:r>
              <a:rPr lang="ru-RU" sz="2000" dirty="0">
                <a:solidFill>
                  <a:schemeClr val="tx1"/>
                </a:solidFill>
              </a:rPr>
              <a:t>, что позволяет контролировать посещение того и другого аккаунта. </a:t>
            </a:r>
          </a:p>
          <a:p>
            <a:pPr lvl="0">
              <a:lnSpc>
                <a:spcPct val="150000"/>
              </a:lnSpc>
            </a:pPr>
            <a:endParaRPr lang="ru-RU" sz="2000" dirty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Активнее предлагайте детям </a:t>
            </a:r>
            <a:r>
              <a:rPr lang="ru-RU" sz="2000" b="1" dirty="0" err="1" smtClean="0">
                <a:solidFill>
                  <a:schemeClr val="tx1"/>
                </a:solidFill>
              </a:rPr>
              <a:t>оффлайновые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действия</a:t>
            </a:r>
            <a:r>
              <a:rPr lang="ru-RU" sz="2000" dirty="0">
                <a:solidFill>
                  <a:schemeClr val="tx1"/>
                </a:solidFill>
              </a:rPr>
              <a:t>, которые могут быть интересны в дополнение к онлайн-деятельности. </a:t>
            </a:r>
          </a:p>
          <a:p>
            <a:pPr lvl="0"/>
            <a:endParaRPr lang="ru-RU" sz="20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Популярные программные средства, которые помогут защитить ребенка от нежелательной информации в Интернете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1939635"/>
            <a:ext cx="8915400" cy="447501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1900" b="1" dirty="0" err="1" smtClean="0">
                <a:solidFill>
                  <a:schemeClr val="tx1"/>
                </a:solidFill>
              </a:rPr>
              <a:t>iProtectYou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Pro</a:t>
            </a:r>
            <a:r>
              <a:rPr lang="ru-RU" sz="1900" b="1" dirty="0" smtClean="0">
                <a:solidFill>
                  <a:schemeClr val="tx1"/>
                </a:solidFill>
              </a:rPr>
              <a:t>. </a:t>
            </a:r>
            <a:r>
              <a:rPr lang="ru-RU" sz="1900" dirty="0" smtClean="0">
                <a:solidFill>
                  <a:schemeClr val="tx1"/>
                </a:solidFill>
              </a:rPr>
              <a:t>Программа-фильтр интернета, позволяет родителям ограничивать по разным параметрам сайты, просматриваемые детьми ресурсы.</a:t>
            </a:r>
          </a:p>
          <a:p>
            <a:pPr lvl="0"/>
            <a:r>
              <a:rPr lang="ru-RU" sz="1900" b="1" dirty="0" smtClean="0">
                <a:solidFill>
                  <a:schemeClr val="tx1"/>
                </a:solidFill>
              </a:rPr>
              <a:t>Предназначение </a:t>
            </a:r>
            <a:r>
              <a:rPr lang="ru-RU" sz="1900" b="1" dirty="0" err="1" smtClean="0">
                <a:solidFill>
                  <a:schemeClr val="tx1"/>
                </a:solidFill>
              </a:rPr>
              <a:t>KidsControl</a:t>
            </a:r>
            <a:r>
              <a:rPr lang="ru-RU" sz="1900" b="1" dirty="0" smtClean="0">
                <a:solidFill>
                  <a:schemeClr val="tx1"/>
                </a:solidFill>
              </a:rPr>
              <a:t> — </a:t>
            </a:r>
            <a:r>
              <a:rPr lang="ru-RU" sz="1900" dirty="0" smtClean="0">
                <a:solidFill>
                  <a:schemeClr val="tx1"/>
                </a:solidFill>
              </a:rPr>
              <a:t>контроль времени, которое ребенок проводит в интернете.</a:t>
            </a:r>
          </a:p>
          <a:p>
            <a:pPr lvl="0"/>
            <a:r>
              <a:rPr lang="ru-RU" sz="1900" b="1" dirty="0" err="1" smtClean="0">
                <a:solidFill>
                  <a:schemeClr val="tx1"/>
                </a:solidFill>
              </a:rPr>
              <a:t>Mipko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Time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Sheriff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предназначен для контроля времени, проводимого вашими детьми за компьютером или работы с конкретными программами и сайтами</a:t>
            </a:r>
          </a:p>
          <a:p>
            <a:pPr lvl="0"/>
            <a:r>
              <a:rPr lang="ru-RU" sz="1900" b="1" dirty="0" err="1" smtClean="0">
                <a:solidFill>
                  <a:schemeClr val="tx1"/>
                </a:solidFill>
              </a:rPr>
              <a:t>NetPolice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Lite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выполняет функцию родительского контроля, запрещая детям посещать сайты определенных категорий (сайты для взрослых, ненормативная лексика и т. п.).</a:t>
            </a:r>
          </a:p>
          <a:p>
            <a:pPr lvl="0"/>
            <a:r>
              <a:rPr lang="ru-RU" sz="1900" b="1" dirty="0" smtClean="0">
                <a:solidFill>
                  <a:schemeClr val="tx1"/>
                </a:solidFill>
              </a:rPr>
              <a:t>ИНТЕРНЕТ ЦЕНЗОР. </a:t>
            </a:r>
            <a:r>
              <a:rPr lang="ru-RU" sz="1900" dirty="0" smtClean="0">
                <a:solidFill>
                  <a:schemeClr val="tx1"/>
                </a:solidFill>
              </a:rPr>
              <a:t>Программа содержит уникальные вручную проверенные «белые списки», включающие все безопасные сайты Рунета и основные иностранные ресурсы. Программа надежно защищена от взлома и обхода фильтрации.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BCD3B3-5BF5-42BA-9CA4-DE8607B5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98764"/>
            <a:ext cx="8911687" cy="69272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Цель тестирования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8367EA-5946-411A-BCE2-F8B22FA6F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05346"/>
            <a:ext cx="8915400" cy="11294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оценка вероятности вовлечения подростков в зависимое поведение на основе соотношения факторов риска и факторов защиты.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F3B643-AC35-4ED5-9264-ABBF3A238321}"/>
              </a:ext>
            </a:extLst>
          </p:cNvPr>
          <p:cNvSpPr txBox="1"/>
          <p:nvPr/>
        </p:nvSpPr>
        <p:spPr>
          <a:xfrm>
            <a:off x="2589212" y="2064327"/>
            <a:ext cx="474374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0070C0"/>
                </a:solidFill>
              </a:rPr>
              <a:t>Факторы риска (ФР)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Потребность в одобрении (По)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Подверженность влиянию группы (ПВГ)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Принятие </a:t>
            </a:r>
            <a:r>
              <a:rPr lang="ru-RU" b="1" dirty="0" err="1"/>
              <a:t>аддиктивных</a:t>
            </a:r>
            <a:r>
              <a:rPr lang="ru-RU" b="1" dirty="0"/>
              <a:t> установок социума (ПАУ)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Наркопотребление в социальном окружении (НСО)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Склонность к риску (опасности) (СР)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Импульсивность (И)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Тревожность (Т)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Фрустрация (Ф) 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B849C3-B1D0-42B7-B8EB-86D78F0EBF6C}"/>
              </a:ext>
            </a:extLst>
          </p:cNvPr>
          <p:cNvSpPr txBox="1"/>
          <p:nvPr/>
        </p:nvSpPr>
        <p:spPr>
          <a:xfrm>
            <a:off x="7696940" y="2078180"/>
            <a:ext cx="363984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2400" b="1" dirty="0">
                <a:solidFill>
                  <a:srgbClr val="0070C0"/>
                </a:solidFill>
              </a:rPr>
              <a:t>Факторы защиты (ФЗ)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Принятие родителями (ПР)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Принятие одноклассниками (ПО)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Социальная активность (СА)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Самоконтроль поведения (СП)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err="1"/>
              <a:t>Самоэффективность</a:t>
            </a:r>
            <a:r>
              <a:rPr lang="ru-RU" b="1" dirty="0"/>
              <a:t> (С)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F523F0-9BE1-4F83-8F04-4023692B1125}"/>
              </a:ext>
            </a:extLst>
          </p:cNvPr>
          <p:cNvSpPr txBox="1"/>
          <p:nvPr/>
        </p:nvSpPr>
        <p:spPr>
          <a:xfrm>
            <a:off x="8843639" y="36502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285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Куда можно обратиться за помощью в кризисных ситуациях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89212" y="1967345"/>
            <a:ext cx="8915400" cy="3943877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Всероссийский Детский телефон доверия (бесплатно, круглосуточно)	8 800 2000 122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Горячая линия «Ребенок в опасности» Следственного комитета РФ</a:t>
            </a:r>
            <a:r>
              <a:rPr lang="ru-RU" sz="2000" dirty="0" smtClean="0">
                <a:solidFill>
                  <a:schemeClr val="tx1"/>
                </a:solidFill>
              </a:rPr>
              <a:t>. Дети, их родители, а также все неравнодушные граждане, обладающие информацией о совершенном или готовящемся преступлении против несовершеннолетнего или малолетнего ребенка, могут позвонить по бесплатному, круглосуточному номеру телефона </a:t>
            </a:r>
            <a:r>
              <a:rPr lang="ru-RU" sz="2000" b="1" dirty="0" smtClean="0">
                <a:solidFill>
                  <a:schemeClr val="tx1"/>
                </a:solidFill>
              </a:rPr>
              <a:t>8−800−200−19−10 </a:t>
            </a:r>
            <a:r>
              <a:rPr lang="ru-RU" sz="2000" dirty="0" smtClean="0">
                <a:solidFill>
                  <a:schemeClr val="tx1"/>
                </a:solidFill>
              </a:rPr>
              <a:t>из московского региона России.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Информационный портал о всех видах зависимостей, связанных с компьютерными и мобильными устройствами. http://netaddiction.ru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Сайт «Я — родитель». </a:t>
            </a:r>
            <a:r>
              <a:rPr lang="ru-RU" sz="2000" dirty="0" smtClean="0">
                <a:solidFill>
                  <a:schemeClr val="tx1"/>
                </a:solidFill>
              </a:rPr>
              <a:t>На сайте представлены полезные советы, указания и подсказки для родителей по воспитанию, обучению и развитию детей. Решение психологических проблем детей</a:t>
            </a:r>
            <a:r>
              <a:rPr lang="ru-RU" sz="2000" b="1" dirty="0" smtClean="0">
                <a:solidFill>
                  <a:schemeClr val="tx1"/>
                </a:solidFill>
              </a:rPr>
              <a:t> http://www.ya-roditel.ru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E2D7F2-6F26-4EA1-AC38-51D66E3E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5743852"/>
            <a:ext cx="8911687" cy="86113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1026" name="Picture 2" descr="https://ic.pics.livejournal.com/anchiktigra/18346223/3159734/3159734_original.jpg">
            <a:extLst>
              <a:ext uri="{FF2B5EF4-FFF2-40B4-BE49-F238E27FC236}">
                <a16:creationId xmlns:a16="http://schemas.microsoft.com/office/drawing/2014/main" xmlns="" id="{16208A5B-8617-4A4E-84C7-254AAD02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818" y="0"/>
            <a:ext cx="7597308" cy="574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193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4B420B9-D2AE-4C73-8CEB-293AC380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691" y="207818"/>
            <a:ext cx="8645236" cy="700902"/>
          </a:xfrm>
        </p:spPr>
        <p:txBody>
          <a:bodyPr>
            <a:normAutofit/>
          </a:bodyPr>
          <a:lstStyle/>
          <a:p>
            <a:r>
              <a:rPr lang="ru-RU" b="1" dirty="0"/>
              <a:t>Глоссарий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741261-338F-40BC-942F-EE53C7082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364" y="872836"/>
            <a:ext cx="9809017" cy="5985164"/>
          </a:xfrm>
        </p:spPr>
        <p:txBody>
          <a:bodyPr>
            <a:normAutofit lnSpcReduction="10000"/>
          </a:bodyPr>
          <a:lstStyle/>
          <a:p>
            <a:pPr marL="1409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</a:rPr>
              <a:t>Принятие </a:t>
            </a:r>
            <a:r>
              <a:rPr lang="ru-RU" b="1" dirty="0" err="1">
                <a:solidFill>
                  <a:schemeClr val="tx1"/>
                </a:solidFill>
                <a:ea typeface="Calibri" panose="020F0502020204030204" pitchFamily="34" charset="0"/>
              </a:rPr>
              <a:t>аддиктивных</a:t>
            </a:r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</a:rPr>
              <a:t> установок социума </a:t>
            </a:r>
            <a:r>
              <a:rPr lang="ru-RU" kern="0" dirty="0">
                <a:solidFill>
                  <a:schemeClr val="tx1"/>
                </a:solidFill>
                <a:ea typeface="Calibri" panose="020F0502020204030204" pitchFamily="34" charset="0"/>
              </a:rPr>
              <a:t>– убежденность в приемлемости для себя отрицательных примеров зависимого от ПАВ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поведения, которые распространены в части общества.</a:t>
            </a:r>
          </a:p>
          <a:p>
            <a:pPr marL="1409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Склонность к риску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 черта личности выражает стремление человека подвергаться опасности, получая при этом острые переживания и ощущения.</a:t>
            </a:r>
          </a:p>
          <a:p>
            <a:pPr marL="64770"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Импульсивность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устойчивая склонность действовать по первому побуждению, под влиянием внешних обстоятельств или эмоций.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Тревожность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склонность к переживаниям надвигающихся или предполагаемых опасностей.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Подверженность влиянию группы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повышенная восприимчивость воздействию группы или ее членов, приводящая к подчинению группе, готовности изменить свое поведение и установки.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Принятие одноклассниками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оценочное поведение сверстников, формирующее у учащегося чувство принадлежности к группе и причастности.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Принятие родителями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это оценочное поведение родителей, формирующее ощущение нужности и </a:t>
            </a:r>
            <a:r>
              <a:rPr lang="ru-RU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любимости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у ребенка</a:t>
            </a:r>
            <a:r>
              <a:rPr lang="ru-RU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7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4B420B9-D2AE-4C73-8CEB-293AC380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691" y="207817"/>
            <a:ext cx="8645236" cy="928255"/>
          </a:xfrm>
        </p:spPr>
        <p:txBody>
          <a:bodyPr>
            <a:normAutofit/>
          </a:bodyPr>
          <a:lstStyle/>
          <a:p>
            <a:r>
              <a:rPr lang="ru-RU" b="1" dirty="0"/>
              <a:t>Глоссарий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741261-338F-40BC-942F-EE53C7082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6618" y="1039091"/>
            <a:ext cx="9642763" cy="5403273"/>
          </a:xfrm>
        </p:spPr>
        <p:txBody>
          <a:bodyPr>
            <a:normAutofit/>
          </a:bodyPr>
          <a:lstStyle/>
          <a:p>
            <a:pPr marL="64770">
              <a:lnSpc>
                <a:spcPct val="160000"/>
              </a:lnSpc>
            </a:pPr>
            <a:r>
              <a:rPr lang="ru-RU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Самоконтроль поведения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– сознательная	активность	по управлению своими поступками, в соответствии с убеждениями и принципами.</a:t>
            </a:r>
          </a:p>
          <a:p>
            <a:pPr marL="64770">
              <a:lnSpc>
                <a:spcPct val="16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Социальная активность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активная жизненная позиция, выражающаяся в стремлении влиять на свою жизнь и окружающие условия</a:t>
            </a:r>
            <a:r>
              <a:rPr lang="ru-RU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4770">
              <a:lnSpc>
                <a:spcPct val="160000"/>
              </a:lnSpc>
            </a:pPr>
            <a:r>
              <a:rPr lang="ru-RU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Фрустрация </a:t>
            </a:r>
            <a:r>
              <a:rPr lang="ru-RU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психическое состояние переживания неудачи, обусловленное невозможностью реализации намерений и удовлетворения потребностей, возникающее при наличии реальных или мнимых непреодолимых препятствий на пути к некой цели.</a:t>
            </a:r>
          </a:p>
          <a:p>
            <a:pPr marL="64770">
              <a:lnSpc>
                <a:spcPct val="160000"/>
              </a:lnSpc>
            </a:pPr>
            <a:r>
              <a:rPr lang="ru-RU" b="1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Самоэффективность</a:t>
            </a:r>
            <a:r>
              <a:rPr lang="ru-RU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уверенность в своих силах  достигать поставленных целей, даже если это потребует больших физических и эмоциональных затрат.</a:t>
            </a:r>
            <a:endParaRPr lang="ru-RU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7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26C2C7-957D-4277-9CEA-6917E6E0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29491"/>
            <a:ext cx="8911687" cy="4849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Количественный анализ результатов СПТ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28824A7C-D6BB-42F0-933D-DA0EEFC3E9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8093755"/>
              </p:ext>
            </p:extLst>
          </p:nvPr>
        </p:nvGraphicFramePr>
        <p:xfrm>
          <a:off x="2064328" y="1225117"/>
          <a:ext cx="9504216" cy="4978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4508">
                  <a:extLst>
                    <a:ext uri="{9D8B030D-6E8A-4147-A177-3AD203B41FA5}">
                      <a16:colId xmlns:a16="http://schemas.microsoft.com/office/drawing/2014/main" xmlns="" val="392466497"/>
                    </a:ext>
                  </a:extLst>
                </a:gridCol>
                <a:gridCol w="1572066">
                  <a:extLst>
                    <a:ext uri="{9D8B030D-6E8A-4147-A177-3AD203B41FA5}">
                      <a16:colId xmlns:a16="http://schemas.microsoft.com/office/drawing/2014/main" xmlns="" val="3790808298"/>
                    </a:ext>
                  </a:extLst>
                </a:gridCol>
                <a:gridCol w="1509167">
                  <a:extLst>
                    <a:ext uri="{9D8B030D-6E8A-4147-A177-3AD203B41FA5}">
                      <a16:colId xmlns:a16="http://schemas.microsoft.com/office/drawing/2014/main" xmlns="" val="3730162649"/>
                    </a:ext>
                  </a:extLst>
                </a:gridCol>
                <a:gridCol w="1475126">
                  <a:extLst>
                    <a:ext uri="{9D8B030D-6E8A-4147-A177-3AD203B41FA5}">
                      <a16:colId xmlns:a16="http://schemas.microsoft.com/office/drawing/2014/main" xmlns="" val="2136151791"/>
                    </a:ext>
                  </a:extLst>
                </a:gridCol>
                <a:gridCol w="1373002">
                  <a:extLst>
                    <a:ext uri="{9D8B030D-6E8A-4147-A177-3AD203B41FA5}">
                      <a16:colId xmlns:a16="http://schemas.microsoft.com/office/drawing/2014/main" xmlns="" val="1884482435"/>
                    </a:ext>
                  </a:extLst>
                </a:gridCol>
                <a:gridCol w="1146061">
                  <a:extLst>
                    <a:ext uri="{9D8B030D-6E8A-4147-A177-3AD203B41FA5}">
                      <a16:colId xmlns:a16="http://schemas.microsoft.com/office/drawing/2014/main" xmlns="" val="2772506689"/>
                    </a:ext>
                  </a:extLst>
                </a:gridCol>
                <a:gridCol w="1334286">
                  <a:extLst>
                    <a:ext uri="{9D8B030D-6E8A-4147-A177-3AD203B41FA5}">
                      <a16:colId xmlns:a16="http://schemas.microsoft.com/office/drawing/2014/main" xmlns="" val="568555083"/>
                    </a:ext>
                  </a:extLst>
                </a:gridCol>
              </a:tblGrid>
              <a:tr h="8530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Общее количество обучающихся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Число обучающихся не прошедших тестирование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обучающихся, прошедших тестирование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9092467"/>
                  </a:ext>
                </a:extLst>
              </a:tr>
              <a:tr h="405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по </a:t>
                      </a:r>
                      <a:r>
                        <a:rPr lang="ru-RU" sz="1600" b="1" dirty="0">
                          <a:effectLst/>
                        </a:rPr>
                        <a:t>болезни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отказ</a:t>
                      </a:r>
                      <a:endParaRPr lang="ru-RU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другие </a:t>
                      </a:r>
                      <a:r>
                        <a:rPr lang="ru-RU" sz="1600" b="1" dirty="0">
                          <a:effectLst/>
                        </a:rPr>
                        <a:t>причины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Всего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ГР (%)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45734501"/>
                  </a:ext>
                </a:extLst>
              </a:tr>
              <a:tr h="518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 класс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r>
                        <a:rPr lang="en-US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6</a:t>
                      </a:r>
                      <a:r>
                        <a:rPr lang="ru-RU" sz="1600" b="1">
                          <a:effectLst/>
                        </a:rPr>
                        <a:t> (</a:t>
                      </a:r>
                      <a:r>
                        <a:rPr lang="en-US" sz="1600" b="1">
                          <a:effectLst/>
                        </a:rPr>
                        <a:t>13</a:t>
                      </a:r>
                      <a:r>
                        <a:rPr lang="ru-RU" sz="1600" b="1">
                          <a:effectLst/>
                        </a:rPr>
                        <a:t>,95%)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91703829"/>
                  </a:ext>
                </a:extLst>
              </a:tr>
              <a:tr h="525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 класс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5 (8,06%)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77158934"/>
                  </a:ext>
                </a:extLst>
              </a:tr>
              <a:tr h="569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 класс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4 (7,69%)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99874013"/>
                  </a:ext>
                </a:extLst>
              </a:tr>
              <a:tr h="621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 класс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 (3,45%)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53582521"/>
                  </a:ext>
                </a:extLst>
              </a:tr>
              <a:tr h="578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11 класс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(4,17%)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91165384"/>
                  </a:ext>
                </a:extLst>
              </a:tr>
              <a:tr h="483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всего ГР (%)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17 (8,1%)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41810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0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2D83B9-FA33-44DC-AD96-97A2AF60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0093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Анализ результатов диагностики «группы риска» (10-11 </a:t>
            </a:r>
            <a:r>
              <a:rPr lang="ru-RU" b="1" dirty="0" err="1"/>
              <a:t>кл</a:t>
            </a:r>
            <a:r>
              <a:rPr lang="ru-RU" b="1" dirty="0"/>
              <a:t>.)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D8CDC7-1D9F-49CF-802A-75C2E794C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73" y="1814946"/>
            <a:ext cx="3992732" cy="1079174"/>
          </a:xfrm>
        </p:spPr>
        <p:txBody>
          <a:bodyPr/>
          <a:lstStyle/>
          <a:p>
            <a:pPr lvl="0">
              <a:buClr>
                <a:srgbClr val="A53010"/>
              </a:buClr>
            </a:pPr>
            <a:endParaRPr lang="ru-RU" sz="1600" b="1" dirty="0">
              <a:solidFill>
                <a:srgbClr val="0070C0"/>
              </a:solidFill>
            </a:endParaRPr>
          </a:p>
          <a:p>
            <a:pPr lvl="0">
              <a:buClr>
                <a:srgbClr val="A53010"/>
              </a:buClr>
            </a:pPr>
            <a:endParaRPr lang="ru-RU" sz="1600" b="1" dirty="0">
              <a:solidFill>
                <a:srgbClr val="0070C0"/>
              </a:solidFill>
            </a:endParaRPr>
          </a:p>
          <a:p>
            <a:pPr lvl="0">
              <a:buClr>
                <a:srgbClr val="A53010"/>
              </a:buClr>
            </a:pPr>
            <a:r>
              <a:rPr lang="ru-RU" sz="2000" b="1" dirty="0">
                <a:solidFill>
                  <a:srgbClr val="0070C0"/>
                </a:solidFill>
              </a:rPr>
              <a:t>Наиболее актуальные факторы риска: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2FDE80F-AF06-4F5C-89D2-01DC6DAE4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576945"/>
            <a:ext cx="4342893" cy="2549237"/>
          </a:xfrm>
        </p:spPr>
        <p:txBody>
          <a:bodyPr/>
          <a:lstStyle/>
          <a:p>
            <a:pPr lvl="0"/>
            <a:r>
              <a:rPr lang="ru-RU" sz="1600" b="1" dirty="0">
                <a:solidFill>
                  <a:schemeClr val="tx1"/>
                </a:solidFill>
              </a:rPr>
              <a:t>Тревожность – 2 чел. 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</a:rPr>
              <a:t>Склонность к риску – 1 чел.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</a:rPr>
              <a:t>Фрустрация – 1 чел.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</a:rPr>
              <a:t>Наркопотребление в социальном окружении – 1 чел.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BFFA01F-28F8-436B-99B0-B7C67E49D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11880" y="1787236"/>
            <a:ext cx="3992731" cy="1106883"/>
          </a:xfrm>
        </p:spPr>
        <p:txBody>
          <a:bodyPr/>
          <a:lstStyle/>
          <a:p>
            <a:pPr lvl="0">
              <a:buClr>
                <a:srgbClr val="A53010"/>
              </a:buClr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lvl="0">
              <a:buClr>
                <a:srgbClr val="A53010"/>
              </a:buClr>
            </a:pPr>
            <a:r>
              <a:rPr lang="ru-RU" sz="2000" b="1" dirty="0" smtClean="0">
                <a:solidFill>
                  <a:srgbClr val="0070C0"/>
                </a:solidFill>
              </a:rPr>
              <a:t>Наиболее </a:t>
            </a:r>
            <a:r>
              <a:rPr lang="ru-RU" sz="2000" b="1" dirty="0">
                <a:solidFill>
                  <a:srgbClr val="0070C0"/>
                </a:solidFill>
              </a:rPr>
              <a:t>дефицитные факторы защиты: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B1FFB77-0361-4663-9D15-0EBAC3995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90800"/>
            <a:ext cx="4338674" cy="2438399"/>
          </a:xfrm>
        </p:spPr>
        <p:txBody>
          <a:bodyPr/>
          <a:lstStyle/>
          <a:p>
            <a:pPr lvl="0"/>
            <a:r>
              <a:rPr lang="ru-RU" sz="1600" b="1" dirty="0">
                <a:solidFill>
                  <a:schemeClr val="tx1"/>
                </a:solidFill>
              </a:rPr>
              <a:t>Принятие родителями – 1 чел. 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</a:rPr>
              <a:t>Принятие одноклассниками – 1 чел. 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</a:rPr>
              <a:t>Социальная активность – 1 чел.</a:t>
            </a:r>
          </a:p>
          <a:p>
            <a:pPr lvl="0"/>
            <a:r>
              <a:rPr lang="ru-RU" sz="1600" b="1" dirty="0" err="1">
                <a:solidFill>
                  <a:schemeClr val="tx1"/>
                </a:solidFill>
              </a:rPr>
              <a:t>Самоэффективность</a:t>
            </a:r>
            <a:r>
              <a:rPr lang="ru-RU" sz="1600" b="1" dirty="0">
                <a:solidFill>
                  <a:schemeClr val="tx1"/>
                </a:solidFill>
              </a:rPr>
              <a:t> – 1 чел.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08277EA-4139-464D-994F-6AA4E8174087}"/>
              </a:ext>
            </a:extLst>
          </p:cNvPr>
          <p:cNvSpPr txBox="1"/>
          <p:nvPr/>
        </p:nvSpPr>
        <p:spPr>
          <a:xfrm>
            <a:off x="4154750" y="5195455"/>
            <a:ext cx="55307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ru-RU" sz="2000" b="1" dirty="0">
                <a:solidFill>
                  <a:srgbClr val="0070C0"/>
                </a:solidFill>
              </a:rPr>
              <a:t>Соотношение ФР и ФЗ:</a:t>
            </a:r>
          </a:p>
          <a:p>
            <a:pPr lvl="0"/>
            <a:r>
              <a:rPr lang="ru-RU" sz="1600" b="1" dirty="0"/>
              <a:t>1.	Редукция факторов защиты – 2 чел. (100%).</a:t>
            </a:r>
          </a:p>
        </p:txBody>
      </p:sp>
    </p:spTree>
    <p:extLst>
      <p:ext uri="{BB962C8B-B14F-4D97-AF65-F5344CB8AC3E}">
        <p14:creationId xmlns:p14="http://schemas.microsoft.com/office/powerpoint/2010/main" xmlns="" val="194243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26599-28A0-46E8-BD00-FC04057D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6134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Выводы </a:t>
            </a:r>
            <a:r>
              <a:rPr lang="ru-RU" b="1" dirty="0" smtClean="0"/>
              <a:t>и рекомендации: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D9C95D-E709-4716-BDA5-34715E014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73" y="1357746"/>
            <a:ext cx="3992732" cy="872836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Выводы: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C38E8B1-1B63-4EE1-85F2-59E5E7FA89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Самыми актуальными факторами риска являются: тревожность, - в меньшей мере – склонность к риску и фрустрация.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Самыми дефицитными факторами защиты являются: принятие родителями и одноклассниками, социальная активность и </a:t>
            </a:r>
            <a:r>
              <a:rPr lang="ru-RU" b="1" dirty="0" err="1">
                <a:solidFill>
                  <a:schemeClr val="tx1"/>
                </a:solidFill>
              </a:rPr>
              <a:t>самоэффективность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0507D49-C346-4F80-B0B7-927CC686D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6629" y="1440874"/>
            <a:ext cx="3999001" cy="12192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Рекомендации: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6A36193-CB2B-4C70-A774-43554EAB6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07672"/>
            <a:ext cx="4338674" cy="3392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Необходимо провести индивидуальную коррекционно-развивающую работу с учениками группы </a:t>
            </a:r>
            <a:r>
              <a:rPr lang="ru-RU" b="1" dirty="0" smtClean="0">
                <a:solidFill>
                  <a:schemeClr val="tx1"/>
                </a:solidFill>
              </a:rPr>
              <a:t>риска, консультирование их родителей (по запросу).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58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Виды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поведения, наносящего ущерб самому человеку, окружающим людям и имуществу.</a:t>
            </a:r>
            <a:endParaRPr lang="ru-RU" sz="2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Рискованное поведение;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Суицидальное (в том числе </a:t>
            </a:r>
            <a:r>
              <a:rPr lang="ru-RU" sz="2000" b="1" dirty="0" err="1" smtClean="0">
                <a:solidFill>
                  <a:schemeClr val="tx1"/>
                </a:solidFill>
              </a:rPr>
              <a:t>самоповреждающее</a:t>
            </a:r>
            <a:r>
              <a:rPr lang="ru-RU" sz="2000" b="1" dirty="0" smtClean="0">
                <a:solidFill>
                  <a:schemeClr val="tx1"/>
                </a:solidFill>
              </a:rPr>
              <a:t>) поведение;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Агрессивное;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chemeClr val="tx1"/>
                </a:solidFill>
              </a:rPr>
              <a:t>Аддиктивное</a:t>
            </a:r>
            <a:r>
              <a:rPr lang="ru-RU" sz="2000" b="1" dirty="0" smtClean="0">
                <a:solidFill>
                  <a:schemeClr val="tx1"/>
                </a:solidFill>
              </a:rPr>
              <a:t> (зависимое) поведение;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chemeClr val="tx1"/>
                </a:solidFill>
              </a:rPr>
              <a:t>Делинквентное</a:t>
            </a:r>
            <a:r>
              <a:rPr lang="ru-RU" sz="2000" b="1" dirty="0" smtClean="0">
                <a:solidFill>
                  <a:schemeClr val="tx1"/>
                </a:solidFill>
              </a:rPr>
              <a:t> (противоправное) поведение.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Характеристика видов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39373" y="1468582"/>
            <a:ext cx="3992732" cy="3463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Рискованное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89212" y="1981200"/>
            <a:ext cx="4342893" cy="375458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Разговоры о рискованном досуге,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картинки и фотографии на подобную тематику в социальных сетях,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употребление сленга («зацеп», «</a:t>
            </a:r>
            <a:r>
              <a:rPr lang="ru-RU" b="1" dirty="0" err="1" smtClean="0">
                <a:solidFill>
                  <a:schemeClr val="tx1"/>
                </a:solidFill>
              </a:rPr>
              <a:t>диггить</a:t>
            </a:r>
            <a:r>
              <a:rPr lang="ru-RU" b="1" dirty="0" smtClean="0">
                <a:solidFill>
                  <a:schemeClr val="tx1"/>
                </a:solidFill>
              </a:rPr>
              <a:t>», «</a:t>
            </a:r>
            <a:r>
              <a:rPr lang="ru-RU" b="1" dirty="0" err="1" smtClean="0">
                <a:solidFill>
                  <a:schemeClr val="tx1"/>
                </a:solidFill>
              </a:rPr>
              <a:t>сталкить</a:t>
            </a:r>
            <a:r>
              <a:rPr lang="ru-RU" b="1" dirty="0" smtClean="0">
                <a:solidFill>
                  <a:schemeClr val="tx1"/>
                </a:solidFill>
              </a:rPr>
              <a:t> и др.),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грязная и порванная одежда,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ушибы и другие травмы.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06629" y="1454728"/>
            <a:ext cx="3999001" cy="3048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Суицидальное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7166957" y="1884218"/>
            <a:ext cx="4338674" cy="386541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Подавленное настроение,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порезы,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закрытость, низкий уровень коммуникации,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картинки в социальных сетях и записи на депрессивную , суицидальную тематику,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участие в соответствующих группах,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выказывания или записи на тему смерти,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отсутствие желания жить.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7963" y="5666509"/>
            <a:ext cx="10113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Диггерство</a:t>
            </a:r>
            <a:r>
              <a:rPr lang="ru-RU" dirty="0" smtClean="0"/>
              <a:t> (от англ. </a:t>
            </a:r>
            <a:r>
              <a:rPr lang="ru-RU" i="1" dirty="0" err="1" smtClean="0"/>
              <a:t>digger</a:t>
            </a:r>
            <a:r>
              <a:rPr lang="ru-RU" dirty="0" smtClean="0"/>
              <a:t> — копатель) — исследование подземных убежищ и других подземных объектов. </a:t>
            </a:r>
            <a:r>
              <a:rPr lang="ru-RU" b="1" dirty="0" err="1" smtClean="0"/>
              <a:t>Сталкинг</a:t>
            </a:r>
            <a:r>
              <a:rPr lang="ru-RU" dirty="0" smtClean="0"/>
              <a:t> — вид домогательства в виде преследования, розыска или слежения за жертвой.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323</TotalTime>
  <Words>1409</Words>
  <Application>Microsoft Office PowerPoint</Application>
  <PresentationFormat>Произвольный</PresentationFormat>
  <Paragraphs>227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Легкий дым</vt:lpstr>
      <vt:lpstr>Родительское собрание  Анализ результатов СПТ-2021.  Девиантное поведение подростков (10 кл.)</vt:lpstr>
      <vt:lpstr>Цель тестирования</vt:lpstr>
      <vt:lpstr>Глоссарий</vt:lpstr>
      <vt:lpstr>Глоссарий</vt:lpstr>
      <vt:lpstr>Количественный анализ результатов СПТ</vt:lpstr>
      <vt:lpstr>Анализ результатов диагностики «группы риска» (10-11 кл.)</vt:lpstr>
      <vt:lpstr>Выводы и рекомендации: </vt:lpstr>
      <vt:lpstr>Виды отклоняющегося (девиантного) поведения, наносящего ущерб самому человеку, окружающим людям и имуществу.</vt:lpstr>
      <vt:lpstr>Характеристика видов отклоняющегося (девиантного) поведения</vt:lpstr>
      <vt:lpstr>«Собачий кайф»</vt:lpstr>
      <vt:lpstr>Селфхарм </vt:lpstr>
      <vt:lpstr>Характеристика видов отклоняющегося (девиантного) поведения</vt:lpstr>
      <vt:lpstr>Онлайн-активность школьников </vt:lpstr>
      <vt:lpstr>Требования СанПиН</vt:lpstr>
      <vt:lpstr>Характеристика видов отклоняющегося (девиантного) поведения</vt:lpstr>
      <vt:lpstr>Признаки, свойственные для</vt:lpstr>
      <vt:lpstr>Рекомендации родителям  </vt:lpstr>
      <vt:lpstr>Рекомендации специалистов родителям </vt:lpstr>
      <vt:lpstr>Популярные программные средства, которые помогут защитить ребенка от нежелательной информации в Интернете </vt:lpstr>
      <vt:lpstr>Куда можно обратиться за помощью в кризисных ситуациях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СПТ-2021 и планирование  профилактической работы с обучающимися  МБОУ Лицей г Азова (октябрь 2021г.)</dc:title>
  <dc:creator>Психолог</dc:creator>
  <cp:lastModifiedBy>hobbit</cp:lastModifiedBy>
  <cp:revision>46</cp:revision>
  <dcterms:created xsi:type="dcterms:W3CDTF">2021-11-09T06:20:02Z</dcterms:created>
  <dcterms:modified xsi:type="dcterms:W3CDTF">2021-12-08T19:01:56Z</dcterms:modified>
</cp:coreProperties>
</file>