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81" r:id="rId4"/>
    <p:sldId id="265" r:id="rId5"/>
    <p:sldId id="266" r:id="rId6"/>
    <p:sldId id="273" r:id="rId7"/>
    <p:sldId id="272" r:id="rId8"/>
    <p:sldId id="267" r:id="rId9"/>
    <p:sldId id="279" r:id="rId10"/>
    <p:sldId id="280" r:id="rId11"/>
    <p:sldId id="268" r:id="rId12"/>
    <p:sldId id="269" r:id="rId13"/>
    <p:sldId id="277" r:id="rId14"/>
    <p:sldId id="278" r:id="rId15"/>
    <p:sldId id="271" r:id="rId16"/>
    <p:sldId id="27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C3A24-EB48-4B95-A6CC-708D083B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580226"/>
            <a:ext cx="8915399" cy="149548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Родительское </a:t>
            </a: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собрание (6 </a:t>
            </a:r>
            <a:r>
              <a:rPr lang="ru-RU" altLang="ru-RU" sz="28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кл</a:t>
            </a:r>
            <a:r>
              <a:rPr lang="ru-RU" altLang="ru-RU" sz="28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.)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/>
            </a:r>
            <a:b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«</a:t>
            </a:r>
            <a:r>
              <a:rPr lang="ru-RU" altLang="ru-RU" sz="2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Девиантное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alt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0099"/>
                </a:solidFill>
                <a:cs typeface="Times New Roman" pitchFamily="18" charset="0"/>
              </a:rPr>
              <a:t>поведение подростков».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50FD15-D7CD-4E02-9674-837BE66BA5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</a:rPr>
              <a:t>Составитель: Катаева А.А., педагог-психолог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317444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274638"/>
            <a:ext cx="9874966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Требования </a:t>
            </a:r>
            <a:r>
              <a:rPr lang="ru-RU" sz="3200" b="1" dirty="0" err="1">
                <a:solidFill>
                  <a:schemeClr val="tx1"/>
                </a:solidFill>
              </a:rPr>
              <a:t>СанПиН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35" y="1124744"/>
            <a:ext cx="9171709" cy="57332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Время за ПК на уроке </a:t>
            </a:r>
            <a:r>
              <a:rPr lang="ru-RU" dirty="0">
                <a:solidFill>
                  <a:schemeClr val="tx1"/>
                </a:solidFill>
              </a:rPr>
              <a:t>не должно превышать для учеников 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V-VII классов – 20 минут,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VIII-IX классов – 25 минут, 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X-XI классов на первом часу учебных занятий – 30 минут и на втором – 20 минут.</a:t>
            </a:r>
          </a:p>
          <a:p>
            <a:r>
              <a:rPr lang="ru-RU" b="1" dirty="0">
                <a:solidFill>
                  <a:schemeClr val="tx1"/>
                </a:solidFill>
              </a:rPr>
              <a:t>Внеучебные занятия с использованием ПК </a:t>
            </a:r>
            <a:r>
              <a:rPr lang="ru-RU" dirty="0">
                <a:solidFill>
                  <a:schemeClr val="tx1"/>
                </a:solidFill>
              </a:rPr>
              <a:t>рекомендуется проводить </a:t>
            </a:r>
            <a:r>
              <a:rPr lang="ru-RU" b="1" dirty="0">
                <a:solidFill>
                  <a:schemeClr val="tx1"/>
                </a:solidFill>
              </a:rPr>
              <a:t>не чаще 2 раз в неделю </a:t>
            </a:r>
            <a:r>
              <a:rPr lang="ru-RU" dirty="0">
                <a:solidFill>
                  <a:schemeClr val="tx1"/>
                </a:solidFill>
              </a:rPr>
              <a:t>общей продолжительностью для обучающихся 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II-V классов – не более 60 минут;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VI классов и старше – не более 90 минут.</a:t>
            </a:r>
          </a:p>
          <a:p>
            <a:r>
              <a:rPr lang="ru-RU" dirty="0">
                <a:solidFill>
                  <a:schemeClr val="tx1"/>
                </a:solidFill>
              </a:rPr>
              <a:t>При этом </a:t>
            </a:r>
            <a:r>
              <a:rPr lang="ru-RU" b="1" dirty="0">
                <a:solidFill>
                  <a:schemeClr val="tx1"/>
                </a:solidFill>
              </a:rPr>
              <a:t>время проведения компьютерных игр с навязанным ритмом не должно превышать </a:t>
            </a:r>
            <a:r>
              <a:rPr lang="ru-RU" dirty="0">
                <a:solidFill>
                  <a:schemeClr val="tx1"/>
                </a:solidFill>
              </a:rPr>
              <a:t>10 минут для II-V классов и </a:t>
            </a:r>
            <a:r>
              <a:rPr lang="ru-RU" b="1" dirty="0">
                <a:solidFill>
                  <a:schemeClr val="tx1"/>
                </a:solidFill>
              </a:rPr>
              <a:t>15 минут </a:t>
            </a:r>
            <a:r>
              <a:rPr lang="ru-RU" dirty="0">
                <a:solidFill>
                  <a:schemeClr val="tx1"/>
                </a:solidFill>
              </a:rPr>
              <a:t>для учащихся более старших классов.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46364"/>
            <a:ext cx="8911687" cy="789709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136074"/>
            <a:ext cx="3992732" cy="387926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Делинквентное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258291" y="1620983"/>
            <a:ext cx="4701523" cy="52370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Воровство,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подлоги,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вандализм,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поджоги,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мошенничество,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кражи со взломом,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вымогательство,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грабежи,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мелкое хулиганство,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нападения и жестокие действия по отношению к людям или животным,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шантаж,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принуждение к действиям,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жесткие угрозы 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205346"/>
            <a:ext cx="3999001" cy="63731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sz="2000" b="1" dirty="0" err="1" smtClean="0">
                <a:solidFill>
                  <a:srgbClr val="0070C0"/>
                </a:solidFill>
              </a:rPr>
              <a:t>дезадаптация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092036"/>
            <a:ext cx="4338674" cy="43364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Резкое изменение поведения,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внезапное или постепенное снижение успеваемости,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отказы посещать школу/лицей,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жалобы на плохое самочувствие,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избегание сверстников и педагогов.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Социально-психологическая </a:t>
            </a:r>
            <a:r>
              <a:rPr lang="ru-RU" b="1" dirty="0" err="1" smtClean="0">
                <a:solidFill>
                  <a:srgbClr val="0070C0"/>
                </a:solidFill>
              </a:rPr>
              <a:t>дезадаптация</a:t>
            </a:r>
            <a:r>
              <a:rPr lang="ru-RU" b="1" dirty="0" smtClean="0">
                <a:solidFill>
                  <a:srgbClr val="0070C0"/>
                </a:solidFill>
              </a:rPr>
              <a:t> может предшествовать отклоняющемуся поведению или быть его следствием.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90945"/>
            <a:ext cx="8911687" cy="581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Признаки, свойственные для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9373" y="983674"/>
            <a:ext cx="3992732" cy="33250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Химических видов зависимости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89212" y="1371601"/>
            <a:ext cx="4342893" cy="46828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Запах алкоголя, табака или иной непривычный запах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Расширенные или суженные зрачки,  бледность (или внезапное покраснение) кожных покровов, необычный (чаще сероватый) их оттенок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Жалобы на жажду, сердцебиение, повышенную утомляемость,  внезапная потливость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разнообразие и неустойчивость эмоциональных реакций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Употребление специфической лексики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Пропаганда </a:t>
            </a:r>
            <a:r>
              <a:rPr lang="ru-RU" sz="1600" b="1" dirty="0" err="1" smtClean="0">
                <a:solidFill>
                  <a:schemeClr val="tx1"/>
                </a:solidFill>
              </a:rPr>
              <a:t>психоактивных</a:t>
            </a:r>
            <a:r>
              <a:rPr lang="ru-RU" sz="1600" b="1" dirty="0" smtClean="0">
                <a:solidFill>
                  <a:schemeClr val="tx1"/>
                </a:solidFill>
              </a:rPr>
              <a:t> веществ среди сверстников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176655" y="969818"/>
            <a:ext cx="4328975" cy="789709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rgbClr val="0070C0"/>
                </a:solidFill>
              </a:rPr>
              <a:t>Нехимических видов зависимости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166957" y="1427018"/>
            <a:ext cx="4338674" cy="508461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Изменение пищевого поведения (постоянное переедание или отказ от еды)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Увеличение времени (более 3-4 часов), проводимого за компьютерными играми, ночное общение в социальных сетях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Яркие вспышки агрессии у ребенка при ограничении его во времени пользования компьютером, приступы гнева в ответ на запреты пользоваться телефоном, планшетом и другими техническими средствами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145" y="6068291"/>
            <a:ext cx="1054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Один вид зависимости может сочетаться с другими,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одна форма зависимости может переходить в другую.  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B8476-6FEC-4D0A-BD21-F1385534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29492"/>
            <a:ext cx="8911687" cy="775854"/>
          </a:xfrm>
        </p:spPr>
        <p:txBody>
          <a:bodyPr>
            <a:normAutofit/>
          </a:bodyPr>
          <a:lstStyle/>
          <a:p>
            <a:r>
              <a:rPr lang="ru-RU" sz="3200" b="1" dirty="0"/>
              <a:t>Рекомендации </a:t>
            </a:r>
            <a:r>
              <a:rPr lang="ru-RU" sz="3200" b="1" dirty="0" smtClean="0"/>
              <a:t>родителям  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256F80-A665-4391-90A5-0A092E1C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6" y="1260765"/>
            <a:ext cx="9531928" cy="526472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следует </a:t>
            </a:r>
            <a:r>
              <a:rPr lang="ru-RU" b="1" dirty="0" smtClean="0">
                <a:solidFill>
                  <a:schemeClr val="tx1"/>
                </a:solidFill>
              </a:rPr>
              <a:t>успокоиться и проверить </a:t>
            </a:r>
            <a:r>
              <a:rPr lang="ru-RU" b="1" dirty="0">
                <a:solidFill>
                  <a:schemeClr val="tx1"/>
                </a:solidFill>
              </a:rPr>
              <a:t>достоверность </a:t>
            </a:r>
            <a:r>
              <a:rPr lang="ru-RU" b="1" dirty="0" smtClean="0">
                <a:solidFill>
                  <a:schemeClr val="tx1"/>
                </a:solidFill>
              </a:rPr>
              <a:t>негативной информации </a:t>
            </a:r>
            <a:r>
              <a:rPr lang="ru-RU" dirty="0" smtClean="0">
                <a:solidFill>
                  <a:schemeClr val="tx1"/>
                </a:solidFill>
              </a:rPr>
              <a:t>о поведении ребенка.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Не эффективно прибегать к наказаниям, агрессии и </a:t>
            </a:r>
            <a:r>
              <a:rPr lang="ru-RU" b="1" dirty="0" smtClean="0">
                <a:solidFill>
                  <a:srgbClr val="FF0000"/>
                </a:solidFill>
              </a:rPr>
              <a:t>скандалу.</a:t>
            </a:r>
            <a:endParaRPr lang="ru-RU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нужно </a:t>
            </a:r>
            <a:r>
              <a:rPr lang="ru-RU" b="1" dirty="0">
                <a:solidFill>
                  <a:srgbClr val="0070C0"/>
                </a:solidFill>
              </a:rPr>
              <a:t>спокойно обсудить со своим  ребенком возникшую проблему и выяснить причины </a:t>
            </a:r>
            <a:r>
              <a:rPr lang="ru-RU" b="1" dirty="0" smtClean="0">
                <a:solidFill>
                  <a:srgbClr val="0070C0"/>
                </a:solidFill>
              </a:rPr>
              <a:t>отклоняющегося поведения.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Следует </a:t>
            </a:r>
            <a:r>
              <a:rPr lang="ru-RU" b="1" dirty="0">
                <a:solidFill>
                  <a:srgbClr val="0070C0"/>
                </a:solidFill>
              </a:rPr>
              <a:t>рассказать своему ребенку о последствиях </a:t>
            </a:r>
            <a:r>
              <a:rPr lang="ru-RU" b="1" dirty="0" err="1" smtClean="0">
                <a:solidFill>
                  <a:srgbClr val="0070C0"/>
                </a:solidFill>
              </a:rPr>
              <a:t>девиантного</a:t>
            </a:r>
            <a:r>
              <a:rPr lang="ru-RU" b="1" dirty="0" smtClean="0">
                <a:solidFill>
                  <a:srgbClr val="0070C0"/>
                </a:solidFill>
              </a:rPr>
              <a:t> поведения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поговорить 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b="1" dirty="0" smtClean="0">
                <a:solidFill>
                  <a:srgbClr val="0070C0"/>
                </a:solidFill>
              </a:rPr>
              <a:t>возможностях его преодоления.</a:t>
            </a:r>
            <a:endParaRPr lang="ru-RU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необходимо </a:t>
            </a:r>
            <a:r>
              <a:rPr lang="ru-RU" b="1" dirty="0">
                <a:solidFill>
                  <a:schemeClr val="tx1"/>
                </a:solidFill>
              </a:rPr>
              <a:t>объяснить ребенку, что они желают для него самого </a:t>
            </a:r>
            <a:r>
              <a:rPr lang="ru-RU" b="1" dirty="0" smtClean="0">
                <a:solidFill>
                  <a:schemeClr val="tx1"/>
                </a:solidFill>
              </a:rPr>
              <a:t>лучшего.</a:t>
            </a:r>
            <a:endParaRPr lang="ru-RU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Родителям </a:t>
            </a:r>
            <a:r>
              <a:rPr lang="ru-RU" dirty="0" smtClean="0">
                <a:solidFill>
                  <a:schemeClr val="tx1"/>
                </a:solidFill>
              </a:rPr>
              <a:t>не следует </a:t>
            </a:r>
            <a:r>
              <a:rPr lang="ru-RU" dirty="0">
                <a:solidFill>
                  <a:schemeClr val="tx1"/>
                </a:solidFill>
              </a:rPr>
              <a:t>активно навязывать  ребенку свою точку </a:t>
            </a:r>
            <a:r>
              <a:rPr lang="ru-RU" dirty="0" smtClean="0">
                <a:solidFill>
                  <a:schemeClr val="tx1"/>
                </a:solidFill>
              </a:rPr>
              <a:t>зрения.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При необходимости, родители должны </a:t>
            </a:r>
            <a:r>
              <a:rPr lang="ru-RU" b="1" dirty="0">
                <a:solidFill>
                  <a:schemeClr val="tx1"/>
                </a:solidFill>
              </a:rPr>
              <a:t>обратиться за помощью к </a:t>
            </a:r>
            <a:r>
              <a:rPr lang="ru-RU" b="1" dirty="0" smtClean="0">
                <a:solidFill>
                  <a:schemeClr val="tx1"/>
                </a:solidFill>
              </a:rPr>
              <a:t>специалисту.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85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E2373B-303A-4E1D-9522-5179A6A4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2" y="498764"/>
            <a:ext cx="9518073" cy="9140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Рекомендации специалистов родителям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925782" y="1412776"/>
            <a:ext cx="9157854" cy="446449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Введение пароля для </a:t>
            </a:r>
            <a:r>
              <a:rPr lang="ru-RU" sz="2000" b="1" dirty="0">
                <a:solidFill>
                  <a:schemeClr val="tx1"/>
                </a:solidFill>
              </a:rPr>
              <a:t>аккаунтов разных пользователей </a:t>
            </a:r>
            <a:r>
              <a:rPr lang="ru-RU" sz="2000" dirty="0">
                <a:solidFill>
                  <a:schemeClr val="tx1"/>
                </a:solidFill>
              </a:rPr>
              <a:t>при использовании Интернета: </a:t>
            </a:r>
            <a:r>
              <a:rPr lang="ru-RU" sz="2000" b="1" dirty="0">
                <a:solidFill>
                  <a:schemeClr val="tx1"/>
                </a:solidFill>
              </a:rPr>
              <a:t>один для учебной и полезной деятельности, другой для досуговой деятельности</a:t>
            </a:r>
            <a:r>
              <a:rPr lang="ru-RU" sz="2000" dirty="0">
                <a:solidFill>
                  <a:schemeClr val="tx1"/>
                </a:solidFill>
              </a:rPr>
              <a:t>, что позволяет контролировать посещение того и другого аккаунта. </a:t>
            </a:r>
          </a:p>
          <a:p>
            <a:pPr lvl="0">
              <a:lnSpc>
                <a:spcPct val="1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tx1"/>
                </a:solidFill>
              </a:rPr>
              <a:t>Активнее предлагайте детям </a:t>
            </a:r>
            <a:r>
              <a:rPr lang="ru-RU" sz="2000" b="1" dirty="0" err="1" smtClean="0">
                <a:solidFill>
                  <a:schemeClr val="tx1"/>
                </a:solidFill>
              </a:rPr>
              <a:t>оффлайновые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действия</a:t>
            </a:r>
            <a:r>
              <a:rPr lang="ru-RU" sz="2000" dirty="0">
                <a:solidFill>
                  <a:schemeClr val="tx1"/>
                </a:solidFill>
              </a:rPr>
              <a:t>, которые могут быть интересны в дополнение к онлайн-деятельности. </a:t>
            </a:r>
          </a:p>
          <a:p>
            <a:pPr lvl="0"/>
            <a:endParaRPr lang="ru-RU" sz="20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Популярные программные средства, которые помогут </a:t>
            </a:r>
            <a:r>
              <a:rPr lang="ru-RU" sz="2700" b="1" dirty="0" smtClean="0"/>
              <a:t>родителям защитить </a:t>
            </a:r>
            <a:r>
              <a:rPr lang="ru-RU" sz="2700" b="1" dirty="0" smtClean="0"/>
              <a:t>ребенка от нежелательной информации в Интернете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939635"/>
            <a:ext cx="8915400" cy="44750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iProtectYou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Pro</a:t>
            </a:r>
            <a:r>
              <a:rPr lang="ru-RU" sz="1900" b="1" dirty="0" smtClean="0">
                <a:solidFill>
                  <a:schemeClr val="tx1"/>
                </a:solidFill>
              </a:rPr>
              <a:t>. </a:t>
            </a:r>
            <a:r>
              <a:rPr lang="ru-RU" sz="1900" dirty="0" smtClean="0">
                <a:solidFill>
                  <a:schemeClr val="tx1"/>
                </a:solidFill>
              </a:rPr>
              <a:t>Программа-фильтр интернета, позволяет родителям ограничивать по разным параметрам сайты, просматриваемые детьми ресурсы.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Предназначение </a:t>
            </a:r>
            <a:r>
              <a:rPr lang="ru-RU" sz="1900" b="1" dirty="0" err="1" smtClean="0">
                <a:solidFill>
                  <a:schemeClr val="tx1"/>
                </a:solidFill>
              </a:rPr>
              <a:t>KidsControl</a:t>
            </a:r>
            <a:r>
              <a:rPr lang="ru-RU" sz="1900" b="1" dirty="0" smtClean="0">
                <a:solidFill>
                  <a:schemeClr val="tx1"/>
                </a:solidFill>
              </a:rPr>
              <a:t> — </a:t>
            </a:r>
            <a:r>
              <a:rPr lang="ru-RU" sz="1900" dirty="0" smtClean="0">
                <a:solidFill>
                  <a:schemeClr val="tx1"/>
                </a:solidFill>
              </a:rPr>
              <a:t>контроль времени, которое ребенок проводит в интернете.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Mipko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Time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Sheriff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предназначен для контроля времени, проводимого вашими детьми за компьютером или работы с конкретными программами и сайтами</a:t>
            </a:r>
          </a:p>
          <a:p>
            <a:pPr lvl="0"/>
            <a:r>
              <a:rPr lang="ru-RU" sz="1900" b="1" dirty="0" err="1" smtClean="0">
                <a:solidFill>
                  <a:schemeClr val="tx1"/>
                </a:solidFill>
              </a:rPr>
              <a:t>NetPolice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Lite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выполняет функцию родительского контроля, запрещая детям посещать сайты определенных категорий (сайты для взрослых, ненормативная лексика и т. п.).</a:t>
            </a:r>
          </a:p>
          <a:p>
            <a:pPr lvl="0"/>
            <a:r>
              <a:rPr lang="ru-RU" sz="1900" b="1" dirty="0" smtClean="0">
                <a:solidFill>
                  <a:schemeClr val="tx1"/>
                </a:solidFill>
              </a:rPr>
              <a:t>ИНТЕРНЕТ ЦЕНЗОР. </a:t>
            </a:r>
            <a:r>
              <a:rPr lang="ru-RU" sz="1900" dirty="0" smtClean="0">
                <a:solidFill>
                  <a:schemeClr val="tx1"/>
                </a:solidFill>
              </a:rPr>
              <a:t>Программа содержит уникальные вручную проверенные «белые списки», включающие все безопасные сайты Рунета и основные иностранные ресурсы. Программа надежно защищена от взлома и обхода фильтрации.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Куда можно обратиться за помощью в кризисных ситуациях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967345"/>
            <a:ext cx="8915400" cy="3943877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Всероссийский Детский телефон доверия (бесплатно, круглосуточно)	8 800 2000 122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Горячая линия «Ребенок в опасности» Следственного комитета РФ</a:t>
            </a:r>
            <a:r>
              <a:rPr lang="ru-RU" sz="2000" dirty="0" smtClean="0">
                <a:solidFill>
                  <a:schemeClr val="tx1"/>
                </a:solidFill>
              </a:rPr>
              <a:t>. Дети, их родители, а также все неравнодушные граждане, обладающие информацией о совершенном или готовящемся преступлении против несовершеннолетнего или малолетнего ребенка, могут позвонить по бесплатному, круглосуточному номеру телефона </a:t>
            </a:r>
            <a:r>
              <a:rPr lang="ru-RU" sz="2000" b="1" dirty="0" smtClean="0">
                <a:solidFill>
                  <a:schemeClr val="tx1"/>
                </a:solidFill>
              </a:rPr>
              <a:t>8−800−200−19−10 </a:t>
            </a:r>
            <a:r>
              <a:rPr lang="ru-RU" sz="2000" dirty="0" smtClean="0">
                <a:solidFill>
                  <a:schemeClr val="tx1"/>
                </a:solidFill>
              </a:rPr>
              <a:t>из московского региона России.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Информационный портал о всех видах зависимостей, связанных с компьютерными и мобильными устройствами. http://netaddiction.ru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Сайт «Я — родитель». </a:t>
            </a:r>
            <a:r>
              <a:rPr lang="ru-RU" sz="2000" dirty="0" smtClean="0">
                <a:solidFill>
                  <a:schemeClr val="tx1"/>
                </a:solidFill>
              </a:rPr>
              <a:t>На сайте представлены полезные советы, указания и подсказки для родителей по воспитанию, обучению и развитию детей. Решение психологических проблем детей</a:t>
            </a:r>
            <a:r>
              <a:rPr lang="ru-RU" sz="2000" b="1" dirty="0" smtClean="0">
                <a:solidFill>
                  <a:schemeClr val="tx1"/>
                </a:solidFill>
              </a:rPr>
              <a:t> http://www.ya-roditel.ru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E2D7F2-6F26-4EA1-AC38-51D66E3E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743852"/>
            <a:ext cx="8911687" cy="8611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https://ic.pics.livejournal.com/anchiktigra/18346223/3159734/3159734_original.jpg">
            <a:extLst>
              <a:ext uri="{FF2B5EF4-FFF2-40B4-BE49-F238E27FC236}">
                <a16:creationId xmlns:a16="http://schemas.microsoft.com/office/drawing/2014/main" xmlns="" id="{16208A5B-8617-4A4E-84C7-254AAD02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818" y="0"/>
            <a:ext cx="7597308" cy="57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3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3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Возрастные особенности </a:t>
            </a:r>
            <a:r>
              <a:rPr lang="ru-RU" sz="3100" b="1" dirty="0" smtClean="0"/>
              <a:t>шестиклассников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274619"/>
            <a:ext cx="8915400" cy="5403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Борьба </a:t>
            </a:r>
            <a:r>
              <a:rPr lang="ru-RU" dirty="0" smtClean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самостоятельность в мыслях и поступках </a:t>
            </a:r>
            <a:r>
              <a:rPr lang="ru-RU" dirty="0" smtClean="0">
                <a:solidFill>
                  <a:schemeClr val="tx1"/>
                </a:solidFill>
              </a:rPr>
              <a:t>приобретает для подростков особое </a:t>
            </a:r>
            <a:r>
              <a:rPr lang="ru-RU" dirty="0" smtClean="0">
                <a:solidFill>
                  <a:schemeClr val="tx1"/>
                </a:solidFill>
              </a:rPr>
              <a:t>значение.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Для них очень важно, чтобы окружающие </a:t>
            </a:r>
            <a:r>
              <a:rPr lang="ru-RU" b="1" dirty="0" smtClean="0">
                <a:solidFill>
                  <a:schemeClr val="tx1"/>
                </a:solidFill>
              </a:rPr>
              <a:t>с уважением выслушивали их точку </a:t>
            </a:r>
            <a:r>
              <a:rPr lang="ru-RU" b="1" dirty="0" smtClean="0">
                <a:solidFill>
                  <a:schemeClr val="tx1"/>
                </a:solidFill>
              </a:rPr>
              <a:t>зрения.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Основной формой проявления самостоятельности становятся различного рода </a:t>
            </a:r>
            <a:r>
              <a:rPr lang="ru-RU" b="1" dirty="0" smtClean="0">
                <a:solidFill>
                  <a:schemeClr val="tx1"/>
                </a:solidFill>
              </a:rPr>
              <a:t>агрессивные </a:t>
            </a:r>
            <a:r>
              <a:rPr lang="ru-RU" b="1" dirty="0" smtClean="0">
                <a:solidFill>
                  <a:schemeClr val="tx1"/>
                </a:solidFill>
              </a:rPr>
              <a:t>действия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Полезно </a:t>
            </a:r>
            <a:r>
              <a:rPr lang="ru-RU" dirty="0" smtClean="0">
                <a:solidFill>
                  <a:schemeClr val="tx1"/>
                </a:solidFill>
              </a:rPr>
              <a:t>предоставлять подросткам возможность осознавать собственные индивидуальные особенности, свои агрессивные действия, </a:t>
            </a:r>
            <a:r>
              <a:rPr lang="ru-RU" b="1" dirty="0" smtClean="0">
                <a:solidFill>
                  <a:schemeClr val="tx1"/>
                </a:solidFill>
              </a:rPr>
              <a:t>учить их контролировать проявления агрессии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Взрослые </a:t>
            </a:r>
            <a:r>
              <a:rPr lang="ru-RU" dirty="0" smtClean="0">
                <a:solidFill>
                  <a:schemeClr val="tx1"/>
                </a:solidFill>
              </a:rPr>
              <a:t>члены </a:t>
            </a:r>
            <a:r>
              <a:rPr lang="ru-RU" dirty="0" smtClean="0">
                <a:solidFill>
                  <a:schemeClr val="tx1"/>
                </a:solidFill>
              </a:rPr>
              <a:t>семьи зачастую </a:t>
            </a:r>
            <a:r>
              <a:rPr lang="ru-RU" dirty="0" smtClean="0">
                <a:solidFill>
                  <a:schemeClr val="tx1"/>
                </a:solidFill>
              </a:rPr>
              <a:t>не могут быстро перестроиться и продолжают чрезмерно опекать подростков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Важно показать подросткам, </a:t>
            </a:r>
            <a:r>
              <a:rPr lang="ru-RU" dirty="0" smtClean="0">
                <a:solidFill>
                  <a:schemeClr val="tx1"/>
                </a:solidFill>
              </a:rPr>
              <a:t>что </a:t>
            </a:r>
            <a:r>
              <a:rPr lang="ru-RU" b="1" dirty="0" smtClean="0">
                <a:solidFill>
                  <a:schemeClr val="tx1"/>
                </a:solidFill>
              </a:rPr>
              <a:t>истинные мотивы опеки родителей — любовь к ребенку и тревога за него.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Родителям следует </a:t>
            </a:r>
            <a:r>
              <a:rPr lang="ru-RU" b="1" dirty="0" smtClean="0">
                <a:solidFill>
                  <a:schemeClr val="tx1"/>
                </a:solidFill>
              </a:rPr>
              <a:t>расширить сферу самостоятельных выборов ребят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43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Возрастные особенности </a:t>
            </a:r>
            <a:r>
              <a:rPr lang="ru-RU" sz="3100" b="1" dirty="0" smtClean="0"/>
              <a:t>шестиклассников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427019"/>
            <a:ext cx="8915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Девочки и мальчики пытаются нравиться друг другу, экспериментируют с формами </a:t>
            </a:r>
            <a:r>
              <a:rPr lang="ru-RU" dirty="0" smtClean="0">
                <a:solidFill>
                  <a:schemeClr val="tx1"/>
                </a:solidFill>
              </a:rPr>
              <a:t>ухаживания.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smtClean="0">
                <a:solidFill>
                  <a:schemeClr val="tx1"/>
                </a:solidFill>
              </a:rPr>
              <a:t>многих шестиклассников </a:t>
            </a:r>
            <a:r>
              <a:rPr lang="ru-RU" b="1" dirty="0" smtClean="0">
                <a:solidFill>
                  <a:schemeClr val="tx1"/>
                </a:solidFill>
              </a:rPr>
              <a:t>снижается самооценка </a:t>
            </a:r>
            <a:r>
              <a:rPr lang="ru-RU" dirty="0" smtClean="0">
                <a:solidFill>
                  <a:schemeClr val="tx1"/>
                </a:solidFill>
              </a:rPr>
              <a:t>из-за первых телесных, сексуальных изменений, неуверенности в своей взрослости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Полезно подчеркивание </a:t>
            </a:r>
            <a:r>
              <a:rPr lang="ru-RU" b="1" dirty="0" smtClean="0">
                <a:solidFill>
                  <a:schemeClr val="tx1"/>
                </a:solidFill>
              </a:rPr>
              <a:t>ценности, уникальности каждого </a:t>
            </a:r>
            <a:r>
              <a:rPr lang="ru-RU" b="1" dirty="0" smtClean="0">
                <a:solidFill>
                  <a:schemeClr val="tx1"/>
                </a:solidFill>
              </a:rPr>
              <a:t>подростка</a:t>
            </a:r>
            <a:r>
              <a:rPr lang="ru-RU" dirty="0" smtClean="0">
                <a:solidFill>
                  <a:schemeClr val="tx1"/>
                </a:solidFill>
              </a:rPr>
              <a:t>, и тем самым повышение его самоуважения.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У шестиклассников </a:t>
            </a:r>
            <a:r>
              <a:rPr lang="ru-RU" dirty="0" smtClean="0">
                <a:solidFill>
                  <a:schemeClr val="tx1"/>
                </a:solidFill>
              </a:rPr>
              <a:t>появляются свои </a:t>
            </a:r>
            <a:r>
              <a:rPr lang="ru-RU" b="1" dirty="0" smtClean="0">
                <a:solidFill>
                  <a:schemeClr val="tx1"/>
                </a:solidFill>
              </a:rPr>
              <a:t>пристрастия в музыке, спорте</a:t>
            </a:r>
            <a:r>
              <a:rPr lang="ru-RU" dirty="0" smtClean="0">
                <a:solidFill>
                  <a:schemeClr val="tx1"/>
                </a:solidFill>
              </a:rPr>
              <a:t>. Неодобрительное высказывание о них воспринимается как глубокое оскорбление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Взрослый</a:t>
            </a:r>
            <a:r>
              <a:rPr lang="ru-RU" dirty="0" smtClean="0">
                <a:solidFill>
                  <a:schemeClr val="tx1"/>
                </a:solidFill>
              </a:rPr>
              <a:t>, подчеркивающий </a:t>
            </a:r>
            <a:r>
              <a:rPr lang="ru-RU" b="1" dirty="0" smtClean="0">
                <a:solidFill>
                  <a:schemeClr val="tx1"/>
                </a:solidFill>
              </a:rPr>
              <a:t>право подростка на свое</a:t>
            </a:r>
            <a:r>
              <a:rPr lang="ru-RU" dirty="0" smtClean="0">
                <a:solidFill>
                  <a:schemeClr val="tx1"/>
                </a:solidFill>
              </a:rPr>
              <a:t>, отличное от его собственного, </a:t>
            </a:r>
            <a:r>
              <a:rPr lang="ru-RU" b="1" dirty="0" smtClean="0">
                <a:solidFill>
                  <a:schemeClr val="tx1"/>
                </a:solidFill>
              </a:rPr>
              <a:t>мнение</a:t>
            </a:r>
            <a:r>
              <a:rPr lang="ru-RU" dirty="0" smtClean="0">
                <a:solidFill>
                  <a:schemeClr val="tx1"/>
                </a:solidFill>
              </a:rPr>
              <a:t> быстро приобретает </a:t>
            </a:r>
            <a:r>
              <a:rPr lang="ru-RU" dirty="0" smtClean="0">
                <a:solidFill>
                  <a:schemeClr val="tx1"/>
                </a:solidFill>
              </a:rPr>
              <a:t>уважение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Виды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поведения, наносящего ущерб самому человеку, окружающим людям и имуществу.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Рискованное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Суицидальное (в том числе </a:t>
            </a:r>
            <a:r>
              <a:rPr lang="ru-RU" sz="2000" b="1" dirty="0" err="1" smtClean="0">
                <a:solidFill>
                  <a:schemeClr val="tx1"/>
                </a:solidFill>
              </a:rPr>
              <a:t>самоповреждающее</a:t>
            </a:r>
            <a:r>
              <a:rPr lang="ru-RU" sz="2000" b="1" dirty="0" smtClean="0">
                <a:solidFill>
                  <a:schemeClr val="tx1"/>
                </a:solidFill>
              </a:rPr>
              <a:t>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Агрессивное;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Аддиктивное</a:t>
            </a:r>
            <a:r>
              <a:rPr lang="ru-RU" sz="2000" b="1" dirty="0" smtClean="0">
                <a:solidFill>
                  <a:schemeClr val="tx1"/>
                </a:solidFill>
              </a:rPr>
              <a:t> (зависимое) поведение;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tx1"/>
                </a:solidFill>
              </a:rPr>
              <a:t>Делинквентное</a:t>
            </a:r>
            <a:r>
              <a:rPr lang="ru-RU" sz="2000" b="1" dirty="0" smtClean="0">
                <a:solidFill>
                  <a:schemeClr val="tx1"/>
                </a:solidFill>
              </a:rPr>
              <a:t> (противоправное) поведение.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3463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Рискованное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1981200"/>
            <a:ext cx="4342893" cy="375458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Разговоры о рискованном досуге,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и фотографии на подобную тематику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употребление сленга («зацеп», «</a:t>
            </a:r>
            <a:r>
              <a:rPr lang="ru-RU" b="1" dirty="0" err="1" smtClean="0">
                <a:solidFill>
                  <a:schemeClr val="tx1"/>
                </a:solidFill>
              </a:rPr>
              <a:t>диггить</a:t>
            </a:r>
            <a:r>
              <a:rPr lang="ru-RU" b="1" dirty="0" smtClean="0">
                <a:solidFill>
                  <a:schemeClr val="tx1"/>
                </a:solidFill>
              </a:rPr>
              <a:t>», «</a:t>
            </a:r>
            <a:r>
              <a:rPr lang="ru-RU" b="1" dirty="0" err="1" smtClean="0">
                <a:solidFill>
                  <a:schemeClr val="tx1"/>
                </a:solidFill>
              </a:rPr>
              <a:t>сталкить</a:t>
            </a:r>
            <a:r>
              <a:rPr lang="ru-RU" b="1" dirty="0" smtClean="0">
                <a:solidFill>
                  <a:schemeClr val="tx1"/>
                </a:solidFill>
              </a:rPr>
              <a:t> и др.),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грязная и порванная одежда,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ушибы и другие травмы.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3048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Суицидальное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1884218"/>
            <a:ext cx="4338674" cy="38654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Подавленное настроение,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порезы,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закрытость, низкий уровень коммуникации,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 в социальных сетях и записи на депрессивную , суицидальную тематику,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участие в соответствующих группах,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выказывания или записи на тему смерти,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желания жить.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7963" y="5666509"/>
            <a:ext cx="10113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Диггерство</a:t>
            </a:r>
            <a:r>
              <a:rPr lang="ru-RU" dirty="0" smtClean="0"/>
              <a:t> (от англ. </a:t>
            </a:r>
            <a:r>
              <a:rPr lang="ru-RU" i="1" dirty="0" err="1" smtClean="0"/>
              <a:t>digger</a:t>
            </a:r>
            <a:r>
              <a:rPr lang="ru-RU" dirty="0" smtClean="0"/>
              <a:t> — копатель) — исследование подземных убежищ и других подземных объектов. </a:t>
            </a:r>
            <a:r>
              <a:rPr lang="ru-RU" b="1" dirty="0" err="1" smtClean="0"/>
              <a:t>Сталкинг</a:t>
            </a:r>
            <a:r>
              <a:rPr lang="ru-RU" dirty="0" smtClean="0"/>
              <a:t> — вид домогательства в виде преследования, розыска или слежения за жертвой.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84909"/>
            <a:ext cx="8911687" cy="52647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«Собачий кайф»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69127" y="1288473"/>
            <a:ext cx="5985164" cy="462274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«Собачий кайф» - намеренное перекрытие доступа кислорода к мозгу для получения «кайфа».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Идея проста: сначала подросток повышает давление частым (собачьим - отсюда и название) дыханием, после чего «</a:t>
            </a:r>
            <a:r>
              <a:rPr lang="ru-RU" b="1" dirty="0" err="1" smtClean="0">
                <a:solidFill>
                  <a:schemeClr val="tx1"/>
                </a:solidFill>
              </a:rPr>
              <a:t>придушивает</a:t>
            </a:r>
            <a:r>
              <a:rPr lang="ru-RU" b="1" dirty="0" smtClean="0">
                <a:solidFill>
                  <a:schemeClr val="tx1"/>
                </a:solidFill>
              </a:rPr>
              <a:t>» себя веревкой сам или это делают его товарищи. Затем веревка убирается - и от прилива крови к мозгу подросток испытывает чувство легкости и эйфории.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Альтернатива:</a:t>
            </a:r>
            <a:r>
              <a:rPr lang="ru-RU" b="1" dirty="0" smtClean="0">
                <a:solidFill>
                  <a:schemeClr val="tx1"/>
                </a:solidFill>
              </a:rPr>
              <a:t> объяснить, что удовольствие можно и нужно получать безопасными и законными способами, и увлечь ребенка интересным и полезным хобби (танцы, спорт, рисование и так далее).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rusinfo.info/wp-content/uploads/c/a/6/ca6ad8d57d0ba1e701c3f444e0de1d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7467" y="1369145"/>
            <a:ext cx="3589379" cy="269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2925" y="415636"/>
            <a:ext cx="8911687" cy="148936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Селфхарм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16728" y="1177636"/>
            <a:ext cx="6553200" cy="54863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не суицидальное повреждение себя с целью снять эмоциональное напряжение, привлечь внимание к себе.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Селфхарм</a:t>
            </a:r>
            <a:r>
              <a:rPr lang="ru-RU" dirty="0" smtClean="0">
                <a:solidFill>
                  <a:schemeClr val="tx1"/>
                </a:solidFill>
              </a:rPr>
              <a:t>, как </a:t>
            </a:r>
            <a:r>
              <a:rPr lang="ru-RU" b="1" dirty="0" smtClean="0">
                <a:solidFill>
                  <a:schemeClr val="tx1"/>
                </a:solidFill>
              </a:rPr>
              <a:t>разновидность </a:t>
            </a:r>
            <a:r>
              <a:rPr lang="ru-RU" b="1" dirty="0" err="1" smtClean="0">
                <a:solidFill>
                  <a:schemeClr val="tx1"/>
                </a:solidFill>
              </a:rPr>
              <a:t>аутоагрессивного</a:t>
            </a:r>
            <a:r>
              <a:rPr lang="ru-RU" b="1" dirty="0" smtClean="0">
                <a:solidFill>
                  <a:schemeClr val="tx1"/>
                </a:solidFill>
              </a:rPr>
              <a:t> поведения </a:t>
            </a:r>
            <a:r>
              <a:rPr lang="ru-RU" dirty="0" smtClean="0">
                <a:solidFill>
                  <a:schemeClr val="tx1"/>
                </a:solidFill>
              </a:rPr>
              <a:t>имеет разные проявления: порезы, уколы, ожоги, удары, вырывание волос, ссадины, спровоцированные укусы животных и насекомых, также татуировки.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Особенно популярным это явление стало с развитием социальных сетей, общением в них и демонстрацией своей жизни, и романтизацией душевных страданий. Впрочем, в большинстве случаев речь идёт об их имитации, нежели о настоящих проблемах.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Иногда нанесение увечий может закончиться летальным исходом (занесение инфекции, неправильно рассчитанная глубина пореза или сила удара, площадь и глубина ожогов).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Шрамы от </a:t>
            </a:r>
            <a:r>
              <a:rPr lang="ru-RU" dirty="0" err="1" smtClean="0">
                <a:solidFill>
                  <a:schemeClr val="tx1"/>
                </a:solidFill>
              </a:rPr>
              <a:t>селфхарма</a:t>
            </a:r>
            <a:r>
              <a:rPr lang="ru-RU" dirty="0" smtClean="0">
                <a:solidFill>
                  <a:schemeClr val="tx1"/>
                </a:solidFill>
              </a:rPr>
              <a:t>, как правило, имеют однотипное расположение. Области, которые подвергаются </a:t>
            </a:r>
            <a:r>
              <a:rPr lang="ru-RU" dirty="0" err="1" smtClean="0">
                <a:solidFill>
                  <a:schemeClr val="tx1"/>
                </a:solidFill>
              </a:rPr>
              <a:t>шрамированию</a:t>
            </a:r>
            <a:r>
              <a:rPr lang="ru-RU" dirty="0" smtClean="0">
                <a:solidFill>
                  <a:schemeClr val="tx1"/>
                </a:solidFill>
              </a:rPr>
              <a:t> расположены на руках, ногах, животе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862325" y="1587109"/>
            <a:ext cx="3024875" cy="215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Характеристика видов отклоняющегося (</a:t>
            </a:r>
            <a:r>
              <a:rPr lang="ru-RU" sz="2400" b="1" dirty="0" err="1" smtClean="0"/>
              <a:t>девиантного</a:t>
            </a:r>
            <a:r>
              <a:rPr lang="ru-RU" sz="2400" b="1" dirty="0" smtClean="0"/>
              <a:t>) поведения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39373" y="1468582"/>
            <a:ext cx="3992732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Агрессивное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89212" y="2230582"/>
            <a:ext cx="4342893" cy="3962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Систематические крики,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удары,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драки,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повреждение имущества,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распространение слухов и сплетен,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обидные посты в адрес других в социальных сетях,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угрозы,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травля.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06629" y="1454728"/>
            <a:ext cx="3999001" cy="609599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0070C0"/>
                </a:solidFill>
              </a:rPr>
              <a:t>Аддиктивное</a:t>
            </a:r>
            <a:r>
              <a:rPr lang="ru-RU" sz="2000" b="1" dirty="0" smtClean="0">
                <a:solidFill>
                  <a:srgbClr val="0070C0"/>
                </a:solidFill>
              </a:rPr>
              <a:t> поведение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166957" y="2272145"/>
            <a:ext cx="4338674" cy="41563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Нездоровый и/или неопрятный внешний вид,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прогулы,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плохое самочувствие,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странное поведение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запах алкоголя,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картинки, записи и аудиозаписи в социальных сетях, посвященные алкоголю и наркотикам.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/>
              <a:t>Онлайн-активность</a:t>
            </a:r>
            <a:r>
              <a:rPr lang="ru-RU" sz="3200" b="1" dirty="0"/>
              <a:t> школьников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884218"/>
            <a:ext cx="8575964" cy="4497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76%</a:t>
            </a:r>
            <a:r>
              <a:rPr lang="ru-RU" dirty="0">
                <a:solidFill>
                  <a:schemeClr val="tx1"/>
                </a:solidFill>
              </a:rPr>
              <a:t> обследованных проводят в сети – </a:t>
            </a:r>
            <a:r>
              <a:rPr lang="ru-RU" b="1" dirty="0">
                <a:solidFill>
                  <a:schemeClr val="tx1"/>
                </a:solidFill>
              </a:rPr>
              <a:t>три часа в сутки</a:t>
            </a:r>
            <a:r>
              <a:rPr lang="ru-RU" dirty="0">
                <a:solidFill>
                  <a:schemeClr val="tx1"/>
                </a:solidFill>
              </a:rPr>
              <a:t>, а 6% – по восемь часов ежедневно (это составляет четверть года).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Дети воспринимают интернет </a:t>
            </a:r>
            <a:r>
              <a:rPr lang="ru-RU" dirty="0">
                <a:solidFill>
                  <a:schemeClr val="tx1"/>
                </a:solidFill>
              </a:rPr>
              <a:t>не как набор полезных технологий, а </a:t>
            </a:r>
            <a:r>
              <a:rPr lang="ru-RU" b="1" dirty="0">
                <a:solidFill>
                  <a:schemeClr val="tx1"/>
                </a:solidFill>
              </a:rPr>
              <a:t>как среду обитания.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Образ жизни детей расходится с образом жизни родителей. </a:t>
            </a:r>
            <a:r>
              <a:rPr lang="ru-RU" b="1" dirty="0">
                <a:solidFill>
                  <a:schemeClr val="tx1"/>
                </a:solidFill>
              </a:rPr>
              <a:t>Если принять число детей, «живущих» в интернете за 100%, то из родителей там окажется 50%.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411</TotalTime>
  <Words>1144</Words>
  <Application>Microsoft Office PowerPoint</Application>
  <PresentationFormat>Произвольный</PresentationFormat>
  <Paragraphs>141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Родительское собрание (6 кл.)  «Девиантное поведение подростков».</vt:lpstr>
      <vt:lpstr>Возрастные особенности шестиклассников </vt:lpstr>
      <vt:lpstr>Возрастные особенности шестиклассников </vt:lpstr>
      <vt:lpstr>Виды отклоняющегося (девиантного) поведения, наносящего ущерб самому человеку, окружающим людям и имуществу.</vt:lpstr>
      <vt:lpstr>Характеристика видов отклоняющегося (девиантного) поведения</vt:lpstr>
      <vt:lpstr>«Собачий кайф»</vt:lpstr>
      <vt:lpstr>Селфхарм </vt:lpstr>
      <vt:lpstr>Характеристика видов отклоняющегося (девиантного) поведения</vt:lpstr>
      <vt:lpstr>Онлайн-активность школьников </vt:lpstr>
      <vt:lpstr>Требования СанПиН</vt:lpstr>
      <vt:lpstr>Характеристика видов отклоняющегося (девиантного) поведения</vt:lpstr>
      <vt:lpstr>Признаки, свойственные для</vt:lpstr>
      <vt:lpstr>Рекомендации родителям  </vt:lpstr>
      <vt:lpstr>Рекомендации специалистов родителям </vt:lpstr>
      <vt:lpstr>Популярные программные средства, которые помогут родителям защитить ребенка от нежелательной информации в Интернете </vt:lpstr>
      <vt:lpstr>Куда можно обратиться за помощью в кризисных ситуациях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СПТ-2021 и планирование  профилактической работы с обучающимися  МБОУ Лицей г Азова (октябрь 2021г.)</dc:title>
  <dc:creator>Психолог</dc:creator>
  <cp:lastModifiedBy>hobbit</cp:lastModifiedBy>
  <cp:revision>48</cp:revision>
  <dcterms:created xsi:type="dcterms:W3CDTF">2021-11-09T06:20:02Z</dcterms:created>
  <dcterms:modified xsi:type="dcterms:W3CDTF">2021-12-08T18:34:11Z</dcterms:modified>
</cp:coreProperties>
</file>