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56" r:id="rId2"/>
    <p:sldId id="276" r:id="rId3"/>
    <p:sldId id="275" r:id="rId4"/>
    <p:sldId id="287" r:id="rId5"/>
    <p:sldId id="288" r:id="rId6"/>
    <p:sldId id="282" r:id="rId7"/>
    <p:sldId id="281" r:id="rId8"/>
    <p:sldId id="284" r:id="rId9"/>
    <p:sldId id="272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237" autoAdjust="0"/>
  </p:normalViewPr>
  <p:slideViewPr>
    <p:cSldViewPr>
      <p:cViewPr varScale="1">
        <p:scale>
          <a:sx n="99" d="100"/>
          <a:sy n="99" d="100"/>
        </p:scale>
        <p:origin x="-3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05C8F-DC01-44A6-A456-149A8488D0E1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77A8D-F74C-47EB-B257-9362EDA39C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6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024" y="1142984"/>
            <a:ext cx="8784976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sz="7300" dirty="0" smtClean="0">
                <a:solidFill>
                  <a:schemeClr val="bg1"/>
                </a:solidFill>
              </a:rPr>
              <a:t>Память сердца»</a:t>
            </a:r>
            <a:br>
              <a:rPr lang="ru-RU" sz="7300" dirty="0" smtClean="0">
                <a:solidFill>
                  <a:schemeClr val="bg1"/>
                </a:solidFill>
              </a:rPr>
            </a:br>
            <a:endParaRPr lang="ru-RU" sz="7300" dirty="0">
              <a:solidFill>
                <a:schemeClr val="bg1"/>
              </a:solidFill>
            </a:endParaRPr>
          </a:p>
        </p:txBody>
      </p:sp>
      <p:pic>
        <p:nvPicPr>
          <p:cNvPr id="3" name="Picture 4" descr="http://www.vbratske.ru/i/bratsk_news/13341278788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571612"/>
            <a:ext cx="6048672" cy="434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986" y="0"/>
            <a:ext cx="1093014" cy="78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6300438" y="982184"/>
            <a:ext cx="26640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071546"/>
            <a:ext cx="8501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Герой               </a:t>
            </a:r>
            <a:br>
              <a:rPr lang="ru-RU" sz="48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Советского</a:t>
            </a:r>
          </a:p>
          <a:p>
            <a:pPr lvl="0"/>
            <a:r>
              <a:rPr lang="ru-RU" sz="4800" b="1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союза</a:t>
            </a:r>
            <a:endParaRPr lang="ru-RU" sz="4800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714752"/>
            <a:ext cx="59293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6000" b="1" dirty="0" smtClean="0">
                <a:solidFill>
                  <a:srgbClr val="C00000"/>
                </a:solidFill>
                <a:latin typeface="Times New Roman"/>
              </a:rPr>
              <a:t>Синёв </a:t>
            </a:r>
          </a:p>
          <a:p>
            <a:pPr lvl="0"/>
            <a:r>
              <a:rPr lang="ru-RU" sz="6000" b="1" dirty="0" smtClean="0">
                <a:solidFill>
                  <a:srgbClr val="C00000"/>
                </a:solidFill>
                <a:latin typeface="Times New Roman"/>
              </a:rPr>
              <a:t>Яков  Михайлович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2612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vbratske.ru/i/bratsk_news/13341278788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492"/>
            <a:ext cx="864096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86409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200" spc="-10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Arial"/>
              <a:ea typeface="+mj-ea"/>
              <a:cs typeface="+mj-cs"/>
            </a:endParaRPr>
          </a:p>
          <a:p>
            <a:pPr algn="ctr"/>
            <a:r>
              <a:rPr lang="ru-RU" sz="42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/>
                <a:ea typeface="+mj-ea"/>
                <a:cs typeface="+mj-cs"/>
              </a:rPr>
              <a:t>СПАСИБО   ЗА    ВНИМАНИЕ! 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/>
                <a:ea typeface="+mj-ea"/>
                <a:cs typeface="+mj-cs"/>
              </a:rPr>
              <a:t/>
            </a:r>
            <a:b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/>
                <a:ea typeface="+mj-ea"/>
                <a:cs typeface="+mj-cs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1758"/>
            <a:ext cx="10969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50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-ru.yandex.net/i?id=250822923-3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72" y="692696"/>
            <a:ext cx="3549587" cy="5292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1093014" cy="78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95936" y="813749"/>
            <a:ext cx="4824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Герой               </a:t>
            </a:r>
            <a:br>
              <a:rPr lang="ru-RU" sz="36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Советского</a:t>
            </a:r>
          </a:p>
          <a:p>
            <a:pPr lvl="0"/>
            <a:r>
              <a:rPr lang="ru-RU" sz="36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союза</a:t>
            </a:r>
            <a:endParaRPr lang="ru-RU" sz="3600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568076"/>
            <a:ext cx="4824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dirty="0" smtClean="0">
              <a:solidFill>
                <a:srgbClr val="000000"/>
              </a:solidFill>
              <a:latin typeface="Times New Roman"/>
            </a:endParaRPr>
          </a:p>
          <a:p>
            <a:pPr lvl="0" algn="ctr"/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Синёв </a:t>
            </a:r>
            <a:endParaRPr lang="ru-RU" sz="3600" b="1" dirty="0">
              <a:solidFill>
                <a:srgbClr val="000000"/>
              </a:solidFill>
              <a:latin typeface="Times New Roman"/>
            </a:endParaRPr>
          </a:p>
          <a:p>
            <a:pPr lvl="0"/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 Яков 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Михайлович</a:t>
            </a:r>
          </a:p>
          <a:p>
            <a:pPr lvl="0"/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             </a:t>
            </a:r>
          </a:p>
          <a:p>
            <a:pPr lvl="0"/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             Рядовой</a:t>
            </a:r>
          </a:p>
          <a:p>
            <a:pPr lvl="0"/>
            <a:r>
              <a:rPr lang="ru-RU" sz="3600" b="1" kern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(</a:t>
            </a:r>
            <a:r>
              <a:rPr lang="ru-RU" sz="3600" b="1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1912 – 17.04.1943)</a:t>
            </a:r>
            <a:endParaRPr lang="ru-RU" sz="3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600" b="1" dirty="0">
              <a:solidFill>
                <a:srgbClr val="000000"/>
              </a:solidFill>
              <a:latin typeface="Times New Roman"/>
            </a:endParaRPr>
          </a:p>
          <a:p>
            <a:pPr lvl="0"/>
            <a:endParaRPr lang="ru-RU" sz="3600" dirty="0">
              <a:solidFill>
                <a:prstClr val="white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655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00074" y="332656"/>
            <a:ext cx="2743192" cy="2000264"/>
          </a:xfrm>
        </p:spPr>
        <p:txBody>
          <a:bodyPr>
            <a:normAutofit fontScale="85000" lnSpcReduction="20000"/>
          </a:bodyPr>
          <a:lstStyle/>
          <a:p>
            <a:pPr lvl="0" algn="ctr"/>
            <a:r>
              <a:rPr lang="ru-RU" sz="4200" b="1" kern="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Золотая звезда героя               </a:t>
            </a:r>
            <a:br>
              <a:rPr lang="ru-RU" sz="4200" b="1" kern="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200" b="1" kern="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Советского союза</a:t>
            </a:r>
            <a:endParaRPr lang="ru-RU" sz="4200" kern="0" dirty="0" smtClean="0">
              <a:solidFill>
                <a:sysClr val="windowText" lastClr="00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Уроженец села </a:t>
            </a:r>
            <a:r>
              <a:rPr lang="ru-RU" dirty="0" err="1" smtClean="0"/>
              <a:t>Шумиловки</a:t>
            </a:r>
            <a:r>
              <a:rPr lang="ru-RU" dirty="0" smtClean="0"/>
              <a:t> </a:t>
            </a:r>
            <a:r>
              <a:rPr lang="ru-RU" dirty="0" err="1" smtClean="0"/>
              <a:t>Инжавинского</a:t>
            </a:r>
            <a:r>
              <a:rPr lang="ru-RU" dirty="0" smtClean="0"/>
              <a:t> района. Автоматчик 9</a:t>
            </a:r>
            <a:r>
              <a:rPr lang="ru-RU" baseline="30000" dirty="0" smtClean="0"/>
              <a:t>й</a:t>
            </a:r>
            <a:r>
              <a:rPr lang="ru-RU" dirty="0" smtClean="0"/>
              <a:t>гвардейской стрелковой бригады. Рядовой. Звание Героя Советского Союза присвоено 25 августа 1943 года. Повторил подвиг А. Матросова - своим телом закрыл амбразуру вражеского дзота. Погиб в боях за город Крымск. Навечно зачислен в списки части.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500306"/>
            <a:ext cx="1857388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5" y="642918"/>
            <a:ext cx="8761779" cy="579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/>
          <p:cNvSpPr>
            <a:spLocks noGrp="1"/>
          </p:cNvSpPr>
          <p:nvPr>
            <p:ph type="body" idx="2"/>
          </p:nvPr>
        </p:nvSpPr>
        <p:spPr>
          <a:xfrm>
            <a:off x="5357818" y="214290"/>
            <a:ext cx="4032448" cy="6401604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2000" dirty="0" smtClean="0">
                <a:solidFill>
                  <a:prstClr val="black"/>
                </a:solidFill>
              </a:rPr>
              <a:t>    </a:t>
            </a:r>
            <a:r>
              <a:rPr lang="ru-RU" sz="1800" b="1" dirty="0" smtClean="0">
                <a:solidFill>
                  <a:prstClr val="black"/>
                </a:solidFill>
              </a:rPr>
              <a:t> </a:t>
            </a:r>
          </a:p>
          <a:p>
            <a:pPr lvl="0" algn="ctr">
              <a:spcBef>
                <a:spcPts val="0"/>
              </a:spcBef>
              <a:buClr>
                <a:srgbClr val="0BD0D9"/>
              </a:buClr>
            </a:pPr>
            <a:r>
              <a:rPr lang="ru-RU" sz="1800" b="1" dirty="0" smtClean="0">
                <a:solidFill>
                  <a:prstClr val="black"/>
                </a:solidFill>
              </a:rPr>
              <a:t>ВЕЧНАЯ СЛАВА ГЕРОЯМ РОДИНЫ!</a:t>
            </a:r>
          </a:p>
          <a:p>
            <a:pPr lvl="0" algn="ctr">
              <a:spcBef>
                <a:spcPts val="0"/>
              </a:spcBef>
              <a:buClr>
                <a:srgbClr val="0BD0D9"/>
              </a:buClr>
            </a:pPr>
            <a:endParaRPr lang="ru-RU" sz="1800" b="1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600" dirty="0" smtClean="0">
                <a:solidFill>
                  <a:prstClr val="black"/>
                </a:solidFill>
              </a:rPr>
              <a:t>…. </a:t>
            </a:r>
            <a:r>
              <a:rPr lang="ru-RU" sz="1800" dirty="0" smtClean="0">
                <a:solidFill>
                  <a:prstClr val="black"/>
                </a:solidFill>
              </a:rPr>
              <a:t>К дзоту ползком подобрался 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Яков </a:t>
            </a:r>
            <a:r>
              <a:rPr lang="ru-RU" sz="1800" dirty="0" smtClean="0">
                <a:solidFill>
                  <a:prstClr val="black"/>
                </a:solidFill>
              </a:rPr>
              <a:t>СИНЁВ </a:t>
            </a:r>
            <a:r>
              <a:rPr lang="ru-RU" sz="1800" dirty="0" smtClean="0">
                <a:solidFill>
                  <a:prstClr val="black"/>
                </a:solidFill>
              </a:rPr>
              <a:t>рядовой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Вот во весь рост он  поднялся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Закрыл амбразуру собой.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Умолк пулемет на мгновенье 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В атаку поднялись бойцы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И перешли в наступленье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Сбили врага с высоты.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Подвиг героя бессмертен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>
                <a:solidFill>
                  <a:prstClr val="black"/>
                </a:solidFill>
              </a:rPr>
              <a:t>Яков </a:t>
            </a:r>
            <a:r>
              <a:rPr lang="ru-RU" sz="1800" dirty="0" smtClean="0">
                <a:solidFill>
                  <a:prstClr val="black"/>
                </a:solidFill>
              </a:rPr>
              <a:t>СИНЁВ </a:t>
            </a:r>
            <a:r>
              <a:rPr lang="ru-RU" sz="1800" dirty="0" smtClean="0">
                <a:solidFill>
                  <a:prstClr val="black"/>
                </a:solidFill>
              </a:rPr>
              <a:t>– рядовой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Был награжден посмертно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 smtClean="0">
                <a:solidFill>
                  <a:prstClr val="black"/>
                </a:solidFill>
              </a:rPr>
              <a:t>Он Золотою звездой. </a:t>
            </a:r>
          </a:p>
          <a:p>
            <a:pPr lvl="0">
              <a:spcBef>
                <a:spcPts val="0"/>
              </a:spcBef>
              <a:buClr>
                <a:srgbClr val="0BD0D9"/>
              </a:buClr>
            </a:pPr>
            <a:endParaRPr lang="ru-RU" sz="18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Clr>
                <a:srgbClr val="0BD0D9"/>
              </a:buClr>
            </a:pP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                        Донник Иван 		        Максимович</a:t>
            </a:r>
            <a:endParaRPr lang="ru-RU" sz="1800" dirty="0">
              <a:solidFill>
                <a:prstClr val="black"/>
              </a:solidFill>
            </a:endParaRPr>
          </a:p>
          <a:p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sz="2000" dirty="0" smtClean="0"/>
          </a:p>
        </p:txBody>
      </p:sp>
      <p:pic>
        <p:nvPicPr>
          <p:cNvPr id="4" name="Picture 2" descr="C:\Users\НАТАША\Desktop\дзо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842508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0934868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14678" y="1428736"/>
            <a:ext cx="5472122" cy="481966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За подвиг Я. Синёву присвоено звание Героя Советского Союза. Похоронен в братской могиле на улице Комарова в Крымске. Его имя носит одна из центральных улиц нашего города. Имя воина-освободителя Якова Михайловича Синёва увековечили и открытием в 2012 году мемориальной доски на улице, носящей его имя.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070247" cy="388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86314" y="928670"/>
            <a:ext cx="3900486" cy="535785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23 января 2004 года нашей школе № 36 присвоено имя Героя Советского Союза Якова Михайловича </a:t>
            </a:r>
            <a:r>
              <a:rPr lang="ru-RU" dirty="0" err="1" smtClean="0"/>
              <a:t>Синёва</a:t>
            </a:r>
            <a:endParaRPr lang="ru-RU" dirty="0"/>
          </a:p>
        </p:txBody>
      </p:sp>
      <p:pic>
        <p:nvPicPr>
          <p:cNvPr id="6146" name="Picture 2" descr="http://soh36.ucoz.ru/DSCN29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389560" cy="2678901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01683" y="11358618"/>
            <a:ext cx="18707045" cy="1403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357562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857752" y="1214422"/>
            <a:ext cx="407196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Сегодня мы живем под мирным небом, но мы всегда должны помнить, что новая война начинается тогда, когда вырастает поколение, забывшее войну предыдущую. Наш долг – сохранить и защитить память о наших героях! </a:t>
            </a:r>
            <a:endParaRPr lang="ru-RU" sz="2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476253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0101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392488" cy="640160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2110"/>
            <a:ext cx="10969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404664"/>
            <a:ext cx="424847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BD0D9"/>
              </a:buClr>
              <a:buSzPct val="95000"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ВЕЧНАЯ СЛАВА ГЕРОЯМ РОДИНЫ!</a:t>
            </a:r>
          </a:p>
          <a:p>
            <a:pPr lvl="0"/>
            <a:endParaRPr lang="ru-RU" sz="3200" b="1" spc="-100" dirty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prstClr val="black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Times New Roman"/>
            </a:endParaRPr>
          </a:p>
          <a:p>
            <a:pPr lvl="0"/>
            <a:r>
              <a:rPr 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/>
              </a:rPr>
              <a:t>Помним защитников павших, </a:t>
            </a:r>
          </a:p>
          <a:p>
            <a:pPr lvl="0"/>
            <a:r>
              <a:rPr 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/>
              </a:rPr>
              <a:t>Помним мы их имена,</a:t>
            </a:r>
          </a:p>
          <a:p>
            <a:pPr lvl="0"/>
            <a:r>
              <a:rPr 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Жизнь за свободу отдавших</a:t>
            </a:r>
          </a:p>
          <a:p>
            <a:pPr lvl="0"/>
            <a:r>
              <a:rPr lang="ru-RU" sz="3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Ими гордится страна</a:t>
            </a:r>
            <a:r>
              <a:rPr lang="ru-RU" sz="4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2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22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863</TotalTime>
  <Words>217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      «Память сердца»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ЗНАЧИТ БЫТЬ ПАТРИОТОМ СЕГОДНЯ?</dc:title>
  <dc:creator>Домашний</dc:creator>
  <cp:lastModifiedBy>Хецуриани </cp:lastModifiedBy>
  <cp:revision>103</cp:revision>
  <dcterms:created xsi:type="dcterms:W3CDTF">2012-11-27T17:16:55Z</dcterms:created>
  <dcterms:modified xsi:type="dcterms:W3CDTF">2019-04-08T14:46:06Z</dcterms:modified>
</cp:coreProperties>
</file>