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7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3344" autoAdjust="0"/>
    <p:restoredTop sz="93969" autoAdjust="0"/>
  </p:normalViewPr>
  <p:slideViewPr>
    <p:cSldViewPr>
      <p:cViewPr>
        <p:scale>
          <a:sx n="89" d="100"/>
          <a:sy n="89" d="100"/>
        </p:scale>
        <p:origin x="-219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54D4857D-62A5-486B-9129-468003D7E020}" type="datetimeFigureOut">
              <a:rPr lang="ru-RU" smtClean="0"/>
              <a:pPr/>
              <a:t>30.06.2022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2EBE4566-6F3A-4CC1-BD6C-9C510D05F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2D2EF2CE-B28C-4ED4-8FD0-48BB3F48846A}" type="datetimeFigureOut">
              <a:rPr lang="ru-RU"/>
              <a:pPr/>
              <a:t>30.06.2022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61807874-5299-41B2-A37A-6AA3547857F4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807874-5299-41B2-A37A-6AA3547857F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16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</p:grpSp>
      <p:sp>
        <p:nvSpPr>
          <p:cNvPr id="24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23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5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14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fld id="{8F67D422-08A8-451B-9A67-21962FC4B660}" type="datetimeFigureOut">
              <a:rPr kumimoji="0" lang="ru-RU" sz="1100"/>
              <a:pPr algn="r"/>
              <a:t>30.06.2022</a:t>
            </a:fld>
            <a:endParaRPr kumimoji="0" lang="ru-RU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ru-RU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ru-RU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Показать заголовок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fld id="{8F67D422-08A8-451B-9A67-21962FC4B660}" type="datetimeFigureOut">
              <a:rPr kumimoji="0" lang="ru-RU" sz="1100"/>
              <a:pPr algn="r"/>
              <a:t>30.06.2022</a:t>
            </a:fld>
            <a:endParaRPr kumimoji="0" lang="ru-RU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ru-RU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/>
            <a:fld id="{8F67D422-08A8-451B-9A67-21962FC4B660}" type="datetimeFigureOut">
              <a:rPr kumimoji="0" lang="ru-RU" sz="1100"/>
              <a:pPr algn="r"/>
              <a:t>30.06.2022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kumimoji="0" lang="ru-RU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стой вопрос и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 lang="ru-RU"/>
              <a:pPr/>
              <a:t>30.06.2022</a:t>
            </a:fld>
            <a:endParaRPr kumimoji="0" lang="ru-RU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kumimoji="0" lang="ru-RU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 и ответ с поясн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 lang="ru-RU"/>
              <a:pPr/>
              <a:t>30.06.2022</a:t>
            </a:fld>
            <a:endParaRPr kumimoji="0" lang="ru-RU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lang="ru-RU" i="1" baseline="0"/>
            </a:lvl1pPr>
            <a:extLst/>
          </a:lstStyle>
          <a:p>
            <a:pPr lvl="0"/>
            <a:r>
              <a:rPr kumimoji="0" lang="ru-RU"/>
              <a:t>Пояснение к ответу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 lang="ru-RU"/>
              <a:pPr/>
              <a:t>30.06.2022</a:t>
            </a:fld>
            <a:endParaRPr kumimoji="0" lang="ru-RU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8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latinLnBrk="0">
              <a:spcBef>
                <a:spcPct val="20000"/>
              </a:spcBef>
              <a:buNone/>
            </a:pP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ПРАВИЛЬНО 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или НЕПРАВИЛЬНО?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не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 lang="ru-RU"/>
              <a:pPr/>
              <a:t>30.06.2022</a:t>
            </a:fld>
            <a:endParaRPr kumimoji="0" lang="ru-RU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kumimoji="0" lang="ru-RU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9" name="Answer Base"/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ПРАВИЛЬНО или </a:t>
            </a: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НЕПРАВИЛЬНО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поставление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/>
          <a:p>
            <a:endParaRPr kumimoji="0" lang="ru-RU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1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2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3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4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5</a:t>
            </a:r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 lang="ru-RU"/>
              <a:pPr/>
              <a:t>30.06.2022</a:t>
            </a:fld>
            <a:endParaRPr kumimoji="0" lang="ru-RU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5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3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1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2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4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Введите вопрос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/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100"/>
            </a:lvl1pPr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30.06.2022</a:t>
            </a:fld>
            <a:endParaRPr kumimoji="0" lang="ru-RU" sz="1050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 eaLnBrk="1" latinLnBrk="0" hangingPunct="1">
              <a:defRPr kumimoji="0" lang="ru-RU" sz="1200"/>
            </a:lvl1pPr>
            <a:extLst/>
          </a:lstStyle>
          <a:p>
            <a:endParaRPr kumimoji="0" lang="ru-RU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200"/>
            </a:lvl1pPr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 sz="1200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kumimoji="0" lang="ru-RU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6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7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4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2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0" name="Rectangle 24"/>
          <p:cNvSpPr>
            <a:spLocks noGrp="1"/>
          </p:cNvSpPr>
          <p:nvPr>
            <p:ph type="ctrTitle"/>
          </p:nvPr>
        </p:nvSpPr>
        <p:spPr>
          <a:xfrm>
            <a:off x="1500166" y="928670"/>
            <a:ext cx="7055337" cy="2357454"/>
          </a:xfrm>
        </p:spPr>
        <p:txBody>
          <a:bodyPr/>
          <a:lstStyle/>
          <a:p>
            <a:r>
              <a:rPr lang="ru-RU" dirty="0">
                <a:latin typeface="Izhitsa" pitchFamily="34" charset="0"/>
              </a:rPr>
              <a:t>Викторина</a:t>
            </a:r>
          </a:p>
        </p:txBody>
      </p:sp>
      <p:sp>
        <p:nvSpPr>
          <p:cNvPr id="18" name="Rectangle 2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Вопрос и ответ </a:t>
            </a:r>
          </a:p>
          <a:p>
            <a:endParaRPr lang="ru-RU" dirty="0"/>
          </a:p>
        </p:txBody>
      </p:sp>
      <p:sp>
        <p:nvSpPr>
          <p:cNvPr id="8" name="Подзаголовок 1"/>
          <p:cNvSpPr txBox="1">
            <a:spLocks/>
          </p:cNvSpPr>
          <p:nvPr/>
        </p:nvSpPr>
        <p:spPr>
          <a:xfrm>
            <a:off x="3714744" y="3571876"/>
            <a:ext cx="4640208" cy="1363031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r" rtl="0" eaLnBrk="1" latinLnBrk="0" hangingPunct="1">
              <a:spcBef>
                <a:spcPct val="20000"/>
              </a:spcBef>
              <a:buNone/>
              <a:defRPr kumimoji="0" lang="ru-RU"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None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None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None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None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None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None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None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None/>
              <a:defRPr kumimoji="0" lang="ru-RU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sz="2600" b="1" kern="0" smtClean="0">
                <a:solidFill>
                  <a:srgbClr val="FF0000"/>
                </a:solidFill>
                <a:latin typeface="Izhitsa" pitchFamily="34" charset="0"/>
                <a:cs typeface="Sakkal Majalla" pitchFamily="2" charset="-78"/>
              </a:rPr>
              <a:t>Самая знаменитая сказочная бабушка и ее </a:t>
            </a:r>
            <a:r>
              <a:rPr sz="2600" b="1" kern="0" smtClean="0">
                <a:solidFill>
                  <a:srgbClr val="FF0000"/>
                </a:solidFill>
                <a:latin typeface="Izhitsa" pitchFamily="34" charset="0"/>
                <a:cs typeface="Sakkal Majalla" pitchFamily="2" charset="-78"/>
              </a:rPr>
              <a:t>причуды</a:t>
            </a:r>
            <a:endParaRPr lang="ru-RU" sz="2600" b="1" kern="0" dirty="0">
              <a:solidFill>
                <a:srgbClr val="FF0000"/>
              </a:solidFill>
              <a:latin typeface="Sitka Small" panose="02000505000000020004" pitchFamily="2" charset="0"/>
              <a:cs typeface="Sakkal Majalla" pitchFamily="2" charset="-78"/>
            </a:endParaRPr>
          </a:p>
        </p:txBody>
      </p:sp>
      <p:pic>
        <p:nvPicPr>
          <p:cNvPr id="1026" name="Picture 2" descr="C:\Users\Book\Desktop\шгш.jpg"/>
          <p:cNvPicPr>
            <a:picLocks noChangeAspect="1" noChangeArrowheads="1"/>
          </p:cNvPicPr>
          <p:nvPr/>
        </p:nvPicPr>
        <p:blipFill>
          <a:blip r:embed="rId3"/>
          <a:srcRect l="14908" r="16364"/>
          <a:stretch>
            <a:fillRect/>
          </a:stretch>
        </p:blipFill>
        <p:spPr bwMode="auto">
          <a:xfrm>
            <a:off x="1142976" y="2714620"/>
            <a:ext cx="2214578" cy="39604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>
                <a:latin typeface="Izhitsa" pitchFamily="34" charset="0"/>
              </a:rPr>
              <a:t>Самый знаменитый актер исполнявший роль Бабы Яги в  сказках</a:t>
            </a:r>
            <a:r>
              <a:rPr lang="ru-RU" dirty="0" smtClean="0">
                <a:latin typeface="Izhitsa" pitchFamily="34" charset="0"/>
              </a:rPr>
              <a:t>?</a:t>
            </a:r>
            <a:endParaRPr lang="ru-RU" dirty="0">
              <a:latin typeface="Izhits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228600" y="1676400"/>
            <a:ext cx="8229600" cy="681030"/>
          </a:xfrm>
        </p:spPr>
        <p:txBody>
          <a:bodyPr>
            <a:normAutofit/>
          </a:bodyPr>
          <a:lstStyle/>
          <a:p>
            <a:r>
              <a:rPr sz="2400" smtClean="0">
                <a:latin typeface="Izhitsa" pitchFamily="34" charset="0"/>
              </a:rPr>
              <a:t>Георгий Францевич Милляр.</a:t>
            </a:r>
            <a:endParaRPr lang="ru-RU" sz="2400" dirty="0">
              <a:latin typeface="Izhitsa" pitchFamily="34" charset="0"/>
            </a:endParaRPr>
          </a:p>
        </p:txBody>
      </p:sp>
      <p:pic>
        <p:nvPicPr>
          <p:cNvPr id="2050" name="Picture 2" descr="C:\Users\Book\Desktop\п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800" y="2428868"/>
            <a:ext cx="5822968" cy="3286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3077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543040"/>
          </a:xfrm>
        </p:spPr>
        <p:txBody>
          <a:bodyPr>
            <a:normAutofit/>
          </a:bodyPr>
          <a:lstStyle/>
          <a:p>
            <a:r>
              <a:rPr i="0" smtClean="0">
                <a:latin typeface="Izhitsa" pitchFamily="34" charset="0"/>
              </a:rPr>
              <a:t>Кто эта старушка</a:t>
            </a:r>
            <a:r>
              <a:rPr lang="en-US" i="0" dirty="0" smtClean="0">
                <a:latin typeface="Izhitsa" pitchFamily="34" charset="0"/>
              </a:rPr>
              <a:t>?</a:t>
            </a:r>
            <a:endParaRPr lang="ru-RU" i="0" dirty="0">
              <a:latin typeface="Izhits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179512" y="1500174"/>
            <a:ext cx="8229600" cy="857256"/>
          </a:xfrm>
        </p:spPr>
        <p:txBody>
          <a:bodyPr>
            <a:normAutofit/>
          </a:bodyPr>
          <a:lstStyle/>
          <a:p>
            <a:r>
              <a:rPr sz="2400" smtClean="0">
                <a:latin typeface="Izhitsa" pitchFamily="34" charset="0"/>
              </a:rPr>
              <a:t>Знаменитый сказочный персонаж </a:t>
            </a:r>
            <a:r>
              <a:rPr lang="ru-RU" sz="2400" dirty="0" smtClean="0">
                <a:latin typeface="Izhitsa" pitchFamily="34" charset="0"/>
              </a:rPr>
              <a:t>–</a:t>
            </a:r>
            <a:r>
              <a:rPr sz="2400" smtClean="0">
                <a:latin typeface="Izhitsa" pitchFamily="34" charset="0"/>
              </a:rPr>
              <a:t>Баба Яга!Собственной персоной!</a:t>
            </a:r>
            <a:endParaRPr lang="ru-RU" sz="2400" dirty="0">
              <a:latin typeface="Izhitsa" pitchFamily="34" charset="0"/>
            </a:endParaRPr>
          </a:p>
        </p:txBody>
      </p:sp>
      <p:pic>
        <p:nvPicPr>
          <p:cNvPr id="2050" name="Picture 2" descr="C:\Users\Book\Desktop\21.jpg"/>
          <p:cNvPicPr>
            <a:picLocks noChangeAspect="1" noChangeArrowheads="1"/>
          </p:cNvPicPr>
          <p:nvPr/>
        </p:nvPicPr>
        <p:blipFill>
          <a:blip r:embed="rId2"/>
          <a:srcRect l="18293" r="18293"/>
          <a:stretch>
            <a:fillRect/>
          </a:stretch>
        </p:blipFill>
        <p:spPr bwMode="auto">
          <a:xfrm>
            <a:off x="2786050" y="2500306"/>
            <a:ext cx="3714776" cy="38576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3846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1558"/>
            <a:ext cx="8229600" cy="1143000"/>
          </a:xfrm>
        </p:spPr>
        <p:txBody>
          <a:bodyPr>
            <a:normAutofit fontScale="90000"/>
          </a:bodyPr>
          <a:lstStyle/>
          <a:p>
            <a:r>
              <a:rPr smtClean="0">
                <a:latin typeface="Izhitsa" pitchFamily="34" charset="0"/>
              </a:rPr>
              <a:t>В каких апартаментах она проживает</a:t>
            </a:r>
            <a:r>
              <a:rPr lang="en-US" dirty="0" smtClean="0">
                <a:latin typeface="Izhitsa" pitchFamily="34" charset="0"/>
              </a:rPr>
              <a:t>?</a:t>
            </a:r>
            <a:endParaRPr lang="ru-RU" dirty="0">
              <a:latin typeface="Izhits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228600" y="1357298"/>
            <a:ext cx="8229600" cy="1000132"/>
          </a:xfrm>
        </p:spPr>
        <p:txBody>
          <a:bodyPr>
            <a:normAutofit/>
          </a:bodyPr>
          <a:lstStyle/>
          <a:p>
            <a:r>
              <a:rPr sz="2400" b="0" smtClean="0">
                <a:effectLst>
                  <a:reflection blurRad="12700" stA="25000" endPos="55000" dist="5000" dir="5400000" sy="-100000" algn="bl" rotWithShape="0"/>
                </a:effectLst>
                <a:latin typeface="Izhitsa" pitchFamily="34" charset="0"/>
              </a:rPr>
              <a:t>В избушке на курьих ножках!</a:t>
            </a:r>
            <a:endParaRPr lang="ru-RU" sz="2400" b="0" dirty="0">
              <a:effectLst>
                <a:reflection blurRad="12700" stA="25000" endPos="55000" dist="5000" dir="5400000" sy="-100000" algn="bl" rotWithShape="0"/>
              </a:effectLst>
              <a:latin typeface="Izhitsa" pitchFamily="34" charset="0"/>
            </a:endParaRPr>
          </a:p>
        </p:txBody>
      </p:sp>
      <p:pic>
        <p:nvPicPr>
          <p:cNvPr id="3074" name="Picture 2" descr="C:\Users\Book\Desktop\о прар.jpg"/>
          <p:cNvPicPr>
            <a:picLocks noChangeAspect="1" noChangeArrowheads="1"/>
          </p:cNvPicPr>
          <p:nvPr/>
        </p:nvPicPr>
        <p:blipFill>
          <a:blip r:embed="rId2"/>
          <a:srcRect l="9375" t="9375" r="9375" b="10937"/>
          <a:stretch>
            <a:fillRect/>
          </a:stretch>
        </p:blipFill>
        <p:spPr bwMode="auto">
          <a:xfrm>
            <a:off x="2500298" y="2428868"/>
            <a:ext cx="4071966" cy="39936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264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328726"/>
          </a:xfrm>
        </p:spPr>
        <p:txBody>
          <a:bodyPr>
            <a:normAutofit fontScale="90000"/>
          </a:bodyPr>
          <a:lstStyle/>
          <a:p>
            <a:r>
              <a:rPr smtClean="0">
                <a:latin typeface="Izhitsa" pitchFamily="34" charset="0"/>
              </a:rPr>
              <a:t>На каком виде транспорта передвигается наша необычная старушка</a:t>
            </a:r>
            <a:r>
              <a:rPr lang="en-US" dirty="0" smtClean="0">
                <a:latin typeface="Izhitsa" pitchFamily="34" charset="0"/>
              </a:rPr>
              <a:t>?</a:t>
            </a:r>
            <a:endParaRPr lang="ru-RU" dirty="0">
              <a:latin typeface="Izhits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228600" y="1676400"/>
            <a:ext cx="8229600" cy="466716"/>
          </a:xfrm>
        </p:spPr>
        <p:txBody>
          <a:bodyPr>
            <a:normAutofit/>
          </a:bodyPr>
          <a:lstStyle/>
          <a:p>
            <a:r>
              <a:rPr sz="2400" smtClean="0">
                <a:latin typeface="Izhitsa" pitchFamily="34" charset="0"/>
              </a:rPr>
              <a:t>Летательный ап</a:t>
            </a:r>
            <a:r>
              <a:rPr lang="ru-RU" sz="2400" dirty="0" err="1" smtClean="0">
                <a:latin typeface="Izhitsa" pitchFamily="34" charset="0"/>
              </a:rPr>
              <a:t>п</a:t>
            </a:r>
            <a:r>
              <a:rPr sz="2400" smtClean="0">
                <a:latin typeface="Izhitsa" pitchFamily="34" charset="0"/>
              </a:rPr>
              <a:t>арат- Ступа</a:t>
            </a:r>
            <a:endParaRPr lang="ru-RU" sz="2400" dirty="0">
              <a:latin typeface="Izhitsa" pitchFamily="34" charset="0"/>
            </a:endParaRPr>
          </a:p>
        </p:txBody>
      </p:sp>
      <p:pic>
        <p:nvPicPr>
          <p:cNvPr id="1026" name="Picture 2" descr="C:\Users\Book\Desktop\б.я\ц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357430"/>
            <a:ext cx="3567123" cy="3881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9831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3200" smtClean="0">
                <a:latin typeface="Izhitsa" pitchFamily="34" charset="0"/>
              </a:rPr>
              <a:t>Род занятий на пенсии</a:t>
            </a:r>
            <a:r>
              <a:rPr lang="ru-RU" sz="3200" dirty="0" smtClean="0">
                <a:latin typeface="Izhitsa" pitchFamily="34" charset="0"/>
              </a:rPr>
              <a:t>?</a:t>
            </a:r>
            <a:endParaRPr lang="ru-RU" sz="3200" dirty="0">
              <a:latin typeface="Izhits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228600" y="1676400"/>
            <a:ext cx="8229600" cy="395278"/>
          </a:xfrm>
        </p:spPr>
        <p:txBody>
          <a:bodyPr>
            <a:normAutofit fontScale="92500" lnSpcReduction="10000"/>
          </a:bodyPr>
          <a:lstStyle/>
          <a:p>
            <a:r>
              <a:rPr sz="2400" b="0" smtClean="0">
                <a:effectLst>
                  <a:reflection blurRad="12700" stA="25000" endPos="55000" dist="5000" dir="5400000" sy="-100000" algn="bl" rotWithShape="0"/>
                </a:effectLst>
                <a:latin typeface="Izhitsa" pitchFamily="34" charset="0"/>
              </a:rPr>
              <a:t>Страж двери в иномирье Навь.</a:t>
            </a:r>
            <a:endParaRPr lang="ru-RU" sz="2400" b="0" dirty="0">
              <a:effectLst>
                <a:reflection blurRad="12700" stA="25000" endPos="55000" dist="5000" dir="5400000" sy="-100000" algn="bl" rotWithShape="0"/>
              </a:effectLst>
              <a:latin typeface="Izhitsa" pitchFamily="34" charset="0"/>
            </a:endParaRPr>
          </a:p>
        </p:txBody>
      </p:sp>
      <p:pic>
        <p:nvPicPr>
          <p:cNvPr id="1026" name="Picture 2" descr="C:\Users\Book\Desktop\б.я\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3116"/>
            <a:ext cx="7410856" cy="4429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944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>
                <a:latin typeface="Izhitsa" pitchFamily="34" charset="0"/>
              </a:rPr>
              <a:t>Какими волшебными вещами владеет эта героиня</a:t>
            </a:r>
            <a:r>
              <a:rPr lang="ru-RU" dirty="0" smtClean="0">
                <a:latin typeface="Izhitsa" pitchFamily="34" charset="0"/>
              </a:rPr>
              <a:t>?</a:t>
            </a:r>
            <a:endParaRPr lang="ru-RU" dirty="0">
              <a:latin typeface="Izhits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Izhitsa" pitchFamily="34" charset="0"/>
              </a:rPr>
              <a:t>К</a:t>
            </a:r>
            <a:r>
              <a:rPr sz="2800" smtClean="0">
                <a:latin typeface="Izhitsa" pitchFamily="34" charset="0"/>
              </a:rPr>
              <a:t>лубочек, гребенка,меч кладенец и многое др.</a:t>
            </a:r>
            <a:endParaRPr lang="ru-RU" sz="2800" dirty="0">
              <a:latin typeface="Izhitsa" pitchFamily="34" charset="0"/>
            </a:endParaRPr>
          </a:p>
        </p:txBody>
      </p:sp>
      <p:pic>
        <p:nvPicPr>
          <p:cNvPr id="1030" name="Picture 6" descr="C:\Users\Book\Desktop\вц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428868"/>
            <a:ext cx="4071966" cy="3786214"/>
          </a:xfrm>
          <a:prstGeom prst="rect">
            <a:avLst/>
          </a:prstGeom>
          <a:noFill/>
        </p:spPr>
      </p:pic>
      <p:pic>
        <p:nvPicPr>
          <p:cNvPr id="1031" name="Picture 7" descr="C:\Users\Book\Desktop\а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428868"/>
            <a:ext cx="1785950" cy="3858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5889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>
                <a:latin typeface="Izhitsa" pitchFamily="34" charset="0"/>
              </a:rPr>
              <a:t>Официальная родина нашей Бабушки</a:t>
            </a:r>
            <a:r>
              <a:rPr lang="ru-RU" dirty="0" smtClean="0">
                <a:latin typeface="Izhitsa" pitchFamily="34" charset="0"/>
              </a:rPr>
              <a:t> ?</a:t>
            </a:r>
            <a:endParaRPr lang="ru-RU" dirty="0">
              <a:latin typeface="Izhits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285720" y="2000240"/>
            <a:ext cx="8229600" cy="3000396"/>
          </a:xfrm>
        </p:spPr>
        <p:txBody>
          <a:bodyPr>
            <a:noAutofit/>
          </a:bodyPr>
          <a:lstStyle/>
          <a:p>
            <a:r>
              <a:rPr sz="180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zhitsa" pitchFamily="34" charset="0"/>
              </a:rPr>
              <a:t>Старая деревня Кукобой. Родина Бабы Яги. Ярославская область Это интереснейшее село находится на севере Ярославской области на реке Ухтома, прямо на границе с Вологодской областью Население — около 1000 человек Селу более 500 лет. Первое упоминание относится к 1526 году. Кукобой с 2004 года объявлен родиной Бабы Яги, день рождения которой празднуют 26 июня Село Кукобой находится в 430 км от Москвы, в 160 км от Ярославля , на границе Ярославской и Вологодской областей</a:t>
            </a:r>
            <a:r>
              <a:rPr sz="180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zhitsa" pitchFamily="34" charset="0"/>
              </a:rPr>
              <a:t/>
            </a:r>
            <a:br>
              <a:rPr sz="180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zhitsa" pitchFamily="34" charset="0"/>
              </a:rPr>
            </a:br>
            <a:r>
              <a:rPr sz="180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zhitsa" pitchFamily="34" charset="0"/>
              </a:rPr>
              <a:t/>
            </a:r>
            <a:br>
              <a:rPr sz="180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zhitsa" pitchFamily="34" charset="0"/>
              </a:rPr>
            </a:br>
            <a:endParaRPr lang="ru-RU" sz="18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Izhits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034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>
                <a:latin typeface="Izhitsa" pitchFamily="34" charset="0"/>
              </a:rPr>
              <a:t>Какие русские писатели обращались к образу Бабы Яги</a:t>
            </a:r>
            <a:r>
              <a:rPr lang="ru-RU" dirty="0" smtClean="0">
                <a:latin typeface="Izhitsa" pitchFamily="34" charset="0"/>
              </a:rPr>
              <a:t>?</a:t>
            </a:r>
            <a:endParaRPr lang="ru-RU" dirty="0">
              <a:latin typeface="Izhits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228600" y="1676400"/>
            <a:ext cx="8229600" cy="681030"/>
          </a:xfrm>
        </p:spPr>
        <p:txBody>
          <a:bodyPr>
            <a:normAutofit fontScale="92500"/>
          </a:bodyPr>
          <a:lstStyle/>
          <a:p>
            <a:r>
              <a:rPr sz="2400" smtClean="0">
                <a:latin typeface="Izhitsa" pitchFamily="34" charset="0"/>
              </a:rPr>
              <a:t>Жуковский В.А." Сказка о Иване царевиче и сером волке.</a:t>
            </a:r>
            <a:endParaRPr lang="ru-RU" sz="2400" dirty="0">
              <a:latin typeface="Izhitsa" pitchFamily="34" charset="0"/>
            </a:endParaRPr>
          </a:p>
        </p:txBody>
      </p:sp>
      <p:pic>
        <p:nvPicPr>
          <p:cNvPr id="2050" name="Picture 2" descr="C:\Users\Book\Desktop\ип.jpg"/>
          <p:cNvPicPr>
            <a:picLocks noChangeAspect="1" noChangeArrowheads="1"/>
          </p:cNvPicPr>
          <p:nvPr/>
        </p:nvPicPr>
        <p:blipFill>
          <a:blip r:embed="rId2"/>
          <a:srcRect l="13501" r="12357"/>
          <a:stretch>
            <a:fillRect/>
          </a:stretch>
        </p:blipFill>
        <p:spPr bwMode="auto">
          <a:xfrm>
            <a:off x="3000364" y="2285992"/>
            <a:ext cx="2857520" cy="428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5490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>
                <a:latin typeface="Izhitsa" pitchFamily="34" charset="0"/>
              </a:rPr>
              <a:t>Назовите имена художников, рисовавших Бабу Ягу</a:t>
            </a:r>
            <a:r>
              <a:rPr lang="ru-RU" dirty="0" smtClean="0">
                <a:latin typeface="Izhitsa" pitchFamily="34" charset="0"/>
              </a:rPr>
              <a:t>?</a:t>
            </a:r>
            <a:endParaRPr lang="ru-RU" dirty="0">
              <a:latin typeface="Izhitsa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228600" y="1676400"/>
            <a:ext cx="8229600" cy="609592"/>
          </a:xfrm>
        </p:spPr>
        <p:txBody>
          <a:bodyPr>
            <a:normAutofit fontScale="85000" lnSpcReduction="10000"/>
          </a:bodyPr>
          <a:lstStyle/>
          <a:p>
            <a:r>
              <a:rPr sz="2400" smtClean="0">
                <a:latin typeface="Izhitsa" pitchFamily="34" charset="0"/>
              </a:rPr>
              <a:t>В. Васнецов, А. Бенуа, Е. Поленова, Т. Маврина и многие др.</a:t>
            </a:r>
            <a:endParaRPr lang="ru-RU" sz="2400" dirty="0">
              <a:latin typeface="Izhitsa" pitchFamily="34" charset="0"/>
            </a:endParaRPr>
          </a:p>
        </p:txBody>
      </p:sp>
      <p:pic>
        <p:nvPicPr>
          <p:cNvPr id="3074" name="Picture 2" descr="C:\Users\Book\Desktop\scale_1200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357430"/>
            <a:ext cx="5667388" cy="40719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7111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izShow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153012A-28E4-44D8-9679-B27C4EFA25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1359666651_viktorina</Template>
  <TotalTime>0</TotalTime>
  <Words>224</Words>
  <Application>Microsoft Office PowerPoint</Application>
  <PresentationFormat>Экран (4:3)</PresentationFormat>
  <Paragraphs>22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QuizShow</vt:lpstr>
      <vt:lpstr>Викторина</vt:lpstr>
      <vt:lpstr>Кто эта старушка?</vt:lpstr>
      <vt:lpstr>В каких апартаментах она проживает?</vt:lpstr>
      <vt:lpstr>На каком виде транспорта передвигается наша необычная старушка?</vt:lpstr>
      <vt:lpstr>Род занятий на пенсии?</vt:lpstr>
      <vt:lpstr>Какими волшебными вещами владеет эта героиня?</vt:lpstr>
      <vt:lpstr>Официальная родина нашей Бабушки ?</vt:lpstr>
      <vt:lpstr>Какие русские писатели обращались к образу Бабы Яги?</vt:lpstr>
      <vt:lpstr>Назовите имена художников, рисовавших Бабу Ягу?</vt:lpstr>
      <vt:lpstr>Самый знаменитый актер исполнявший роль Бабы Яги в  сказках?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2022-01-21T01:41:13Z</dcterms:created>
  <dcterms:modified xsi:type="dcterms:W3CDTF">2022-06-30T06:00:55Z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TC101769299990</vt:lpwstr>
  </property>
</Properties>
</file>