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2"/>
  </p:sldMasterIdLst>
  <p:notesMasterIdLst>
    <p:notesMasterId r:id="rId13"/>
  </p:notesMasterIdLst>
  <p:handoutMasterIdLst>
    <p:handoutMasterId r:id="rId14"/>
  </p:handoutMasterIdLst>
  <p:sldIdLst>
    <p:sldId id="257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</p:sldIdLst>
  <p:sldSz cx="9144000" cy="6858000" type="screen4x3"/>
  <p:notesSz cx="6858000" cy="9144000"/>
  <p:defaultTextStyle>
    <a:lvl1pPr marL="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3344" autoAdjust="0"/>
    <p:restoredTop sz="93969" autoAdjust="0"/>
  </p:normalViewPr>
  <p:slideViewPr>
    <p:cSldViewPr>
      <p:cViewPr>
        <p:scale>
          <a:sx n="89" d="100"/>
          <a:sy n="89" d="100"/>
        </p:scale>
        <p:origin x="-2190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ru-RU" sz="1200"/>
            </a:lvl1pPr>
            <a:extLst/>
          </a:lstStyle>
          <a:p>
            <a:fld id="{54D4857D-62A5-486B-9129-468003D7E020}" type="datetimeFigureOut">
              <a:rPr lang="ru-RU" smtClean="0"/>
              <a:pPr/>
              <a:t>05.07.2022</a:t>
            </a:fld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ru-RU" sz="1200"/>
            </a:lvl1pPr>
            <a:extLst/>
          </a:lstStyle>
          <a:p>
            <a:fld id="{2EBE4566-6F3A-4CC1-BD6C-9C510D05F12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ru-RU" sz="1200"/>
            </a:lvl1pPr>
            <a:extLst/>
          </a:lstStyle>
          <a:p>
            <a:fld id="{2D2EF2CE-B28C-4ED4-8FD0-48BB3F48846A}" type="datetimeFigureOut">
              <a:rPr lang="ru-RU"/>
              <a:pPr/>
              <a:t>05.07.2022</a:t>
            </a:fld>
            <a:endParaRPr lang="ru-RU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ru-RU" sz="1200"/>
            </a:lvl1pPr>
            <a:extLst/>
          </a:lstStyle>
          <a:p>
            <a:fld id="{61807874-5299-41B2-A37A-6AA3547857F4}" type="slidenum">
              <a:rPr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Grp="1"/>
          </p:cNvSpPr>
          <p:nvPr>
            <p:ph type="subTitle" idx="1"/>
          </p:nvPr>
        </p:nvSpPr>
        <p:spPr>
          <a:xfrm>
            <a:off x="457200" y="5396132"/>
            <a:ext cx="8098302" cy="762000"/>
          </a:xfrm>
        </p:spPr>
        <p:txBody>
          <a:bodyPr/>
          <a:lstStyle>
            <a:lvl1pPr marL="0" indent="0" algn="r" eaLnBrk="1" latinLnBrk="0" hangingPunct="1">
              <a:buNone/>
              <a:defRPr kumimoji="0" lang="ru-RU" sz="1400"/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pPr eaLnBrk="1" latinLnBrk="0" hangingPunct="1"/>
            <a:r>
              <a:rPr lang="ru-RU" smtClean="0"/>
              <a:t>Образец подзаголовка</a:t>
            </a:r>
            <a:endParaRPr/>
          </a:p>
        </p:txBody>
      </p:sp>
      <p:grpSp>
        <p:nvGrpSpPr>
          <p:cNvPr id="16" name="Group 23"/>
          <p:cNvGrpSpPr/>
          <p:nvPr/>
        </p:nvGrpSpPr>
        <p:grpSpPr>
          <a:xfrm>
            <a:off x="14990" y="1976657"/>
            <a:ext cx="2042410" cy="533400"/>
            <a:chOff x="0" y="2000250"/>
            <a:chExt cx="3733800" cy="533400"/>
          </a:xfrm>
        </p:grpSpPr>
        <p:sp>
          <p:nvSpPr>
            <p:cNvPr id="30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ru-RU"/>
            </a:p>
          </p:txBody>
        </p:sp>
        <p:sp>
          <p:nvSpPr>
            <p:cNvPr id="7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ru-RU"/>
            </a:p>
          </p:txBody>
        </p:sp>
        <p:sp>
          <p:nvSpPr>
            <p:cNvPr id="21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ru-RU"/>
            </a:p>
          </p:txBody>
        </p:sp>
        <p:sp>
          <p:nvSpPr>
            <p:cNvPr id="8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ru-RU"/>
            </a:p>
          </p:txBody>
        </p:sp>
        <p:sp>
          <p:nvSpPr>
            <p:cNvPr id="6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ru-RU"/>
            </a:p>
          </p:txBody>
        </p:sp>
        <p:sp>
          <p:nvSpPr>
            <p:cNvPr id="20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ru-RU"/>
            </a:p>
          </p:txBody>
        </p:sp>
        <p:sp>
          <p:nvSpPr>
            <p:cNvPr id="13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ru-RU"/>
            </a:p>
          </p:txBody>
        </p:sp>
      </p:grpSp>
      <p:grpSp>
        <p:nvGrpSpPr>
          <p:cNvPr id="29" name="Group 35"/>
          <p:cNvGrpSpPr/>
          <p:nvPr/>
        </p:nvGrpSpPr>
        <p:grpSpPr>
          <a:xfrm>
            <a:off x="8584055" y="1976657"/>
            <a:ext cx="552450" cy="542925"/>
            <a:chOff x="8667750" y="2000250"/>
            <a:chExt cx="476250" cy="542925"/>
          </a:xfrm>
        </p:grpSpPr>
        <p:sp>
          <p:nvSpPr>
            <p:cNvPr id="26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ru-RU"/>
            </a:p>
          </p:txBody>
        </p:sp>
        <p:sp>
          <p:nvSpPr>
            <p:cNvPr id="22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ru-RU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ru-RU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ru-RU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ru-RU"/>
            </a:p>
          </p:txBody>
        </p:sp>
        <p:sp>
          <p:nvSpPr>
            <p:cNvPr id="18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ru-RU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ru-RU"/>
            </a:p>
          </p:txBody>
        </p:sp>
      </p:grpSp>
      <p:sp>
        <p:nvSpPr>
          <p:cNvPr id="24" name="Oval 28"/>
          <p:cNvSpPr/>
          <p:nvPr userDrawn="1"/>
        </p:nvSpPr>
        <p:spPr>
          <a:xfrm>
            <a:off x="8572500" y="603885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ru-RU"/>
          </a:p>
        </p:txBody>
      </p:sp>
      <p:sp>
        <p:nvSpPr>
          <p:cNvPr id="23" name="Oval 28"/>
          <p:cNvSpPr/>
          <p:nvPr userDrawn="1"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ru-RU"/>
          </a:p>
        </p:txBody>
      </p:sp>
      <p:sp>
        <p:nvSpPr>
          <p:cNvPr id="5" name="Oval 28"/>
          <p:cNvSpPr/>
          <p:nvPr userDrawn="1"/>
        </p:nvSpPr>
        <p:spPr>
          <a:xfrm>
            <a:off x="8572500" y="5476875"/>
            <a:ext cx="152400" cy="15240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ru-RU"/>
          </a:p>
        </p:txBody>
      </p:sp>
      <p:sp>
        <p:nvSpPr>
          <p:cNvPr id="14" name="Oval 28"/>
          <p:cNvSpPr/>
          <p:nvPr userDrawn="1"/>
        </p:nvSpPr>
        <p:spPr>
          <a:xfrm>
            <a:off x="8572500" y="57531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ru-RU"/>
          </a:p>
        </p:txBody>
      </p:sp>
      <p:sp>
        <p:nvSpPr>
          <p:cNvPr id="19" name="Rectangle 3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/>
            <a:fld id="{8F67D422-08A8-451B-9A67-21962FC4B660}" type="datetimeFigureOut">
              <a:rPr kumimoji="0" lang="ru-RU" sz="1100"/>
              <a:pPr algn="r"/>
              <a:t>05.07.2022</a:t>
            </a:fld>
            <a:endParaRPr kumimoji="0" lang="ru-RU"/>
          </a:p>
        </p:txBody>
      </p:sp>
      <p:sp>
        <p:nvSpPr>
          <p:cNvPr id="25" name="Rectangle 3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69B2101-2E9F-420A-91A3-890890D84497}" type="slidenum">
              <a:rPr kumimoji="0" lang="ru-RU" sz="1200"/>
              <a:pPr/>
              <a:t>‹#›</a:t>
            </a:fld>
            <a:endParaRPr kumimoji="0" lang="ru-RU"/>
          </a:p>
        </p:txBody>
      </p:sp>
      <p:sp>
        <p:nvSpPr>
          <p:cNvPr id="31" name="Rectangle 3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ru-RU"/>
          </a:p>
        </p:txBody>
      </p:sp>
      <p:sp>
        <p:nvSpPr>
          <p:cNvPr id="33" name="Rectangle 32"/>
          <p:cNvSpPr>
            <a:spLocks noGrp="1"/>
          </p:cNvSpPr>
          <p:nvPr>
            <p:ph type="title" hasCustomPrompt="1"/>
          </p:nvPr>
        </p:nvSpPr>
        <p:spPr>
          <a:xfrm>
            <a:off x="2057400" y="281352"/>
            <a:ext cx="6509239" cy="3886200"/>
          </a:xfrm>
          <a:scene3d>
            <a:camera prst="orthographicFront"/>
            <a:lightRig rig="threePt" dir="t"/>
          </a:scene3d>
          <a:sp3d/>
        </p:spPr>
        <p:txBody>
          <a:bodyPr vert="horz" anchor="ctr">
            <a:normAutofit/>
          </a:bodyPr>
          <a:lstStyle>
            <a:lvl1pPr algn="ctr" eaLnBrk="1" latinLnBrk="0" hangingPunct="1">
              <a:lnSpc>
                <a:spcPct val="100000"/>
              </a:lnSpc>
              <a:defRPr kumimoji="0" lang="ru-RU" sz="72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kumimoji="0" lang="ru-RU"/>
              <a:t>Показать заголовок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12" name="Rectangle 1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/>
            <a:fld id="{8F67D422-08A8-451B-9A67-21962FC4B660}" type="datetimeFigureOut">
              <a:rPr kumimoji="0" lang="ru-RU" sz="1100"/>
              <a:pPr algn="r"/>
              <a:t>05.07.2022</a:t>
            </a:fld>
            <a:endParaRPr kumimoji="0" lang="ru-RU"/>
          </a:p>
        </p:txBody>
      </p:sp>
      <p:sp>
        <p:nvSpPr>
          <p:cNvPr id="27" name="Rectangle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69B2101-2E9F-420A-91A3-890890D84497}" type="slidenum">
              <a:rPr kumimoji="0" lang="ru-RU" sz="1200"/>
              <a:pPr/>
              <a:t>‹#›</a:t>
            </a:fld>
            <a:endParaRPr kumimoji="0" lang="ru-RU"/>
          </a:p>
        </p:txBody>
      </p:sp>
      <p:sp>
        <p:nvSpPr>
          <p:cNvPr id="4" name="Rectangle 1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ru-RU"/>
          </a:p>
        </p:txBody>
      </p:sp>
      <p:sp>
        <p:nvSpPr>
          <p:cNvPr id="28" name="Rectangle 14"/>
          <p:cNvSpPr>
            <a:spLocks noGrp="1"/>
          </p:cNvSpPr>
          <p:nvPr>
            <p:ph type="title"/>
          </p:nvPr>
        </p:nvSpPr>
        <p:spPr/>
        <p:txBody>
          <a:bodyPr rtlCol="0" anchor="b"/>
          <a:lstStyle/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/>
            <a:fld id="{8F67D422-08A8-451B-9A67-21962FC4B660}" type="datetimeFigureOut">
              <a:rPr kumimoji="0" lang="ru-RU" sz="1100"/>
              <a:pPr algn="r"/>
              <a:t>05.07.2022</a:t>
            </a:fld>
            <a:endParaRPr kumimoji="0" lang="ru-RU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kumimoji="0" lang="ru-RU"/>
          </a:p>
        </p:txBody>
      </p:sp>
      <p:sp>
        <p:nvSpPr>
          <p:cNvPr id="12" name="Rectangl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169B2101-2E9F-420A-91A3-890890D84497}" type="slidenum">
              <a:rPr kumimoji="0" lang="ru-RU" sz="1200"/>
              <a:pPr/>
              <a:t>‹#›</a:t>
            </a:fld>
            <a:endParaRPr kumimoji="0" lang="ru-RU"/>
          </a:p>
        </p:txBody>
      </p:sp>
      <p:sp>
        <p:nvSpPr>
          <p:cNvPr id="27" name="Rectangle 6"/>
          <p:cNvSpPr>
            <a:spLocks noGrp="1"/>
          </p:cNvSpPr>
          <p:nvPr>
            <p:ph type="title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>
            <a:normAutofit/>
          </a:bodyPr>
          <a:lstStyle>
            <a:lvl1pPr eaLnBrk="1" latinLnBrk="0" hangingPunct="1">
              <a:defRPr kumimoji="0" lang="ru-RU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defRPr>
            </a:lvl1pPr>
            <a:extLst/>
          </a:lstStyle>
          <a:p>
            <a:r>
              <a:rPr kumimoji="0" lang="ru-RU"/>
              <a:t>Заголовок раздела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ростой вопрос и отв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rPr lang="ru-RU"/>
              <a:pPr/>
              <a:t>05.07.2022</a:t>
            </a:fld>
            <a:endParaRPr kumimoji="0" lang="ru-RU"/>
          </a:p>
        </p:txBody>
      </p:sp>
      <p:sp>
        <p:nvSpPr>
          <p:cNvPr id="2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/>
          <a:p>
            <a:endParaRPr kumimoji="0" lang="ru-RU"/>
          </a:p>
        </p:txBody>
      </p:sp>
      <p:sp>
        <p:nvSpPr>
          <p:cNvPr id="31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/>
          <a:p>
            <a:fld id="{C75B88FA-3392-4D65-A457-DB2A9953195B}" type="slidenum">
              <a:rPr/>
              <a:pPr/>
              <a:t>‹#›</a:t>
            </a:fld>
            <a:endParaRPr kumimoji="0" lang="ru-RU"/>
          </a:p>
        </p:txBody>
      </p:sp>
      <p:sp>
        <p:nvSpPr>
          <p:cNvPr id="4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ru-RU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ru-RU"/>
              <a:t>Вопрос</a:t>
            </a:r>
          </a:p>
        </p:txBody>
      </p:sp>
      <p:sp>
        <p:nvSpPr>
          <p:cNvPr id="13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 eaLnBrk="1" latinLnBrk="0" hangingPunct="1">
              <a:buFontTx/>
              <a:buNone/>
              <a:defRPr kumimoji="0" lang="ru-RU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kumimoji="0" lang="ru-RU"/>
              <a:t>Ответ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опрос и ответ с поясн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rPr lang="ru-RU"/>
              <a:pPr/>
              <a:t>05.07.2022</a:t>
            </a:fld>
            <a:endParaRPr kumimoji="0" lang="ru-RU"/>
          </a:p>
        </p:txBody>
      </p:sp>
      <p:sp>
        <p:nvSpPr>
          <p:cNvPr id="28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/>
          <a:p>
            <a:endParaRPr kumimoji="0" lang="ru-RU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/>
          <a:p>
            <a:fld id="{C75B88FA-3392-4D65-A457-DB2A9953195B}" type="slidenum">
              <a:rPr/>
              <a:pPr/>
              <a:t>‹#›</a:t>
            </a:fld>
            <a:endParaRPr kumimoji="0" lang="ru-RU"/>
          </a:p>
        </p:txBody>
      </p:sp>
      <p:sp>
        <p:nvSpPr>
          <p:cNvPr id="31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ru-RU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ru-RU"/>
              <a:t>Вопрос</a:t>
            </a:r>
          </a:p>
        </p:txBody>
      </p:sp>
      <p:sp>
        <p:nvSpPr>
          <p:cNvPr id="25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 eaLnBrk="1" latinLnBrk="0" hangingPunct="1">
              <a:buFontTx/>
              <a:buNone/>
              <a:defRPr kumimoji="0" lang="ru-RU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kumimoji="0" lang="ru-RU"/>
              <a:t>Ответ</a:t>
            </a:r>
          </a:p>
        </p:txBody>
      </p:sp>
      <p:sp>
        <p:nvSpPr>
          <p:cNvPr id="22" name="Rectangle 9"/>
          <p:cNvSpPr>
            <a:spLocks noGrp="1"/>
          </p:cNvSpPr>
          <p:nvPr>
            <p:ph type="body" sz="quarter" idx="15" hasCustomPrompt="1"/>
          </p:nvPr>
        </p:nvSpPr>
        <p:spPr>
          <a:xfrm>
            <a:off x="1828800" y="3124200"/>
            <a:ext cx="5105400" cy="1981200"/>
          </a:xfrm>
        </p:spPr>
        <p:txBody>
          <a:bodyPr vert="horz"/>
          <a:lstStyle>
            <a:lvl1pPr algn="ctr" eaLnBrk="1" latinLnBrk="0" hangingPunct="1">
              <a:buFontTx/>
              <a:buNone/>
              <a:defRPr kumimoji="0" lang="ru-RU" i="1" baseline="0"/>
            </a:lvl1pPr>
            <a:extLst/>
          </a:lstStyle>
          <a:p>
            <a:pPr lvl="0"/>
            <a:r>
              <a:rPr kumimoji="0" lang="ru-RU"/>
              <a:t>Пояснение к ответу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5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равильно или неправильно (ответ: правильно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rPr lang="ru-RU"/>
              <a:pPr/>
              <a:t>05.07.2022</a:t>
            </a:fld>
            <a:endParaRPr kumimoji="0" lang="ru-RU"/>
          </a:p>
        </p:txBody>
      </p:sp>
      <p:sp>
        <p:nvSpPr>
          <p:cNvPr id="11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/>
          <a:p>
            <a:endParaRPr kumimoji="0" lang="ru-RU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/>
          <a:p>
            <a:fld id="{C75B88FA-3392-4D65-A457-DB2A9953195B}" type="slidenum">
              <a:rPr/>
              <a:pPr/>
              <a:t>‹#›</a:t>
            </a:fld>
            <a:endParaRPr kumimoji="0" lang="ru-RU"/>
          </a:p>
        </p:txBody>
      </p:sp>
      <p:sp>
        <p:nvSpPr>
          <p:cNvPr id="27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ru-RU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ru-RU"/>
              <a:t>Вопрос</a:t>
            </a:r>
          </a:p>
        </p:txBody>
      </p:sp>
      <p:sp>
        <p:nvSpPr>
          <p:cNvPr id="8" name="Answer Base"/>
          <p:cNvSpPr txBox="1"/>
          <p:nvPr userDrawn="1"/>
        </p:nvSpPr>
        <p:spPr>
          <a:xfrm>
            <a:off x="182880" y="1676400"/>
            <a:ext cx="8321040" cy="1828800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0" indent="0" algn="ctr" latinLnBrk="0">
              <a:spcBef>
                <a:spcPct val="20000"/>
              </a:spcBef>
              <a:buNone/>
            </a:pPr>
            <a:r>
              <a:rPr kumimoji="0" lang="ru-RU" sz="7200">
                <a:solidFill>
                  <a:schemeClr val="tx1">
                    <a:alpha val="40000"/>
                  </a:schemeClr>
                </a:solidFill>
              </a:rPr>
              <a:t>ПРАВИЛЬНО</a:t>
            </a:r>
            <a:r>
              <a:rPr kumimoji="0" lang="ru-RU" sz="7200" baseline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kumimoji="0" lang="ru-RU" sz="7200">
                <a:solidFill>
                  <a:schemeClr val="tx1">
                    <a:alpha val="40000"/>
                  </a:schemeClr>
                </a:solidFill>
              </a:rPr>
              <a:t>или НЕПРАВИЛЬНО?</a:t>
            </a:r>
          </a:p>
        </p:txBody>
      </p:sp>
      <p:sp>
        <p:nvSpPr>
          <p:cNvPr id="7" name="Answer"/>
          <p:cNvSpPr/>
          <p:nvPr userDrawn="1"/>
        </p:nvSpPr>
        <p:spPr>
          <a:xfrm>
            <a:off x="182880" y="1676400"/>
            <a:ext cx="83210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 algn="ctr" latinLnBrk="0">
              <a:spcBef>
                <a:spcPct val="20000"/>
              </a:spcBef>
              <a:buNone/>
            </a:pPr>
            <a:r>
              <a:rPr kumimoji="0" lang="ru-RU" sz="720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ПРАВИЛЬНО </a:t>
            </a:r>
            <a:r>
              <a:rPr kumimoji="0" lang="ru-RU" sz="720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или НЕПРАВИЛЬНО?</a:t>
            </a:r>
            <a:endParaRPr kumimoji="0"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равильно или неправильно (ответ: неправильно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rPr lang="ru-RU"/>
              <a:pPr/>
              <a:t>05.07.2022</a:t>
            </a:fld>
            <a:endParaRPr kumimoji="0" lang="ru-RU"/>
          </a:p>
        </p:txBody>
      </p:sp>
      <p:sp>
        <p:nvSpPr>
          <p:cNvPr id="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/>
          <a:p>
            <a:endParaRPr kumimoji="0" lang="ru-RU"/>
          </a:p>
        </p:txBody>
      </p:sp>
      <p:sp>
        <p:nvSpPr>
          <p:cNvPr id="28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/>
          <a:p>
            <a:fld id="{C75B88FA-3392-4D65-A457-DB2A9953195B}" type="slidenum">
              <a:rPr/>
              <a:pPr/>
              <a:t>‹#›</a:t>
            </a:fld>
            <a:endParaRPr kumimoji="0" lang="ru-RU"/>
          </a:p>
        </p:txBody>
      </p:sp>
      <p:sp>
        <p:nvSpPr>
          <p:cNvPr id="6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ru-RU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ru-RU"/>
              <a:t>Вопрос</a:t>
            </a:r>
          </a:p>
        </p:txBody>
      </p:sp>
      <p:sp>
        <p:nvSpPr>
          <p:cNvPr id="29" name="Answer Base"/>
          <p:cNvSpPr txBox="1"/>
          <p:nvPr userDrawn="1"/>
        </p:nvSpPr>
        <p:spPr>
          <a:xfrm>
            <a:off x="228600" y="1600200"/>
            <a:ext cx="8229600" cy="1293926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0" indent="0" algn="ctr" latinLnBrk="0">
              <a:spcBef>
                <a:spcPct val="20000"/>
              </a:spcBef>
              <a:buNone/>
            </a:pPr>
            <a:r>
              <a:rPr kumimoji="0" lang="ru-RU" sz="7200">
                <a:solidFill>
                  <a:schemeClr val="tx1">
                    <a:alpha val="40000"/>
                  </a:schemeClr>
                </a:solidFill>
              </a:rPr>
              <a:t>ПРАВИЛЬНО</a:t>
            </a:r>
            <a:r>
              <a:rPr kumimoji="0" lang="ru-RU" sz="7200" baseline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kumimoji="0" lang="ru-RU" sz="7200">
                <a:solidFill>
                  <a:schemeClr val="tx1">
                    <a:alpha val="40000"/>
                  </a:schemeClr>
                </a:solidFill>
              </a:rPr>
              <a:t>или НЕПРАВИЛЬНО?</a:t>
            </a:r>
          </a:p>
        </p:txBody>
      </p:sp>
      <p:sp>
        <p:nvSpPr>
          <p:cNvPr id="7" name="Answer"/>
          <p:cNvSpPr/>
          <p:nvPr userDrawn="1"/>
        </p:nvSpPr>
        <p:spPr>
          <a:xfrm>
            <a:off x="228600" y="16002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ru-RU" sz="720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ПРАВИЛЬНО или </a:t>
            </a:r>
            <a:r>
              <a:rPr kumimoji="0" lang="ru-RU" sz="720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НЕПРАВИЛЬНО</a:t>
            </a:r>
            <a:r>
              <a:rPr kumimoji="0" lang="ru-RU" sz="720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?</a:t>
            </a:r>
            <a:endParaRPr kumimoji="0"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7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опоставление элемент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/>
          <a:p>
            <a:endParaRPr kumimoji="0" lang="ru-RU"/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Элемент 1</a:t>
            </a:r>
          </a:p>
        </p:txBody>
      </p:sp>
      <p:sp>
        <p:nvSpPr>
          <p:cNvPr id="12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Элемент 2</a:t>
            </a:r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Элемент 3</a:t>
            </a:r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Элемент 4</a:t>
            </a:r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9144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Элемент 5</a:t>
            </a:r>
          </a:p>
        </p:txBody>
      </p:sp>
      <p:sp>
        <p:nvSpPr>
          <p:cNvPr id="20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rPr lang="ru-RU"/>
              <a:pPr/>
              <a:t>05.07.2022</a:t>
            </a:fld>
            <a:endParaRPr kumimoji="0" lang="ru-RU"/>
          </a:p>
        </p:txBody>
      </p:sp>
      <p:sp>
        <p:nvSpPr>
          <p:cNvPr id="15" name="Rectangle 7"/>
          <p:cNvSpPr>
            <a:spLocks noGrp="1"/>
          </p:cNvSpPr>
          <p:nvPr>
            <p:ph type="body" sz="quarter" idx="18" hasCustomPrompt="1"/>
          </p:nvPr>
        </p:nvSpPr>
        <p:spPr>
          <a:xfrm>
            <a:off x="48006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Сопоставленный элемент 5</a:t>
            </a:r>
          </a:p>
        </p:txBody>
      </p:sp>
      <p:sp>
        <p:nvSpPr>
          <p:cNvPr id="17" name="Rectangle 7"/>
          <p:cNvSpPr>
            <a:spLocks noGrp="1"/>
          </p:cNvSpPr>
          <p:nvPr>
            <p:ph type="body" sz="quarter" idx="19" hasCustomPrompt="1"/>
          </p:nvPr>
        </p:nvSpPr>
        <p:spPr>
          <a:xfrm>
            <a:off x="48006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Сопоставленный элемент 3</a:t>
            </a:r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0" hasCustomPrompt="1"/>
          </p:nvPr>
        </p:nvSpPr>
        <p:spPr>
          <a:xfrm>
            <a:off x="48006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Сопоставленный элемент 1</a:t>
            </a:r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21" hasCustomPrompt="1"/>
          </p:nvPr>
        </p:nvSpPr>
        <p:spPr>
          <a:xfrm>
            <a:off x="48006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Сопоставленный элемент 2</a:t>
            </a:r>
          </a:p>
        </p:txBody>
      </p:sp>
      <p:sp>
        <p:nvSpPr>
          <p:cNvPr id="21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48006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Сопоставленный элемент 4</a:t>
            </a:r>
          </a:p>
        </p:txBody>
      </p:sp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algn="l" eaLnBrk="1" latinLnBrk="0" hangingPunct="1">
              <a:defRPr kumimoji="0" lang="ru-RU" i="1" baseline="0"/>
            </a:lvl1pPr>
            <a:extLst/>
          </a:lstStyle>
          <a:p>
            <a:r>
              <a:rPr kumimoji="0" lang="ru-RU"/>
              <a:t>Введите вопрос</a:t>
            </a:r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/>
          <a:p>
            <a:fld id="{C75B88FA-3392-4D65-A457-DB2A9953195B}" type="slidenum">
              <a:rPr/>
              <a:pPr/>
              <a:t>‹#›</a:t>
            </a:fld>
            <a:endParaRPr kumimoji="0" lang="ru-RU"/>
          </a:p>
        </p:txBody>
      </p:sp>
      <p:cxnSp>
        <p:nvCxnSpPr>
          <p:cNvPr id="23" name="Straight Connector 23"/>
          <p:cNvCxnSpPr>
            <a:stCxn id="16" idx="3"/>
            <a:endCxn id="18" idx="1"/>
          </p:cNvCxnSpPr>
          <p:nvPr/>
        </p:nvCxnSpPr>
        <p:spPr>
          <a:xfrm>
            <a:off x="3886200" y="22860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3"/>
            <a:endCxn id="19" idx="1"/>
          </p:cNvCxnSpPr>
          <p:nvPr/>
        </p:nvCxnSpPr>
        <p:spPr>
          <a:xfrm>
            <a:off x="3886200" y="32004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Straight Connector 23"/>
          <p:cNvCxnSpPr>
            <a:stCxn id="13" idx="3"/>
            <a:endCxn id="17" idx="1"/>
          </p:cNvCxnSpPr>
          <p:nvPr/>
        </p:nvCxnSpPr>
        <p:spPr>
          <a:xfrm flipV="1">
            <a:off x="3886200" y="32004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Straight Connector 23"/>
          <p:cNvCxnSpPr>
            <a:stCxn id="14" idx="3"/>
            <a:endCxn id="21" idx="1"/>
          </p:cNvCxnSpPr>
          <p:nvPr/>
        </p:nvCxnSpPr>
        <p:spPr>
          <a:xfrm>
            <a:off x="3886200" y="50292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Straight Connector 23"/>
          <p:cNvCxnSpPr>
            <a:stCxn id="10" idx="3"/>
            <a:endCxn id="15" idx="1"/>
          </p:cNvCxnSpPr>
          <p:nvPr/>
        </p:nvCxnSpPr>
        <p:spPr>
          <a:xfrm flipV="1">
            <a:off x="3886200" y="2286000"/>
            <a:ext cx="914400" cy="36576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>
          <a:xfrm>
            <a:off x="914400" y="457200"/>
            <a:ext cx="76962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eaLnBrk="1" latinLnBrk="0" hangingPunct="1"/>
            <a:r>
              <a:rPr kumimoji="0" lang="ru-RU" smtClean="0"/>
              <a:t>Образец заголовка</a:t>
            </a:r>
            <a:endParaRPr kumimoji="0" lang="en-US" smtClean="0"/>
          </a:p>
        </p:txBody>
      </p:sp>
      <p:sp>
        <p:nvSpPr>
          <p:cNvPr id="5" name="Rectangle 3"/>
          <p:cNvSpPr>
            <a:spLocks noGrp="1"/>
          </p:cNvSpPr>
          <p:nvPr>
            <p:ph type="body" idx="1"/>
          </p:nvPr>
        </p:nvSpPr>
        <p:spPr>
          <a:xfrm>
            <a:off x="914400" y="1905000"/>
            <a:ext cx="7467600" cy="42211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9" name="Rectangle 4"/>
          <p:cNvSpPr>
            <a:spLocks noGrp="1"/>
          </p:cNvSpPr>
          <p:nvPr>
            <p:ph type="dt" sz="half" idx="2"/>
          </p:nvPr>
        </p:nvSpPr>
        <p:spPr>
          <a:xfrm>
            <a:off x="6705600" y="6248400"/>
            <a:ext cx="1828800" cy="323850"/>
          </a:xfrm>
          <a:prstGeom prst="rect">
            <a:avLst/>
          </a:prstGeom>
        </p:spPr>
        <p:txBody>
          <a:bodyPr vert="horz" anchor="ctr"/>
          <a:lstStyle>
            <a:lvl1pPr eaLnBrk="1" latinLnBrk="0" hangingPunct="1">
              <a:defRPr kumimoji="0" lang="ru-RU" sz="1100"/>
            </a:lvl1pPr>
            <a:extLst/>
          </a:lstStyle>
          <a:p>
            <a:pPr algn="r"/>
            <a:fld id="{8F67D422-08A8-451B-9A67-21962FC4B660}" type="datetimeFigureOut">
              <a:rPr kumimoji="0" lang="ru-RU" sz="1100"/>
              <a:pPr algn="r"/>
              <a:t>05.07.2022</a:t>
            </a:fld>
            <a:endParaRPr kumimoji="0" lang="ru-RU" sz="1050"/>
          </a:p>
        </p:txBody>
      </p:sp>
      <p:sp>
        <p:nvSpPr>
          <p:cNvPr id="18" name="Rectangle 5"/>
          <p:cNvSpPr>
            <a:spLocks noGrp="1"/>
          </p:cNvSpPr>
          <p:nvPr>
            <p:ph type="ftr" sz="quarter" idx="3"/>
          </p:nvPr>
        </p:nvSpPr>
        <p:spPr>
          <a:xfrm>
            <a:off x="457200" y="6248400"/>
            <a:ext cx="3260886" cy="323850"/>
          </a:xfrm>
          <a:prstGeom prst="rect">
            <a:avLst/>
          </a:prstGeom>
        </p:spPr>
        <p:txBody>
          <a:bodyPr vert="horz"/>
          <a:lstStyle>
            <a:lvl1pPr eaLnBrk="1" latinLnBrk="0" hangingPunct="1">
              <a:defRPr kumimoji="0" lang="ru-RU" sz="1200"/>
            </a:lvl1pPr>
            <a:extLst/>
          </a:lstStyle>
          <a:p>
            <a:endParaRPr kumimoji="0" lang="ru-RU" sz="12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714936" y="6151098"/>
            <a:ext cx="429064" cy="457200"/>
          </a:xfrm>
          <a:prstGeom prst="rect">
            <a:avLst/>
          </a:prstGeom>
        </p:spPr>
        <p:txBody>
          <a:bodyPr vert="horz" anchor="ctr"/>
          <a:lstStyle>
            <a:lvl1pPr eaLnBrk="1" latinLnBrk="0" hangingPunct="1">
              <a:defRPr kumimoji="0" lang="ru-RU" sz="1200"/>
            </a:lvl1pPr>
            <a:extLst/>
          </a:lstStyle>
          <a:p>
            <a:fld id="{169B2101-2E9F-420A-91A3-890890D84497}" type="slidenum">
              <a:rPr kumimoji="0" lang="ru-RU" sz="1200"/>
              <a:pPr/>
              <a:t>‹#›</a:t>
            </a:fld>
            <a:endParaRPr kumimoji="0" lang="ru-RU" sz="1200"/>
          </a:p>
        </p:txBody>
      </p:sp>
      <p:grpSp>
        <p:nvGrpSpPr>
          <p:cNvPr id="2" name="Group 23"/>
          <p:cNvGrpSpPr/>
          <p:nvPr/>
        </p:nvGrpSpPr>
        <p:grpSpPr>
          <a:xfrm>
            <a:off x="11555" y="2000250"/>
            <a:ext cx="133350" cy="533400"/>
            <a:chOff x="0" y="2000250"/>
            <a:chExt cx="3733800" cy="533400"/>
          </a:xfrm>
        </p:grpSpPr>
        <p:sp>
          <p:nvSpPr>
            <p:cNvPr id="3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ru-RU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ru-RU"/>
            </a:p>
          </p:txBody>
        </p:sp>
        <p:sp>
          <p:nvSpPr>
            <p:cNvPr id="4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ru-RU"/>
            </a:p>
          </p:txBody>
        </p:sp>
        <p:sp>
          <p:nvSpPr>
            <p:cNvPr id="12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ru-RU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ru-RU"/>
            </a:p>
          </p:txBody>
        </p:sp>
        <p:sp>
          <p:nvSpPr>
            <p:cNvPr id="11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ru-RU"/>
            </a:p>
          </p:txBody>
        </p:sp>
        <p:sp>
          <p:nvSpPr>
            <p:cNvPr id="31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ru-RU"/>
            </a:p>
          </p:txBody>
        </p:sp>
      </p:grpSp>
      <p:grpSp>
        <p:nvGrpSpPr>
          <p:cNvPr id="10" name="Group 35"/>
          <p:cNvGrpSpPr/>
          <p:nvPr/>
        </p:nvGrpSpPr>
        <p:grpSpPr>
          <a:xfrm>
            <a:off x="8584055" y="2000250"/>
            <a:ext cx="552450" cy="542925"/>
            <a:chOff x="8667750" y="2000250"/>
            <a:chExt cx="476250" cy="542925"/>
          </a:xfrm>
        </p:grpSpPr>
        <p:sp>
          <p:nvSpPr>
            <p:cNvPr id="13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ru-RU"/>
            </a:p>
          </p:txBody>
        </p:sp>
        <p:sp>
          <p:nvSpPr>
            <p:cNvPr id="24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ru-RU"/>
            </a:p>
          </p:txBody>
        </p:sp>
        <p:sp>
          <p:nvSpPr>
            <p:cNvPr id="19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ru-RU"/>
            </a:p>
          </p:txBody>
        </p:sp>
        <p:sp>
          <p:nvSpPr>
            <p:cNvPr id="30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ru-RU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ru-RU"/>
            </a:p>
          </p:txBody>
        </p:sp>
        <p:sp>
          <p:nvSpPr>
            <p:cNvPr id="16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ru-RU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ru-RU"/>
            </a:p>
          </p:txBody>
        </p:sp>
      </p:grpSp>
      <p:sp>
        <p:nvSpPr>
          <p:cNvPr id="23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lang="ru-RU" sz="36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0" hangingPunct="1">
        <a:defRPr kumimoji="0" lang="ru-RU">
          <a:solidFill>
            <a:schemeClr val="tx2"/>
          </a:solidFill>
        </a:defRPr>
      </a:lvl2pPr>
      <a:lvl3pPr eaLnBrk="1" latinLnBrk="0" hangingPunct="1">
        <a:defRPr kumimoji="0" lang="ru-RU">
          <a:solidFill>
            <a:schemeClr val="tx2"/>
          </a:solidFill>
        </a:defRPr>
      </a:lvl3pPr>
      <a:lvl4pPr eaLnBrk="1" latinLnBrk="0" hangingPunct="1">
        <a:defRPr kumimoji="0" lang="ru-RU">
          <a:solidFill>
            <a:schemeClr val="tx2"/>
          </a:solidFill>
        </a:defRPr>
      </a:lvl4pPr>
      <a:lvl5pPr eaLnBrk="1" latinLnBrk="0" hangingPunct="1">
        <a:defRPr kumimoji="0" lang="ru-RU">
          <a:solidFill>
            <a:schemeClr val="tx2"/>
          </a:solidFill>
        </a:defRPr>
      </a:lvl5pPr>
      <a:lvl6pPr eaLnBrk="1" latinLnBrk="0" hangingPunct="1">
        <a:defRPr kumimoji="0" lang="ru-RU">
          <a:solidFill>
            <a:schemeClr val="tx2"/>
          </a:solidFill>
        </a:defRPr>
      </a:lvl6pPr>
      <a:lvl7pPr eaLnBrk="1" latinLnBrk="0" hangingPunct="1">
        <a:defRPr kumimoji="0" lang="ru-RU">
          <a:solidFill>
            <a:schemeClr val="tx2"/>
          </a:solidFill>
        </a:defRPr>
      </a:lvl7pPr>
      <a:lvl8pPr eaLnBrk="1" latinLnBrk="0" hangingPunct="1">
        <a:defRPr kumimoji="0" lang="ru-RU">
          <a:solidFill>
            <a:schemeClr val="tx2"/>
          </a:solidFill>
        </a:defRPr>
      </a:lvl8pPr>
      <a:lvl9pPr eaLnBrk="1" latinLnBrk="0" hangingPunct="1">
        <a:defRPr kumimoji="0" lang="ru-RU">
          <a:solidFill>
            <a:schemeClr val="tx2"/>
          </a:solidFill>
        </a:defRPr>
      </a:lvl9pPr>
      <a:extLst/>
    </p:titleStyle>
    <p:bodyStyle>
      <a:lvl1pPr marL="342900" indent="-3429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har char="–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har char="–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har char="»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val 28"/>
          <p:cNvSpPr/>
          <p:nvPr/>
        </p:nvSpPr>
        <p:spPr>
          <a:xfrm>
            <a:off x="8572500" y="6038850"/>
            <a:ext cx="152400" cy="152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/>
          </a:p>
        </p:txBody>
      </p:sp>
      <p:sp>
        <p:nvSpPr>
          <p:cNvPr id="27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/>
          </a:p>
        </p:txBody>
      </p:sp>
      <p:sp>
        <p:nvSpPr>
          <p:cNvPr id="4" name="Oval 28"/>
          <p:cNvSpPr/>
          <p:nvPr/>
        </p:nvSpPr>
        <p:spPr>
          <a:xfrm>
            <a:off x="8572500" y="5476875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/>
          </a:p>
        </p:txBody>
      </p:sp>
      <p:sp>
        <p:nvSpPr>
          <p:cNvPr id="12" name="Oval 28"/>
          <p:cNvSpPr/>
          <p:nvPr/>
        </p:nvSpPr>
        <p:spPr>
          <a:xfrm>
            <a:off x="8572500" y="5753100"/>
            <a:ext cx="152400" cy="1524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/>
          </a:p>
        </p:txBody>
      </p:sp>
      <p:sp>
        <p:nvSpPr>
          <p:cNvPr id="10" name="Rectangle 24"/>
          <p:cNvSpPr>
            <a:spLocks noGrp="1"/>
          </p:cNvSpPr>
          <p:nvPr>
            <p:ph type="ctrTitle"/>
          </p:nvPr>
        </p:nvSpPr>
        <p:spPr>
          <a:xfrm>
            <a:off x="2057401" y="281352"/>
            <a:ext cx="6498102" cy="3886200"/>
          </a:xfrm>
        </p:spPr>
        <p:txBody>
          <a:bodyPr/>
          <a:lstStyle/>
          <a:p>
            <a:r>
              <a:rPr lang="ru-RU" dirty="0"/>
              <a:t>Викторина</a:t>
            </a:r>
          </a:p>
        </p:txBody>
      </p:sp>
      <p:sp>
        <p:nvSpPr>
          <p:cNvPr id="18" name="Rectangle 25"/>
          <p:cNvSpPr>
            <a:spLocks noGrp="1"/>
          </p:cNvSpPr>
          <p:nvPr>
            <p:ph type="subTitle" idx="1"/>
          </p:nvPr>
        </p:nvSpPr>
        <p:spPr>
          <a:xfrm>
            <a:off x="457200" y="3861048"/>
            <a:ext cx="8098302" cy="2297084"/>
          </a:xfrm>
        </p:spPr>
        <p:txBody>
          <a:bodyPr/>
          <a:lstStyle/>
          <a:p>
            <a:r>
              <a:rPr lang="ru-RU" dirty="0" smtClean="0"/>
              <a:t>«…можно не знать многих наук и  быть</a:t>
            </a:r>
          </a:p>
          <a:p>
            <a:r>
              <a:rPr lang="ru-RU" dirty="0" smtClean="0"/>
              <a:t>                                                     образованным человеком, но нельзя быть  </a:t>
            </a:r>
          </a:p>
          <a:p>
            <a:r>
              <a:rPr lang="ru-RU" dirty="0" smtClean="0"/>
              <a:t>                                                    образованным, не зная истории своей</a:t>
            </a:r>
          </a:p>
          <a:p>
            <a:r>
              <a:rPr lang="ru-RU" dirty="0" smtClean="0"/>
              <a:t>                                                    Родины».  Н.Г. Чернышевский.</a:t>
            </a:r>
          </a:p>
        </p:txBody>
      </p:sp>
      <p:sp>
        <p:nvSpPr>
          <p:cNvPr id="8" name="Подзаголовок 1"/>
          <p:cNvSpPr txBox="1">
            <a:spLocks/>
          </p:cNvSpPr>
          <p:nvPr/>
        </p:nvSpPr>
        <p:spPr>
          <a:xfrm>
            <a:off x="899592" y="2923225"/>
            <a:ext cx="8098302" cy="2736304"/>
          </a:xfrm>
          <a:prstGeom prst="rect">
            <a:avLst/>
          </a:prstGeom>
        </p:spPr>
        <p:txBody>
          <a:bodyPr vert="horz">
            <a:noAutofit/>
          </a:bodyPr>
          <a:lstStyle>
            <a:lvl1pPr marL="0" indent="0" algn="r" rtl="0" eaLnBrk="1" latinLnBrk="0" hangingPunct="1">
              <a:spcBef>
                <a:spcPct val="20000"/>
              </a:spcBef>
              <a:buNone/>
              <a:defRPr kumimoji="0" lang="ru-RU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None/>
              <a:defRPr kumimoji="0" lang="ru-RU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None/>
              <a:defRPr kumimoji="0" lang="ru-RU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None/>
              <a:defRPr kumimoji="0" lang="ru-RU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None/>
              <a:defRPr kumimoji="0" lang="ru-RU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None/>
              <a:defRPr kumimoji="0" lang="ru-RU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None/>
              <a:defRPr kumimoji="0" lang="ru-RU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None/>
              <a:defRPr kumimoji="0" lang="ru-RU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None/>
              <a:defRPr kumimoji="0" lang="ru-RU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ru-RU" sz="5000" kern="0" dirty="0" smtClean="0"/>
              <a:t>БАМ-стройка ХХ века</a:t>
            </a:r>
          </a:p>
          <a:p>
            <a:pPr algn="ctr"/>
            <a:endParaRPr lang="ru-RU" sz="1600" kern="0" dirty="0">
              <a:solidFill>
                <a:srgbClr val="FFFF00"/>
              </a:solidFill>
              <a:latin typeface="Sitka Small" panose="02000505000000020004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Сколько республик принимало участие в строительстве БАМа?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Все 15 республик СССР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30770978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Как расшифровать аббревиатуру БАМ?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4"/>
          </p:nvPr>
        </p:nvSpPr>
        <p:spPr>
          <a:xfrm>
            <a:off x="179512" y="2132856"/>
            <a:ext cx="8229600" cy="114300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БАМ-это Байкало-Амурская магистраль.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3846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1155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 каком году и на каком мероприятии государственного масштаба было принято решение о строительстве трассы?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4"/>
          </p:nvPr>
        </p:nvSpPr>
        <p:spPr>
          <a:xfrm>
            <a:off x="228600" y="2420888"/>
            <a:ext cx="8229600" cy="2304256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В 1974 году в  Москве проходил 17 съезд ВЛКСМ молодежной организации и там с высокой трибуны был провозглашен призыв  о старте строительства БАМа. Прямо с кремлевского зала были отправлены первые десанты на строительство магистрали.</a:t>
            </a:r>
            <a:endParaRPr lang="ru-RU" sz="1800" dirty="0"/>
          </a:p>
        </p:txBody>
      </p:sp>
    </p:spTree>
    <p:extLst>
      <p:ext uri="{BB962C8B-B14F-4D97-AF65-F5344CB8AC3E}">
        <p14:creationId xmlns="" xmlns:p14="http://schemas.microsoft.com/office/powerpoint/2010/main" val="132646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Какая длина трассы в километрах?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Длина всей трассы БАМ составляет 4287 километров</a:t>
            </a: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409831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Назовите количество построенных мостов по трассе БАМ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Количество мостов построенных по трассе составляет -2230</a:t>
            </a: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11944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Какой город носит официальное звание столицы </a:t>
            </a:r>
            <a:r>
              <a:rPr lang="ru-RU" dirty="0" err="1" smtClean="0"/>
              <a:t>БАМа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Этим городом является  ТЫНДА</a:t>
            </a: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105889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Перечислите тоннели, построенные по трассе БАМ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smtClean="0"/>
              <a:t>Их всего 9 тоннелей:</a:t>
            </a:r>
          </a:p>
          <a:p>
            <a:r>
              <a:rPr lang="ru-RU" dirty="0" smtClean="0"/>
              <a:t>Коршуновский, Байкальский, 4 Мысовых,Северомуйский, Кодарский, Нагорный.</a:t>
            </a:r>
          </a:p>
        </p:txBody>
      </p:sp>
    </p:spTree>
    <p:extLst>
      <p:ext uri="{BB962C8B-B14F-4D97-AF65-F5344CB8AC3E}">
        <p14:creationId xmlns="" xmlns:p14="http://schemas.microsoft.com/office/powerpoint/2010/main" val="412034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Назовите дату последнего «золотого звена» Байкало-Амурской магистрали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4"/>
          </p:nvPr>
        </p:nvSpPr>
        <p:spPr>
          <a:xfrm>
            <a:off x="228600" y="2420888"/>
            <a:ext cx="8229600" cy="1800200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29 сентября 1984 года состоялась укладка последнего знаменитого "Золотого звена" Байкало-Амурской магистрали, и первые поезда пошли по новой железной дороге от Усть-Кута до Комсомольска-на-Амуре.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5490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Назовите последний объект, построенный на </a:t>
            </a:r>
            <a:r>
              <a:rPr lang="ru-RU" dirty="0" err="1" smtClean="0"/>
              <a:t>БАМе</a:t>
            </a:r>
            <a:r>
              <a:rPr lang="ru-RU" dirty="0" smtClean="0"/>
              <a:t>, крупнейший в России. Какова его длина? В каком году был открыт??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4"/>
          </p:nvPr>
        </p:nvSpPr>
        <p:spPr>
          <a:xfrm>
            <a:off x="228600" y="2276872"/>
            <a:ext cx="8229600" cy="1872208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При строительстве БАМа последним объектом является Северомуйский тоннель. Его строительство длилось 27 лет. Это самый сложный в техническом плане строительный объект. Протяженность тоннеля составляет 15 километров 343 метра.</a:t>
            </a:r>
            <a:endParaRPr lang="ru-RU" sz="1800" dirty="0"/>
          </a:p>
        </p:txBody>
      </p:sp>
    </p:spTree>
    <p:extLst>
      <p:ext uri="{BB962C8B-B14F-4D97-AF65-F5344CB8AC3E}">
        <p14:creationId xmlns="" xmlns:p14="http://schemas.microsoft.com/office/powerpoint/2010/main" val="127111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izShow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</a:schemeClr>
            </a:gs>
            <a:gs pos="100000">
              <a:schemeClr val="phClr">
                <a:shade val="80000"/>
                <a:satMod val="150000"/>
              </a:schemeClr>
            </a:gs>
          </a:gsLst>
          <a:path path="circle">
            <a:fillToRect l="50000" t="50000"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7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153012A-28E4-44D8-9679-B27C4EFA25B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1359666651_viktorina</Template>
  <TotalTime>0</TotalTime>
  <Words>239</Words>
  <Application>Microsoft Office PowerPoint</Application>
  <PresentationFormat>Экран (4:3)</PresentationFormat>
  <Paragraphs>26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QuizShow</vt:lpstr>
      <vt:lpstr>Викторина</vt:lpstr>
      <vt:lpstr>Как расшифровать аббревиатуру БАМ?</vt:lpstr>
      <vt:lpstr>В каком году и на каком мероприятии государственного масштаба было принято решение о строительстве трассы?</vt:lpstr>
      <vt:lpstr>Какая длина трассы в километрах?</vt:lpstr>
      <vt:lpstr>Назовите количество построенных мостов по трассе БАМ</vt:lpstr>
      <vt:lpstr>Какой город носит официальное звание столицы БАМа?</vt:lpstr>
      <vt:lpstr>Перечислите тоннели, построенные по трассе БАМ</vt:lpstr>
      <vt:lpstr>Назовите дату последнего «золотого звена» Байкало-Амурской магистрали</vt:lpstr>
      <vt:lpstr>Назовите последний объект, построенный на БАМе, крупнейший в России. Какова его длина? В каком году был открыт??</vt:lpstr>
      <vt:lpstr>Сколько республик принимало участие в строительстве БАМа?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2022-01-21T01:41:13Z</dcterms:created>
  <dcterms:modified xsi:type="dcterms:W3CDTF">2022-07-05T05:04:49Z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TC101769299990</vt:lpwstr>
  </property>
</Properties>
</file>