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1" r:id="rId25"/>
    <p:sldId id="292" r:id="rId26"/>
    <p:sldId id="293" r:id="rId27"/>
    <p:sldId id="294" r:id="rId28"/>
    <p:sldId id="295" r:id="rId29"/>
    <p:sldId id="296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93DA8-7E48-46E0-BCA8-71483A0089F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4EE83-1BB6-4BED-AA53-45CD3776A820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Успешность учебной деятельности</a:t>
          </a:r>
          <a:endParaRPr lang="ru-RU" sz="1200" b="0" dirty="0">
            <a:solidFill>
              <a:schemeClr val="tx1"/>
            </a:solidFill>
          </a:endParaRPr>
        </a:p>
      </dgm:t>
    </dgm:pt>
    <dgm:pt modelId="{877880A3-4855-4BFA-A5CB-7452960DB227}" type="parTrans" cxnId="{908ABFB1-7B17-42F5-9F55-06D7222BA6B1}">
      <dgm:prSet/>
      <dgm:spPr/>
      <dgm:t>
        <a:bodyPr/>
        <a:lstStyle/>
        <a:p>
          <a:endParaRPr lang="ru-RU"/>
        </a:p>
      </dgm:t>
    </dgm:pt>
    <dgm:pt modelId="{229F8B42-5BD3-46F6-90A8-77C6C0C2FA4B}" type="sibTrans" cxnId="{908ABFB1-7B17-42F5-9F55-06D7222BA6B1}">
      <dgm:prSet/>
      <dgm:spPr/>
      <dgm:t>
        <a:bodyPr/>
        <a:lstStyle/>
        <a:p>
          <a:endParaRPr lang="ru-RU"/>
        </a:p>
      </dgm:t>
    </dgm:pt>
    <dgm:pt modelId="{43AC7F79-726C-49AB-A4E0-0DB078F07B5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Эмоциональное благополучие</a:t>
          </a:r>
          <a:endParaRPr lang="ru-RU" sz="1200" b="0" dirty="0">
            <a:solidFill>
              <a:schemeClr val="tx1"/>
            </a:solidFill>
          </a:endParaRPr>
        </a:p>
      </dgm:t>
    </dgm:pt>
    <dgm:pt modelId="{84EAD2DF-14BE-4545-BCD9-57D74331E80B}" type="parTrans" cxnId="{FEEA1B6F-CAC5-4116-B890-CD7EA1D81FDE}">
      <dgm:prSet/>
      <dgm:spPr/>
      <dgm:t>
        <a:bodyPr/>
        <a:lstStyle/>
        <a:p>
          <a:endParaRPr lang="ru-RU"/>
        </a:p>
      </dgm:t>
    </dgm:pt>
    <dgm:pt modelId="{4A06E768-0CF8-4A6C-9CCB-AAE29D0F07E9}" type="sibTrans" cxnId="{FEEA1B6F-CAC5-4116-B890-CD7EA1D81FDE}">
      <dgm:prSet/>
      <dgm:spPr/>
      <dgm:t>
        <a:bodyPr/>
        <a:lstStyle/>
        <a:p>
          <a:endParaRPr lang="ru-RU"/>
        </a:p>
      </dgm:t>
    </dgm:pt>
    <dgm:pt modelId="{8318E562-721F-4F67-A806-F9AD791A256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Коммуникативная успешность</a:t>
          </a:r>
          <a:endParaRPr lang="ru-RU" sz="1200" dirty="0">
            <a:solidFill>
              <a:schemeClr val="tx1"/>
            </a:solidFill>
          </a:endParaRPr>
        </a:p>
      </dgm:t>
    </dgm:pt>
    <dgm:pt modelId="{D496B92E-0E87-45D5-952C-E1A406417241}" type="parTrans" cxnId="{4B7BFDC2-45E0-43FE-A2F4-90E39D6E59CA}">
      <dgm:prSet/>
      <dgm:spPr/>
      <dgm:t>
        <a:bodyPr/>
        <a:lstStyle/>
        <a:p>
          <a:endParaRPr lang="ru-RU"/>
        </a:p>
      </dgm:t>
    </dgm:pt>
    <dgm:pt modelId="{D39C5547-9AE2-4488-A02F-EA968F4BE9EB}" type="sibTrans" cxnId="{4B7BFDC2-45E0-43FE-A2F4-90E39D6E59CA}">
      <dgm:prSet/>
      <dgm:spPr/>
      <dgm:t>
        <a:bodyPr/>
        <a:lstStyle/>
        <a:p>
          <a:endParaRPr lang="ru-RU"/>
        </a:p>
      </dgm:t>
    </dgm:pt>
    <dgm:pt modelId="{7C83DAEF-C670-49AC-9BFE-489D1314B8F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Усвоение школьных норм поведения</a:t>
          </a:r>
          <a:endParaRPr lang="ru-RU" sz="1200" dirty="0">
            <a:solidFill>
              <a:schemeClr val="tx1"/>
            </a:solidFill>
          </a:endParaRPr>
        </a:p>
      </dgm:t>
    </dgm:pt>
    <dgm:pt modelId="{65AD36B8-FE02-477C-9BBE-B9F0727C80E9}" type="parTrans" cxnId="{ECE406D6-1C63-46D6-8E1B-94DD47D992E0}">
      <dgm:prSet/>
      <dgm:spPr/>
      <dgm:t>
        <a:bodyPr/>
        <a:lstStyle/>
        <a:p>
          <a:endParaRPr lang="ru-RU"/>
        </a:p>
      </dgm:t>
    </dgm:pt>
    <dgm:pt modelId="{313E0B35-E36D-420A-8E30-25F5C6656DA7}" type="sibTrans" cxnId="{ECE406D6-1C63-46D6-8E1B-94DD47D992E0}">
      <dgm:prSet/>
      <dgm:spPr/>
      <dgm:t>
        <a:bodyPr/>
        <a:lstStyle/>
        <a:p>
          <a:endParaRPr lang="ru-RU"/>
        </a:p>
      </dgm:t>
    </dgm:pt>
    <dgm:pt modelId="{6A174246-EA91-44E1-AA22-17306C4B8E9A}" type="pres">
      <dgm:prSet presAssocID="{1BF93DA8-7E48-46E0-BCA8-71483A0089F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38E3C-0067-4EBD-AF03-5CAD588F20AC}" type="pres">
      <dgm:prSet presAssocID="{1BF93DA8-7E48-46E0-BCA8-71483A0089FB}" presName="comp1" presStyleCnt="0"/>
      <dgm:spPr/>
    </dgm:pt>
    <dgm:pt modelId="{D673C7F9-100E-49E6-BCCB-908E81ACA587}" type="pres">
      <dgm:prSet presAssocID="{1BF93DA8-7E48-46E0-BCA8-71483A0089FB}" presName="circle1" presStyleLbl="node1" presStyleIdx="0" presStyleCnt="4" custLinFactNeighborX="4098" custLinFactNeighborY="0"/>
      <dgm:spPr/>
      <dgm:t>
        <a:bodyPr/>
        <a:lstStyle/>
        <a:p>
          <a:endParaRPr lang="ru-RU"/>
        </a:p>
      </dgm:t>
    </dgm:pt>
    <dgm:pt modelId="{95DBB49A-404B-4681-8185-DB426225C4CE}" type="pres">
      <dgm:prSet presAssocID="{1BF93DA8-7E48-46E0-BCA8-71483A0089F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88B8-B129-4747-BECC-1043E53451D0}" type="pres">
      <dgm:prSet presAssocID="{1BF93DA8-7E48-46E0-BCA8-71483A0089FB}" presName="comp2" presStyleCnt="0"/>
      <dgm:spPr/>
    </dgm:pt>
    <dgm:pt modelId="{3BBE8B50-F472-446B-8387-8B602CEDB634}" type="pres">
      <dgm:prSet presAssocID="{1BF93DA8-7E48-46E0-BCA8-71483A0089FB}" presName="circle2" presStyleLbl="node1" presStyleIdx="1" presStyleCnt="4" custLinFactNeighborX="-1937" custLinFactNeighborY="-2113"/>
      <dgm:spPr/>
      <dgm:t>
        <a:bodyPr/>
        <a:lstStyle/>
        <a:p>
          <a:endParaRPr lang="ru-RU"/>
        </a:p>
      </dgm:t>
    </dgm:pt>
    <dgm:pt modelId="{5C3D8EB0-719D-47C8-B949-3F746D6B9BBC}" type="pres">
      <dgm:prSet presAssocID="{1BF93DA8-7E48-46E0-BCA8-71483A0089F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20AC-F25A-4B8A-8350-B3B172DC4EA7}" type="pres">
      <dgm:prSet presAssocID="{1BF93DA8-7E48-46E0-BCA8-71483A0089FB}" presName="comp3" presStyleCnt="0"/>
      <dgm:spPr/>
    </dgm:pt>
    <dgm:pt modelId="{549B38EF-30DF-4C77-8CA2-FB14C78100B3}" type="pres">
      <dgm:prSet presAssocID="{1BF93DA8-7E48-46E0-BCA8-71483A0089FB}" presName="circle3" presStyleLbl="node1" presStyleIdx="2" presStyleCnt="4"/>
      <dgm:spPr/>
      <dgm:t>
        <a:bodyPr/>
        <a:lstStyle/>
        <a:p>
          <a:endParaRPr lang="ru-RU"/>
        </a:p>
      </dgm:t>
    </dgm:pt>
    <dgm:pt modelId="{AE4E60CF-C98F-4C82-9D9C-55F74C1DB500}" type="pres">
      <dgm:prSet presAssocID="{1BF93DA8-7E48-46E0-BCA8-71483A0089F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3881A-A537-4992-98B7-234BB84BF2B7}" type="pres">
      <dgm:prSet presAssocID="{1BF93DA8-7E48-46E0-BCA8-71483A0089FB}" presName="comp4" presStyleCnt="0"/>
      <dgm:spPr/>
    </dgm:pt>
    <dgm:pt modelId="{3BC0E504-A81B-421A-BA57-70491EEF1A1A}" type="pres">
      <dgm:prSet presAssocID="{1BF93DA8-7E48-46E0-BCA8-71483A0089FB}" presName="circle4" presStyleLbl="node1" presStyleIdx="3" presStyleCnt="4"/>
      <dgm:spPr/>
      <dgm:t>
        <a:bodyPr/>
        <a:lstStyle/>
        <a:p>
          <a:endParaRPr lang="ru-RU"/>
        </a:p>
      </dgm:t>
    </dgm:pt>
    <dgm:pt modelId="{0E186CBF-BA91-4685-B94A-BD0A5878A7E8}" type="pres">
      <dgm:prSet presAssocID="{1BF93DA8-7E48-46E0-BCA8-71483A0089F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BFDC2-45E0-43FE-A2F4-90E39D6E59CA}" srcId="{1BF93DA8-7E48-46E0-BCA8-71483A0089FB}" destId="{8318E562-721F-4F67-A806-F9AD791A2564}" srcOrd="2" destOrd="0" parTransId="{D496B92E-0E87-45D5-952C-E1A406417241}" sibTransId="{D39C5547-9AE2-4488-A02F-EA968F4BE9EB}"/>
    <dgm:cxn modelId="{908ABFB1-7B17-42F5-9F55-06D7222BA6B1}" srcId="{1BF93DA8-7E48-46E0-BCA8-71483A0089FB}" destId="{2094EE83-1BB6-4BED-AA53-45CD3776A820}" srcOrd="0" destOrd="0" parTransId="{877880A3-4855-4BFA-A5CB-7452960DB227}" sibTransId="{229F8B42-5BD3-46F6-90A8-77C6C0C2FA4B}"/>
    <dgm:cxn modelId="{7540507C-21A6-4CA1-9362-029ADA74DBA3}" type="presOf" srcId="{2094EE83-1BB6-4BED-AA53-45CD3776A820}" destId="{95DBB49A-404B-4681-8185-DB426225C4CE}" srcOrd="1" destOrd="0" presId="urn:microsoft.com/office/officeart/2005/8/layout/venn2"/>
    <dgm:cxn modelId="{62057193-6CB0-44ED-9479-5C39606EA496}" type="presOf" srcId="{43AC7F79-726C-49AB-A4E0-0DB078F07B51}" destId="{3BBE8B50-F472-446B-8387-8B602CEDB634}" srcOrd="0" destOrd="0" presId="urn:microsoft.com/office/officeart/2005/8/layout/venn2"/>
    <dgm:cxn modelId="{267EB1B8-30FB-4B7E-829F-DE04ACA6C9C1}" type="presOf" srcId="{2094EE83-1BB6-4BED-AA53-45CD3776A820}" destId="{D673C7F9-100E-49E6-BCCB-908E81ACA587}" srcOrd="0" destOrd="0" presId="urn:microsoft.com/office/officeart/2005/8/layout/venn2"/>
    <dgm:cxn modelId="{ECE406D6-1C63-46D6-8E1B-94DD47D992E0}" srcId="{1BF93DA8-7E48-46E0-BCA8-71483A0089FB}" destId="{7C83DAEF-C670-49AC-9BFE-489D1314B8F1}" srcOrd="3" destOrd="0" parTransId="{65AD36B8-FE02-477C-9BBE-B9F0727C80E9}" sibTransId="{313E0B35-E36D-420A-8E30-25F5C6656DA7}"/>
    <dgm:cxn modelId="{FEEA1B6F-CAC5-4116-B890-CD7EA1D81FDE}" srcId="{1BF93DA8-7E48-46E0-BCA8-71483A0089FB}" destId="{43AC7F79-726C-49AB-A4E0-0DB078F07B51}" srcOrd="1" destOrd="0" parTransId="{84EAD2DF-14BE-4545-BCD9-57D74331E80B}" sibTransId="{4A06E768-0CF8-4A6C-9CCB-AAE29D0F07E9}"/>
    <dgm:cxn modelId="{16451933-BF28-46C5-AC58-536173D38EFF}" type="presOf" srcId="{43AC7F79-726C-49AB-A4E0-0DB078F07B51}" destId="{5C3D8EB0-719D-47C8-B949-3F746D6B9BBC}" srcOrd="1" destOrd="0" presId="urn:microsoft.com/office/officeart/2005/8/layout/venn2"/>
    <dgm:cxn modelId="{16B32FF3-94A1-4EC2-A4B5-A5952431F963}" type="presOf" srcId="{7C83DAEF-C670-49AC-9BFE-489D1314B8F1}" destId="{0E186CBF-BA91-4685-B94A-BD0A5878A7E8}" srcOrd="1" destOrd="0" presId="urn:microsoft.com/office/officeart/2005/8/layout/venn2"/>
    <dgm:cxn modelId="{25986A0B-45A6-4569-BDA0-77F90D13BD25}" type="presOf" srcId="{7C83DAEF-C670-49AC-9BFE-489D1314B8F1}" destId="{3BC0E504-A81B-421A-BA57-70491EEF1A1A}" srcOrd="0" destOrd="0" presId="urn:microsoft.com/office/officeart/2005/8/layout/venn2"/>
    <dgm:cxn modelId="{DFA5939E-8441-4D9A-9A49-3E52452739D8}" type="presOf" srcId="{1BF93DA8-7E48-46E0-BCA8-71483A0089FB}" destId="{6A174246-EA91-44E1-AA22-17306C4B8E9A}" srcOrd="0" destOrd="0" presId="urn:microsoft.com/office/officeart/2005/8/layout/venn2"/>
    <dgm:cxn modelId="{E9AE483A-33F0-4C38-8016-3FEBA9DB07E4}" type="presOf" srcId="{8318E562-721F-4F67-A806-F9AD791A2564}" destId="{AE4E60CF-C98F-4C82-9D9C-55F74C1DB500}" srcOrd="1" destOrd="0" presId="urn:microsoft.com/office/officeart/2005/8/layout/venn2"/>
    <dgm:cxn modelId="{6A1E1101-2FFB-47D0-9DC0-A4B9694CA191}" type="presOf" srcId="{8318E562-721F-4F67-A806-F9AD791A2564}" destId="{549B38EF-30DF-4C77-8CA2-FB14C78100B3}" srcOrd="0" destOrd="0" presId="urn:microsoft.com/office/officeart/2005/8/layout/venn2"/>
    <dgm:cxn modelId="{CA89D480-4920-4FBD-8B6C-FC4833B81189}" type="presParOf" srcId="{6A174246-EA91-44E1-AA22-17306C4B8E9A}" destId="{31138E3C-0067-4EBD-AF03-5CAD588F20AC}" srcOrd="0" destOrd="0" presId="urn:microsoft.com/office/officeart/2005/8/layout/venn2"/>
    <dgm:cxn modelId="{9D591355-5570-430D-8C3F-43EF9E3A2AC3}" type="presParOf" srcId="{31138E3C-0067-4EBD-AF03-5CAD588F20AC}" destId="{D673C7F9-100E-49E6-BCCB-908E81ACA587}" srcOrd="0" destOrd="0" presId="urn:microsoft.com/office/officeart/2005/8/layout/venn2"/>
    <dgm:cxn modelId="{B45EF8E0-C4AB-4B2F-9CD8-D6951878F4BB}" type="presParOf" srcId="{31138E3C-0067-4EBD-AF03-5CAD588F20AC}" destId="{95DBB49A-404B-4681-8185-DB426225C4CE}" srcOrd="1" destOrd="0" presId="urn:microsoft.com/office/officeart/2005/8/layout/venn2"/>
    <dgm:cxn modelId="{454F384F-94C3-490C-82E8-7D2EC2AB0982}" type="presParOf" srcId="{6A174246-EA91-44E1-AA22-17306C4B8E9A}" destId="{FC4A88B8-B129-4747-BECC-1043E53451D0}" srcOrd="1" destOrd="0" presId="urn:microsoft.com/office/officeart/2005/8/layout/venn2"/>
    <dgm:cxn modelId="{5B6D2490-A3C7-43D6-A6C3-1235F5C42DB6}" type="presParOf" srcId="{FC4A88B8-B129-4747-BECC-1043E53451D0}" destId="{3BBE8B50-F472-446B-8387-8B602CEDB634}" srcOrd="0" destOrd="0" presId="urn:microsoft.com/office/officeart/2005/8/layout/venn2"/>
    <dgm:cxn modelId="{14E10A52-C40F-4B1B-9D58-D081734F6477}" type="presParOf" srcId="{FC4A88B8-B129-4747-BECC-1043E53451D0}" destId="{5C3D8EB0-719D-47C8-B949-3F746D6B9BBC}" srcOrd="1" destOrd="0" presId="urn:microsoft.com/office/officeart/2005/8/layout/venn2"/>
    <dgm:cxn modelId="{39CAB4FA-D714-467F-B5E0-D7521BD1A6DF}" type="presParOf" srcId="{6A174246-EA91-44E1-AA22-17306C4B8E9A}" destId="{13D520AC-F25A-4B8A-8350-B3B172DC4EA7}" srcOrd="2" destOrd="0" presId="urn:microsoft.com/office/officeart/2005/8/layout/venn2"/>
    <dgm:cxn modelId="{D4AAD97F-FE41-48D7-99A5-7EEE1B987E51}" type="presParOf" srcId="{13D520AC-F25A-4B8A-8350-B3B172DC4EA7}" destId="{549B38EF-30DF-4C77-8CA2-FB14C78100B3}" srcOrd="0" destOrd="0" presId="urn:microsoft.com/office/officeart/2005/8/layout/venn2"/>
    <dgm:cxn modelId="{4B15F219-319C-4960-8CF4-A93EAD27CE89}" type="presParOf" srcId="{13D520AC-F25A-4B8A-8350-B3B172DC4EA7}" destId="{AE4E60CF-C98F-4C82-9D9C-55F74C1DB500}" srcOrd="1" destOrd="0" presId="urn:microsoft.com/office/officeart/2005/8/layout/venn2"/>
    <dgm:cxn modelId="{B9A347F9-ED4C-4804-9823-01111A40EBBC}" type="presParOf" srcId="{6A174246-EA91-44E1-AA22-17306C4B8E9A}" destId="{7213881A-A537-4992-98B7-234BB84BF2B7}" srcOrd="3" destOrd="0" presId="urn:microsoft.com/office/officeart/2005/8/layout/venn2"/>
    <dgm:cxn modelId="{64F4953E-6034-4C04-815E-3C4B26E6928A}" type="presParOf" srcId="{7213881A-A537-4992-98B7-234BB84BF2B7}" destId="{3BC0E504-A81B-421A-BA57-70491EEF1A1A}" srcOrd="0" destOrd="0" presId="urn:microsoft.com/office/officeart/2005/8/layout/venn2"/>
    <dgm:cxn modelId="{84DD164B-E51A-4CD4-BD39-45DF4F34D83E}" type="presParOf" srcId="{7213881A-A537-4992-98B7-234BB84BF2B7}" destId="{0E186CBF-BA91-4685-B94A-BD0A5878A7E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3C7F9-100E-49E6-BCCB-908E81ACA587}">
      <dsp:nvSpPr>
        <dsp:cNvPr id="0" name=""/>
        <dsp:cNvSpPr/>
      </dsp:nvSpPr>
      <dsp:spPr>
        <a:xfrm>
          <a:off x="285752" y="0"/>
          <a:ext cx="5072098" cy="507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Успешность учебной деятельности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2112721" y="253604"/>
        <a:ext cx="1418158" cy="760814"/>
      </dsp:txXfrm>
    </dsp:sp>
    <dsp:sp modelId="{3BBE8B50-F472-446B-8387-8B602CEDB634}">
      <dsp:nvSpPr>
        <dsp:cNvPr id="0" name=""/>
        <dsp:cNvSpPr/>
      </dsp:nvSpPr>
      <dsp:spPr>
        <a:xfrm>
          <a:off x="571488" y="928680"/>
          <a:ext cx="4057678" cy="405767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Эмоциональное благополучие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1891248" y="1172141"/>
        <a:ext cx="1418158" cy="730382"/>
      </dsp:txXfrm>
    </dsp:sp>
    <dsp:sp modelId="{549B38EF-30DF-4C77-8CA2-FB14C78100B3}">
      <dsp:nvSpPr>
        <dsp:cNvPr id="0" name=""/>
        <dsp:cNvSpPr/>
      </dsp:nvSpPr>
      <dsp:spPr>
        <a:xfrm>
          <a:off x="1157295" y="2028839"/>
          <a:ext cx="3043258" cy="304325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Коммуникативная успешность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69845" y="2257083"/>
        <a:ext cx="1418158" cy="684733"/>
      </dsp:txXfrm>
    </dsp:sp>
    <dsp:sp modelId="{3BC0E504-A81B-421A-BA57-70491EEF1A1A}">
      <dsp:nvSpPr>
        <dsp:cNvPr id="0" name=""/>
        <dsp:cNvSpPr/>
      </dsp:nvSpPr>
      <dsp:spPr>
        <a:xfrm>
          <a:off x="1664505" y="3043258"/>
          <a:ext cx="2028839" cy="20288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Усвоение школьных норм поведения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61622" y="3550468"/>
        <a:ext cx="1434605" cy="101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016A-904A-4DB0-94C3-1E2DA18158F2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778C-31DD-4B7E-B182-E59CC9BD5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7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5DA43-0902-4B57-976C-EECBED6570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740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9107DE-1372-4E62-BFE0-FE776305AC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9033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1B14A3-5AA9-4A6B-B8F0-FCD9FF3DE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9E275B-4B74-45D6-812A-F61F16CCFB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F0BA-99C3-4D63-8266-E8727AD6D52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469D-3E07-4CCD-BA33-B9A7F08E63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785813"/>
            <a:ext cx="4637088" cy="242887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</a:t>
            </a:r>
            <a:r>
              <a:rPr lang="ru-RU" dirty="0" smtClean="0">
                <a:solidFill>
                  <a:srgbClr val="FF0000"/>
                </a:solidFill>
              </a:rPr>
              <a:t> к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3714750"/>
            <a:ext cx="4279900" cy="24288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Учитель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    Романова Галина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Евгеньевна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         </a:t>
            </a:r>
            <a:r>
              <a:rPr lang="ru-RU" sz="1600" b="1" dirty="0" smtClean="0">
                <a:solidFill>
                  <a:srgbClr val="002060"/>
                </a:solidFill>
              </a:rPr>
              <a:t>КГОБУ Владивостокская </a:t>
            </a:r>
            <a:r>
              <a:rPr lang="ru-RU" sz="1600" b="1" dirty="0" smtClean="0">
                <a:solidFill>
                  <a:srgbClr val="002060"/>
                </a:solidFill>
              </a:rPr>
              <a:t>КШ </a:t>
            </a:r>
            <a:r>
              <a:rPr lang="en-US" sz="1600" b="1" dirty="0" smtClean="0">
                <a:solidFill>
                  <a:srgbClr val="002060"/>
                </a:solidFill>
              </a:rPr>
              <a:t>IV </a:t>
            </a:r>
            <a:r>
              <a:rPr lang="ru-RU" sz="1600" b="1" dirty="0" smtClean="0">
                <a:solidFill>
                  <a:srgbClr val="002060"/>
                </a:solidFill>
              </a:rPr>
              <a:t>вида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20060901093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3000375"/>
            <a:ext cx="2928938" cy="3116263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6149" name="Рисунок 5" descr="image_3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11736">
            <a:off x="757238" y="698500"/>
            <a:ext cx="2182812" cy="180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14375"/>
            <a:ext cx="7926387" cy="15001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2800" dirty="0" smtClean="0">
                <a:solidFill>
                  <a:srgbClr val="FF0000"/>
                </a:solidFill>
              </a:rPr>
              <a:t>Волевая готовность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умение сдерживать  и контролировать поведение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571750"/>
            <a:ext cx="5214937" cy="37147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сознательно подчинять свои действия правилу, обобщенно определяющему способ действия.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ориентироваться на заданную систему требований.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внимательно слушать говорящего и точно выполнять задания.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5364" name="Рисунок 3" descr="1222791425_c41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428875"/>
            <a:ext cx="24193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4643437" cy="121443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Эмоционально-волевая </a:t>
            </a:r>
            <a:r>
              <a:rPr lang="ru-RU" sz="2400" i="1" dirty="0" smtClean="0">
                <a:solidFill>
                  <a:srgbClr val="C00000"/>
                </a:solidFill>
              </a:rPr>
              <a:t>готовность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071688"/>
            <a:ext cx="4783138" cy="40719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Способность управлять своими эмоциями и поведением.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организовывать рабочее место и поддерживать порядок в нем.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Стремление преодолевать трудности.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Стремление к достижению результата своей деятельности.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6388" name="Рисунок 7" descr="ef70c2d57c0fcf4303343c866a6262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143000"/>
            <a:ext cx="3000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00063"/>
            <a:ext cx="7429500" cy="10001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C00000"/>
                </a:solidFill>
              </a:rPr>
              <a:t>Коммуникативная готовность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1714500"/>
            <a:ext cx="4786312" cy="4500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Это умение ребенка строить свои взаимоотношение с другими людьми: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играть и общаться с другими ребятами;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быть включенным в детский коллектив и уметь жить по его законам;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общаться со взрослыми людьми, соблюдая правила культурного обращения;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доброжелательность и отсутствие агрессивности.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  <p:pic>
        <p:nvPicPr>
          <p:cNvPr id="17412" name="Рисунок 3" descr="1222791382_c41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28813"/>
            <a:ext cx="3009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2144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Социальные страхи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2800" i="1" dirty="0" smtClean="0">
                <a:solidFill>
                  <a:srgbClr val="FF0000"/>
                </a:solidFill>
              </a:rPr>
              <a:t>старших дошкольников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643188"/>
            <a:ext cx="4000500" cy="35004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Страх ошибки на уроке.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Страх насмешки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 Страх наказания и утраты расположения взрослых.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/>
          </a:p>
        </p:txBody>
      </p:sp>
      <p:pic>
        <p:nvPicPr>
          <p:cNvPr id="18436" name="Рисунок 3" descr="252331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071688"/>
            <a:ext cx="28717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42938"/>
            <a:ext cx="7429500" cy="92868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Физическая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готовность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57688" y="1857375"/>
            <a:ext cx="4286250" cy="4429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Состояние здоровья.</a:t>
            </a: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Физическое развитие.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Развитие анализаторных систем.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Развитие мелких групп мышц.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Координация движений в соответствии с возрастной нормой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Готовность организма ребенка к  учебным нагрузкам.</a:t>
            </a:r>
            <a:endParaRPr lang="ru-RU" sz="2000" dirty="0"/>
          </a:p>
        </p:txBody>
      </p:sp>
      <p:pic>
        <p:nvPicPr>
          <p:cNvPr id="19460" name="Рисунок 3" descr="1222791352_c41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38290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71500"/>
            <a:ext cx="8183562" cy="10001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Возраст поступления в школ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071688"/>
            <a:ext cx="3643313" cy="40719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В настоящее время в 1 класс поступают дети, достигшие 6 лет и 6 месяцев.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Главное отличие – у шестилетнего ребенка переход от игровой деятельности к учебной идет медленнее.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20484" name="Рисунок 3" descr="denznanij_a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714500"/>
            <a:ext cx="3286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357688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4295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		 </a:t>
            </a:r>
            <a:r>
              <a:rPr lang="ru-RU" sz="2400" dirty="0" smtClean="0">
                <a:solidFill>
                  <a:srgbClr val="0070C0"/>
                </a:solidFill>
              </a:rPr>
              <a:t>Адаптация ребенка к школе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2"/>
          </p:nvPr>
        </p:nvSpPr>
        <p:spPr>
          <a:xfrm>
            <a:off x="6715125" y="2071688"/>
            <a:ext cx="1795463" cy="4071937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500" y="1857375"/>
            <a:ext cx="6072188" cy="4286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Меняется социальная позиция ребенка: он становится учеником.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Происходит смена ведущей деятельности.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Меняется его социальное окружение. Успешность зависит от позиции среди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Проблема сдерживания двигательной активности.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Возникновение специфических реакций: страхи, срывы, повышенная слезливость, заторможенность.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21509" name="Рисунок 5" descr="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857375"/>
            <a:ext cx="19288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deti000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17145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15250" cy="9286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Схема социально-психологической 		адаптации школьника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38" y="1928813"/>
            <a:ext cx="2152650" cy="421481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00034" y="1500174"/>
          <a:ext cx="535785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3" name="Рисунок 8" descr="p33_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1785938"/>
            <a:ext cx="23574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39025" cy="752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Готовы ли родители к школе?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8" y="1571625"/>
            <a:ext cx="5010150" cy="47148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smtClean="0"/>
              <a:t> 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Жертвовать своим личным временем  и некоторыми привычками.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Сдерживать свои эмоции.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кричать, не унижать и не обижать.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сравнивать своего ребенка с другими детьми.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Не наказывать ребенка без причины.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Всегда встречать ребенка из школы с улыбкой.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smtClean="0"/>
              <a:t> Быть щедрым на похвалу за достигнутые результаты.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smtClean="0"/>
          </a:p>
        </p:txBody>
      </p:sp>
      <p:pic>
        <p:nvPicPr>
          <p:cNvPr id="23556" name="Содержимое 8" descr="5972282e64cb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714500"/>
            <a:ext cx="2714625" cy="407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63" y="1857375"/>
            <a:ext cx="4714875" cy="4572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7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244475"/>
            <a:ext cx="8223250" cy="1444625"/>
          </a:xfrm>
        </p:spPr>
      </p:pic>
      <p:pic>
        <p:nvPicPr>
          <p:cNvPr id="24580" name="Рисунок 7" descr="656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071688"/>
            <a:ext cx="27860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5" y="785813"/>
            <a:ext cx="4637088" cy="17145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</a:t>
            </a:r>
            <a:r>
              <a:rPr lang="ru-RU" dirty="0" smtClean="0">
                <a:solidFill>
                  <a:srgbClr val="FF0000"/>
                </a:solidFill>
              </a:rPr>
              <a:t> к школе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2571750"/>
            <a:ext cx="4279900" cy="357187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это не только набор определенных умений и навыков, которые должны быть сформированы у ребенка к 6-7 годам.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Готовность к школе включает в себя несколько компонентов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060901093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3000375"/>
            <a:ext cx="2928938" cy="3116263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7173" name="Рисунок 5" descr="image_3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11736">
            <a:off x="757238" y="698500"/>
            <a:ext cx="2182812" cy="180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481138"/>
            <a:ext cx="5472112" cy="48053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endParaRPr lang="ru-RU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>
              <a:defRPr/>
            </a:pPr>
            <a:endParaRPr lang="ru-RU" sz="24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2560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44475"/>
            <a:ext cx="8393113" cy="1071563"/>
          </a:xfrm>
        </p:spPr>
      </p:pic>
      <p:pic>
        <p:nvPicPr>
          <p:cNvPr id="25604" name="Рисунок 3" descr="97859474334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00188"/>
            <a:ext cx="29289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А вот  умение бегло читать или писать письменными буквами – совершенно не обязательно!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2662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31775"/>
            <a:ext cx="8553450" cy="1304925"/>
          </a:xfrm>
        </p:spPr>
      </p:pic>
      <p:pic>
        <p:nvPicPr>
          <p:cNvPr id="26628" name="Рисунок 3" descr="97859474334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428875"/>
            <a:ext cx="30718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3532_russian_schools_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9261">
            <a:off x="5722938" y="431800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786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2765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31775"/>
            <a:ext cx="8412163" cy="1243013"/>
          </a:xfrm>
        </p:spPr>
      </p:pic>
      <p:pic>
        <p:nvPicPr>
          <p:cNvPr id="27652" name="Рисунок 4" descr="b66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500688" y="1785938"/>
            <a:ext cx="34813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2867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255588"/>
            <a:ext cx="8393112" cy="1274762"/>
          </a:xfrm>
        </p:spPr>
      </p:pic>
      <p:pic>
        <p:nvPicPr>
          <p:cNvPr id="28676" name="Рисунок 3" descr="1232699973_1_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929313" y="2286000"/>
            <a:ext cx="292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4" descr="big_schoo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/>
          <a:lstStyle/>
          <a:p>
            <a:r>
              <a:rPr lang="ru-RU" sz="3200">
                <a:solidFill>
                  <a:schemeClr val="tx1"/>
                </a:solidFill>
              </a:rPr>
              <a:t>Правильная посадка за столом и удерживание пишущего предмета</a:t>
            </a:r>
          </a:p>
        </p:txBody>
      </p:sp>
      <p:pic>
        <p:nvPicPr>
          <p:cNvPr id="30724" name="Picture 4" descr="p70_image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060575"/>
            <a:ext cx="3695700" cy="4608513"/>
          </a:xfrm>
          <a:noFill/>
          <a:ln/>
        </p:spPr>
      </p:pic>
      <p:pic>
        <p:nvPicPr>
          <p:cNvPr id="30726" name="Picture 6" descr="112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73238"/>
            <a:ext cx="4176712" cy="5084762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92150"/>
            <a:ext cx="7543800" cy="2232025"/>
          </a:xfrm>
          <a:solidFill>
            <a:srgbClr val="669900"/>
          </a:solidFill>
        </p:spPr>
        <p:txBody>
          <a:bodyPr/>
          <a:lstStyle/>
          <a:p>
            <a:r>
              <a:rPr lang="ru-RU" sz="3600">
                <a:solidFill>
                  <a:schemeClr val="tx1"/>
                </a:solidFill>
              </a:rPr>
              <a:t>Развитие мелкой моторики и графических навыков:</a:t>
            </a:r>
            <a:br>
              <a:rPr lang="ru-RU" sz="3600">
                <a:solidFill>
                  <a:schemeClr val="tx1"/>
                </a:solidFill>
              </a:rPr>
            </a:br>
            <a:r>
              <a:rPr lang="ru-RU" sz="3600">
                <a:solidFill>
                  <a:schemeClr val="tx1"/>
                </a:solidFill>
              </a:rPr>
              <a:t>пальчиковая гимнастика</a:t>
            </a:r>
          </a:p>
        </p:txBody>
      </p:sp>
      <p:pic>
        <p:nvPicPr>
          <p:cNvPr id="21508" name="Picture 4" descr="r_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3776663"/>
            <a:ext cx="2951163" cy="2552700"/>
          </a:xfrm>
          <a:noFill/>
          <a:ln/>
        </p:spPr>
      </p:pic>
      <p:pic>
        <p:nvPicPr>
          <p:cNvPr id="21510" name="Picture 6" descr="r_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3789363"/>
            <a:ext cx="2951162" cy="252095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chemeClr val="tx1"/>
                </a:solidFill>
              </a:rPr>
              <a:t>Развитие мелкой моторики и графических навыков: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рисунок по точкам, </a:t>
            </a:r>
          </a:p>
        </p:txBody>
      </p:sp>
      <p:pic>
        <p:nvPicPr>
          <p:cNvPr id="24580" name="Picture 4" descr="b01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3816350" cy="2963862"/>
          </a:xfrm>
          <a:noFill/>
          <a:ln/>
        </p:spPr>
      </p:pic>
      <p:pic>
        <p:nvPicPr>
          <p:cNvPr id="24585" name="Picture 9" descr="r_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357563"/>
            <a:ext cx="4537075" cy="3095625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9900"/>
          </a:solidFill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chemeClr val="tx1"/>
                </a:solidFill>
              </a:rPr>
              <a:t>Развитие мелкой моторики и графических навыков: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обведение по контуру, штриховка</a:t>
            </a:r>
          </a:p>
        </p:txBody>
      </p:sp>
      <p:pic>
        <p:nvPicPr>
          <p:cNvPr id="27655" name="Picture 7" descr="Изображение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989138"/>
            <a:ext cx="3698875" cy="4618037"/>
          </a:xfrm>
          <a:noFill/>
          <a:ln/>
        </p:spPr>
      </p:pic>
      <p:pic>
        <p:nvPicPr>
          <p:cNvPr id="27656" name="Picture 8" descr="2787cab3c712e64a45e4d444ffc17448про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2133600"/>
            <a:ext cx="2881312" cy="2498725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304800"/>
            <a:ext cx="7639050" cy="2332038"/>
          </a:xfrm>
          <a:solidFill>
            <a:srgbClr val="669900"/>
          </a:solidFill>
        </p:spPr>
        <p:txBody>
          <a:bodyPr/>
          <a:lstStyle/>
          <a:p>
            <a:r>
              <a:rPr lang="ru-RU" sz="3600">
                <a:solidFill>
                  <a:schemeClr val="tx1"/>
                </a:solidFill>
              </a:rPr>
              <a:t>Развитие мелкой моторики и графических навыков:</a:t>
            </a:r>
            <a:br>
              <a:rPr lang="ru-RU" sz="3600">
                <a:solidFill>
                  <a:schemeClr val="tx1"/>
                </a:solidFill>
              </a:rPr>
            </a:br>
            <a:r>
              <a:rPr lang="ru-RU" sz="3600">
                <a:solidFill>
                  <a:schemeClr val="tx1"/>
                </a:solidFill>
              </a:rPr>
              <a:t>рисование орнамента по клеточкам</a:t>
            </a:r>
          </a:p>
        </p:txBody>
      </p:sp>
      <p:pic>
        <p:nvPicPr>
          <p:cNvPr id="33798" name="Picture 6" descr="r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852738"/>
            <a:ext cx="4294187" cy="2300287"/>
          </a:xfrm>
          <a:noFill/>
          <a:ln/>
        </p:spPr>
      </p:pic>
      <p:pic>
        <p:nvPicPr>
          <p:cNvPr id="33800" name="Picture 8" descr="r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4288" y="4149725"/>
            <a:ext cx="4049712" cy="2300288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04800"/>
            <a:ext cx="7567612" cy="1900238"/>
          </a:xfrm>
          <a:solidFill>
            <a:srgbClr val="669900"/>
          </a:solidFill>
        </p:spPr>
        <p:txBody>
          <a:bodyPr/>
          <a:lstStyle/>
          <a:p>
            <a:r>
              <a:rPr lang="ru-RU" sz="2800">
                <a:solidFill>
                  <a:schemeClr val="tx1"/>
                </a:solidFill>
              </a:rPr>
              <a:t>Развитие мелкой моторики и графических навыков:</a:t>
            </a:r>
            <a:br>
              <a:rPr lang="ru-RU" sz="2800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>рисование линий различной формы и сложности</a:t>
            </a:r>
          </a:p>
        </p:txBody>
      </p:sp>
      <p:pic>
        <p:nvPicPr>
          <p:cNvPr id="36868" name="Picture 4" descr="Изображение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420938"/>
            <a:ext cx="3411538" cy="4114800"/>
          </a:xfrm>
          <a:noFill/>
          <a:ln/>
        </p:spPr>
      </p:pic>
      <p:pic>
        <p:nvPicPr>
          <p:cNvPr id="36884" name="Picture 20" descr="pic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636838"/>
            <a:ext cx="3816350" cy="34544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8072437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Готовность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1785938"/>
            <a:ext cx="5072063" cy="457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Психологическая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Интеллектуальная, мотивационная, волевая, коммуникативная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Физическая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i="1" dirty="0" smtClean="0">
                <a:solidFill>
                  <a:srgbClr val="0070C0"/>
                </a:solidFill>
              </a:rPr>
              <a:t>Здоровье, моторика рук, движения, возраст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 smtClean="0">
              <a:solidFill>
                <a:srgbClr val="0070C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Специальная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Чтение, счет, учебные умения</a:t>
            </a:r>
            <a:endParaRPr lang="ru-RU" dirty="0"/>
          </a:p>
        </p:txBody>
      </p:sp>
      <p:pic>
        <p:nvPicPr>
          <p:cNvPr id="8196" name="Picture 2" descr="C:\Program Files\Microsoft Office\CLIPART\PUB60COR\AN00790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85938"/>
            <a:ext cx="3286125" cy="42862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207168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2969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317500"/>
            <a:ext cx="8650288" cy="1584325"/>
          </a:xfrm>
        </p:spPr>
      </p:pic>
      <p:pic>
        <p:nvPicPr>
          <p:cNvPr id="29700" name="Рисунок 3" descr="93dbcc2d26c0t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659438" y="2071688"/>
            <a:ext cx="3319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4" descr="deti0000.g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0723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4475"/>
            <a:ext cx="8589963" cy="1644650"/>
          </a:xfrm>
        </p:spPr>
      </p:pic>
      <p:pic>
        <p:nvPicPr>
          <p:cNvPr id="30724" name="Рисунок 9" descr="object_5_1099054865_2779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57813" y="2143125"/>
            <a:ext cx="3375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174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31748" name="Рисунок 4" descr="school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929188" y="2928938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logo_white_3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277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32772" name="Рисунок 4" descr="school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929188" y="2928938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logo_white_3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Закрепляйте с ребенком состав числа (</a:t>
            </a:r>
            <a:r>
              <a:rPr lang="ru-RU" sz="2000" i="1" smtClean="0"/>
              <a:t>8 – это 4 +4, 3+5, 2+6 и т.д.);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 умение ориентироваться в числовом ряду ( </a:t>
            </a:r>
            <a:r>
              <a:rPr lang="ru-RU" sz="2000" i="1" smtClean="0"/>
              <a:t>«соседи» числа 5 – это 4 и 6);</a:t>
            </a:r>
          </a:p>
          <a:p>
            <a:pPr eaLnBrk="1" hangingPunct="1"/>
            <a:endParaRPr lang="ru-RU" sz="2000" i="1" smtClean="0"/>
          </a:p>
          <a:p>
            <a:pPr eaLnBrk="1" hangingPunct="1"/>
            <a:r>
              <a:rPr 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3379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9075"/>
            <a:ext cx="8413750" cy="1328738"/>
          </a:xfrm>
        </p:spPr>
      </p:pic>
      <p:pic>
        <p:nvPicPr>
          <p:cNvPr id="33796" name="Рисунок 3" descr="8-37_G8egDQh5W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571750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 descr="sch_t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643063"/>
            <a:ext cx="4929187" cy="4857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 общении с ребенком называйте его друзей по имени.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Не критикуйте сверстников ребенка!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Если возникнет необходимость, лучше проанализировать сложную (иногда конфликтную) ситуацию вместе с ребенком.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Приглашайте друзей ребенка в гости, участвуйте в играх.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481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31775"/>
            <a:ext cx="8382000" cy="1304925"/>
          </a:xfrm>
        </p:spPr>
      </p:pic>
      <p:pic>
        <p:nvPicPr>
          <p:cNvPr id="34820" name="Рисунок 3" descr="big5f1xo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3183">
            <a:off x="5429250" y="2286000"/>
            <a:ext cx="3357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учителем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584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44475"/>
            <a:ext cx="8362950" cy="1146175"/>
          </a:xfrm>
        </p:spPr>
      </p:pic>
      <p:pic>
        <p:nvPicPr>
          <p:cNvPr id="35844" name="Рисунок 4" descr="ipoteca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429250" y="1714500"/>
            <a:ext cx="3429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36867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60363"/>
            <a:ext cx="8247063" cy="1455737"/>
          </a:xfrm>
        </p:spPr>
      </p:pic>
      <p:pic>
        <p:nvPicPr>
          <p:cNvPr id="36868" name="Рисунок 6" descr="1211949034_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Рисунок 7" descr="8c2e29e827a6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2786063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14375"/>
            <a:ext cx="7358062" cy="12144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7891" name="Содержимое 4" descr="8c2e29e827a6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2286000"/>
            <a:ext cx="3643313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286625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Психологическая готовность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5357813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Необходимый и достаточный уровень психического развития ребенка для освоения школьной учебной программы в условиях обучения в коллективе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        Один из важнейших  итогов психического развития в период дошкольного детства.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Залог быстрой и безболезненной адаптации в начале учебного года.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Успешное усвоение школьного материала.</a:t>
            </a:r>
            <a:endParaRPr lang="ru-RU" sz="2000" dirty="0"/>
          </a:p>
        </p:txBody>
      </p:sp>
      <p:pic>
        <p:nvPicPr>
          <p:cNvPr id="9220" name="Рисунок 4" descr="1220266612_1-sentjabr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643063"/>
            <a:ext cx="2786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500063"/>
            <a:ext cx="7429500" cy="85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Интеллектуальная</a:t>
            </a:r>
            <a:r>
              <a:rPr lang="ru-RU" sz="2400" i="1" dirty="0" smtClean="0">
                <a:solidFill>
                  <a:srgbClr val="C00000"/>
                </a:solidFill>
              </a:rPr>
              <a:t> готовность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143375" y="1571625"/>
            <a:ext cx="4429125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Ориентировка ребенка в окружающем.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Запас знаний, усвоенных в системе.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Желание узнавать новое, любознательность.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образных представлений.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речи и мышления в соответствии с возрастной нормой.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Смысловое запоминание.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4" name="Содержимое 6" descr="1221463800_0lik_ru_otr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643063"/>
            <a:ext cx="3371850" cy="4572000"/>
          </a:xfrm>
          <a:solidFill>
            <a:srgbClr val="F3EADE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643812" cy="10001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Высокая мотивационная     готовность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000250"/>
            <a:ext cx="4714875" cy="37861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rgbClr val="C00000"/>
                </a:solidFill>
              </a:rPr>
              <a:t>Наличие у ребенка познавательных интересов: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любит книги;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любит решать задачки и кроссворды и др. интеллектуальные задания;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любознателен;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 задает много вопросов.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</p:txBody>
      </p:sp>
      <p:pic>
        <p:nvPicPr>
          <p:cNvPr id="11268" name="Содержимое 4" descr="1222791427_c41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785938"/>
            <a:ext cx="3333750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8072438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Признаки познавательной активности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785938"/>
            <a:ext cx="4286250" cy="4500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Ребенок занимается умственной деятельностью.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Предпочитает сам найти ответ на загадку, вопрос.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Просит почитать книги, дослушивает до конца.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Положительно относится к занятиям, связанными с умственным напряжением.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Часто задает вопросы, в т.ч. вопросы-цепочки.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Дожидается ответа на поставленный вопрос.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2292" name="Содержимое 4" descr="1220501215_umen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4929188" y="2000250"/>
            <a:ext cx="3681412" cy="3929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15250" cy="7858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«</a:t>
            </a:r>
            <a:r>
              <a:rPr lang="ru-RU" sz="2800" i="1" dirty="0" smtClean="0">
                <a:solidFill>
                  <a:srgbClr val="7030A0"/>
                </a:solidFill>
              </a:rPr>
              <a:t>Социальная позиция школьника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643063"/>
            <a:ext cx="4786313" cy="4500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err="1" smtClean="0">
                <a:solidFill>
                  <a:srgbClr val="C00000"/>
                </a:solidFill>
              </a:rPr>
              <a:t>Сформированность</a:t>
            </a:r>
            <a:r>
              <a:rPr lang="ru-RU" sz="2000" b="1" dirty="0" smtClean="0">
                <a:solidFill>
                  <a:srgbClr val="C00000"/>
                </a:solidFill>
              </a:rPr>
              <a:t> «</a:t>
            </a:r>
            <a:r>
              <a:rPr lang="ru-RU" sz="2000" b="1" i="1" dirty="0" smtClean="0">
                <a:solidFill>
                  <a:srgbClr val="C00000"/>
                </a:solidFill>
              </a:rPr>
              <a:t>социальной позиции школьника</a:t>
            </a:r>
            <a:r>
              <a:rPr lang="ru-RU" sz="2000" b="1" dirty="0" smtClean="0">
                <a:solidFill>
                  <a:srgbClr val="C00000"/>
                </a:solidFill>
              </a:rPr>
              <a:t>»: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Понимание  необходимости учения и того, что учеба отличается от игры, она требует ответственности и серьезности.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Эмоционально –благополучное отношение к школе.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3316" name="Содержимое 7" descr="1222791359_c41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9438" y="1571625"/>
            <a:ext cx="2484437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571500"/>
            <a:ext cx="7215188" cy="92868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1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Личностная и социально-психологическая готовность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50" y="1901825"/>
            <a:ext cx="4786313" cy="43846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Принятие позиции школьника 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Потребность в общении.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Умение подчиняться правилам и интересам группы.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Способность устанавливать отношения с другими детьми.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Способность действовать совместно с другими детьми.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40" name="Рисунок 3" descr="1191268962_c41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857375"/>
            <a:ext cx="2214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1068</Words>
  <Application>Microsoft Office PowerPoint</Application>
  <PresentationFormat>Экран (4:3)</PresentationFormat>
  <Paragraphs>205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Wingdings</vt:lpstr>
      <vt:lpstr>Wingdings 2</vt:lpstr>
      <vt:lpstr>Wingdings 3</vt:lpstr>
      <vt:lpstr>Тема Office</vt:lpstr>
      <vt:lpstr>Готовность к школе</vt:lpstr>
      <vt:lpstr>Готовность к школе - </vt:lpstr>
      <vt:lpstr>Готовность к школе</vt:lpstr>
      <vt:lpstr>   Психологическая готовность</vt:lpstr>
      <vt:lpstr> Интеллектуальная готовность </vt:lpstr>
      <vt:lpstr>Высокая мотивационная     готовность</vt:lpstr>
      <vt:lpstr>Признаки познавательной активности</vt:lpstr>
      <vt:lpstr>«Социальная позиция школьника»</vt:lpstr>
      <vt:lpstr> Личностная и социально-психологическая готовность </vt:lpstr>
      <vt:lpstr>     Волевая готовность   умение сдерживать  и контролировать поведение</vt:lpstr>
      <vt:lpstr>Эмоционально-волевая готовность</vt:lpstr>
      <vt:lpstr>     Коммуникативная готовность</vt:lpstr>
      <vt:lpstr> Социальные страхи   старших дошкольников</vt:lpstr>
      <vt:lpstr>Физическая готовность</vt:lpstr>
      <vt:lpstr>Возраст поступления в школу</vt:lpstr>
      <vt:lpstr>   Адаптация ребенка к школе</vt:lpstr>
      <vt:lpstr>  Схема социально-психологической   адаптации школьника</vt:lpstr>
      <vt:lpstr> Готовы ли родители к школе?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Правильная посадка за столом и удерживание пишущего предмета</vt:lpstr>
      <vt:lpstr>Развитие мелкой моторики и графических навыков: пальчиковая гимнастика</vt:lpstr>
      <vt:lpstr>Развитие мелкой моторики и графических навыков: рисунок по точкам, </vt:lpstr>
      <vt:lpstr>Развитие мелкой моторики и графических навыков: обведение по контуру, штриховка</vt:lpstr>
      <vt:lpstr>Развитие мелкой моторики и графических навыков: рисование орнамента по клеточкам</vt:lpstr>
      <vt:lpstr>Развитие мелкой моторики и графических навыков: рисование линий различной формы и сложности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к школе</dc:title>
  <dc:creator>Your User Name</dc:creator>
  <cp:lastModifiedBy>Елена Борисовна</cp:lastModifiedBy>
  <cp:revision>7</cp:revision>
  <dcterms:created xsi:type="dcterms:W3CDTF">2013-04-01T03:53:16Z</dcterms:created>
  <dcterms:modified xsi:type="dcterms:W3CDTF">2021-07-16T00:48:01Z</dcterms:modified>
</cp:coreProperties>
</file>