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78B"/>
    <a:srgbClr val="1C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82D5-30ED-4948-8DE0-35873854397A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FCE6-3019-46EB-96D5-8ACE67217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CE6-3019-46EB-96D5-8ACE672170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355976" cy="40050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1" y="1013474"/>
            <a:ext cx="7269478" cy="48310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4363" y="6525344"/>
            <a:ext cx="6755275" cy="332656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Ира\Desktop\буклет\1 слайд\70 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841619" cy="8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а\Desktop\буклет\1 слайд\ЛОГО квадра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28" y="-31056"/>
            <a:ext cx="1659856" cy="16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а\Desktop\буклет\1 слайд\МГТУ серая надпис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" y="5906418"/>
            <a:ext cx="8615523" cy="6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а\Desktop\буклет\1 слайд\7 причин стать студент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0" y="4437112"/>
            <a:ext cx="4403909" cy="10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817"/>
            <a:ext cx="774035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66500"/>
            <a:ext cx="57606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Начать успешную карьеру выпускникам помогут первые работодатели – партнёры МГТУ.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437600"/>
            <a:ext cx="597666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Среди стратегических партнёров вуза ведущие компании:  Роснефть, Газпром Нефть, НОВАТЕК, </a:t>
            </a:r>
            <a:r>
              <a:rPr lang="ru-RU" sz="1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Росгеология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, </a:t>
            </a:r>
            <a:r>
              <a:rPr lang="ru-RU" sz="1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Атомфлот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, Апатит, Кольская горно-металлургическая компания, СЗР «Звёздочка», СЗР «Нерпа»,  </a:t>
            </a:r>
            <a:r>
              <a:rPr lang="ru-RU" sz="1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ЕвроХим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,  Рыбопромышленный холдинг </a:t>
            </a:r>
            <a:r>
              <a:rPr lang="en-US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NOREBO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и др.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721" y="172616"/>
            <a:ext cx="3782351" cy="5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а\Desktop\буклет\финальный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36" y="116633"/>
            <a:ext cx="3775507" cy="22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а\Desktop\буклет\финальный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29" y="2564904"/>
            <a:ext cx="502132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а\Desktop\буклет\финальный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82" y="6237312"/>
            <a:ext cx="4697412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а\Desktop\буклет\финальный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91" y="3573016"/>
            <a:ext cx="3841195" cy="3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ра\Desktop\буклет\финальный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62" y="4075464"/>
            <a:ext cx="2444676" cy="20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3351" y="4216176"/>
            <a:ext cx="404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itchFamily="50" charset="-52"/>
              </a:rPr>
              <a:t>Общежитие </a:t>
            </a:r>
            <a:r>
              <a:rPr lang="ru-RU" sz="2400" b="1" dirty="0" smtClean="0">
                <a:solidFill>
                  <a:schemeClr val="bg1"/>
                </a:solidFill>
                <a:latin typeface="Elektra Text Pro" pitchFamily="50" charset="-52"/>
              </a:rPr>
              <a:t>для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Elektra Text Pro" pitchFamily="50" charset="-52"/>
              </a:rPr>
              <a:t>мурманчан</a:t>
            </a:r>
            <a:endParaRPr lang="ru-RU" sz="2400" b="1" dirty="0">
              <a:solidFill>
                <a:schemeClr val="bg1"/>
              </a:solidFill>
              <a:latin typeface="Elektra Text Pro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3" y="189069"/>
            <a:ext cx="5074583" cy="767088"/>
          </a:xfrm>
          <a:prstGeom prst="rect">
            <a:avLst/>
          </a:prstGeom>
          <a:solidFill>
            <a:srgbClr val="E8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24177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Elektra Text Pro" pitchFamily="50" charset="-52"/>
              </a:rPr>
              <a:t>Для абитуриентов 2020</a:t>
            </a:r>
            <a:endParaRPr lang="ru-RU" sz="3500" dirty="0">
              <a:solidFill>
                <a:schemeClr val="bg1"/>
              </a:solidFill>
              <a:latin typeface="Elektra Text Pro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721" y="1351058"/>
            <a:ext cx="400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itchFamily="50" charset="-52"/>
              </a:rPr>
              <a:t>Реальная </a:t>
            </a:r>
            <a:r>
              <a:rPr lang="ru-RU" sz="2400" b="1" dirty="0" smtClean="0">
                <a:solidFill>
                  <a:schemeClr val="bg1"/>
                </a:solidFill>
                <a:latin typeface="Elektra Text Pro" pitchFamily="50" charset="-52"/>
              </a:rPr>
              <a:t>возможность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Elektra Text Pro" pitchFamily="50" charset="-52"/>
              </a:rPr>
              <a:t>поступить</a:t>
            </a:r>
            <a:r>
              <a:rPr lang="ru-RU" sz="2400" b="1" dirty="0">
                <a:solidFill>
                  <a:schemeClr val="bg1"/>
                </a:solidFill>
                <a:latin typeface="Elektra Text Pro" pitchFamily="50" charset="-52"/>
              </a:rPr>
              <a:t> на бюджет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15728" y="153572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Elektra Text Pro" pitchFamily="50" charset="-52"/>
              </a:rPr>
              <a:t>Учиться стало </a:t>
            </a:r>
            <a:r>
              <a:rPr lang="ru-RU" sz="2400" b="1" dirty="0" smtClean="0">
                <a:solidFill>
                  <a:schemeClr val="bg1"/>
                </a:solidFill>
                <a:latin typeface="Elektra Text Pro" pitchFamily="50" charset="-52"/>
              </a:rPr>
              <a:t>выгоднее</a:t>
            </a:r>
            <a:endParaRPr lang="ru-RU" sz="2400" b="1" dirty="0">
              <a:solidFill>
                <a:schemeClr val="bg1"/>
              </a:solidFill>
              <a:latin typeface="Elektra Text Pro" pitchFamily="50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256" b="4040"/>
          <a:stretch/>
        </p:blipFill>
        <p:spPr>
          <a:xfrm>
            <a:off x="3995936" y="2348880"/>
            <a:ext cx="5163192" cy="388843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25990" y="5789935"/>
            <a:ext cx="5299813" cy="879425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07504" y="126876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Реальная возможность поступить на бюджет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504" y="1606118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Более 500 бюджетных мест по 100 направлениям подготовки.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504" y="1897873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Учиться стало 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выгоднее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</a:br>
            <a:r>
              <a:rPr lang="ru-RU" sz="1200" dirty="0"/>
              <a:t>Стоимость обучения снижена на </a:t>
            </a:r>
            <a:r>
              <a:rPr lang="ru-RU" sz="1200" dirty="0" smtClean="0"/>
              <a:t>30</a:t>
            </a:r>
            <a:r>
              <a:rPr lang="ru-RU" sz="1200" dirty="0"/>
              <a:t>% на весь период </a:t>
            </a:r>
            <a:endParaRPr lang="ru-RU" sz="1200" dirty="0" smtClean="0"/>
          </a:p>
          <a:p>
            <a:r>
              <a:rPr lang="ru-RU" sz="1200" dirty="0" smtClean="0"/>
              <a:t>обучения</a:t>
            </a:r>
            <a:r>
              <a:rPr lang="ru-RU" sz="1200" dirty="0"/>
              <a:t>. Льготные программы разработаны для </a:t>
            </a:r>
            <a:endParaRPr lang="ru-RU" sz="1200" dirty="0" smtClean="0"/>
          </a:p>
          <a:p>
            <a:r>
              <a:rPr lang="ru-RU" sz="1200" dirty="0" smtClean="0"/>
              <a:t>разных </a:t>
            </a:r>
            <a:r>
              <a:rPr lang="ru-RU" sz="1200" dirty="0"/>
              <a:t>категорий студентов.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7504" y="282522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Общежитие для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мурманчан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</a:br>
            <a:r>
              <a:rPr lang="ru-RU" sz="1200" dirty="0" smtClean="0"/>
              <a:t>Реновация </a:t>
            </a:r>
            <a:r>
              <a:rPr lang="ru-RU" sz="1200" dirty="0"/>
              <a:t>общежития даст возможность проживания </a:t>
            </a:r>
            <a:endParaRPr lang="ru-RU" sz="1200" dirty="0" smtClean="0"/>
          </a:p>
          <a:p>
            <a:r>
              <a:rPr lang="ru-RU" sz="1200" dirty="0" smtClean="0"/>
              <a:t>не </a:t>
            </a:r>
            <a:r>
              <a:rPr lang="ru-RU" sz="1200" dirty="0"/>
              <a:t>только для иногородних, но и для мурманских </a:t>
            </a:r>
            <a:endParaRPr lang="ru-RU" sz="1200" dirty="0" smtClean="0"/>
          </a:p>
          <a:p>
            <a:r>
              <a:rPr lang="ru-RU" sz="1200" dirty="0" smtClean="0"/>
              <a:t>студентов </a:t>
            </a:r>
            <a:r>
              <a:rPr lang="ru-RU" sz="1200" dirty="0"/>
              <a:t>по предварительному согласованию. </a:t>
            </a:r>
            <a:endParaRPr lang="ru-RU" sz="1200" dirty="0" smtClean="0"/>
          </a:p>
          <a:p>
            <a:r>
              <a:rPr lang="ru-RU" sz="1200" b="1" dirty="0" smtClean="0"/>
              <a:t>Стоимость </a:t>
            </a:r>
            <a:r>
              <a:rPr lang="ru-RU" sz="1200" b="1" dirty="0"/>
              <a:t>проживания - 450 рублей в месяц.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2765" y="3972989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Комплексное 3-хразовое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питание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</a:br>
            <a:r>
              <a:rPr lang="ru-RU" sz="1200" dirty="0" smtClean="0"/>
              <a:t>Для студентов МГТУ разработано меню с возможностью комплексного трёхразового питания по </a:t>
            </a:r>
            <a:r>
              <a:rPr lang="ru-RU" sz="1200" dirty="0"/>
              <a:t>специальной стоимости - до 7000 рублей в месяц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3636" y="5864538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Elektra Text Pro" pitchFamily="50" charset="-52"/>
              </a:rPr>
              <a:t>До встречи в МГТУ!</a:t>
            </a:r>
            <a:endParaRPr lang="ru-RU" sz="3500" dirty="0">
              <a:solidFill>
                <a:schemeClr val="bg1"/>
              </a:solidFill>
              <a:latin typeface="Elektra Text Pro" pitchFamily="50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04536" y="263679"/>
            <a:ext cx="2143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solidFill>
                  <a:schemeClr val="bg1"/>
                </a:solidFill>
                <a:latin typeface="Elektra Text Pro" pitchFamily="50" charset="-52"/>
              </a:rPr>
              <a:t>#</a:t>
            </a:r>
            <a:r>
              <a:rPr lang="ru-RU" sz="4000" cap="all" dirty="0" smtClean="0">
                <a:solidFill>
                  <a:schemeClr val="bg1"/>
                </a:solidFill>
                <a:latin typeface="Elektra Text Pro" pitchFamily="50" charset="-52"/>
              </a:rPr>
              <a:t>На</a:t>
            </a:r>
            <a:br>
              <a:rPr lang="ru-RU" sz="4000" cap="all" dirty="0" smtClean="0">
                <a:solidFill>
                  <a:schemeClr val="bg1"/>
                </a:solidFill>
                <a:latin typeface="Elektra Text Pro" pitchFamily="50" charset="-52"/>
              </a:rPr>
            </a:br>
            <a:r>
              <a:rPr lang="ru-RU" sz="4000" cap="all" dirty="0" smtClean="0">
                <a:solidFill>
                  <a:schemeClr val="bg1"/>
                </a:solidFill>
                <a:latin typeface="Elektra Text Pro" pitchFamily="50" charset="-52"/>
              </a:rPr>
              <a:t>Севере</a:t>
            </a:r>
          </a:p>
          <a:p>
            <a:r>
              <a:rPr lang="ru-RU" sz="4000" cap="all" dirty="0" smtClean="0">
                <a:solidFill>
                  <a:schemeClr val="bg1"/>
                </a:solidFill>
                <a:latin typeface="Elektra Text Pro" pitchFamily="50" charset="-52"/>
              </a:rPr>
              <a:t>Учиться</a:t>
            </a:r>
            <a:endParaRPr lang="ru-RU" sz="4000" cap="all" dirty="0">
              <a:solidFill>
                <a:schemeClr val="bg1"/>
              </a:solidFill>
              <a:latin typeface="Elektra Text Pro" pitchFamily="50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2765" y="486008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Построй </a:t>
            </a:r>
            <a:r>
              <a:rPr lang="ru-RU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своё </a:t>
            </a:r>
            <a:r>
              <a:rPr lang="ru-RU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будущее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</a:br>
            <a:r>
              <a:rPr lang="ru-RU" sz="1200" dirty="0" smtClean="0"/>
              <a:t>82% выпускников МГТУ устраиваются по специальности!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25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буклет\ЧИБИС\5jIJtJuPn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1252"/>
            <a:ext cx="3695845" cy="27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а\Desktop\буклет\ЧИБИС\WhatsApp Image 2020-05-22 at 10.41.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" y="3863121"/>
            <a:ext cx="3994461" cy="28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135" y="1042482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Мурманский государственный технический университет, основанный в 1950 году как Мурманское высшее мореходное училище, является </a:t>
            </a:r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крупнейшим научно-образовательным центром области и единственной признанной морской образовательной организацией Арктической зоны России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, специализирующейся на подготовке кадрового потенциала рыбопромыслового флота, береговых предприятий морехозяйственного комплекса и смежных областей экономики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87" y="2636912"/>
            <a:ext cx="50405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Elektra Text Pro" pitchFamily="50" charset="-52"/>
              </a:rPr>
              <a:t>   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За свою 70-летнюю историю МГТУ выпустил порядка 70 000 специалистов. Они работали и работают на современным </a:t>
            </a: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многотоннажных судах 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флота рыбной промышленности во всех бассейнах России, на судоремонтных заводах, в рыбных портах, в научно-исследовательских учреждениях, в образовательных организациях, на других предприятиях в 50-то странах мира.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547" y="189069"/>
            <a:ext cx="392398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В 2020 году МГТУ проводит приём на 60 образовательных программ , из них 21</a:t>
            </a: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– 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бакалавриат, 15 – магистратура, 7 – специалитет, 17 – магистратура. В университете установлено 581 бюджетное место , из которых – 457 по очной форме, по заочной – 124. ПО уровню образования бюджетные места распределены следующим образом: бакалавриат – 345, магистратура – 66, специалитет</a:t>
            </a: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</a:t>
            </a: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– 160, аспирантура – 10.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723110"/>
            <a:ext cx="48600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«Наша цель сегодня – создать на базе МГТУ центр компетенций </a:t>
            </a:r>
          </a:p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для Арктики. Мы начинаем «перезагрузку» системы образования, обновляем инфраструктуру и привлекаем квалифицированных педагогов, чтобы готовить специалистов для крупных проектов в Арктической зоне» (губернатор Мурманской области А. В. Чибис, февраль 2020)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3" y="189069"/>
            <a:ext cx="5074583" cy="767088"/>
          </a:xfrm>
          <a:prstGeom prst="rect">
            <a:avLst/>
          </a:prstGeom>
          <a:solidFill>
            <a:srgbClr val="E8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953125"/>
            <a:ext cx="4716016" cy="782553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ра\Desktop\буклет\ЧИБИС\Лого 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7" y="5986283"/>
            <a:ext cx="730645" cy="7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а\Desktop\буклет\ЧИБИС\МГТУ 1950-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355159"/>
            <a:ext cx="4090988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164"/>
            <a:ext cx="7740352" cy="3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Ира\Desktop\буклет\2 Слайд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ра\Desktop\буклет\2 Слайд\100 направлений подготов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801"/>
            <a:ext cx="4950296" cy="4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92696"/>
            <a:ext cx="57606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Средняя зарплата выпускников в первый год – от 54 000 до 80 000 рублей (по данным мониторинга Пенсионного фонда РФ)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597666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МГТУ готовит инженерные кадры по специальностям, остро востребованным на рынке труда. Обучение ведется по более чем 100 образовательным программам высшего образования и инженерно-технического, естественно-научного и морского профилей. В университете так же готовят специалистов среднего звена по множеству направлений подготовки.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60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817"/>
            <a:ext cx="774035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04956"/>
            <a:ext cx="4191673" cy="8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33544"/>
            <a:ext cx="57606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Выпускники морских специальностей получают рабочие дипломы международного </a:t>
            </a:r>
            <a:r>
              <a:rPr lang="ru-RU" sz="11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о</a:t>
            </a:r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бразца, позволяющий работать в составе членов экипажей морских судов Российских и международных компаний.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614572"/>
            <a:ext cx="59766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Университет выдаёт всем выпускникам дипломы установленного государственного образца.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7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817"/>
            <a:ext cx="774035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61802"/>
            <a:ext cx="3888432" cy="4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92696"/>
            <a:ext cx="57606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Размер государственной академической стипендии студентов МГТУ  -  от 6 440 до 23 000 рублей, а за особые достижения –  до 90 000.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Студенты и курсанты МГТУ обеспечиваются различными видами стипендий:  академической, повышенной государственной, социальной именной, стипендией Учёного совета МГТУ, стипендией Президента Российской Федерации, Правительства Российской Федерации и др. – за успеваемость, достижения, социальное положение.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8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817"/>
            <a:ext cx="774035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5990" y="5789935"/>
            <a:ext cx="5299813" cy="879425"/>
          </a:xfrm>
          <a:prstGeom prst="rect">
            <a:avLst/>
          </a:prstGeom>
          <a:solidFill>
            <a:srgbClr val="E8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805264"/>
            <a:ext cx="476445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894492"/>
            <a:ext cx="57606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Курсанты  МГТУ на весь период обучения обеспечивают за счёт государства трёхразовым питанием, форменным обмундированием, иногородние – студенческим общежитием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591" y="174199"/>
            <a:ext cx="4191673" cy="6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1614572"/>
            <a:ext cx="59766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Значительные финансовые выплаты курсанты получают, проходя плавательную практику.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25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522"/>
            <a:ext cx="7740352" cy="38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92219"/>
            <a:ext cx="3078088" cy="3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92696"/>
            <a:ext cx="57606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По окончании Военного учебного центра при МГТУ все студенты получают военные билеты.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268760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ВУЦ ведёт подготовку по трём военно-учётным специальностям. Военно-морская кафедра входила в структуру МГТУ с 1950 по 2008 г. И подготовила за это время более 15 000 офицеров запаса. В марте 2018 года военная кафедра возобновила свою работу, с 2019 года стала называться военным учебным центром.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02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4208" y="0"/>
            <a:ext cx="2699792" cy="2358164"/>
          </a:xfrm>
          <a:prstGeom prst="rect">
            <a:avLst/>
          </a:prstGeom>
          <a:solidFill>
            <a:srgbClr val="1C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8817"/>
            <a:ext cx="7740352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5990" y="5789935"/>
            <a:ext cx="5299813" cy="879425"/>
            <a:chOff x="-25989" y="5946667"/>
            <a:chExt cx="4716016" cy="7825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5989" y="5946667"/>
              <a:ext cx="4716016" cy="782553"/>
            </a:xfrm>
            <a:prstGeom prst="rect">
              <a:avLst/>
            </a:prstGeom>
            <a:solidFill>
              <a:srgbClr val="1C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Ира\Desktop\буклет\2 Слайд\7 причин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77" y="6024370"/>
              <a:ext cx="4276725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76" y="402107"/>
            <a:ext cx="1534234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886798"/>
            <a:ext cx="576064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Начать обучение в МГТУ можно в 15 лет, продолжить – до любого уровня: бакалавриат, </a:t>
            </a:r>
            <a:r>
              <a:rPr lang="ru-RU" sz="1200" b="1" dirty="0" smtClean="0">
                <a:latin typeface="Elektra Text Pro" pitchFamily="50" charset="-52"/>
              </a:rPr>
              <a:t>магистратура</a:t>
            </a:r>
            <a:r>
              <a:rPr lang="ru-RU" sz="11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, специалитет, аспирантура.</a:t>
            </a:r>
            <a:endParaRPr lang="ru-RU" sz="1150" b="1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509608"/>
            <a:ext cx="597666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lektra Text Pro" pitchFamily="50" charset="-52"/>
              </a:rPr>
              <a:t>   Входящие в состав МГТУ колледж и техникум готовят кадры среднего звена для различных профессий: от судоводителей и ихтиологов до программистов и специалистов по туризму.</a:t>
            </a:r>
            <a:endParaRPr lang="ru-RU" sz="1150" dirty="0">
              <a:solidFill>
                <a:schemeClr val="tx1">
                  <a:lumMod val="85000"/>
                  <a:lumOff val="15000"/>
                </a:schemeClr>
              </a:solidFill>
              <a:latin typeface="Elektra Text Pro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591" y="172616"/>
            <a:ext cx="4191673" cy="5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633</Words>
  <Application>Microsoft Office PowerPoint</Application>
  <PresentationFormat>Экран (4:3)</PresentationFormat>
  <Paragraphs>46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Elektra Text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Оксана</cp:lastModifiedBy>
  <cp:revision>26</cp:revision>
  <dcterms:created xsi:type="dcterms:W3CDTF">2020-05-22T07:33:43Z</dcterms:created>
  <dcterms:modified xsi:type="dcterms:W3CDTF">2020-05-27T10:22:24Z</dcterms:modified>
</cp:coreProperties>
</file>