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94848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94848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94848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94848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94848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948480"/>
            <a:ext cx="264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0" y="0"/>
            <a:ext cx="7242120" cy="1981080"/>
            <a:chOff x="0" y="0"/>
            <a:chExt cx="7242120" cy="1981080"/>
          </a:xfrm>
        </p:grpSpPr>
        <p:sp>
          <p:nvSpPr>
            <p:cNvPr id="9" name="CustomShape 2"/>
            <p:cNvSpPr/>
            <p:nvPr/>
          </p:nvSpPr>
          <p:spPr>
            <a:xfrm>
              <a:off x="0" y="925560"/>
              <a:ext cx="7122960" cy="1055520"/>
            </a:xfrm>
            <a:custGeom>
              <a:avLst/>
              <a:gdLst/>
              <a:ahLst/>
              <a:cxnLst/>
              <a:rect l="l" t="t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0"/>
              <a:ext cx="7242120" cy="1903320"/>
            </a:xfrm>
            <a:custGeom>
              <a:avLst/>
              <a:gdLst/>
              <a:ahLst/>
              <a:cxnLst/>
              <a:rect l="l" t="t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FFFFCC"/>
                </a:solidFill>
                <a:latin typeface="Tahoma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Seventh Outline Level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37310523-0066-4016-B361-C91288403EED}" type="slidenum">
              <a:rPr lang="ru-RU" sz="1200" b="0" strike="noStrike" spc="-1"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45" name="CustomShape 2"/>
            <p:cNvSpPr/>
            <p:nvPr/>
          </p:nvSpPr>
          <p:spPr>
            <a:xfrm>
              <a:off x="0" y="2286000"/>
              <a:ext cx="8183520" cy="3657600"/>
            </a:xfrm>
            <a:custGeom>
              <a:avLst/>
              <a:gdLst/>
              <a:ahLst/>
              <a:cxnLst/>
              <a:rect l="l" t="t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610000"/>
                </a:gs>
                <a:gs pos="100000">
                  <a:srgbClr val="720000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3"/>
            <p:cNvSpPr/>
            <p:nvPr/>
          </p:nvSpPr>
          <p:spPr>
            <a:xfrm>
              <a:off x="0" y="0"/>
              <a:ext cx="8458200" cy="5856120"/>
            </a:xfrm>
            <a:custGeom>
              <a:avLst/>
              <a:gdLst/>
              <a:ahLst/>
              <a:cxnLst/>
              <a:rect l="l" t="t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FFFFCC"/>
                </a:solidFill>
                <a:latin typeface="Tahoma"/>
              </a:rPr>
              <a:t>Click to edit the title text format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FFFFF"/>
              </a:buClr>
              <a:buFont typeface="Tahoma"/>
              <a:buChar char="–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CC66"/>
              </a:buClr>
              <a:buFont typeface="Wingdings" charset="2"/>
              <a:buChar char=""/>
            </a:pPr>
            <a:r>
              <a:rPr lang="en-US" sz="3200" b="0" strike="noStrike" spc="-1">
                <a:solidFill>
                  <a:srgbClr val="FFFFFF"/>
                </a:solidFill>
                <a:latin typeface="Tahoma"/>
              </a:rPr>
              <a:t>Seventh Outline Level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/>
            <a:endParaRPr lang="en-US" sz="18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1871D992-2F63-4FDA-8425-202E5CFC6177}" type="slidenum">
              <a:rPr lang="ru-RU" sz="12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mnesia.pavelbers.com/Zurnal%20PionerNew.ht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mnesia.pavelbers.com/800px-Sov-pioneer-tajikistan.jpg" TargetMode="External"/><Relationship Id="rId2" Type="http://schemas.openxmlformats.org/officeDocument/2006/relationships/hyperlink" Target="http://amnesia.pavelbers.com/Priem_pionery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person/2616/" TargetMode="External"/><Relationship Id="rId2" Type="http://schemas.openxmlformats.org/officeDocument/2006/relationships/hyperlink" Target="http://www.calend.ru/day/5-19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691920"/>
            <a:ext cx="7772400" cy="1873080"/>
          </a:xfrm>
          <a:prstGeom prst="rect">
            <a:avLst/>
          </a:prstGeom>
          <a:noFill/>
          <a:ln>
            <a:noFill/>
          </a:ln>
        </p:spPr>
        <p:txBody>
          <a:bodyPr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i="1" strike="noStrike" spc="-1">
                <a:solidFill>
                  <a:srgbClr val="FFFFCC"/>
                </a:solidFill>
                <a:latin typeface="Times New Roman"/>
              </a:rPr>
              <a:t>Всесоюзная пионерская организация</a:t>
            </a:r>
            <a:endParaRPr lang="en-US" sz="5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19 мая 1922 года создана первая пионерская организация, с 1926 года названная Всесоюзной пионерской организацией имени В.И.Ленина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Торжественное обещание пионера Советского Союза:</a:t>
            </a:r>
            <a:r>
              <a:rPr lang="ru-RU" sz="4000" b="0" i="1" u="sng" strike="noStrike" spc="-1">
                <a:solidFill>
                  <a:srgbClr val="FFCC66"/>
                </a:solidFill>
                <a:uFillTx/>
                <a:latin typeface="Times New Roman"/>
                <a:hlinkClick r:id="rId2"/>
              </a:rPr>
              <a:t> </a:t>
            </a:r>
            <a:br/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4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000" b="0" strike="noStrike" spc="-1">
                <a:solidFill>
                  <a:srgbClr val="FFFFFF"/>
                </a:solidFill>
                <a:latin typeface="Tahoma"/>
              </a:rPr>
              <a:t>Я, И.Ф., вступая в ряды Всесоюзной Пионерской организации, перед лицом своих товарищей, торжественно клянусь: горячо любить свою Родину; жить, учиться и бороться как завещал великий Ленин, как учит Коммунистическая партия; всегда выполнять законы пионеров Советского Союза.» </a:t>
            </a:r>
            <a:br/>
            <a:r>
              <a:rPr lang="ru-RU" sz="2000" b="0" strike="noStrike" spc="-1">
                <a:solidFill>
                  <a:srgbClr val="FFFFFF"/>
                </a:solidFill>
                <a:latin typeface="Tahoma"/>
              </a:rPr>
              <a:t>«Будь готов!» </a:t>
            </a:r>
            <a:br/>
            <a:r>
              <a:rPr lang="ru-RU" sz="2000" b="0" strike="noStrike" spc="-1">
                <a:solidFill>
                  <a:srgbClr val="FFFFFF"/>
                </a:solidFill>
                <a:latin typeface="Tahoma"/>
              </a:rPr>
              <a:t>«Всегда готов!»  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28" name="Picture 5" descr="zakon_pioner_002"/>
          <p:cNvPicPr/>
          <p:nvPr/>
        </p:nvPicPr>
        <p:blipFill>
          <a:blip r:embed="rId3"/>
          <a:stretch/>
        </p:blipFill>
        <p:spPr>
          <a:xfrm>
            <a:off x="3564000" y="3789360"/>
            <a:ext cx="1741320" cy="272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39640" y="333360"/>
            <a:ext cx="8229600" cy="719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br/>
            <a:br/>
            <a:r>
              <a:rPr lang="ru-RU" sz="4000" b="0" i="1" strike="noStrike" spc="-1">
                <a:solidFill>
                  <a:srgbClr val="FF0000"/>
                </a:solidFill>
                <a:latin typeface="Times New Roman"/>
              </a:rPr>
              <a:t>Законы юных пионеров:</a:t>
            </a:r>
            <a:br/>
            <a:r>
              <a:rPr lang="ru-RU" sz="4000" b="0" strike="noStrike" spc="-1">
                <a:solidFill>
                  <a:srgbClr val="FF0000"/>
                </a:solidFill>
                <a:latin typeface="Times New Roman"/>
              </a:rPr>
              <a:t>	</a:t>
            </a:r>
            <a:br/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052280"/>
            <a:ext cx="8229600" cy="5043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     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1. Пионер верен рабочему классу и коммунизму.</a:t>
            </a: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     2. Пионер - друг и брат всякому другому пионеру и комсомольцу.</a:t>
            </a:r>
            <a:br/>
            <a:br/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3. Пионер честен и правдив. Его слово - как гранит.</a:t>
            </a:r>
            <a:br/>
            <a:br/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4. Пионер дисциплинирован.</a:t>
            </a:r>
            <a:br/>
            <a:br/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5. Пионер ежедневно помогает трудовым собратьям в строительстве коммунистического общества.</a:t>
            </a:r>
            <a:br/>
            <a:br/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6. Пионер трудолюбив и уважает полезный труд.</a:t>
            </a:r>
            <a:br/>
            <a:br/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7. Пионер чист в мыслях, словах и делах.</a:t>
            </a:r>
            <a:br/>
            <a:br/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br/>
            <a:r>
              <a:rPr lang="ru-RU" sz="2400" b="0" i="1" strike="noStrike" spc="-1">
                <a:solidFill>
                  <a:srgbClr val="FF0000"/>
                </a:solidFill>
                <a:latin typeface="Times New Roman"/>
              </a:rPr>
              <a:t>Гимном пионерской организации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FFFFCC"/>
                </a:solidFill>
                <a:latin typeface="Times New Roman"/>
              </a:rPr>
              <a:t>считается </a:t>
            </a:r>
            <a:r>
              <a:rPr lang="ru-RU" sz="2400" b="0" i="1" strike="noStrike" spc="-1">
                <a:solidFill>
                  <a:srgbClr val="FFFFCC"/>
                </a:solidFill>
                <a:latin typeface="Times New Roman"/>
              </a:rPr>
              <a:t>«Марш юных пионеров» </a:t>
            </a:r>
            <a:r>
              <a:rPr lang="ru-RU" sz="2400" b="0" strike="noStrike" spc="-1">
                <a:solidFill>
                  <a:srgbClr val="FFFFCC"/>
                </a:solidFill>
                <a:latin typeface="Times New Roman"/>
              </a:rPr>
              <a:t>— советская пионерская песня, написанная в 1922 году двумя комсомольцами — пианистом Сергеем Кайдан-Дешкиным и поэтом Александром Жаровым:</a:t>
            </a:r>
            <a:br/>
            <a:br/>
            <a:endParaRPr lang="en-US" sz="2400" b="0" strike="noStrike" spc="-1">
              <a:solidFill>
                <a:srgbClr val="FFFFCC"/>
              </a:solidFill>
              <a:latin typeface="Tahoma"/>
            </a:endParaRPr>
          </a:p>
        </p:txBody>
      </p:sp>
      <p:graphicFrame>
        <p:nvGraphicFramePr>
          <p:cNvPr id="132" name="Table 2"/>
          <p:cNvGraphicFramePr/>
          <p:nvPr/>
        </p:nvGraphicFramePr>
        <p:xfrm>
          <a:off x="324000" y="1484280"/>
          <a:ext cx="8629560" cy="5580360"/>
        </p:xfrm>
        <a:graphic>
          <a:graphicData uri="http://schemas.openxmlformats.org/drawingml/2006/table">
            <a:tbl>
              <a:tblPr/>
              <a:tblGrid>
                <a:gridCol w="430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8"/>
                        </a:spcBef>
                      </a:pPr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Взвейтесь кострами, синие ночи,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Мы Пионеры — дети рабочих!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Близится время светлых годов,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Клич пионеров — всегда будь готов!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Радостным шагом, с песней весёлой,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Мы выступаем за Комсомолом,</a:t>
                      </a:r>
                      <a:r>
                        <a:rPr lang="ru-RU" sz="2400" b="0" strike="noStrike" spc="-1">
                          <a:solidFill>
                            <a:srgbClr val="FFCC66"/>
                          </a:solidFill>
                          <a:latin typeface="Times New Roman"/>
                          <a:hlinkClick r:id="rId2"/>
                        </a:rPr>
                        <a:t> 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Близится время светлых годов,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Клич пионеров — всегда будь готов!</a:t>
                      </a:r>
                      <a:br/>
                      <a:br/>
                      <a:endParaRPr lang="en-US" sz="2400" b="0" strike="noStrike" spc="-1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90000" marR="90000">
                    <a:lnL w="1368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3680">
                      <a:solidFill>
                        <a:srgbClr val="FFFFFF"/>
                      </a:solidFill>
                    </a:lnT>
                    <a:lnB w="136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8"/>
                        </a:spcBef>
                      </a:pPr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Мы поднимаем красное знамя,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Дети рабочих — смело за нами!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Близится время светлых годов,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Клич пионеров — всегда будь готов!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Взвейтесь кострами, синие ночи,</a:t>
                      </a:r>
                      <a:r>
                        <a:rPr lang="ru-RU" sz="2400" b="0" strike="noStrike" spc="-1">
                          <a:solidFill>
                            <a:srgbClr val="FFCC66"/>
                          </a:solidFill>
                          <a:latin typeface="Times New Roman"/>
                          <a:hlinkClick r:id="rId3"/>
                        </a:rPr>
                        <a:t> 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Мы Пионеры — дети рабочих!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Близится время светлых годов,</a:t>
                      </a:r>
                      <a:br/>
                      <a:r>
                        <a:rPr lang="ru-RU" sz="24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Клич пионеров — всегда будь готов!</a:t>
                      </a:r>
                      <a:br/>
                      <a:br/>
                      <a:endParaRPr lang="en-US" sz="2400" b="0" strike="noStrike" spc="-1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13680">
                      <a:solidFill>
                        <a:srgbClr val="FFFFFF"/>
                      </a:solidFill>
                    </a:lnR>
                    <a:lnT w="13680">
                      <a:solidFill>
                        <a:srgbClr val="FFFFFF"/>
                      </a:solidFill>
                    </a:lnT>
                    <a:lnB w="1368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68360" y="260280"/>
            <a:ext cx="8229600" cy="6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0000"/>
                </a:solidFill>
                <a:latin typeface="Times New Roman"/>
              </a:rPr>
              <a:t>Направления пионерской работы</a:t>
            </a:r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988640"/>
            <a:ext cx="8229600" cy="431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   1. «Пионеры Родине»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   2. «Пионеры- патриоты-       интернационалисты»</a:t>
            </a:r>
            <a:br/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3. «Пионеры- смена комсомола»</a:t>
            </a:r>
            <a:br/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4. «Пионеры- сильные, смелые, ловкие»</a:t>
            </a:r>
            <a:br/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5. «Пионеры- друзья прекрасного»</a:t>
            </a:r>
            <a:br/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9600" cy="171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«Пионеры — Родине»</a:t>
            </a:r>
            <a:br/>
            <a:r>
              <a:rPr lang="ru-RU" sz="2400" b="0" i="1" strike="noStrike" spc="-1">
                <a:solidFill>
                  <a:srgbClr val="FFFFCC"/>
                </a:solidFill>
                <a:latin typeface="Times New Roman"/>
              </a:rPr>
              <a:t>«Зеленый наряд Отчизне»</a:t>
            </a:r>
            <a:r>
              <a:rPr lang="ru-RU" sz="2400" b="0" strike="noStrike" spc="-1">
                <a:solidFill>
                  <a:srgbClr val="FFFFCC"/>
                </a:solidFill>
                <a:latin typeface="Times New Roman"/>
              </a:rPr>
              <a:t> - акция по посадке деревьев на территории своей школы, подшефного детского сада, дворах домов. </a:t>
            </a:r>
            <a:endParaRPr lang="en-US" sz="24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2343240"/>
            <a:ext cx="8229600" cy="375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37" name="Picture 4"/>
          <p:cNvPicPr/>
          <p:nvPr/>
        </p:nvPicPr>
        <p:blipFill>
          <a:blip r:embed="rId2"/>
          <a:stretch/>
        </p:blipFill>
        <p:spPr>
          <a:xfrm>
            <a:off x="468360" y="1989000"/>
            <a:ext cx="8207280" cy="486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Тимуровское движение</a:t>
            </a:r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                                                   Тимуровцы           прибивают звезды               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на дом ветерана                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  Великой Отечественной 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войны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42" name="Picture 4"/>
          <p:cNvPicPr/>
          <p:nvPr/>
        </p:nvPicPr>
        <p:blipFill>
          <a:blip r:embed="rId2"/>
          <a:stretch/>
        </p:blipFill>
        <p:spPr>
          <a:xfrm>
            <a:off x="250920" y="1484280"/>
            <a:ext cx="3889440" cy="511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320"/>
            <a:ext cx="8229600" cy="1569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3300"/>
                </a:solidFill>
                <a:latin typeface="Times New Roman"/>
              </a:rPr>
              <a:t>«</a:t>
            </a:r>
            <a:r>
              <a:rPr lang="ru-RU" sz="2800" b="0" i="1" strike="noStrike" spc="-1">
                <a:solidFill>
                  <a:srgbClr val="FF3300"/>
                </a:solidFill>
                <a:latin typeface="Times New Roman"/>
              </a:rPr>
              <a:t>Пионеры — патриоты-интернационалисты»</a:t>
            </a:r>
            <a:br/>
            <a:r>
              <a:rPr lang="ru-RU" sz="2400" b="0" i="1" strike="noStrike" spc="-1">
                <a:solidFill>
                  <a:srgbClr val="FFFFCC"/>
                </a:solidFill>
                <a:latin typeface="Times New Roman"/>
              </a:rPr>
              <a:t>Военно-спортивная игра «Зарница».</a:t>
            </a:r>
            <a:r>
              <a:rPr lang="ru-RU" sz="2400" b="0" strike="noStrike" spc="-1">
                <a:solidFill>
                  <a:srgbClr val="FFFFCC"/>
                </a:solidFill>
                <a:latin typeface="Times New Roman"/>
              </a:rPr>
              <a:t>  Умение стрелять из винтовки и надевать противогаз пригодится будущим защитникам Родины, этапы по военной истории страны добавят гордости за наше Отечество.</a:t>
            </a:r>
            <a:br/>
            <a:endParaRPr lang="en-US" sz="2400" b="0" strike="noStrike" spc="-1">
              <a:solidFill>
                <a:srgbClr val="FFFFCC"/>
              </a:solidFill>
              <a:latin typeface="Tahoma"/>
            </a:endParaRPr>
          </a:p>
        </p:txBody>
      </p:sp>
      <p:pic>
        <p:nvPicPr>
          <p:cNvPr id="144" name="Picture 4"/>
          <p:cNvPicPr/>
          <p:nvPr/>
        </p:nvPicPr>
        <p:blipFill>
          <a:blip r:embed="rId2"/>
          <a:stretch/>
        </p:blipFill>
        <p:spPr>
          <a:xfrm>
            <a:off x="539640" y="1916280"/>
            <a:ext cx="7848720" cy="468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«Пионеры- смена комсомола»</a:t>
            </a:r>
            <a:br/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pic>
        <p:nvPicPr>
          <p:cNvPr id="146" name="Picture 4"/>
          <p:cNvPicPr/>
          <p:nvPr/>
        </p:nvPicPr>
        <p:blipFill>
          <a:blip r:embed="rId2"/>
          <a:stretch/>
        </p:blipFill>
        <p:spPr>
          <a:xfrm>
            <a:off x="900000" y="836640"/>
            <a:ext cx="7417080" cy="460836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468360" y="5661000"/>
            <a:ext cx="806436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Пионерская и комсомольская знаменные группы школы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«Пионеры- сильные, смелые, ловкие»</a:t>
            </a:r>
            <a:br/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3200" b="0" strike="noStrike" spc="-1">
                <a:solidFill>
                  <a:srgbClr val="FFFFFF"/>
                </a:solidFill>
                <a:latin typeface="Tahoma"/>
              </a:rPr>
              <a:t>                                 </a:t>
            </a: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Сдаем кросс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50" name="Picture 4"/>
          <p:cNvPicPr/>
          <p:nvPr/>
        </p:nvPicPr>
        <p:blipFill>
          <a:blip r:embed="rId2"/>
          <a:stretch/>
        </p:blipFill>
        <p:spPr>
          <a:xfrm>
            <a:off x="395280" y="981000"/>
            <a:ext cx="4559400" cy="3286080"/>
          </a:xfrm>
          <a:prstGeom prst="rect">
            <a:avLst/>
          </a:prstGeom>
          <a:ln>
            <a:noFill/>
          </a:ln>
        </p:spPr>
      </p:pic>
      <p:pic>
        <p:nvPicPr>
          <p:cNvPr id="151" name="Picture 5"/>
          <p:cNvPicPr/>
          <p:nvPr/>
        </p:nvPicPr>
        <p:blipFill>
          <a:blip r:embed="rId3"/>
          <a:stretch/>
        </p:blipFill>
        <p:spPr>
          <a:xfrm>
            <a:off x="4211640" y="2997360"/>
            <a:ext cx="4340160" cy="353520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468360" y="1628640"/>
            <a:ext cx="8229600" cy="449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539640" y="4559760"/>
            <a:ext cx="295272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Прыжки в высоту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«Пионеры- друзья прекрасного»</a:t>
            </a:r>
            <a:br/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56" name="Picture 4"/>
          <p:cNvPicPr/>
          <p:nvPr/>
        </p:nvPicPr>
        <p:blipFill>
          <a:blip r:embed="rId2"/>
          <a:stretch/>
        </p:blipFill>
        <p:spPr>
          <a:xfrm>
            <a:off x="468360" y="1052640"/>
            <a:ext cx="8269200" cy="504036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468360" y="6060240"/>
            <a:ext cx="813600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Смотр художественной самодеятельности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600" cy="706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История пионерии</a:t>
            </a:r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981000"/>
            <a:ext cx="8229600" cy="5114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/>
          </a:bodyPr>
          <a:lstStyle/>
          <a:p>
            <a:pPr marL="342720" indent="-342720" algn="just">
              <a:lnSpc>
                <a:spcPct val="90000"/>
              </a:lnSpc>
              <a:spcBef>
                <a:spcPts val="4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После Октябрьской революции во многих городах Советского союза стали возникать детские организации, группы и объединения. Компартия поручила комсомолу создать единую детскую коммунистическую организацию. 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4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4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000" b="0" u="sng" strike="noStrike" spc="-1">
                <a:solidFill>
                  <a:srgbClr val="FFCC66"/>
                </a:solidFill>
                <a:uFillTx/>
                <a:latin typeface="Times New Roman"/>
                <a:hlinkClick r:id="rId2"/>
              </a:rPr>
              <a:t>19 мая</a:t>
            </a: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 1922 года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История пионерии</a:t>
            </a: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 Вторая Всероссийская конференция комсомола приняла решение о повсеместном создании пионерских отрядов. И в октябре того же года 5-й Всероссийский съезд РКСМ постановил объединить все пионерские отряды, организованные в разных городах СССР, в детскую коммунистическую организацию «Юные пионеры имени Спартака». 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4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90000"/>
              </a:lnSpc>
              <a:spcBef>
                <a:spcPts val="4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В 1924 году ей было присвоено имя </a:t>
            </a:r>
            <a:r>
              <a:rPr lang="ru-RU" sz="2000" b="0" u="sng" strike="noStrike" spc="-1">
                <a:solidFill>
                  <a:srgbClr val="FFCC66"/>
                </a:solidFill>
                <a:uFillTx/>
                <a:latin typeface="Times New Roman"/>
                <a:hlinkClick r:id="rId3"/>
              </a:rPr>
              <a:t>В.И.Ленина</a:t>
            </a: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. А после 7-го съезда комсомола в 1926 году, на котором было принято постановление о переименовании РКСМ в ВЛКСМ, пионерская организация стала именоваться «Всесоюзная пионерская организация имени В.И.Ленина». </a:t>
            </a:r>
            <a:br/>
            <a:br/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 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Советские школьники проходили путь:</a:t>
            </a:r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Tahoma"/>
              </a:rPr>
              <a:t>                         </a:t>
            </a: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Октябренок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Tahoma"/>
              </a:rPr>
              <a:t>                     </a:t>
            </a: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Пионер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                    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</a:rPr>
              <a:t>                       Комсомолец</a:t>
            </a:r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96" name="Picture 5" descr="500px-Komsomol_Emblem"/>
          <p:cNvPicPr/>
          <p:nvPr/>
        </p:nvPicPr>
        <p:blipFill>
          <a:blip r:embed="rId2"/>
          <a:stretch/>
        </p:blipFill>
        <p:spPr>
          <a:xfrm>
            <a:off x="826920" y="4869000"/>
            <a:ext cx="1770120" cy="1568160"/>
          </a:xfrm>
          <a:prstGeom prst="rect">
            <a:avLst/>
          </a:prstGeom>
          <a:ln>
            <a:noFill/>
          </a:ln>
        </p:spPr>
      </p:pic>
      <p:pic>
        <p:nvPicPr>
          <p:cNvPr id="97" name="Picture 7" descr="zakon_pioner_znak"/>
          <p:cNvPicPr/>
          <p:nvPr/>
        </p:nvPicPr>
        <p:blipFill>
          <a:blip r:embed="rId3"/>
          <a:stretch/>
        </p:blipFill>
        <p:spPr>
          <a:xfrm>
            <a:off x="1258920" y="3284640"/>
            <a:ext cx="1181160" cy="1428480"/>
          </a:xfrm>
          <a:prstGeom prst="rect">
            <a:avLst/>
          </a:prstGeom>
          <a:ln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Picture 18" descr="Значок Октябренка фото"/>
          <p:cNvPicPr/>
          <p:nvPr/>
        </p:nvPicPr>
        <p:blipFill>
          <a:blip r:embed="rId4"/>
          <a:stretch/>
        </p:blipFill>
        <p:spPr>
          <a:xfrm>
            <a:off x="1187280" y="1484280"/>
            <a:ext cx="1362240" cy="136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427280" y="0"/>
            <a:ext cx="4716360" cy="6742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r>
              <a:rPr lang="ru-RU" sz="2800" b="0" strike="noStrike" spc="-1">
                <a:solidFill>
                  <a:srgbClr val="FFFFCC"/>
                </a:solidFill>
                <a:latin typeface="Times New Roman"/>
                <a:ea typeface="Times New Roman"/>
              </a:rPr>
              <a:t>1935 г.</a:t>
            </a:r>
            <a:br/>
            <a:r>
              <a:rPr lang="ru-RU" sz="2800" b="0" strike="noStrike" spc="-1">
                <a:solidFill>
                  <a:srgbClr val="FFFFCC"/>
                </a:solidFill>
                <a:latin typeface="Times New Roman"/>
                <a:ea typeface="Times New Roman"/>
              </a:rPr>
              <a:t>Пионеры с вожатой:</a:t>
            </a:r>
            <a:br/>
            <a:r>
              <a:rPr lang="ru-RU" sz="2800" b="0" strike="noStrike" spc="-1">
                <a:solidFill>
                  <a:srgbClr val="FFFFCC"/>
                </a:solidFill>
                <a:latin typeface="Times New Roman"/>
                <a:ea typeface="Times New Roman"/>
              </a:rPr>
              <a:t>Эдульдина Эмма,</a:t>
            </a:r>
            <a:br/>
            <a:r>
              <a:rPr lang="ru-RU" sz="2800" b="0" strike="noStrike" spc="-1">
                <a:solidFill>
                  <a:srgbClr val="FFFFCC"/>
                </a:solidFill>
                <a:latin typeface="Times New Roman"/>
                <a:ea typeface="Times New Roman"/>
              </a:rPr>
              <a:t>Кузнецова Женя,</a:t>
            </a:r>
            <a:br/>
            <a:r>
              <a:rPr lang="ru-RU" sz="2800" b="0" strike="noStrike" spc="-1">
                <a:solidFill>
                  <a:srgbClr val="FFFFCC"/>
                </a:solidFill>
                <a:latin typeface="Times New Roman"/>
                <a:ea typeface="Times New Roman"/>
              </a:rPr>
              <a:t>Субартович Лариса – пионерская вожатая,</a:t>
            </a:r>
            <a:br/>
            <a:r>
              <a:rPr lang="ru-RU" sz="2800" b="0" strike="noStrike" spc="-1">
                <a:solidFill>
                  <a:srgbClr val="FFFFCC"/>
                </a:solidFill>
                <a:latin typeface="Times New Roman"/>
                <a:ea typeface="Times New Roman"/>
              </a:rPr>
              <a:t>Назарова Римма</a:t>
            </a:r>
            <a:r>
              <a:rPr lang="ru-RU" sz="4000" b="0" strike="noStrike" spc="-1">
                <a:solidFill>
                  <a:srgbClr val="FFFFCC"/>
                </a:solidFill>
                <a:latin typeface="Times New Roman"/>
                <a:ea typeface="Times New Roman"/>
              </a:rPr>
              <a:t>.</a:t>
            </a:r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pic>
        <p:nvPicPr>
          <p:cNvPr id="105" name="Picture 7"/>
          <p:cNvPicPr/>
          <p:nvPr/>
        </p:nvPicPr>
        <p:blipFill>
          <a:blip r:embed="rId2"/>
          <a:stretch/>
        </p:blipFill>
        <p:spPr>
          <a:xfrm>
            <a:off x="611280" y="3068640"/>
            <a:ext cx="4032000" cy="324000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179280" y="189000"/>
            <a:ext cx="8785440" cy="180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В начале 1930-х годов объединения пионеров стали создаваться в школах. Всесоюзная пионерская организация строилась по так называемому школьному принципу: класс – отряд, школа – пионерская дружина.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618920" y="-360"/>
            <a:ext cx="6481800" cy="609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               </a:t>
            </a:r>
            <a:endParaRPr lang="en-US" sz="20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598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                           Пионерская форма  в обычные дни совпадала со школьной  формой, дополнявшейся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пионерской символикой 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—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красным галстуком и пионерским значком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. В торжественных случаях надевалась парадная форма. С гордостью носили на груди красный галстук – частичку боевого красного знамени. У пионерского галстука три конца – это символ единения партии, комсомола и пионерии.</a:t>
            </a: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10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Важнейшими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пионерскими атрибутами 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были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дружинное знамя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,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отрядные флажки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,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горн и барабан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, которые сопровождали все торжественные пионерские ритуалы. </a:t>
            </a: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1" name="Picture 7" descr="zakon_pioner_znama"/>
          <p:cNvPicPr/>
          <p:nvPr/>
        </p:nvPicPr>
        <p:blipFill>
          <a:blip r:embed="rId2"/>
          <a:stretch/>
        </p:blipFill>
        <p:spPr>
          <a:xfrm>
            <a:off x="179280" y="3860640"/>
            <a:ext cx="1728720" cy="2065320"/>
          </a:xfrm>
          <a:prstGeom prst="rect">
            <a:avLst/>
          </a:prstGeom>
          <a:ln>
            <a:noFill/>
          </a:ln>
        </p:spPr>
      </p:pic>
      <p:pic>
        <p:nvPicPr>
          <p:cNvPr id="112" name="Picture 9" descr="zakon_pioner_galstuk"/>
          <p:cNvPicPr/>
          <p:nvPr/>
        </p:nvPicPr>
        <p:blipFill>
          <a:blip r:embed="rId3"/>
          <a:stretch/>
        </p:blipFill>
        <p:spPr>
          <a:xfrm>
            <a:off x="179280" y="189000"/>
            <a:ext cx="1440000" cy="1008000"/>
          </a:xfrm>
          <a:prstGeom prst="rect">
            <a:avLst/>
          </a:prstGeom>
          <a:ln>
            <a:noFill/>
          </a:ln>
        </p:spPr>
      </p:pic>
      <p:pic>
        <p:nvPicPr>
          <p:cNvPr id="113" name="Picture 11" descr="zakon_pioner_znak"/>
          <p:cNvPicPr/>
          <p:nvPr/>
        </p:nvPicPr>
        <p:blipFill>
          <a:blip r:embed="rId4"/>
          <a:stretch/>
        </p:blipFill>
        <p:spPr>
          <a:xfrm>
            <a:off x="7812000" y="189000"/>
            <a:ext cx="1181160" cy="1428840"/>
          </a:xfrm>
          <a:prstGeom prst="rect">
            <a:avLst/>
          </a:prstGeom>
          <a:ln>
            <a:noFill/>
          </a:ln>
        </p:spPr>
      </p:pic>
      <p:pic>
        <p:nvPicPr>
          <p:cNvPr id="114" name="Picture 17" descr="zakon_pioner_znak"/>
          <p:cNvPicPr/>
          <p:nvPr/>
        </p:nvPicPr>
        <p:blipFill>
          <a:blip r:embed="rId4"/>
          <a:stretch/>
        </p:blipFill>
        <p:spPr>
          <a:xfrm>
            <a:off x="7812000" y="189000"/>
            <a:ext cx="1181160" cy="142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320"/>
            <a:ext cx="8229600" cy="633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Пионерские атрибуты</a:t>
            </a:r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pic>
        <p:nvPicPr>
          <p:cNvPr id="116" name="Picture 4" descr="IMG_1456"/>
          <p:cNvPicPr/>
          <p:nvPr/>
        </p:nvPicPr>
        <p:blipFill>
          <a:blip r:embed="rId2"/>
          <a:stretch/>
        </p:blipFill>
        <p:spPr>
          <a:xfrm>
            <a:off x="539640" y="981000"/>
            <a:ext cx="8064720" cy="471168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250920" y="5724000"/>
            <a:ext cx="864216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>
                <a:solidFill>
                  <a:srgbClr val="FFFFFF"/>
                </a:solidFill>
                <a:latin typeface="Times New Roman"/>
              </a:rPr>
              <a:t>П</a:t>
            </a:r>
            <a:r>
              <a:rPr lang="ru-RU" sz="2800" b="0" strike="noStrike" spc="-1" dirty="0">
                <a:solidFill>
                  <a:srgbClr val="FFFFFF"/>
                </a:solidFill>
                <a:latin typeface="Times New Roman"/>
              </a:rPr>
              <a:t>ионерские атрибуты: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latin typeface="Times New Roman"/>
              </a:rPr>
              <a:t>          флажки, барабан, удостоверение пионера.</a:t>
            </a:r>
            <a:endParaRPr lang="en-US" sz="2800" b="0" strike="noStrike" spc="-1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4005000"/>
            <a:ext cx="8229600" cy="259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just">
              <a:lnSpc>
                <a:spcPct val="8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В каждой пионерской дружине имелась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пионерская комната, 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где хранились соответствующие атрибуты и проходили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заседания совета дружины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. В пионерской комнате, как правило, оформлялась ритуальная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стойка с пионерскими атрибутами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,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ленинский уголок 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и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уголок интернациональной дружбы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. В школе и в классах пионерами выпускались и вывешивались рукописного оформления дружинные и отрядные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стенгазеты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.</a:t>
            </a: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9" name="Picture 6"/>
          <p:cNvPicPr/>
          <p:nvPr/>
        </p:nvPicPr>
        <p:blipFill>
          <a:blip r:embed="rId2"/>
          <a:stretch/>
        </p:blipFill>
        <p:spPr>
          <a:xfrm>
            <a:off x="826920" y="189000"/>
            <a:ext cx="4984920" cy="380988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6012000" y="1689840"/>
            <a:ext cx="2689200" cy="219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Tahoma"/>
              </a:rPr>
              <a:t>                                                  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Заседает Совет </a:t>
            </a: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                                                  дружины им.О.Кошевого</a:t>
            </a:r>
            <a:endParaRPr lang="en-US" sz="24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39280" y="260280"/>
            <a:ext cx="8218440" cy="6408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 algn="just">
              <a:lnSpc>
                <a:spcPct val="80000"/>
              </a:lnSpc>
              <a:spcBef>
                <a:spcPts val="697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В День Пионерии проводились «Ленинские уроки», подводились итоги в соревновании между звеньями, отрядами и дружинами в успеваемости, в сборе металлолома, макулатуры и т. п.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697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 В пионерскую организацию принимали школьников в возрасте от 9 до 14 лет. Прием осуществлялся индивидуально, открытым голосованием на сборе пионерского отряда или дружины.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 algn="just">
              <a:lnSpc>
                <a:spcPct val="80000"/>
              </a:lnSpc>
              <a:spcBef>
                <a:spcPts val="697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Вступивший в пионерскую организацию на пионерской линейке давал Торжественное обещание пионера Советского Союза. В пионеры принимали в торжественной обстановке. Как правило, во время коммунистических праздников, чаще всего 22 апреля возле памятника В. И. Ленину.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</a:pPr>
            <a:br/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1143000" lvl="2" indent="-228600">
              <a:lnSpc>
                <a:spcPct val="80000"/>
              </a:lnSpc>
              <a:spcBef>
                <a:spcPts val="697"/>
              </a:spcBef>
              <a:buClr>
                <a:srgbClr val="FFCC66"/>
              </a:buClr>
              <a:buFont typeface="Wingdings" charset="2"/>
              <a:buChar char=""/>
            </a:pP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FFCC66"/>
              </a:buClr>
              <a:buSzPct val="80000"/>
              <a:buFont typeface="Wingdings" charset="2"/>
              <a:buChar char=""/>
            </a:pP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FF3300"/>
                </a:solidFill>
                <a:latin typeface="Times New Roman"/>
              </a:rPr>
              <a:t>Прием в пионеры</a:t>
            </a:r>
            <a:endParaRPr lang="en-US" sz="4000" b="0" strike="noStrike" spc="-1">
              <a:solidFill>
                <a:srgbClr val="FFFFCC"/>
              </a:solidFill>
              <a:latin typeface="Tahoma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68360" y="22050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24" name="Picture 4"/>
          <p:cNvPicPr/>
          <p:nvPr/>
        </p:nvPicPr>
        <p:blipFill>
          <a:blip r:embed="rId2"/>
          <a:stretch/>
        </p:blipFill>
        <p:spPr>
          <a:xfrm>
            <a:off x="395280" y="1197000"/>
            <a:ext cx="8352000" cy="453708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468360" y="5734080"/>
            <a:ext cx="8207280" cy="103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Прием в пионеры на торжественной линейке 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</a:rPr>
              <a:t>22 апреля</a:t>
            </a:r>
            <a:endParaRPr lang="en-US" sz="2800" b="0" strike="noStrike" spc="-1">
              <a:solidFill>
                <a:srgbClr val="FFFFFF"/>
              </a:solidFill>
              <a:latin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960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Всесоюзная пионерская организация</dc:title>
  <dc:subject/>
  <dc:creator>Завуч</dc:creator>
  <dc:description/>
  <cp:lastModifiedBy>nenaxova_87@mail.ru</cp:lastModifiedBy>
  <cp:revision>28</cp:revision>
  <dcterms:created xsi:type="dcterms:W3CDTF">2017-04-27T12:09:28Z</dcterms:created>
  <dcterms:modified xsi:type="dcterms:W3CDTF">2020-05-19T09:35:16Z</dcterms:modified>
  <dc:language>en-US</dc:language>
</cp:coreProperties>
</file>