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30F255-8EF8-48B6-9522-36E6A6C0D83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5B0AE02-AB6E-444F-8B91-BCE4022F3A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0580" y="620688"/>
            <a:ext cx="4211960" cy="2718794"/>
          </a:xfrm>
        </p:spPr>
        <p:txBody>
          <a:bodyPr>
            <a:noAutofit/>
          </a:bodyPr>
          <a:lstStyle/>
          <a:p>
            <a:r>
              <a:rPr lang="ru-RU" sz="2400" dirty="0"/>
              <a:t>Развитие инновационного потенциала педагогов, реализующих </a:t>
            </a:r>
            <a:r>
              <a:rPr lang="ru-RU" sz="2400" dirty="0" smtClean="0"/>
              <a:t>адаптированные  </a:t>
            </a:r>
            <a:r>
              <a:rPr lang="ru-RU" sz="2400" dirty="0"/>
              <a:t>образовательные программы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73216"/>
            <a:ext cx="3923928" cy="126629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ГБОУ СОШ № 313 ФРУНЗЕНСКОГО </a:t>
            </a:r>
            <a:r>
              <a:rPr lang="ru-RU" dirty="0" smtClean="0"/>
              <a:t>РАЙОНА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САНКТ-ПЕТЕРБУРГА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4628860" cy="550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6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Апробация методического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апробации приняло </a:t>
            </a:r>
            <a:r>
              <a:rPr lang="ru-RU" dirty="0"/>
              <a:t>участие 59 человек: педагоги в возрасте от 22 до 67 </a:t>
            </a:r>
            <a:r>
              <a:rPr lang="ru-RU" dirty="0" smtClean="0"/>
              <a:t>лет, </a:t>
            </a:r>
            <a:r>
              <a:rPr lang="ru-RU" dirty="0"/>
              <a:t>реализующие общеобразовательные и адаптированные программы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2" y="2132856"/>
            <a:ext cx="7508940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7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964488" cy="18154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Результаты апробации </a:t>
            </a:r>
            <a:r>
              <a:rPr lang="ru-RU" sz="3200" dirty="0"/>
              <a:t>методического комплекса.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Инновационный </a:t>
            </a:r>
            <a:r>
              <a:rPr lang="ru-RU" sz="3200" dirty="0"/>
              <a:t>потенциал личности педагогов с различным уровнем эмоционального выгорания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960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Выборка исследования:</a:t>
            </a:r>
          </a:p>
          <a:p>
            <a:r>
              <a:rPr lang="ru-RU" dirty="0"/>
              <a:t>59 педагогов общеобразовательных школ Санкт-Петербурга. </a:t>
            </a:r>
          </a:p>
          <a:p>
            <a:r>
              <a:rPr lang="ru-RU" dirty="0"/>
              <a:t>Учителя реализуют 3 типа программ: повышенного уровня (лингвистическое направление), общеобразовательные или адаптированные программы для детей с ЗПР (IIV вид). </a:t>
            </a:r>
          </a:p>
          <a:p>
            <a:r>
              <a:rPr lang="ru-RU" dirty="0"/>
              <a:t>Возраст от 22 до 67 лет. </a:t>
            </a:r>
          </a:p>
          <a:p>
            <a:r>
              <a:rPr lang="ru-RU" dirty="0"/>
              <a:t>Выборка была разделена на 2 группы: 27 человек – педагоги с высоким уровнем эмоционального выгорания и 28 человека – со средним или низким уровнем эмоционального выгорания.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7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5138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Инновационный потенциал личности педагогов с различным уровнем эмоционального выгорания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u="sng" dirty="0"/>
              <a:t>Высокий уровень эмоционального выгорания </a:t>
            </a:r>
            <a:r>
              <a:rPr lang="ru-RU" dirty="0"/>
              <a:t>педагогов  взаимосвязан с </a:t>
            </a:r>
            <a:r>
              <a:rPr lang="ru-RU" u="sng" dirty="0"/>
              <a:t>низким уровнем развития компонентов инновационного потенциала </a:t>
            </a:r>
            <a:r>
              <a:rPr lang="ru-RU" dirty="0"/>
              <a:t>личности и </a:t>
            </a:r>
            <a:r>
              <a:rPr lang="ru-RU" u="sng" dirty="0"/>
              <a:t>негативным отношением к инновациям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Педагоги с </a:t>
            </a:r>
            <a:r>
              <a:rPr lang="ru-RU" u="sng" dirty="0"/>
              <a:t>низким уровнем эмоционального выгорания </a:t>
            </a:r>
            <a:r>
              <a:rPr lang="ru-RU" dirty="0"/>
              <a:t>чаще предпочитают работать в меняющихся условиях, они </a:t>
            </a:r>
            <a:r>
              <a:rPr lang="ru-RU" u="sng" dirty="0"/>
              <a:t>более склонны к  переоценке и новому определению проблем и условий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Педагоги с </a:t>
            </a:r>
            <a:r>
              <a:rPr lang="ru-RU" u="sng" dirty="0"/>
              <a:t>высоким уровнем эмоционального выгорания </a:t>
            </a:r>
            <a:r>
              <a:rPr lang="ru-RU" dirty="0"/>
              <a:t>чаще предпочитают </a:t>
            </a:r>
            <a:r>
              <a:rPr lang="ru-RU" u="sng" dirty="0"/>
              <a:t>стабильные и </a:t>
            </a:r>
            <a:r>
              <a:rPr lang="ru-RU" u="sng" dirty="0" smtClean="0"/>
              <a:t>хорошо структурированные </a:t>
            </a:r>
            <a:r>
              <a:rPr lang="ru-RU" u="sng" dirty="0"/>
              <a:t>условия деятельности</a:t>
            </a:r>
            <a:r>
              <a:rPr lang="ru-RU" dirty="0"/>
              <a:t>. </a:t>
            </a:r>
          </a:p>
          <a:p>
            <a:pPr algn="just"/>
            <a:r>
              <a:rPr lang="ru-RU" u="sng" dirty="0"/>
              <a:t>Высокий уровень рефлексии </a:t>
            </a:r>
            <a:r>
              <a:rPr lang="ru-RU" dirty="0"/>
              <a:t>у педагогов можно рассматривать как один из механизмов, </a:t>
            </a:r>
            <a:r>
              <a:rPr lang="ru-RU" u="sng" dirty="0"/>
              <a:t>препятствующих развитию эмоционального выгорания.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67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Инновационный потенциал личности  педагогов, реализующих адаптивные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Выборка </a:t>
            </a:r>
            <a:r>
              <a:rPr lang="ru-RU" dirty="0"/>
              <a:t>была разделена на 2 группы: </a:t>
            </a:r>
            <a:r>
              <a:rPr lang="ru-RU" dirty="0" smtClean="0"/>
              <a:t>22 человека </a:t>
            </a:r>
            <a:r>
              <a:rPr lang="ru-RU" dirty="0"/>
              <a:t>– педагоги </a:t>
            </a:r>
            <a:r>
              <a:rPr lang="ru-RU" dirty="0" smtClean="0"/>
              <a:t>реализующие адаптивные программы и 37 человек – педагоги общеобразовательных школ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76464"/>
            <a:ext cx="4010590" cy="26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Инновационный потенциал личности  педагогов, реализующих адаптивные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9256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Педагоги, реализующие адаптированные программы </a:t>
            </a:r>
            <a:r>
              <a:rPr lang="ru-RU" u="sng" dirty="0"/>
              <a:t>более склонны к новаторству более позитивно относятся к инновация</a:t>
            </a:r>
            <a:r>
              <a:rPr lang="ru-RU" dirty="0"/>
              <a:t>м, чем педагоги, реализующие общеобразовательные программы.  </a:t>
            </a:r>
            <a:endParaRPr lang="ru-RU" dirty="0" smtClean="0"/>
          </a:p>
          <a:p>
            <a:pPr algn="just"/>
            <a:r>
              <a:rPr lang="ru-RU" b="1" dirty="0" smtClean="0"/>
              <a:t>Педагоги</a:t>
            </a:r>
            <a:r>
              <a:rPr lang="ru-RU" b="1" dirty="0"/>
              <a:t>, реализующие адаптированные образовательные программы</a:t>
            </a:r>
            <a:r>
              <a:rPr lang="ru-RU" dirty="0"/>
              <a:t> в </a:t>
            </a:r>
            <a:r>
              <a:rPr lang="ru-RU" u="sng" dirty="0"/>
              <a:t>большей степени склонны к обнаружению нового информационного пространства и </a:t>
            </a:r>
            <a:r>
              <a:rPr lang="ru-RU" u="sng" dirty="0" smtClean="0"/>
              <a:t>ориентации в нем, к адекватной оценке </a:t>
            </a:r>
            <a:r>
              <a:rPr lang="ru-RU" u="sng" dirty="0"/>
              <a:t>нового явления</a:t>
            </a:r>
            <a:r>
              <a:rPr lang="ru-RU" dirty="0"/>
              <a:t>, инициативно-преобразовательному типу реализации возможности к </a:t>
            </a:r>
            <a:r>
              <a:rPr lang="ru-RU" u="sng" dirty="0"/>
              <a:t>продуктивной инновационной деятельности </a:t>
            </a:r>
            <a:r>
              <a:rPr lang="ru-RU" dirty="0"/>
              <a:t>тогда как </a:t>
            </a:r>
            <a:r>
              <a:rPr lang="ru-RU" b="1" dirty="0"/>
              <a:t>педагоги, реализующие общеобразовательные программы </a:t>
            </a:r>
            <a:r>
              <a:rPr lang="ru-RU" dirty="0"/>
              <a:t>склонны в большей степени к </a:t>
            </a:r>
            <a:r>
              <a:rPr lang="ru-RU" u="sng" dirty="0"/>
              <a:t>осмысленно-интенсивному тип реализации инновационной возможности обнаружения новой информации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86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70126" y="657948"/>
            <a:ext cx="5244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 средняя общеобразовательная школа №313 Фрунзенского </a:t>
            </a:r>
            <a:r>
              <a:rPr lang="ru-RU" dirty="0" smtClean="0"/>
              <a:t>района </a:t>
            </a:r>
            <a:r>
              <a:rPr lang="ru-RU" dirty="0"/>
              <a:t>Санкт-Петербурга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Контакты: Санкт-Петербург</a:t>
            </a:r>
            <a:r>
              <a:rPr lang="ru-RU" dirty="0"/>
              <a:t>, </a:t>
            </a:r>
            <a:r>
              <a:rPr lang="ru-RU" dirty="0" err="1"/>
              <a:t>ул.Олеко</a:t>
            </a:r>
            <a:r>
              <a:rPr lang="ru-RU" dirty="0"/>
              <a:t> </a:t>
            </a:r>
            <a:r>
              <a:rPr lang="ru-RU" dirty="0" err="1"/>
              <a:t>Дундича</a:t>
            </a:r>
            <a:r>
              <a:rPr lang="ru-RU" dirty="0"/>
              <a:t>, д.25, к.3, Литер 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school313@edu-frn.spb.ru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" y="404664"/>
            <a:ext cx="3888432" cy="309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40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1243608"/>
          </a:xfrm>
        </p:spPr>
        <p:txBody>
          <a:bodyPr>
            <a:normAutofit fontScale="90000"/>
          </a:bodyPr>
          <a:lstStyle/>
          <a:p>
            <a:r>
              <a:rPr lang="ru-RU" dirty="0"/>
              <a:t>ПСИХОЛОГИЧЕСКАЯ ДИАГНОСТИКА</a:t>
            </a:r>
            <a:br>
              <a:rPr lang="ru-RU" dirty="0"/>
            </a:br>
            <a:r>
              <a:rPr lang="ru-RU" dirty="0"/>
              <a:t>ИННОВАЦИОННОГО ПОТЕНЦИАЛА ПЕДАГОГА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204864"/>
            <a:ext cx="8712968" cy="3443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Методические </a:t>
            </a:r>
            <a:r>
              <a:rPr lang="ru-RU" b="1" dirty="0"/>
              <a:t>рекомендации</a:t>
            </a:r>
          </a:p>
          <a:p>
            <a:pPr marL="0" indent="0" algn="ctr">
              <a:buNone/>
            </a:pPr>
            <a:r>
              <a:rPr lang="ru-RU" dirty="0" smtClean="0"/>
              <a:t>Авторы: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Морозова В.Ю., </a:t>
            </a:r>
            <a:r>
              <a:rPr lang="ru-RU" dirty="0" smtClean="0"/>
              <a:t>директор ГБОУ СОШ № 313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Андреева М.В</a:t>
            </a:r>
            <a:r>
              <a:rPr lang="ru-RU" dirty="0" smtClean="0"/>
              <a:t>., зам директора по ВР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Кошелева А.Н., </a:t>
            </a:r>
            <a:r>
              <a:rPr lang="ru-RU" dirty="0" smtClean="0"/>
              <a:t>методист, </a:t>
            </a:r>
            <a:r>
              <a:rPr lang="ru-RU" dirty="0" smtClean="0"/>
              <a:t>Высоцкая </a:t>
            </a:r>
            <a:r>
              <a:rPr lang="ru-RU" dirty="0"/>
              <a:t>З. С., </a:t>
            </a:r>
            <a:r>
              <a:rPr lang="ru-RU" dirty="0" smtClean="0"/>
              <a:t>педагог-психолог</a:t>
            </a:r>
          </a:p>
          <a:p>
            <a:pPr marL="0" indent="0" algn="ctr">
              <a:buNone/>
            </a:pPr>
            <a:r>
              <a:rPr lang="ru-RU" dirty="0" err="1" smtClean="0"/>
              <a:t>Кинелева</a:t>
            </a:r>
            <a:r>
              <a:rPr lang="ru-RU" dirty="0" smtClean="0"/>
              <a:t> </a:t>
            </a:r>
            <a:r>
              <a:rPr lang="ru-RU" dirty="0"/>
              <a:t>В.В., </a:t>
            </a:r>
            <a:r>
              <a:rPr lang="ru-RU" dirty="0"/>
              <a:t>педагог-психолог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9" b="27072"/>
          <a:stretch/>
        </p:blipFill>
        <p:spPr bwMode="auto">
          <a:xfrm>
            <a:off x="7218" y="5094684"/>
            <a:ext cx="914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5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пособия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Введение</a:t>
            </a:r>
          </a:p>
          <a:p>
            <a:pPr marL="0" indent="0">
              <a:buNone/>
            </a:pPr>
            <a:r>
              <a:rPr lang="ru-RU" dirty="0"/>
              <a:t>1. Инновационный потенциал личности педагогов</a:t>
            </a:r>
          </a:p>
          <a:p>
            <a:pPr marL="0" indent="0">
              <a:buNone/>
            </a:pPr>
            <a:r>
              <a:rPr lang="ru-RU" b="1" dirty="0"/>
              <a:t>2. Психологическая диагностика инновационного потенциала личности педагога</a:t>
            </a:r>
          </a:p>
          <a:p>
            <a:pPr marL="0" indent="0">
              <a:buNone/>
            </a:pPr>
            <a:r>
              <a:rPr lang="ru-RU" dirty="0" smtClean="0"/>
              <a:t>2.1. Опросник </a:t>
            </a:r>
            <a:r>
              <a:rPr lang="ru-RU" dirty="0"/>
              <a:t>адаптации-новаторства Киртона (KAI)</a:t>
            </a:r>
          </a:p>
          <a:p>
            <a:pPr marL="0" indent="0">
              <a:buNone/>
            </a:pPr>
            <a:r>
              <a:rPr lang="ru-RU" dirty="0"/>
              <a:t>2.2  Методика изучения особенностей проявления инновационного потенциала личности (ИПЛ) Ю.А. Власенко, Калина В.К.</a:t>
            </a:r>
          </a:p>
          <a:p>
            <a:pPr marL="0" indent="0">
              <a:buNone/>
            </a:pPr>
            <a:r>
              <a:rPr lang="ru-RU" dirty="0"/>
              <a:t>2.3 Шкала самооценки </a:t>
            </a:r>
            <a:r>
              <a:rPr lang="ru-RU" dirty="0" err="1"/>
              <a:t>инновативных</a:t>
            </a:r>
            <a:r>
              <a:rPr lang="ru-RU" dirty="0"/>
              <a:t> качеств личности (СИКЛ, Н.М. Лебедева, А.Н. </a:t>
            </a:r>
            <a:r>
              <a:rPr lang="ru-RU" dirty="0" err="1"/>
              <a:t>Татарко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2.4 Методика «Идеальный компьютер» Э.Г. </a:t>
            </a:r>
            <a:r>
              <a:rPr lang="ru-RU" dirty="0" err="1"/>
              <a:t>Гельфман</a:t>
            </a:r>
            <a:r>
              <a:rPr lang="ru-RU" dirty="0"/>
              <a:t>, М.А. Холодной, Л.Н. Демидовой</a:t>
            </a:r>
          </a:p>
          <a:p>
            <a:pPr marL="0" indent="0">
              <a:buNone/>
            </a:pPr>
            <a:r>
              <a:rPr lang="ru-RU" dirty="0"/>
              <a:t>2.5 Экспресс-диагностика эмоционального выгорания у педагогов (автор О.Л. Гончарова)</a:t>
            </a:r>
          </a:p>
          <a:p>
            <a:pPr marL="0" indent="0">
              <a:buNone/>
            </a:pPr>
            <a:r>
              <a:rPr lang="ru-RU" b="1" dirty="0"/>
              <a:t>3. Результаты апробации методического комплекса </a:t>
            </a:r>
          </a:p>
          <a:p>
            <a:pPr marL="0" indent="0">
              <a:buNone/>
            </a:pPr>
            <a:r>
              <a:rPr lang="ru-RU" dirty="0"/>
              <a:t>3.1 Инновационный потенциал личности педагогов с различным уровнем эмоционального выгорания</a:t>
            </a:r>
          </a:p>
          <a:p>
            <a:pPr marL="0" indent="0">
              <a:buNone/>
            </a:pPr>
            <a:r>
              <a:rPr lang="ru-RU" dirty="0"/>
              <a:t>3.2 Инновационный потенциал личности  педагогов, реализующих адаптивные программы</a:t>
            </a:r>
          </a:p>
          <a:p>
            <a:pPr marL="0" indent="0">
              <a:buNone/>
            </a:pPr>
            <a:r>
              <a:rPr lang="ru-RU" b="1" dirty="0"/>
              <a:t>4. Рекомендации о составлению психодиагностического заключения </a:t>
            </a:r>
          </a:p>
          <a:p>
            <a:pPr marL="0" indent="0">
              <a:buNone/>
            </a:pPr>
            <a:r>
              <a:rPr lang="ru-RU" b="1" dirty="0"/>
              <a:t>Заключение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Инновационный потенциал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6192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1.	</a:t>
            </a:r>
            <a:r>
              <a:rPr lang="ru-RU" b="1" dirty="0"/>
              <a:t>Инновационный потенциал личности </a:t>
            </a:r>
            <a:r>
              <a:rPr lang="ru-RU" dirty="0"/>
              <a:t>это динамичная полифункциональная сложная система, отражающая способность личности </a:t>
            </a:r>
            <a:r>
              <a:rPr lang="ru-RU" dirty="0" smtClean="0"/>
              <a:t>к дифференцированной</a:t>
            </a:r>
            <a:r>
              <a:rPr lang="ru-RU" dirty="0"/>
              <a:t>, осмысленной, </a:t>
            </a:r>
            <a:r>
              <a:rPr lang="ru-RU" dirty="0" smtClean="0"/>
              <a:t> преобразовательной </a:t>
            </a:r>
            <a:r>
              <a:rPr lang="ru-RU" dirty="0"/>
              <a:t>активности во взаимодействии с миром на разных уровнях - с природой как средой, с социумом, в рамках культуры и на высшем уровне - организации человеком собственной жизни, на котором «человек выходит за пределы актуальной ситуации и охватывает в своей ориентировке не просто момент, а некоторую сторону функционирования всей системы человек-мир </a:t>
            </a:r>
          </a:p>
          <a:p>
            <a:pPr marL="0" indent="0" algn="just">
              <a:buNone/>
            </a:pPr>
            <a:r>
              <a:rPr lang="ru-RU" dirty="0"/>
              <a:t>2.	</a:t>
            </a:r>
            <a:r>
              <a:rPr lang="ru-RU" b="1" dirty="0" err="1"/>
              <a:t>Инновационность</a:t>
            </a:r>
            <a:r>
              <a:rPr lang="ru-RU" dirty="0"/>
              <a:t> выступает мощнейшим потенциалом развития личности педагога в рамках его профессиональной деятельности и проявляется как готовность к творчеству, открытость, сотворчество, авторский подход в решении педагогических ситуаций.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2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Опросник адаптации-новаторства </a:t>
            </a:r>
            <a:r>
              <a:rPr lang="ru-RU" dirty="0" err="1"/>
              <a:t>Киртона</a:t>
            </a:r>
            <a:r>
              <a:rPr lang="ru-RU" dirty="0"/>
              <a:t>  ((</a:t>
            </a:r>
            <a:r>
              <a:rPr lang="en-US" dirty="0" err="1"/>
              <a:t>Kirton</a:t>
            </a:r>
            <a:r>
              <a:rPr lang="en-US" dirty="0"/>
              <a:t> Adaptation-Innovation Inventory -KAI)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Назначение</a:t>
            </a:r>
            <a:r>
              <a:rPr lang="ru-RU" dirty="0"/>
              <a:t>: </a:t>
            </a:r>
            <a:r>
              <a:rPr lang="ru-RU" b="1" dirty="0"/>
              <a:t>выявление предпочитаемого стиля мышления,</a:t>
            </a:r>
            <a:r>
              <a:rPr lang="ru-RU" dirty="0"/>
              <a:t> который влияет на подход человека к принятию решения, решению задач и творчеству.</a:t>
            </a:r>
          </a:p>
          <a:p>
            <a:pPr marL="0" indent="0" algn="just">
              <a:buNone/>
            </a:pPr>
            <a:r>
              <a:rPr lang="ru-RU" dirty="0"/>
              <a:t>Методика может применяться для  определения и оценки собственных «сильных и слабых сторон» при решении проблем, формирования эффективной команды, для организации и управления творчеством группы и разрешения конфликтных ситуаций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28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30816" cy="2107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изучения особенностей проявления инновационного потенциала личности (ИПЛ) Ю.А. Власенко, </a:t>
            </a:r>
            <a:r>
              <a:rPr lang="ru-RU" dirty="0"/>
              <a:t>В.К</a:t>
            </a:r>
            <a:r>
              <a:rPr lang="ru-RU" dirty="0" smtClean="0"/>
              <a:t>. Калина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3299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Методика </a:t>
            </a:r>
            <a:r>
              <a:rPr lang="ru-RU" dirty="0"/>
              <a:t>изучения </a:t>
            </a:r>
            <a:r>
              <a:rPr lang="ru-RU" b="1" dirty="0"/>
              <a:t>особенностей проявления инновационного потенциала личности</a:t>
            </a:r>
            <a:r>
              <a:rPr lang="ru-RU" dirty="0"/>
              <a:t> позволяет выявить компонентный состав ИПЛ и сочетание стилей реализации различных инновационных возможностей.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33874"/>
            <a:ext cx="7272808" cy="21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8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Шкала самооценки </a:t>
            </a:r>
            <a:r>
              <a:rPr lang="ru-RU" dirty="0" err="1"/>
              <a:t>инновативных</a:t>
            </a:r>
            <a:r>
              <a:rPr lang="ru-RU" dirty="0"/>
              <a:t> качеств личности (СИКЛ, Н.М. Лебедева, А.Н. </a:t>
            </a:r>
            <a:r>
              <a:rPr lang="ru-RU" dirty="0" err="1"/>
              <a:t>Татарко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86800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Методика, измеряющая </a:t>
            </a:r>
            <a:r>
              <a:rPr lang="ru-RU" b="1" dirty="0"/>
              <a:t>установки индивида  по  отношению к инновациям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297977"/>
            <a:ext cx="6899347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6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59496"/>
          </a:xfrm>
        </p:spPr>
        <p:txBody>
          <a:bodyPr>
            <a:normAutofit/>
          </a:bodyPr>
          <a:lstStyle/>
          <a:p>
            <a:r>
              <a:rPr lang="ru-RU" dirty="0"/>
              <a:t>Методика «Идеальный компьютер» Э.Г. </a:t>
            </a:r>
            <a:r>
              <a:rPr lang="ru-RU" dirty="0" err="1"/>
              <a:t>Гельфман</a:t>
            </a:r>
            <a:r>
              <a:rPr lang="ru-RU" dirty="0"/>
              <a:t>, М.А. Холодной, Л.Н. Демидовой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960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Методика предназначена для </a:t>
            </a:r>
            <a:r>
              <a:rPr lang="ru-RU" b="1" dirty="0"/>
              <a:t>измерения меры открытости познавательной позиции </a:t>
            </a:r>
            <a:r>
              <a:rPr lang="ru-RU" dirty="0"/>
              <a:t>(особенности индивидуального умственного кругозора, проявляющиеся в особенностях репрезентации событийного содержания мира)</a:t>
            </a:r>
          </a:p>
        </p:txBody>
      </p:sp>
    </p:spTree>
    <p:extLst>
      <p:ext uri="{BB962C8B-B14F-4D97-AF65-F5344CB8AC3E}">
        <p14:creationId xmlns:p14="http://schemas.microsoft.com/office/powerpoint/2010/main" val="7951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8748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Экспресс-диагностика эмоционального выгорания у педагогов </a:t>
            </a:r>
            <a:r>
              <a:rPr lang="ru-RU" dirty="0" smtClean="0"/>
              <a:t>( </a:t>
            </a:r>
            <a:r>
              <a:rPr lang="ru-RU" dirty="0"/>
              <a:t>О.Л. Гончарова)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841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Методика предназначена для </a:t>
            </a:r>
            <a:r>
              <a:rPr lang="ru-RU" b="1" dirty="0" smtClean="0"/>
              <a:t>выявления уровня эмоционального </a:t>
            </a:r>
            <a:r>
              <a:rPr lang="ru-RU" b="1" dirty="0" smtClean="0"/>
              <a:t>выгорания.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9742"/>
            <a:ext cx="2420781" cy="34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1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</TotalTime>
  <Words>636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Развитие инновационного потенциала педагогов, реализующих адаптированные  образовательные программы </vt:lpstr>
      <vt:lpstr>ПСИХОЛОГИЧЕСКАЯ ДИАГНОСТИКА ИННОВАЦИОННОГО ПОТЕНЦИАЛА ПЕДАГОГА </vt:lpstr>
      <vt:lpstr>Структура пособия</vt:lpstr>
      <vt:lpstr>Инновационный потенциал</vt:lpstr>
      <vt:lpstr>Опросник адаптации-новаторства Киртона  ((Kirton Adaptation-Innovation Inventory -KAI) </vt:lpstr>
      <vt:lpstr>Методика изучения особенностей проявления инновационного потенциала личности (ИПЛ) Ю.А. Власенко, В.К. Калина </vt:lpstr>
      <vt:lpstr>Шкала самооценки инновативных качеств личности (СИКЛ, Н.М. Лебедева, А.Н. Татарко)</vt:lpstr>
      <vt:lpstr>Методика «Идеальный компьютер» Э.Г. Гельфман, М.А. Холодной, Л.Н. Демидовой</vt:lpstr>
      <vt:lpstr>Экспресс-диагностика эмоционального выгорания у педагогов ( О.Л. Гончарова)</vt:lpstr>
      <vt:lpstr>Апробация методического комплекса</vt:lpstr>
      <vt:lpstr>Результаты апробации методического комплекса.  Инновационный потенциал личности педагогов с различным уровнем эмоционального выгорания</vt:lpstr>
      <vt:lpstr>Инновационный потенциал личности педагогов с различным уровнем эмоционального выгорания </vt:lpstr>
      <vt:lpstr>Инновационный потенциал личности  педагогов, реализующих адаптивные программы</vt:lpstr>
      <vt:lpstr>Инновационный потенциал личности  педагогов, реализующих адаптивные программы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инновационного потенциала педагогов, реализующих адаптивные образовательные программы</dc:title>
  <dc:creator>Пользователь Windows</dc:creator>
  <cp:lastModifiedBy>Учитель</cp:lastModifiedBy>
  <cp:revision>12</cp:revision>
  <dcterms:created xsi:type="dcterms:W3CDTF">2022-05-21T22:39:27Z</dcterms:created>
  <dcterms:modified xsi:type="dcterms:W3CDTF">2022-05-23T11:05:24Z</dcterms:modified>
</cp:coreProperties>
</file>